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embeddings/oleObject1.bin" ContentType="application/vnd.openxmlformats-officedocument.oleObject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38"/>
  </p:notesMasterIdLst>
  <p:handoutMasterIdLst>
    <p:handoutMasterId r:id="rId39"/>
  </p:handoutMasterIdLst>
  <p:sldIdLst>
    <p:sldId id="287" r:id="rId2"/>
    <p:sldId id="519" r:id="rId3"/>
    <p:sldId id="513" r:id="rId4"/>
    <p:sldId id="514" r:id="rId5"/>
    <p:sldId id="517" r:id="rId6"/>
    <p:sldId id="515" r:id="rId7"/>
    <p:sldId id="516" r:id="rId8"/>
    <p:sldId id="487" r:id="rId9"/>
    <p:sldId id="485" r:id="rId10"/>
    <p:sldId id="486" r:id="rId11"/>
    <p:sldId id="500" r:id="rId12"/>
    <p:sldId id="501" r:id="rId13"/>
    <p:sldId id="502" r:id="rId14"/>
    <p:sldId id="503" r:id="rId15"/>
    <p:sldId id="504" r:id="rId16"/>
    <p:sldId id="505" r:id="rId17"/>
    <p:sldId id="506" r:id="rId18"/>
    <p:sldId id="507" r:id="rId19"/>
    <p:sldId id="508" r:id="rId20"/>
    <p:sldId id="509" r:id="rId21"/>
    <p:sldId id="511" r:id="rId22"/>
    <p:sldId id="451" r:id="rId23"/>
    <p:sldId id="434" r:id="rId24"/>
    <p:sldId id="488" r:id="rId25"/>
    <p:sldId id="518" r:id="rId26"/>
    <p:sldId id="489" r:id="rId27"/>
    <p:sldId id="490" r:id="rId28"/>
    <p:sldId id="491" r:id="rId29"/>
    <p:sldId id="492" r:id="rId30"/>
    <p:sldId id="493" r:id="rId31"/>
    <p:sldId id="494" r:id="rId32"/>
    <p:sldId id="495" r:id="rId33"/>
    <p:sldId id="496" r:id="rId34"/>
    <p:sldId id="497" r:id="rId35"/>
    <p:sldId id="512" r:id="rId36"/>
    <p:sldId id="499" r:id="rId37"/>
  </p:sldIdLst>
  <p:sldSz cx="9144000" cy="6858000" type="screen4x3"/>
  <p:notesSz cx="7010400" cy="9296400"/>
  <p:defaultTextStyle>
    <a:defPPr>
      <a:defRPr lang="en-US"/>
    </a:defPPr>
    <a:lvl1pPr algn="ctr" rtl="0" fontAlgn="base">
      <a:lnSpc>
        <a:spcPct val="90000"/>
      </a:lnSpc>
      <a:spcBef>
        <a:spcPct val="20000"/>
      </a:spcBef>
      <a:spcAft>
        <a:spcPct val="0"/>
      </a:spcAft>
      <a:buClr>
        <a:schemeClr val="bg2"/>
      </a:buClr>
      <a:buSzPct val="100000"/>
      <a:buFont typeface="Wingdings" pitchFamily="2" charset="2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lnSpc>
        <a:spcPct val="90000"/>
      </a:lnSpc>
      <a:spcBef>
        <a:spcPct val="20000"/>
      </a:spcBef>
      <a:spcAft>
        <a:spcPct val="0"/>
      </a:spcAft>
      <a:buClr>
        <a:schemeClr val="bg2"/>
      </a:buClr>
      <a:buSzPct val="100000"/>
      <a:buFont typeface="Wingdings" pitchFamily="2" charset="2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lnSpc>
        <a:spcPct val="90000"/>
      </a:lnSpc>
      <a:spcBef>
        <a:spcPct val="20000"/>
      </a:spcBef>
      <a:spcAft>
        <a:spcPct val="0"/>
      </a:spcAft>
      <a:buClr>
        <a:schemeClr val="bg2"/>
      </a:buClr>
      <a:buSzPct val="100000"/>
      <a:buFont typeface="Wingdings" pitchFamily="2" charset="2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lnSpc>
        <a:spcPct val="90000"/>
      </a:lnSpc>
      <a:spcBef>
        <a:spcPct val="20000"/>
      </a:spcBef>
      <a:spcAft>
        <a:spcPct val="0"/>
      </a:spcAft>
      <a:buClr>
        <a:schemeClr val="bg2"/>
      </a:buClr>
      <a:buSzPct val="100000"/>
      <a:buFont typeface="Wingdings" pitchFamily="2" charset="2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lnSpc>
        <a:spcPct val="90000"/>
      </a:lnSpc>
      <a:spcBef>
        <a:spcPct val="20000"/>
      </a:spcBef>
      <a:spcAft>
        <a:spcPct val="0"/>
      </a:spcAft>
      <a:buClr>
        <a:schemeClr val="bg2"/>
      </a:buClr>
      <a:buSzPct val="100000"/>
      <a:buFont typeface="Wingdings" pitchFamily="2" charset="2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CC"/>
    <a:srgbClr val="993300"/>
    <a:srgbClr val="3399FF"/>
    <a:srgbClr val="FF9E90"/>
    <a:srgbClr val="800000"/>
    <a:srgbClr val="CC3300"/>
    <a:srgbClr val="00CC00"/>
    <a:srgbClr val="99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1" autoAdjust="0"/>
    <p:restoredTop sz="91017" autoAdjust="0"/>
  </p:normalViewPr>
  <p:slideViewPr>
    <p:cSldViewPr>
      <p:cViewPr>
        <p:scale>
          <a:sx n="103" d="100"/>
          <a:sy n="103" d="100"/>
        </p:scale>
        <p:origin x="-1848" y="-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A9918B-4F4C-4295-A43E-5617C879E2E9}" type="doc">
      <dgm:prSet loTypeId="urn:microsoft.com/office/officeart/2005/8/layout/chevron1" loCatId="process" qsTypeId="urn:microsoft.com/office/officeart/2005/8/quickstyle/simple1" qsCatId="simple" csTypeId="urn:microsoft.com/office/officeart/2005/8/colors/accent2_5" csCatId="accent2" phldr="1"/>
      <dgm:spPr/>
    </dgm:pt>
    <dgm:pt modelId="{C25458D7-6A23-4D6F-9B5D-4C56E6CD540A}">
      <dgm:prSet phldrT="[Text]"/>
      <dgm:spPr>
        <a:solidFill>
          <a:schemeClr val="accent2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FA4DBAA5-08C4-4196-BDCB-865C59B90675}" type="parTrans" cxnId="{52DCEBFA-D1A7-486B-B01F-C0541605C85E}">
      <dgm:prSet/>
      <dgm:spPr/>
      <dgm:t>
        <a:bodyPr/>
        <a:lstStyle/>
        <a:p>
          <a:endParaRPr lang="en-US"/>
        </a:p>
      </dgm:t>
    </dgm:pt>
    <dgm:pt modelId="{1E085EB3-60B9-4BF7-9A7E-2C0210DB6E14}" type="sibTrans" cxnId="{52DCEBFA-D1A7-486B-B01F-C0541605C85E}">
      <dgm:prSet/>
      <dgm:spPr/>
      <dgm:t>
        <a:bodyPr/>
        <a:lstStyle/>
        <a:p>
          <a:endParaRPr lang="en-US"/>
        </a:p>
      </dgm:t>
    </dgm:pt>
    <dgm:pt modelId="{59D06732-8EA8-4523-A57A-18338FF4C54C}">
      <dgm:prSet phldrT="[Text]"/>
      <dgm:spPr>
        <a:solidFill>
          <a:schemeClr val="accent2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 smtClean="0"/>
            <a:t>Related Work</a:t>
          </a:r>
          <a:endParaRPr lang="en-US" dirty="0"/>
        </a:p>
      </dgm:t>
    </dgm:pt>
    <dgm:pt modelId="{54BB3D31-E4FA-4B4C-A85E-E142ADB3D581}" type="parTrans" cxnId="{6F9A14D8-8716-4ECE-B25A-B12ED5036AB0}">
      <dgm:prSet/>
      <dgm:spPr/>
      <dgm:t>
        <a:bodyPr/>
        <a:lstStyle/>
        <a:p>
          <a:endParaRPr lang="en-US"/>
        </a:p>
      </dgm:t>
    </dgm:pt>
    <dgm:pt modelId="{12C7DA36-D7A4-41AC-BAB3-572E5FDF2EF5}" type="sibTrans" cxnId="{6F9A14D8-8716-4ECE-B25A-B12ED5036AB0}">
      <dgm:prSet/>
      <dgm:spPr/>
      <dgm:t>
        <a:bodyPr/>
        <a:lstStyle/>
        <a:p>
          <a:endParaRPr lang="en-US"/>
        </a:p>
      </dgm:t>
    </dgm:pt>
    <dgm:pt modelId="{50A5EBBD-9F19-4C35-8BAC-4092129D8A1D}">
      <dgm:prSet phldrT="[Text]"/>
      <dgm:spPr/>
      <dgm:t>
        <a:bodyPr/>
        <a:lstStyle/>
        <a:p>
          <a:r>
            <a:rPr lang="en-US" dirty="0" smtClean="0"/>
            <a:t>Summary</a:t>
          </a:r>
          <a:endParaRPr lang="en-US" dirty="0"/>
        </a:p>
      </dgm:t>
    </dgm:pt>
    <dgm:pt modelId="{4F51F946-CBE1-499C-887B-215D2D5C2001}" type="parTrans" cxnId="{E22A3E48-42F3-4C5D-B7EA-BAA692AF6312}">
      <dgm:prSet/>
      <dgm:spPr/>
      <dgm:t>
        <a:bodyPr/>
        <a:lstStyle/>
        <a:p>
          <a:endParaRPr lang="en-US"/>
        </a:p>
      </dgm:t>
    </dgm:pt>
    <dgm:pt modelId="{067D4861-0D11-402B-ACB7-BFD1F5E2F079}" type="sibTrans" cxnId="{E22A3E48-42F3-4C5D-B7EA-BAA692AF6312}">
      <dgm:prSet/>
      <dgm:spPr/>
      <dgm:t>
        <a:bodyPr/>
        <a:lstStyle/>
        <a:p>
          <a:endParaRPr lang="en-US"/>
        </a:p>
      </dgm:t>
    </dgm:pt>
    <dgm:pt modelId="{2A6BBC87-1AEB-447D-944C-7D8B158DCC85}">
      <dgm:prSet/>
      <dgm:spPr>
        <a:solidFill>
          <a:schemeClr val="accent2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 smtClean="0"/>
            <a:t>Proposed Research</a:t>
          </a:r>
          <a:endParaRPr lang="en-US" dirty="0"/>
        </a:p>
      </dgm:t>
    </dgm:pt>
    <dgm:pt modelId="{A7B6FBE7-725B-44A2-9192-74FF065C102A}" type="parTrans" cxnId="{BA612C60-23F6-4B65-89D4-431D00D1E504}">
      <dgm:prSet/>
      <dgm:spPr/>
      <dgm:t>
        <a:bodyPr/>
        <a:lstStyle/>
        <a:p>
          <a:endParaRPr lang="en-US"/>
        </a:p>
      </dgm:t>
    </dgm:pt>
    <dgm:pt modelId="{F5842676-9034-4B5A-91B6-F7B018ED588D}" type="sibTrans" cxnId="{BA612C60-23F6-4B65-89D4-431D00D1E504}">
      <dgm:prSet/>
      <dgm:spPr/>
      <dgm:t>
        <a:bodyPr/>
        <a:lstStyle/>
        <a:p>
          <a:endParaRPr lang="en-US"/>
        </a:p>
      </dgm:t>
    </dgm:pt>
    <dgm:pt modelId="{396256AB-C839-4BDF-83D3-625AFA9F7675}">
      <dgm:prSet/>
      <dgm:spPr>
        <a:solidFill>
          <a:schemeClr val="accent2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 smtClean="0"/>
            <a:t>Evaluation</a:t>
          </a:r>
          <a:endParaRPr lang="en-US" dirty="0"/>
        </a:p>
      </dgm:t>
    </dgm:pt>
    <dgm:pt modelId="{373BD3D1-CBEF-4B24-94EA-B991204E9E4B}" type="parTrans" cxnId="{4826E782-8BEC-4DED-BB81-A40E5803C463}">
      <dgm:prSet/>
      <dgm:spPr/>
      <dgm:t>
        <a:bodyPr/>
        <a:lstStyle/>
        <a:p>
          <a:endParaRPr lang="en-US"/>
        </a:p>
      </dgm:t>
    </dgm:pt>
    <dgm:pt modelId="{3B677936-43BC-441F-A3C2-5D348934D53F}" type="sibTrans" cxnId="{4826E782-8BEC-4DED-BB81-A40E5803C463}">
      <dgm:prSet/>
      <dgm:spPr/>
      <dgm:t>
        <a:bodyPr/>
        <a:lstStyle/>
        <a:p>
          <a:endParaRPr lang="en-US"/>
        </a:p>
      </dgm:t>
    </dgm:pt>
    <dgm:pt modelId="{09D80ADE-8D4B-437F-B317-D62EAB48FE83}" type="pres">
      <dgm:prSet presAssocID="{08A9918B-4F4C-4295-A43E-5617C879E2E9}" presName="Name0" presStyleCnt="0">
        <dgm:presLayoutVars>
          <dgm:dir/>
          <dgm:animLvl val="lvl"/>
          <dgm:resizeHandles val="exact"/>
        </dgm:presLayoutVars>
      </dgm:prSet>
      <dgm:spPr/>
    </dgm:pt>
    <dgm:pt modelId="{B805FC77-4AB0-40B4-84F0-7206177DD295}" type="pres">
      <dgm:prSet presAssocID="{C25458D7-6A23-4D6F-9B5D-4C56E6CD540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D05616-0436-43C0-B106-20A515316CB5}" type="pres">
      <dgm:prSet presAssocID="{1E085EB3-60B9-4BF7-9A7E-2C0210DB6E14}" presName="parTxOnlySpace" presStyleCnt="0"/>
      <dgm:spPr/>
    </dgm:pt>
    <dgm:pt modelId="{34B7A383-B61B-4F99-B6D0-81A506E87B62}" type="pres">
      <dgm:prSet presAssocID="{59D06732-8EA8-4523-A57A-18338FF4C54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A2B4F-8531-45A2-BE4A-7E63CA9F7023}" type="pres">
      <dgm:prSet presAssocID="{12C7DA36-D7A4-41AC-BAB3-572E5FDF2EF5}" presName="parTxOnlySpace" presStyleCnt="0"/>
      <dgm:spPr/>
    </dgm:pt>
    <dgm:pt modelId="{EEF1F1B0-A524-41F0-8A08-4EC993B7C0BF}" type="pres">
      <dgm:prSet presAssocID="{2A6BBC87-1AEB-447D-944C-7D8B158DCC8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94AC18-BE05-4ADB-8CE0-D5060CDCB12F}" type="pres">
      <dgm:prSet presAssocID="{F5842676-9034-4B5A-91B6-F7B018ED588D}" presName="parTxOnlySpace" presStyleCnt="0"/>
      <dgm:spPr/>
    </dgm:pt>
    <dgm:pt modelId="{AC48DC62-0858-4F60-A10A-C726512FDFB6}" type="pres">
      <dgm:prSet presAssocID="{396256AB-C839-4BDF-83D3-625AFA9F767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0EE48-74AD-4F33-9BEC-CCEC90FFC05D}" type="pres">
      <dgm:prSet presAssocID="{3B677936-43BC-441F-A3C2-5D348934D53F}" presName="parTxOnlySpace" presStyleCnt="0"/>
      <dgm:spPr/>
    </dgm:pt>
    <dgm:pt modelId="{2B867A39-C367-4880-8675-C2EF26931E84}" type="pres">
      <dgm:prSet presAssocID="{50A5EBBD-9F19-4C35-8BAC-4092129D8A1D}" presName="parTxOnly" presStyleLbl="node1" presStyleIdx="4" presStyleCnt="5" custLinFactNeighborX="445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DCEBFA-D1A7-486B-B01F-C0541605C85E}" srcId="{08A9918B-4F4C-4295-A43E-5617C879E2E9}" destId="{C25458D7-6A23-4D6F-9B5D-4C56E6CD540A}" srcOrd="0" destOrd="0" parTransId="{FA4DBAA5-08C4-4196-BDCB-865C59B90675}" sibTransId="{1E085EB3-60B9-4BF7-9A7E-2C0210DB6E14}"/>
    <dgm:cxn modelId="{2A5EEDE0-D9A8-4370-BC64-9AE43817AEAC}" type="presOf" srcId="{08A9918B-4F4C-4295-A43E-5617C879E2E9}" destId="{09D80ADE-8D4B-437F-B317-D62EAB48FE83}" srcOrd="0" destOrd="0" presId="urn:microsoft.com/office/officeart/2005/8/layout/chevron1"/>
    <dgm:cxn modelId="{CF0AAAA2-797B-40CC-8550-B791AAE3637E}" type="presOf" srcId="{2A6BBC87-1AEB-447D-944C-7D8B158DCC85}" destId="{EEF1F1B0-A524-41F0-8A08-4EC993B7C0BF}" srcOrd="0" destOrd="0" presId="urn:microsoft.com/office/officeart/2005/8/layout/chevron1"/>
    <dgm:cxn modelId="{F6AE39EE-A197-4F0D-88E0-C1A2BD69E0CC}" type="presOf" srcId="{59D06732-8EA8-4523-A57A-18338FF4C54C}" destId="{34B7A383-B61B-4F99-B6D0-81A506E87B62}" srcOrd="0" destOrd="0" presId="urn:microsoft.com/office/officeart/2005/8/layout/chevron1"/>
    <dgm:cxn modelId="{4826E782-8BEC-4DED-BB81-A40E5803C463}" srcId="{08A9918B-4F4C-4295-A43E-5617C879E2E9}" destId="{396256AB-C839-4BDF-83D3-625AFA9F7675}" srcOrd="3" destOrd="0" parTransId="{373BD3D1-CBEF-4B24-94EA-B991204E9E4B}" sibTransId="{3B677936-43BC-441F-A3C2-5D348934D53F}"/>
    <dgm:cxn modelId="{BA612C60-23F6-4B65-89D4-431D00D1E504}" srcId="{08A9918B-4F4C-4295-A43E-5617C879E2E9}" destId="{2A6BBC87-1AEB-447D-944C-7D8B158DCC85}" srcOrd="2" destOrd="0" parTransId="{A7B6FBE7-725B-44A2-9192-74FF065C102A}" sibTransId="{F5842676-9034-4B5A-91B6-F7B018ED588D}"/>
    <dgm:cxn modelId="{E22A3E48-42F3-4C5D-B7EA-BAA692AF6312}" srcId="{08A9918B-4F4C-4295-A43E-5617C879E2E9}" destId="{50A5EBBD-9F19-4C35-8BAC-4092129D8A1D}" srcOrd="4" destOrd="0" parTransId="{4F51F946-CBE1-499C-887B-215D2D5C2001}" sibTransId="{067D4861-0D11-402B-ACB7-BFD1F5E2F079}"/>
    <dgm:cxn modelId="{D71499D6-921B-4F65-95E4-E4CEFAB1F5C5}" type="presOf" srcId="{C25458D7-6A23-4D6F-9B5D-4C56E6CD540A}" destId="{B805FC77-4AB0-40B4-84F0-7206177DD295}" srcOrd="0" destOrd="0" presId="urn:microsoft.com/office/officeart/2005/8/layout/chevron1"/>
    <dgm:cxn modelId="{49CAEF46-F7C4-48B4-8ACF-532961AC4281}" type="presOf" srcId="{50A5EBBD-9F19-4C35-8BAC-4092129D8A1D}" destId="{2B867A39-C367-4880-8675-C2EF26931E84}" srcOrd="0" destOrd="0" presId="urn:microsoft.com/office/officeart/2005/8/layout/chevron1"/>
    <dgm:cxn modelId="{6F9A14D8-8716-4ECE-B25A-B12ED5036AB0}" srcId="{08A9918B-4F4C-4295-A43E-5617C879E2E9}" destId="{59D06732-8EA8-4523-A57A-18338FF4C54C}" srcOrd="1" destOrd="0" parTransId="{54BB3D31-E4FA-4B4C-A85E-E142ADB3D581}" sibTransId="{12C7DA36-D7A4-41AC-BAB3-572E5FDF2EF5}"/>
    <dgm:cxn modelId="{D7A1773A-5387-413C-8DF7-4541D90CBE3B}" type="presOf" srcId="{396256AB-C839-4BDF-83D3-625AFA9F7675}" destId="{AC48DC62-0858-4F60-A10A-C726512FDFB6}" srcOrd="0" destOrd="0" presId="urn:microsoft.com/office/officeart/2005/8/layout/chevron1"/>
    <dgm:cxn modelId="{CA26F360-A9F1-4B31-A464-ADE63A0E0BAF}" type="presParOf" srcId="{09D80ADE-8D4B-437F-B317-D62EAB48FE83}" destId="{B805FC77-4AB0-40B4-84F0-7206177DD295}" srcOrd="0" destOrd="0" presId="urn:microsoft.com/office/officeart/2005/8/layout/chevron1"/>
    <dgm:cxn modelId="{85CF6798-0261-4521-89D1-803830907928}" type="presParOf" srcId="{09D80ADE-8D4B-437F-B317-D62EAB48FE83}" destId="{CBD05616-0436-43C0-B106-20A515316CB5}" srcOrd="1" destOrd="0" presId="urn:microsoft.com/office/officeart/2005/8/layout/chevron1"/>
    <dgm:cxn modelId="{7169789E-D37D-45EA-8AA6-FD5F365BD58E}" type="presParOf" srcId="{09D80ADE-8D4B-437F-B317-D62EAB48FE83}" destId="{34B7A383-B61B-4F99-B6D0-81A506E87B62}" srcOrd="2" destOrd="0" presId="urn:microsoft.com/office/officeart/2005/8/layout/chevron1"/>
    <dgm:cxn modelId="{378A35FA-8D3B-4A51-84E6-EE65E5883042}" type="presParOf" srcId="{09D80ADE-8D4B-437F-B317-D62EAB48FE83}" destId="{2B1A2B4F-8531-45A2-BE4A-7E63CA9F7023}" srcOrd="3" destOrd="0" presId="urn:microsoft.com/office/officeart/2005/8/layout/chevron1"/>
    <dgm:cxn modelId="{41F5486E-7ECD-45CD-BE33-F67A890FB688}" type="presParOf" srcId="{09D80ADE-8D4B-437F-B317-D62EAB48FE83}" destId="{EEF1F1B0-A524-41F0-8A08-4EC993B7C0BF}" srcOrd="4" destOrd="0" presId="urn:microsoft.com/office/officeart/2005/8/layout/chevron1"/>
    <dgm:cxn modelId="{F2FECE66-9609-4184-A650-5FDA3F9978B0}" type="presParOf" srcId="{09D80ADE-8D4B-437F-B317-D62EAB48FE83}" destId="{E994AC18-BE05-4ADB-8CE0-D5060CDCB12F}" srcOrd="5" destOrd="0" presId="urn:microsoft.com/office/officeart/2005/8/layout/chevron1"/>
    <dgm:cxn modelId="{B3AA532A-3FA6-4919-B31F-16CB5A65EF09}" type="presParOf" srcId="{09D80ADE-8D4B-437F-B317-D62EAB48FE83}" destId="{AC48DC62-0858-4F60-A10A-C726512FDFB6}" srcOrd="6" destOrd="0" presId="urn:microsoft.com/office/officeart/2005/8/layout/chevron1"/>
    <dgm:cxn modelId="{2DE585F2-9FBC-4174-A075-1AA132681308}" type="presParOf" srcId="{09D80ADE-8D4B-437F-B317-D62EAB48FE83}" destId="{D190EE48-74AD-4F33-9BEC-CCEC90FFC05D}" srcOrd="7" destOrd="0" presId="urn:microsoft.com/office/officeart/2005/8/layout/chevron1"/>
    <dgm:cxn modelId="{2DBF1785-5742-4EE8-9F3B-643646CD9114}" type="presParOf" srcId="{09D80ADE-8D4B-437F-B317-D62EAB48FE83}" destId="{2B867A39-C367-4880-8675-C2EF26931E8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F11240-3376-426E-9DD0-52C8FDA8D302}" type="doc">
      <dgm:prSet loTypeId="urn:microsoft.com/office/officeart/2005/8/layout/radial5" loCatId="cycle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1557C60-3ADE-4841-B152-1373806884D1}">
      <dgm:prSet phldrT="[Text]"/>
      <dgm:spPr/>
      <dgm:t>
        <a:bodyPr/>
        <a:lstStyle/>
        <a:p>
          <a:r>
            <a:rPr lang="en-US" dirty="0" smtClean="0"/>
            <a:t>Model Evolution</a:t>
          </a:r>
          <a:endParaRPr lang="en-US" dirty="0"/>
        </a:p>
      </dgm:t>
    </dgm:pt>
    <dgm:pt modelId="{DD9431F6-C83C-401E-B0CB-7798A71F82BE}" type="parTrans" cxnId="{B2E4402E-CE09-4327-A81D-CC7A72D72314}">
      <dgm:prSet/>
      <dgm:spPr/>
      <dgm:t>
        <a:bodyPr/>
        <a:lstStyle/>
        <a:p>
          <a:endParaRPr lang="en-US"/>
        </a:p>
      </dgm:t>
    </dgm:pt>
    <dgm:pt modelId="{6B197994-22AF-4FAC-ABEC-E4D3C4C6FF49}" type="sibTrans" cxnId="{B2E4402E-CE09-4327-A81D-CC7A72D72314}">
      <dgm:prSet/>
      <dgm:spPr/>
      <dgm:t>
        <a:bodyPr/>
        <a:lstStyle/>
        <a:p>
          <a:endParaRPr lang="en-US"/>
        </a:p>
      </dgm:t>
    </dgm:pt>
    <dgm:pt modelId="{27CAE061-0D06-4BEA-A594-EDFC4CEFE10D}">
      <dgm:prSet phldrT="[Text]"/>
      <dgm:spPr/>
      <dgm:t>
        <a:bodyPr/>
        <a:lstStyle/>
        <a:p>
          <a:r>
            <a:rPr lang="en-US" dirty="0" smtClean="0"/>
            <a:t>Model Scalability</a:t>
          </a:r>
          <a:endParaRPr lang="en-US" dirty="0"/>
        </a:p>
      </dgm:t>
    </dgm:pt>
    <dgm:pt modelId="{635F1D08-E560-4FC0-843C-5BE68B73FD13}" type="parTrans" cxnId="{99F7A618-36B0-4E12-855C-136CAF0A9655}">
      <dgm:prSet/>
      <dgm:spPr/>
      <dgm:t>
        <a:bodyPr/>
        <a:lstStyle/>
        <a:p>
          <a:endParaRPr lang="en-US"/>
        </a:p>
      </dgm:t>
    </dgm:pt>
    <dgm:pt modelId="{3E76261F-772E-4476-9B1E-83EA7E7DCB26}" type="sibTrans" cxnId="{99F7A618-36B0-4E12-855C-136CAF0A9655}">
      <dgm:prSet/>
      <dgm:spPr/>
      <dgm:t>
        <a:bodyPr/>
        <a:lstStyle/>
        <a:p>
          <a:endParaRPr lang="en-US"/>
        </a:p>
      </dgm:t>
    </dgm:pt>
    <dgm:pt modelId="{D2A3CC49-D313-4C1F-BD9C-63B7C4F9B498}">
      <dgm:prSet phldrT="[Text]"/>
      <dgm:spPr/>
      <dgm:t>
        <a:bodyPr/>
        <a:lstStyle/>
        <a:p>
          <a:r>
            <a:rPr lang="en-US" dirty="0" smtClean="0"/>
            <a:t>Aspect-Oriented Modeling</a:t>
          </a:r>
          <a:endParaRPr lang="en-US" dirty="0"/>
        </a:p>
      </dgm:t>
    </dgm:pt>
    <dgm:pt modelId="{F6A071B8-55F6-4A3B-B956-05CDF3515512}" type="parTrans" cxnId="{FCD7015E-7436-4100-881D-8D4168FA3DC1}">
      <dgm:prSet/>
      <dgm:spPr/>
      <dgm:t>
        <a:bodyPr/>
        <a:lstStyle/>
        <a:p>
          <a:endParaRPr lang="en-US"/>
        </a:p>
      </dgm:t>
    </dgm:pt>
    <dgm:pt modelId="{23421B17-562E-4F2D-B4A0-08BF1D076456}" type="sibTrans" cxnId="{FCD7015E-7436-4100-881D-8D4168FA3DC1}">
      <dgm:prSet/>
      <dgm:spPr/>
      <dgm:t>
        <a:bodyPr/>
        <a:lstStyle/>
        <a:p>
          <a:endParaRPr lang="en-US"/>
        </a:p>
      </dgm:t>
    </dgm:pt>
    <dgm:pt modelId="{3F8455B6-8710-42B6-B0A2-803B9BD242F7}">
      <dgm:prSet phldrT="[Text]"/>
      <dgm:spPr/>
      <dgm:t>
        <a:bodyPr/>
        <a:lstStyle/>
        <a:p>
          <a:r>
            <a:rPr lang="en-US" dirty="0" smtClean="0"/>
            <a:t>Model Management</a:t>
          </a:r>
          <a:endParaRPr lang="en-US" dirty="0"/>
        </a:p>
      </dgm:t>
    </dgm:pt>
    <dgm:pt modelId="{7C96ABAA-273A-461C-910C-CEC689D03FA9}" type="parTrans" cxnId="{C7069E2C-C67B-4D78-B932-4CC9B8218027}">
      <dgm:prSet/>
      <dgm:spPr/>
      <dgm:t>
        <a:bodyPr/>
        <a:lstStyle/>
        <a:p>
          <a:endParaRPr lang="en-US"/>
        </a:p>
      </dgm:t>
    </dgm:pt>
    <dgm:pt modelId="{D5BFCD88-1248-46C5-BED3-434A750EDAE2}" type="sibTrans" cxnId="{C7069E2C-C67B-4D78-B932-4CC9B8218027}">
      <dgm:prSet/>
      <dgm:spPr/>
      <dgm:t>
        <a:bodyPr/>
        <a:lstStyle/>
        <a:p>
          <a:endParaRPr lang="en-US"/>
        </a:p>
      </dgm:t>
    </dgm:pt>
    <dgm:pt modelId="{6343F8D3-2AF1-490F-A04C-2B55F27968CA}">
      <dgm:prSet phldrT="[Text]"/>
      <dgm:spPr/>
      <dgm:t>
        <a:bodyPr/>
        <a:lstStyle/>
        <a:p>
          <a:r>
            <a:rPr lang="en-US" dirty="0" smtClean="0"/>
            <a:t>Model Refactoring</a:t>
          </a:r>
          <a:endParaRPr lang="en-US" dirty="0"/>
        </a:p>
      </dgm:t>
    </dgm:pt>
    <dgm:pt modelId="{2E55BA2A-9C0A-41AC-AE25-88BBACDD6583}" type="parTrans" cxnId="{6381A17A-396A-4105-978B-4A9F76DC5805}">
      <dgm:prSet/>
      <dgm:spPr/>
      <dgm:t>
        <a:bodyPr/>
        <a:lstStyle/>
        <a:p>
          <a:endParaRPr lang="en-US"/>
        </a:p>
      </dgm:t>
    </dgm:pt>
    <dgm:pt modelId="{4A9A8670-3B65-4864-B421-FE31CFBBDBEC}" type="sibTrans" cxnId="{6381A17A-396A-4105-978B-4A9F76DC5805}">
      <dgm:prSet/>
      <dgm:spPr/>
      <dgm:t>
        <a:bodyPr/>
        <a:lstStyle/>
        <a:p>
          <a:endParaRPr lang="en-US"/>
        </a:p>
      </dgm:t>
    </dgm:pt>
    <dgm:pt modelId="{A7CE8A2E-D5CB-47BF-894F-98E58F8D2F4E}">
      <dgm:prSet/>
      <dgm:spPr/>
      <dgm:t>
        <a:bodyPr/>
        <a:lstStyle/>
        <a:p>
          <a:r>
            <a:rPr lang="en-US" dirty="0" smtClean="0"/>
            <a:t>Model Layout</a:t>
          </a:r>
          <a:endParaRPr lang="en-US" dirty="0"/>
        </a:p>
      </dgm:t>
    </dgm:pt>
    <dgm:pt modelId="{387A5D90-3D93-410A-817D-D0A83FD9C6A0}" type="parTrans" cxnId="{27FBE3F1-F394-433E-9772-328BF7E4C529}">
      <dgm:prSet/>
      <dgm:spPr/>
      <dgm:t>
        <a:bodyPr/>
        <a:lstStyle/>
        <a:p>
          <a:endParaRPr lang="en-US"/>
        </a:p>
      </dgm:t>
    </dgm:pt>
    <dgm:pt modelId="{77B36B3E-8EFC-4D1F-A83D-963E38B0F766}" type="sibTrans" cxnId="{27FBE3F1-F394-433E-9772-328BF7E4C529}">
      <dgm:prSet/>
      <dgm:spPr/>
      <dgm:t>
        <a:bodyPr/>
        <a:lstStyle/>
        <a:p>
          <a:endParaRPr lang="en-US"/>
        </a:p>
      </dgm:t>
    </dgm:pt>
    <dgm:pt modelId="{8C411023-407F-4BCB-B034-69420FE7871D}" type="pres">
      <dgm:prSet presAssocID="{74F11240-3376-426E-9DD0-52C8FDA8D30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EA0DAF-F8DC-4415-8951-146B18BAFB1D}" type="pres">
      <dgm:prSet presAssocID="{B1557C60-3ADE-4841-B152-1373806884D1}" presName="centerShape" presStyleLbl="node0" presStyleIdx="0" presStyleCnt="1"/>
      <dgm:spPr/>
      <dgm:t>
        <a:bodyPr/>
        <a:lstStyle/>
        <a:p>
          <a:endParaRPr lang="en-US"/>
        </a:p>
      </dgm:t>
    </dgm:pt>
    <dgm:pt modelId="{5BEB1F20-8973-4D63-BA27-B62BC6C01443}" type="pres">
      <dgm:prSet presAssocID="{635F1D08-E560-4FC0-843C-5BE68B73FD13}" presName="parTrans" presStyleLbl="sibTrans2D1" presStyleIdx="0" presStyleCnt="5"/>
      <dgm:spPr/>
      <dgm:t>
        <a:bodyPr/>
        <a:lstStyle/>
        <a:p>
          <a:endParaRPr lang="en-US"/>
        </a:p>
      </dgm:t>
    </dgm:pt>
    <dgm:pt modelId="{1922E097-DC96-4FE0-BE6B-020734BA2BDB}" type="pres">
      <dgm:prSet presAssocID="{635F1D08-E560-4FC0-843C-5BE68B73FD13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0F5DC69D-ED33-4147-AD6E-1A634C7A5FA2}" type="pres">
      <dgm:prSet presAssocID="{27CAE061-0D06-4BEA-A594-EDFC4CEFE10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6569E-8072-4958-8AD9-DDFF6276D44D}" type="pres">
      <dgm:prSet presAssocID="{F6A071B8-55F6-4A3B-B956-05CDF3515512}" presName="parTrans" presStyleLbl="sibTrans2D1" presStyleIdx="1" presStyleCnt="5"/>
      <dgm:spPr/>
      <dgm:t>
        <a:bodyPr/>
        <a:lstStyle/>
        <a:p>
          <a:endParaRPr lang="en-US"/>
        </a:p>
      </dgm:t>
    </dgm:pt>
    <dgm:pt modelId="{46558863-6CF7-4180-BDEF-D408958F923E}" type="pres">
      <dgm:prSet presAssocID="{F6A071B8-55F6-4A3B-B956-05CDF3515512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849A26AF-4B11-4A8E-B06C-1790ACE2887B}" type="pres">
      <dgm:prSet presAssocID="{D2A3CC49-D313-4C1F-BD9C-63B7C4F9B49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B0FE76-EF8F-4DE3-BDD2-5DEACC85FEF5}" type="pres">
      <dgm:prSet presAssocID="{387A5D90-3D93-410A-817D-D0A83FD9C6A0}" presName="parTrans" presStyleLbl="sibTrans2D1" presStyleIdx="2" presStyleCnt="5"/>
      <dgm:spPr/>
      <dgm:t>
        <a:bodyPr/>
        <a:lstStyle/>
        <a:p>
          <a:endParaRPr lang="en-US"/>
        </a:p>
      </dgm:t>
    </dgm:pt>
    <dgm:pt modelId="{5F7FE51F-E545-4A8D-B171-8D0C22F21A50}" type="pres">
      <dgm:prSet presAssocID="{387A5D90-3D93-410A-817D-D0A83FD9C6A0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2E2934F0-1A93-4AC0-A5D2-93FC75B3E34F}" type="pres">
      <dgm:prSet presAssocID="{A7CE8A2E-D5CB-47BF-894F-98E58F8D2F4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09267E-6DD9-41CA-AD5A-96F6A97264E2}" type="pres">
      <dgm:prSet presAssocID="{7C96ABAA-273A-461C-910C-CEC689D03FA9}" presName="parTrans" presStyleLbl="sibTrans2D1" presStyleIdx="3" presStyleCnt="5"/>
      <dgm:spPr/>
      <dgm:t>
        <a:bodyPr/>
        <a:lstStyle/>
        <a:p>
          <a:endParaRPr lang="en-US"/>
        </a:p>
      </dgm:t>
    </dgm:pt>
    <dgm:pt modelId="{EEDFF665-FFA6-4049-8EAF-E515A94ABD3C}" type="pres">
      <dgm:prSet presAssocID="{7C96ABAA-273A-461C-910C-CEC689D03FA9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D6EE3FBF-2360-49B7-A46C-EC4CA34C0BEF}" type="pres">
      <dgm:prSet presAssocID="{3F8455B6-8710-42B6-B0A2-803B9BD242F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FACD99-67D8-4CD5-83A5-7173804CBF00}" type="pres">
      <dgm:prSet presAssocID="{2E55BA2A-9C0A-41AC-AE25-88BBACDD6583}" presName="parTrans" presStyleLbl="sibTrans2D1" presStyleIdx="4" presStyleCnt="5"/>
      <dgm:spPr/>
      <dgm:t>
        <a:bodyPr/>
        <a:lstStyle/>
        <a:p>
          <a:endParaRPr lang="en-US"/>
        </a:p>
      </dgm:t>
    </dgm:pt>
    <dgm:pt modelId="{07852D3A-9B30-45C0-A232-5A612A17F30D}" type="pres">
      <dgm:prSet presAssocID="{2E55BA2A-9C0A-41AC-AE25-88BBACDD6583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2317127B-DD76-46D5-B0AF-CCD9A41B3DEE}" type="pres">
      <dgm:prSet presAssocID="{6343F8D3-2AF1-490F-A04C-2B55F27968C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B98711-B407-421E-84DF-5502600EE489}" type="presOf" srcId="{3F8455B6-8710-42B6-B0A2-803B9BD242F7}" destId="{D6EE3FBF-2360-49B7-A46C-EC4CA34C0BEF}" srcOrd="0" destOrd="0" presId="urn:microsoft.com/office/officeart/2005/8/layout/radial5"/>
    <dgm:cxn modelId="{5C103330-DF16-473F-A9CF-52BE77E94DDC}" type="presOf" srcId="{F6A071B8-55F6-4A3B-B956-05CDF3515512}" destId="{46558863-6CF7-4180-BDEF-D408958F923E}" srcOrd="1" destOrd="0" presId="urn:microsoft.com/office/officeart/2005/8/layout/radial5"/>
    <dgm:cxn modelId="{27FBE3F1-F394-433E-9772-328BF7E4C529}" srcId="{B1557C60-3ADE-4841-B152-1373806884D1}" destId="{A7CE8A2E-D5CB-47BF-894F-98E58F8D2F4E}" srcOrd="2" destOrd="0" parTransId="{387A5D90-3D93-410A-817D-D0A83FD9C6A0}" sibTransId="{77B36B3E-8EFC-4D1F-A83D-963E38B0F766}"/>
    <dgm:cxn modelId="{21066EA7-951E-4000-836C-79CB008E469C}" type="presOf" srcId="{D2A3CC49-D313-4C1F-BD9C-63B7C4F9B498}" destId="{849A26AF-4B11-4A8E-B06C-1790ACE2887B}" srcOrd="0" destOrd="0" presId="urn:microsoft.com/office/officeart/2005/8/layout/radial5"/>
    <dgm:cxn modelId="{B2E4402E-CE09-4327-A81D-CC7A72D72314}" srcId="{74F11240-3376-426E-9DD0-52C8FDA8D302}" destId="{B1557C60-3ADE-4841-B152-1373806884D1}" srcOrd="0" destOrd="0" parTransId="{DD9431F6-C83C-401E-B0CB-7798A71F82BE}" sibTransId="{6B197994-22AF-4FAC-ABEC-E4D3C4C6FF49}"/>
    <dgm:cxn modelId="{C7069E2C-C67B-4D78-B932-4CC9B8218027}" srcId="{B1557C60-3ADE-4841-B152-1373806884D1}" destId="{3F8455B6-8710-42B6-B0A2-803B9BD242F7}" srcOrd="3" destOrd="0" parTransId="{7C96ABAA-273A-461C-910C-CEC689D03FA9}" sibTransId="{D5BFCD88-1248-46C5-BED3-434A750EDAE2}"/>
    <dgm:cxn modelId="{FCD7015E-7436-4100-881D-8D4168FA3DC1}" srcId="{B1557C60-3ADE-4841-B152-1373806884D1}" destId="{D2A3CC49-D313-4C1F-BD9C-63B7C4F9B498}" srcOrd="1" destOrd="0" parTransId="{F6A071B8-55F6-4A3B-B956-05CDF3515512}" sibTransId="{23421B17-562E-4F2D-B4A0-08BF1D076456}"/>
    <dgm:cxn modelId="{40A179A6-9281-4BF8-B399-9DB7F273A44A}" type="presOf" srcId="{635F1D08-E560-4FC0-843C-5BE68B73FD13}" destId="{5BEB1F20-8973-4D63-BA27-B62BC6C01443}" srcOrd="0" destOrd="0" presId="urn:microsoft.com/office/officeart/2005/8/layout/radial5"/>
    <dgm:cxn modelId="{F414DBD9-9D65-446F-A8AA-D5F07FBE33FA}" type="presOf" srcId="{74F11240-3376-426E-9DD0-52C8FDA8D302}" destId="{8C411023-407F-4BCB-B034-69420FE7871D}" srcOrd="0" destOrd="0" presId="urn:microsoft.com/office/officeart/2005/8/layout/radial5"/>
    <dgm:cxn modelId="{808AAAB6-E02B-4A54-908A-E9DF13E177A7}" type="presOf" srcId="{7C96ABAA-273A-461C-910C-CEC689D03FA9}" destId="{EA09267E-6DD9-41CA-AD5A-96F6A97264E2}" srcOrd="0" destOrd="0" presId="urn:microsoft.com/office/officeart/2005/8/layout/radial5"/>
    <dgm:cxn modelId="{99F7A618-36B0-4E12-855C-136CAF0A9655}" srcId="{B1557C60-3ADE-4841-B152-1373806884D1}" destId="{27CAE061-0D06-4BEA-A594-EDFC4CEFE10D}" srcOrd="0" destOrd="0" parTransId="{635F1D08-E560-4FC0-843C-5BE68B73FD13}" sibTransId="{3E76261F-772E-4476-9B1E-83EA7E7DCB26}"/>
    <dgm:cxn modelId="{81437195-DFD2-4D7A-B68F-99114CB7C9C0}" type="presOf" srcId="{F6A071B8-55F6-4A3B-B956-05CDF3515512}" destId="{9616569E-8072-4958-8AD9-DDFF6276D44D}" srcOrd="0" destOrd="0" presId="urn:microsoft.com/office/officeart/2005/8/layout/radial5"/>
    <dgm:cxn modelId="{252F3F52-52CF-4C05-81CC-659112884829}" type="presOf" srcId="{27CAE061-0D06-4BEA-A594-EDFC4CEFE10D}" destId="{0F5DC69D-ED33-4147-AD6E-1A634C7A5FA2}" srcOrd="0" destOrd="0" presId="urn:microsoft.com/office/officeart/2005/8/layout/radial5"/>
    <dgm:cxn modelId="{C65FC3C6-8C65-42F5-B991-3C6A86F209FF}" type="presOf" srcId="{7C96ABAA-273A-461C-910C-CEC689D03FA9}" destId="{EEDFF665-FFA6-4049-8EAF-E515A94ABD3C}" srcOrd="1" destOrd="0" presId="urn:microsoft.com/office/officeart/2005/8/layout/radial5"/>
    <dgm:cxn modelId="{4F180941-0D97-4F4F-A2AE-43A9AF865441}" type="presOf" srcId="{387A5D90-3D93-410A-817D-D0A83FD9C6A0}" destId="{5F7FE51F-E545-4A8D-B171-8D0C22F21A50}" srcOrd="1" destOrd="0" presId="urn:microsoft.com/office/officeart/2005/8/layout/radial5"/>
    <dgm:cxn modelId="{F4777568-C268-4839-84A4-CC8EF062405F}" type="presOf" srcId="{387A5D90-3D93-410A-817D-D0A83FD9C6A0}" destId="{AFB0FE76-EF8F-4DE3-BDD2-5DEACC85FEF5}" srcOrd="0" destOrd="0" presId="urn:microsoft.com/office/officeart/2005/8/layout/radial5"/>
    <dgm:cxn modelId="{78CB463A-E49A-49D2-8FEB-769595337D9C}" type="presOf" srcId="{6343F8D3-2AF1-490F-A04C-2B55F27968CA}" destId="{2317127B-DD76-46D5-B0AF-CCD9A41B3DEE}" srcOrd="0" destOrd="0" presId="urn:microsoft.com/office/officeart/2005/8/layout/radial5"/>
    <dgm:cxn modelId="{B7C9F3E7-C8A2-4CFB-BFB9-02ED6ABB2E0E}" type="presOf" srcId="{2E55BA2A-9C0A-41AC-AE25-88BBACDD6583}" destId="{07852D3A-9B30-45C0-A232-5A612A17F30D}" srcOrd="1" destOrd="0" presId="urn:microsoft.com/office/officeart/2005/8/layout/radial5"/>
    <dgm:cxn modelId="{795192EF-A607-4AE1-A9E7-485FB6C0A1BA}" type="presOf" srcId="{2E55BA2A-9C0A-41AC-AE25-88BBACDD6583}" destId="{AFFACD99-67D8-4CD5-83A5-7173804CBF00}" srcOrd="0" destOrd="0" presId="urn:microsoft.com/office/officeart/2005/8/layout/radial5"/>
    <dgm:cxn modelId="{BC4FE8E0-236A-4E44-BE8F-56DE8A601AB5}" type="presOf" srcId="{635F1D08-E560-4FC0-843C-5BE68B73FD13}" destId="{1922E097-DC96-4FE0-BE6B-020734BA2BDB}" srcOrd="1" destOrd="0" presId="urn:microsoft.com/office/officeart/2005/8/layout/radial5"/>
    <dgm:cxn modelId="{FB0FDC3A-3E1A-48E6-8623-AA5036F62CB6}" type="presOf" srcId="{B1557C60-3ADE-4841-B152-1373806884D1}" destId="{19EA0DAF-F8DC-4415-8951-146B18BAFB1D}" srcOrd="0" destOrd="0" presId="urn:microsoft.com/office/officeart/2005/8/layout/radial5"/>
    <dgm:cxn modelId="{6381A17A-396A-4105-978B-4A9F76DC5805}" srcId="{B1557C60-3ADE-4841-B152-1373806884D1}" destId="{6343F8D3-2AF1-490F-A04C-2B55F27968CA}" srcOrd="4" destOrd="0" parTransId="{2E55BA2A-9C0A-41AC-AE25-88BBACDD6583}" sibTransId="{4A9A8670-3B65-4864-B421-FE31CFBBDBEC}"/>
    <dgm:cxn modelId="{3927A4C4-0AEA-4C50-B5CA-954F1327B570}" type="presOf" srcId="{A7CE8A2E-D5CB-47BF-894F-98E58F8D2F4E}" destId="{2E2934F0-1A93-4AC0-A5D2-93FC75B3E34F}" srcOrd="0" destOrd="0" presId="urn:microsoft.com/office/officeart/2005/8/layout/radial5"/>
    <dgm:cxn modelId="{13E739F6-2D4A-43AC-AB6C-884362035493}" type="presParOf" srcId="{8C411023-407F-4BCB-B034-69420FE7871D}" destId="{19EA0DAF-F8DC-4415-8951-146B18BAFB1D}" srcOrd="0" destOrd="0" presId="urn:microsoft.com/office/officeart/2005/8/layout/radial5"/>
    <dgm:cxn modelId="{514BA7CA-9B63-4240-8B3B-0E728F408006}" type="presParOf" srcId="{8C411023-407F-4BCB-B034-69420FE7871D}" destId="{5BEB1F20-8973-4D63-BA27-B62BC6C01443}" srcOrd="1" destOrd="0" presId="urn:microsoft.com/office/officeart/2005/8/layout/radial5"/>
    <dgm:cxn modelId="{84C1E306-1686-4C2A-BE4B-4B674375FCD2}" type="presParOf" srcId="{5BEB1F20-8973-4D63-BA27-B62BC6C01443}" destId="{1922E097-DC96-4FE0-BE6B-020734BA2BDB}" srcOrd="0" destOrd="0" presId="urn:microsoft.com/office/officeart/2005/8/layout/radial5"/>
    <dgm:cxn modelId="{E29EB765-E625-425C-A6A0-10C7CCB108FF}" type="presParOf" srcId="{8C411023-407F-4BCB-B034-69420FE7871D}" destId="{0F5DC69D-ED33-4147-AD6E-1A634C7A5FA2}" srcOrd="2" destOrd="0" presId="urn:microsoft.com/office/officeart/2005/8/layout/radial5"/>
    <dgm:cxn modelId="{526519F2-E81C-4A21-A166-9F2D1E5C7CDB}" type="presParOf" srcId="{8C411023-407F-4BCB-B034-69420FE7871D}" destId="{9616569E-8072-4958-8AD9-DDFF6276D44D}" srcOrd="3" destOrd="0" presId="urn:microsoft.com/office/officeart/2005/8/layout/radial5"/>
    <dgm:cxn modelId="{7EAB74F4-2199-481C-B3EC-32F55DA9A796}" type="presParOf" srcId="{9616569E-8072-4958-8AD9-DDFF6276D44D}" destId="{46558863-6CF7-4180-BDEF-D408958F923E}" srcOrd="0" destOrd="0" presId="urn:microsoft.com/office/officeart/2005/8/layout/radial5"/>
    <dgm:cxn modelId="{DA2D4059-4B66-42DD-A1EC-7E17C5CBCFFE}" type="presParOf" srcId="{8C411023-407F-4BCB-B034-69420FE7871D}" destId="{849A26AF-4B11-4A8E-B06C-1790ACE2887B}" srcOrd="4" destOrd="0" presId="urn:microsoft.com/office/officeart/2005/8/layout/radial5"/>
    <dgm:cxn modelId="{DEFA0D69-B97F-4110-91E6-70AA8E502FCA}" type="presParOf" srcId="{8C411023-407F-4BCB-B034-69420FE7871D}" destId="{AFB0FE76-EF8F-4DE3-BDD2-5DEACC85FEF5}" srcOrd="5" destOrd="0" presId="urn:microsoft.com/office/officeart/2005/8/layout/radial5"/>
    <dgm:cxn modelId="{AA1C4700-4DCA-4D55-B7F8-BFC7965EED50}" type="presParOf" srcId="{AFB0FE76-EF8F-4DE3-BDD2-5DEACC85FEF5}" destId="{5F7FE51F-E545-4A8D-B171-8D0C22F21A50}" srcOrd="0" destOrd="0" presId="urn:microsoft.com/office/officeart/2005/8/layout/radial5"/>
    <dgm:cxn modelId="{9ED87707-18A5-4001-826F-8C90BBC4C958}" type="presParOf" srcId="{8C411023-407F-4BCB-B034-69420FE7871D}" destId="{2E2934F0-1A93-4AC0-A5D2-93FC75B3E34F}" srcOrd="6" destOrd="0" presId="urn:microsoft.com/office/officeart/2005/8/layout/radial5"/>
    <dgm:cxn modelId="{70D94905-B117-4CD7-AB2E-0B3C3AD95566}" type="presParOf" srcId="{8C411023-407F-4BCB-B034-69420FE7871D}" destId="{EA09267E-6DD9-41CA-AD5A-96F6A97264E2}" srcOrd="7" destOrd="0" presId="urn:microsoft.com/office/officeart/2005/8/layout/radial5"/>
    <dgm:cxn modelId="{FEAFA85E-9360-4409-8838-A14BA20801FE}" type="presParOf" srcId="{EA09267E-6DD9-41CA-AD5A-96F6A97264E2}" destId="{EEDFF665-FFA6-4049-8EAF-E515A94ABD3C}" srcOrd="0" destOrd="0" presId="urn:microsoft.com/office/officeart/2005/8/layout/radial5"/>
    <dgm:cxn modelId="{0750CDD9-33A1-42B1-A4D7-4D72E4FE1B11}" type="presParOf" srcId="{8C411023-407F-4BCB-B034-69420FE7871D}" destId="{D6EE3FBF-2360-49B7-A46C-EC4CA34C0BEF}" srcOrd="8" destOrd="0" presId="urn:microsoft.com/office/officeart/2005/8/layout/radial5"/>
    <dgm:cxn modelId="{93AB6AF7-931F-4DA4-954D-F5E3F3835E35}" type="presParOf" srcId="{8C411023-407F-4BCB-B034-69420FE7871D}" destId="{AFFACD99-67D8-4CD5-83A5-7173804CBF00}" srcOrd="9" destOrd="0" presId="urn:microsoft.com/office/officeart/2005/8/layout/radial5"/>
    <dgm:cxn modelId="{C4E61D7F-1611-46FA-AFF9-694F2C208F1D}" type="presParOf" srcId="{AFFACD99-67D8-4CD5-83A5-7173804CBF00}" destId="{07852D3A-9B30-45C0-A232-5A612A17F30D}" srcOrd="0" destOrd="0" presId="urn:microsoft.com/office/officeart/2005/8/layout/radial5"/>
    <dgm:cxn modelId="{30230DA7-7AE6-4815-8D95-AD4FBC014225}" type="presParOf" srcId="{8C411023-407F-4BCB-B034-69420FE7871D}" destId="{2317127B-DD76-46D5-B0AF-CCD9A41B3DEE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F11240-3376-426E-9DD0-52C8FDA8D302}" type="doc">
      <dgm:prSet loTypeId="urn:microsoft.com/office/officeart/2005/8/layout/radial5" loCatId="cycle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1557C60-3ADE-4841-B152-1373806884D1}">
      <dgm:prSet phldrT="[Text]"/>
      <dgm:spPr/>
      <dgm:t>
        <a:bodyPr/>
        <a:lstStyle/>
        <a:p>
          <a:r>
            <a:rPr lang="en-US" dirty="0" smtClean="0"/>
            <a:t>Model Evolution</a:t>
          </a:r>
          <a:endParaRPr lang="en-US" dirty="0"/>
        </a:p>
      </dgm:t>
    </dgm:pt>
    <dgm:pt modelId="{DD9431F6-C83C-401E-B0CB-7798A71F82BE}" type="parTrans" cxnId="{B2E4402E-CE09-4327-A81D-CC7A72D72314}">
      <dgm:prSet/>
      <dgm:spPr/>
      <dgm:t>
        <a:bodyPr/>
        <a:lstStyle/>
        <a:p>
          <a:endParaRPr lang="en-US"/>
        </a:p>
      </dgm:t>
    </dgm:pt>
    <dgm:pt modelId="{6B197994-22AF-4FAC-ABEC-E4D3C4C6FF49}" type="sibTrans" cxnId="{B2E4402E-CE09-4327-A81D-CC7A72D72314}">
      <dgm:prSet/>
      <dgm:spPr/>
      <dgm:t>
        <a:bodyPr/>
        <a:lstStyle/>
        <a:p>
          <a:endParaRPr lang="en-US"/>
        </a:p>
      </dgm:t>
    </dgm:pt>
    <dgm:pt modelId="{27CAE061-0D06-4BEA-A594-EDFC4CEFE10D}">
      <dgm:prSet phldrT="[Text]"/>
      <dgm:spPr/>
      <dgm:t>
        <a:bodyPr/>
        <a:lstStyle/>
        <a:p>
          <a:r>
            <a:rPr lang="en-US" dirty="0" smtClean="0"/>
            <a:t>Model Scalability</a:t>
          </a:r>
          <a:endParaRPr lang="en-US" dirty="0"/>
        </a:p>
      </dgm:t>
    </dgm:pt>
    <dgm:pt modelId="{635F1D08-E560-4FC0-843C-5BE68B73FD13}" type="parTrans" cxnId="{99F7A618-36B0-4E12-855C-136CAF0A9655}">
      <dgm:prSet/>
      <dgm:spPr/>
      <dgm:t>
        <a:bodyPr/>
        <a:lstStyle/>
        <a:p>
          <a:endParaRPr lang="en-US"/>
        </a:p>
      </dgm:t>
    </dgm:pt>
    <dgm:pt modelId="{3E76261F-772E-4476-9B1E-83EA7E7DCB26}" type="sibTrans" cxnId="{99F7A618-36B0-4E12-855C-136CAF0A9655}">
      <dgm:prSet/>
      <dgm:spPr/>
      <dgm:t>
        <a:bodyPr/>
        <a:lstStyle/>
        <a:p>
          <a:endParaRPr lang="en-US"/>
        </a:p>
      </dgm:t>
    </dgm:pt>
    <dgm:pt modelId="{D2A3CC49-D313-4C1F-BD9C-63B7C4F9B498}">
      <dgm:prSet phldrT="[Text]"/>
      <dgm:spPr/>
      <dgm:t>
        <a:bodyPr/>
        <a:lstStyle/>
        <a:p>
          <a:r>
            <a:rPr lang="en-US" dirty="0" smtClean="0"/>
            <a:t>Aspect-Oriented Modeling</a:t>
          </a:r>
          <a:endParaRPr lang="en-US" dirty="0"/>
        </a:p>
      </dgm:t>
    </dgm:pt>
    <dgm:pt modelId="{F6A071B8-55F6-4A3B-B956-05CDF3515512}" type="parTrans" cxnId="{FCD7015E-7436-4100-881D-8D4168FA3DC1}">
      <dgm:prSet/>
      <dgm:spPr/>
      <dgm:t>
        <a:bodyPr/>
        <a:lstStyle/>
        <a:p>
          <a:endParaRPr lang="en-US"/>
        </a:p>
      </dgm:t>
    </dgm:pt>
    <dgm:pt modelId="{23421B17-562E-4F2D-B4A0-08BF1D076456}" type="sibTrans" cxnId="{FCD7015E-7436-4100-881D-8D4168FA3DC1}">
      <dgm:prSet/>
      <dgm:spPr/>
      <dgm:t>
        <a:bodyPr/>
        <a:lstStyle/>
        <a:p>
          <a:endParaRPr lang="en-US"/>
        </a:p>
      </dgm:t>
    </dgm:pt>
    <dgm:pt modelId="{3F8455B6-8710-42B6-B0A2-803B9BD242F7}">
      <dgm:prSet phldrT="[Text]"/>
      <dgm:spPr/>
      <dgm:t>
        <a:bodyPr/>
        <a:lstStyle/>
        <a:p>
          <a:r>
            <a:rPr lang="en-US" dirty="0" smtClean="0"/>
            <a:t>Model Management</a:t>
          </a:r>
          <a:endParaRPr lang="en-US" dirty="0"/>
        </a:p>
      </dgm:t>
    </dgm:pt>
    <dgm:pt modelId="{7C96ABAA-273A-461C-910C-CEC689D03FA9}" type="parTrans" cxnId="{C7069E2C-C67B-4D78-B932-4CC9B8218027}">
      <dgm:prSet/>
      <dgm:spPr/>
      <dgm:t>
        <a:bodyPr/>
        <a:lstStyle/>
        <a:p>
          <a:endParaRPr lang="en-US"/>
        </a:p>
      </dgm:t>
    </dgm:pt>
    <dgm:pt modelId="{D5BFCD88-1248-46C5-BED3-434A750EDAE2}" type="sibTrans" cxnId="{C7069E2C-C67B-4D78-B932-4CC9B8218027}">
      <dgm:prSet/>
      <dgm:spPr/>
      <dgm:t>
        <a:bodyPr/>
        <a:lstStyle/>
        <a:p>
          <a:endParaRPr lang="en-US"/>
        </a:p>
      </dgm:t>
    </dgm:pt>
    <dgm:pt modelId="{6343F8D3-2AF1-490F-A04C-2B55F27968CA}">
      <dgm:prSet phldrT="[Text]"/>
      <dgm:spPr/>
      <dgm:t>
        <a:bodyPr/>
        <a:lstStyle/>
        <a:p>
          <a:r>
            <a:rPr lang="en-US" dirty="0" smtClean="0"/>
            <a:t>Model Refactoring</a:t>
          </a:r>
          <a:endParaRPr lang="en-US" dirty="0"/>
        </a:p>
      </dgm:t>
    </dgm:pt>
    <dgm:pt modelId="{2E55BA2A-9C0A-41AC-AE25-88BBACDD6583}" type="parTrans" cxnId="{6381A17A-396A-4105-978B-4A9F76DC5805}">
      <dgm:prSet/>
      <dgm:spPr/>
      <dgm:t>
        <a:bodyPr/>
        <a:lstStyle/>
        <a:p>
          <a:endParaRPr lang="en-US"/>
        </a:p>
      </dgm:t>
    </dgm:pt>
    <dgm:pt modelId="{4A9A8670-3B65-4864-B421-FE31CFBBDBEC}" type="sibTrans" cxnId="{6381A17A-396A-4105-978B-4A9F76DC5805}">
      <dgm:prSet/>
      <dgm:spPr/>
      <dgm:t>
        <a:bodyPr/>
        <a:lstStyle/>
        <a:p>
          <a:endParaRPr lang="en-US"/>
        </a:p>
      </dgm:t>
    </dgm:pt>
    <dgm:pt modelId="{A7CE8A2E-D5CB-47BF-894F-98E58F8D2F4E}">
      <dgm:prSet/>
      <dgm:spPr/>
      <dgm:t>
        <a:bodyPr/>
        <a:lstStyle/>
        <a:p>
          <a:r>
            <a:rPr lang="en-US" dirty="0" smtClean="0"/>
            <a:t>Model Layout</a:t>
          </a:r>
          <a:endParaRPr lang="en-US" dirty="0"/>
        </a:p>
      </dgm:t>
    </dgm:pt>
    <dgm:pt modelId="{387A5D90-3D93-410A-817D-D0A83FD9C6A0}" type="parTrans" cxnId="{27FBE3F1-F394-433E-9772-328BF7E4C529}">
      <dgm:prSet/>
      <dgm:spPr/>
      <dgm:t>
        <a:bodyPr/>
        <a:lstStyle/>
        <a:p>
          <a:endParaRPr lang="en-US"/>
        </a:p>
      </dgm:t>
    </dgm:pt>
    <dgm:pt modelId="{77B36B3E-8EFC-4D1F-A83D-963E38B0F766}" type="sibTrans" cxnId="{27FBE3F1-F394-433E-9772-328BF7E4C529}">
      <dgm:prSet/>
      <dgm:spPr/>
      <dgm:t>
        <a:bodyPr/>
        <a:lstStyle/>
        <a:p>
          <a:endParaRPr lang="en-US"/>
        </a:p>
      </dgm:t>
    </dgm:pt>
    <dgm:pt modelId="{8C411023-407F-4BCB-B034-69420FE7871D}" type="pres">
      <dgm:prSet presAssocID="{74F11240-3376-426E-9DD0-52C8FDA8D30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EA0DAF-F8DC-4415-8951-146B18BAFB1D}" type="pres">
      <dgm:prSet presAssocID="{B1557C60-3ADE-4841-B152-1373806884D1}" presName="centerShape" presStyleLbl="node0" presStyleIdx="0" presStyleCnt="1"/>
      <dgm:spPr/>
      <dgm:t>
        <a:bodyPr/>
        <a:lstStyle/>
        <a:p>
          <a:endParaRPr lang="en-US"/>
        </a:p>
      </dgm:t>
    </dgm:pt>
    <dgm:pt modelId="{5BEB1F20-8973-4D63-BA27-B62BC6C01443}" type="pres">
      <dgm:prSet presAssocID="{635F1D08-E560-4FC0-843C-5BE68B73FD13}" presName="parTrans" presStyleLbl="sibTrans2D1" presStyleIdx="0" presStyleCnt="5"/>
      <dgm:spPr/>
      <dgm:t>
        <a:bodyPr/>
        <a:lstStyle/>
        <a:p>
          <a:endParaRPr lang="en-US"/>
        </a:p>
      </dgm:t>
    </dgm:pt>
    <dgm:pt modelId="{1922E097-DC96-4FE0-BE6B-020734BA2BDB}" type="pres">
      <dgm:prSet presAssocID="{635F1D08-E560-4FC0-843C-5BE68B73FD13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0F5DC69D-ED33-4147-AD6E-1A634C7A5FA2}" type="pres">
      <dgm:prSet presAssocID="{27CAE061-0D06-4BEA-A594-EDFC4CEFE10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6569E-8072-4958-8AD9-DDFF6276D44D}" type="pres">
      <dgm:prSet presAssocID="{F6A071B8-55F6-4A3B-B956-05CDF3515512}" presName="parTrans" presStyleLbl="sibTrans2D1" presStyleIdx="1" presStyleCnt="5"/>
      <dgm:spPr/>
      <dgm:t>
        <a:bodyPr/>
        <a:lstStyle/>
        <a:p>
          <a:endParaRPr lang="en-US"/>
        </a:p>
      </dgm:t>
    </dgm:pt>
    <dgm:pt modelId="{46558863-6CF7-4180-BDEF-D408958F923E}" type="pres">
      <dgm:prSet presAssocID="{F6A071B8-55F6-4A3B-B956-05CDF3515512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849A26AF-4B11-4A8E-B06C-1790ACE2887B}" type="pres">
      <dgm:prSet presAssocID="{D2A3CC49-D313-4C1F-BD9C-63B7C4F9B49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B0FE76-EF8F-4DE3-BDD2-5DEACC85FEF5}" type="pres">
      <dgm:prSet presAssocID="{387A5D90-3D93-410A-817D-D0A83FD9C6A0}" presName="parTrans" presStyleLbl="sibTrans2D1" presStyleIdx="2" presStyleCnt="5"/>
      <dgm:spPr/>
      <dgm:t>
        <a:bodyPr/>
        <a:lstStyle/>
        <a:p>
          <a:endParaRPr lang="en-US"/>
        </a:p>
      </dgm:t>
    </dgm:pt>
    <dgm:pt modelId="{5F7FE51F-E545-4A8D-B171-8D0C22F21A50}" type="pres">
      <dgm:prSet presAssocID="{387A5D90-3D93-410A-817D-D0A83FD9C6A0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2E2934F0-1A93-4AC0-A5D2-93FC75B3E34F}" type="pres">
      <dgm:prSet presAssocID="{A7CE8A2E-D5CB-47BF-894F-98E58F8D2F4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09267E-6DD9-41CA-AD5A-96F6A97264E2}" type="pres">
      <dgm:prSet presAssocID="{7C96ABAA-273A-461C-910C-CEC689D03FA9}" presName="parTrans" presStyleLbl="sibTrans2D1" presStyleIdx="3" presStyleCnt="5"/>
      <dgm:spPr/>
      <dgm:t>
        <a:bodyPr/>
        <a:lstStyle/>
        <a:p>
          <a:endParaRPr lang="en-US"/>
        </a:p>
      </dgm:t>
    </dgm:pt>
    <dgm:pt modelId="{EEDFF665-FFA6-4049-8EAF-E515A94ABD3C}" type="pres">
      <dgm:prSet presAssocID="{7C96ABAA-273A-461C-910C-CEC689D03FA9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D6EE3FBF-2360-49B7-A46C-EC4CA34C0BEF}" type="pres">
      <dgm:prSet presAssocID="{3F8455B6-8710-42B6-B0A2-803B9BD242F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FACD99-67D8-4CD5-83A5-7173804CBF00}" type="pres">
      <dgm:prSet presAssocID="{2E55BA2A-9C0A-41AC-AE25-88BBACDD6583}" presName="parTrans" presStyleLbl="sibTrans2D1" presStyleIdx="4" presStyleCnt="5"/>
      <dgm:spPr/>
      <dgm:t>
        <a:bodyPr/>
        <a:lstStyle/>
        <a:p>
          <a:endParaRPr lang="en-US"/>
        </a:p>
      </dgm:t>
    </dgm:pt>
    <dgm:pt modelId="{07852D3A-9B30-45C0-A232-5A612A17F30D}" type="pres">
      <dgm:prSet presAssocID="{2E55BA2A-9C0A-41AC-AE25-88BBACDD6583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2317127B-DD76-46D5-B0AF-CCD9A41B3DEE}" type="pres">
      <dgm:prSet presAssocID="{6343F8D3-2AF1-490F-A04C-2B55F27968C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4224F3-FD2B-4CCA-A3FC-6DD9169A47F4}" type="presOf" srcId="{F6A071B8-55F6-4A3B-B956-05CDF3515512}" destId="{46558863-6CF7-4180-BDEF-D408958F923E}" srcOrd="1" destOrd="0" presId="urn:microsoft.com/office/officeart/2005/8/layout/radial5"/>
    <dgm:cxn modelId="{0597D320-5DD0-4319-B5BC-5F972D8B3E02}" type="presOf" srcId="{7C96ABAA-273A-461C-910C-CEC689D03FA9}" destId="{EEDFF665-FFA6-4049-8EAF-E515A94ABD3C}" srcOrd="1" destOrd="0" presId="urn:microsoft.com/office/officeart/2005/8/layout/radial5"/>
    <dgm:cxn modelId="{1112F0A0-1EC5-4E27-9E1E-0C5E43077E41}" type="presOf" srcId="{A7CE8A2E-D5CB-47BF-894F-98E58F8D2F4E}" destId="{2E2934F0-1A93-4AC0-A5D2-93FC75B3E34F}" srcOrd="0" destOrd="0" presId="urn:microsoft.com/office/officeart/2005/8/layout/radial5"/>
    <dgm:cxn modelId="{27FBE3F1-F394-433E-9772-328BF7E4C529}" srcId="{B1557C60-3ADE-4841-B152-1373806884D1}" destId="{A7CE8A2E-D5CB-47BF-894F-98E58F8D2F4E}" srcOrd="2" destOrd="0" parTransId="{387A5D90-3D93-410A-817D-D0A83FD9C6A0}" sibTransId="{77B36B3E-8EFC-4D1F-A83D-963E38B0F766}"/>
    <dgm:cxn modelId="{FF459937-0A78-4BE7-AA59-8D8FA9D0DF18}" type="presOf" srcId="{27CAE061-0D06-4BEA-A594-EDFC4CEFE10D}" destId="{0F5DC69D-ED33-4147-AD6E-1A634C7A5FA2}" srcOrd="0" destOrd="0" presId="urn:microsoft.com/office/officeart/2005/8/layout/radial5"/>
    <dgm:cxn modelId="{B2E4402E-CE09-4327-A81D-CC7A72D72314}" srcId="{74F11240-3376-426E-9DD0-52C8FDA8D302}" destId="{B1557C60-3ADE-4841-B152-1373806884D1}" srcOrd="0" destOrd="0" parTransId="{DD9431F6-C83C-401E-B0CB-7798A71F82BE}" sibTransId="{6B197994-22AF-4FAC-ABEC-E4D3C4C6FF49}"/>
    <dgm:cxn modelId="{C7069E2C-C67B-4D78-B932-4CC9B8218027}" srcId="{B1557C60-3ADE-4841-B152-1373806884D1}" destId="{3F8455B6-8710-42B6-B0A2-803B9BD242F7}" srcOrd="3" destOrd="0" parTransId="{7C96ABAA-273A-461C-910C-CEC689D03FA9}" sibTransId="{D5BFCD88-1248-46C5-BED3-434A750EDAE2}"/>
    <dgm:cxn modelId="{FCD7015E-7436-4100-881D-8D4168FA3DC1}" srcId="{B1557C60-3ADE-4841-B152-1373806884D1}" destId="{D2A3CC49-D313-4C1F-BD9C-63B7C4F9B498}" srcOrd="1" destOrd="0" parTransId="{F6A071B8-55F6-4A3B-B956-05CDF3515512}" sibTransId="{23421B17-562E-4F2D-B4A0-08BF1D076456}"/>
    <dgm:cxn modelId="{994CA3B6-CF92-406A-8499-3B3093F79EAE}" type="presOf" srcId="{74F11240-3376-426E-9DD0-52C8FDA8D302}" destId="{8C411023-407F-4BCB-B034-69420FE7871D}" srcOrd="0" destOrd="0" presId="urn:microsoft.com/office/officeart/2005/8/layout/radial5"/>
    <dgm:cxn modelId="{971C8656-D05C-49DC-B2D1-A8C8CE5DB049}" type="presOf" srcId="{2E55BA2A-9C0A-41AC-AE25-88BBACDD6583}" destId="{07852D3A-9B30-45C0-A232-5A612A17F30D}" srcOrd="1" destOrd="0" presId="urn:microsoft.com/office/officeart/2005/8/layout/radial5"/>
    <dgm:cxn modelId="{99F7A618-36B0-4E12-855C-136CAF0A9655}" srcId="{B1557C60-3ADE-4841-B152-1373806884D1}" destId="{27CAE061-0D06-4BEA-A594-EDFC4CEFE10D}" srcOrd="0" destOrd="0" parTransId="{635F1D08-E560-4FC0-843C-5BE68B73FD13}" sibTransId="{3E76261F-772E-4476-9B1E-83EA7E7DCB26}"/>
    <dgm:cxn modelId="{4E32D55D-BE6F-49F3-A4A5-6E93416B10A2}" type="presOf" srcId="{635F1D08-E560-4FC0-843C-5BE68B73FD13}" destId="{1922E097-DC96-4FE0-BE6B-020734BA2BDB}" srcOrd="1" destOrd="0" presId="urn:microsoft.com/office/officeart/2005/8/layout/radial5"/>
    <dgm:cxn modelId="{3A73DD23-4888-4261-8ED8-4930D8814B6B}" type="presOf" srcId="{3F8455B6-8710-42B6-B0A2-803B9BD242F7}" destId="{D6EE3FBF-2360-49B7-A46C-EC4CA34C0BEF}" srcOrd="0" destOrd="0" presId="urn:microsoft.com/office/officeart/2005/8/layout/radial5"/>
    <dgm:cxn modelId="{EF8C315E-CF69-4ADA-876B-0BD0F35E8649}" type="presOf" srcId="{B1557C60-3ADE-4841-B152-1373806884D1}" destId="{19EA0DAF-F8DC-4415-8951-146B18BAFB1D}" srcOrd="0" destOrd="0" presId="urn:microsoft.com/office/officeart/2005/8/layout/radial5"/>
    <dgm:cxn modelId="{6A482739-F646-4881-9C33-E8DB975D5114}" type="presOf" srcId="{387A5D90-3D93-410A-817D-D0A83FD9C6A0}" destId="{AFB0FE76-EF8F-4DE3-BDD2-5DEACC85FEF5}" srcOrd="0" destOrd="0" presId="urn:microsoft.com/office/officeart/2005/8/layout/radial5"/>
    <dgm:cxn modelId="{14A3AB01-4B71-445B-8CD6-B77DD6E7486C}" type="presOf" srcId="{387A5D90-3D93-410A-817D-D0A83FD9C6A0}" destId="{5F7FE51F-E545-4A8D-B171-8D0C22F21A50}" srcOrd="1" destOrd="0" presId="urn:microsoft.com/office/officeart/2005/8/layout/radial5"/>
    <dgm:cxn modelId="{10AC184B-2855-4AEF-BE17-3714BF2CA5BF}" type="presOf" srcId="{6343F8D3-2AF1-490F-A04C-2B55F27968CA}" destId="{2317127B-DD76-46D5-B0AF-CCD9A41B3DEE}" srcOrd="0" destOrd="0" presId="urn:microsoft.com/office/officeart/2005/8/layout/radial5"/>
    <dgm:cxn modelId="{C4C244E2-4DB3-4364-9FDF-ADDCA5CBBBB6}" type="presOf" srcId="{D2A3CC49-D313-4C1F-BD9C-63B7C4F9B498}" destId="{849A26AF-4B11-4A8E-B06C-1790ACE2887B}" srcOrd="0" destOrd="0" presId="urn:microsoft.com/office/officeart/2005/8/layout/radial5"/>
    <dgm:cxn modelId="{59C2A224-9CD4-4F01-A13E-4365264016AF}" type="presOf" srcId="{2E55BA2A-9C0A-41AC-AE25-88BBACDD6583}" destId="{AFFACD99-67D8-4CD5-83A5-7173804CBF00}" srcOrd="0" destOrd="0" presId="urn:microsoft.com/office/officeart/2005/8/layout/radial5"/>
    <dgm:cxn modelId="{41F89F35-BC9B-4BD5-BEC2-D42552F5B649}" type="presOf" srcId="{7C96ABAA-273A-461C-910C-CEC689D03FA9}" destId="{EA09267E-6DD9-41CA-AD5A-96F6A97264E2}" srcOrd="0" destOrd="0" presId="urn:microsoft.com/office/officeart/2005/8/layout/radial5"/>
    <dgm:cxn modelId="{71B5F6EA-E0E5-4586-8FF0-1C802EF12BA9}" type="presOf" srcId="{635F1D08-E560-4FC0-843C-5BE68B73FD13}" destId="{5BEB1F20-8973-4D63-BA27-B62BC6C01443}" srcOrd="0" destOrd="0" presId="urn:microsoft.com/office/officeart/2005/8/layout/radial5"/>
    <dgm:cxn modelId="{725BE96B-DA7B-4A74-8D0D-610D44219B80}" type="presOf" srcId="{F6A071B8-55F6-4A3B-B956-05CDF3515512}" destId="{9616569E-8072-4958-8AD9-DDFF6276D44D}" srcOrd="0" destOrd="0" presId="urn:microsoft.com/office/officeart/2005/8/layout/radial5"/>
    <dgm:cxn modelId="{6381A17A-396A-4105-978B-4A9F76DC5805}" srcId="{B1557C60-3ADE-4841-B152-1373806884D1}" destId="{6343F8D3-2AF1-490F-A04C-2B55F27968CA}" srcOrd="4" destOrd="0" parTransId="{2E55BA2A-9C0A-41AC-AE25-88BBACDD6583}" sibTransId="{4A9A8670-3B65-4864-B421-FE31CFBBDBEC}"/>
    <dgm:cxn modelId="{D0759BBD-362E-4B2B-92CF-BF0C49FCDC6D}" type="presParOf" srcId="{8C411023-407F-4BCB-B034-69420FE7871D}" destId="{19EA0DAF-F8DC-4415-8951-146B18BAFB1D}" srcOrd="0" destOrd="0" presId="urn:microsoft.com/office/officeart/2005/8/layout/radial5"/>
    <dgm:cxn modelId="{6E8E7EC1-2D0A-4821-91B7-21B52BDE6583}" type="presParOf" srcId="{8C411023-407F-4BCB-B034-69420FE7871D}" destId="{5BEB1F20-8973-4D63-BA27-B62BC6C01443}" srcOrd="1" destOrd="0" presId="urn:microsoft.com/office/officeart/2005/8/layout/radial5"/>
    <dgm:cxn modelId="{F34E0324-B67F-4D69-8013-A763B4FC95A8}" type="presParOf" srcId="{5BEB1F20-8973-4D63-BA27-B62BC6C01443}" destId="{1922E097-DC96-4FE0-BE6B-020734BA2BDB}" srcOrd="0" destOrd="0" presId="urn:microsoft.com/office/officeart/2005/8/layout/radial5"/>
    <dgm:cxn modelId="{5346DD18-B6B3-4BCC-8481-7FC4734C8216}" type="presParOf" srcId="{8C411023-407F-4BCB-B034-69420FE7871D}" destId="{0F5DC69D-ED33-4147-AD6E-1A634C7A5FA2}" srcOrd="2" destOrd="0" presId="urn:microsoft.com/office/officeart/2005/8/layout/radial5"/>
    <dgm:cxn modelId="{AA79CE14-07F9-4FF6-846D-131A0703E9D6}" type="presParOf" srcId="{8C411023-407F-4BCB-B034-69420FE7871D}" destId="{9616569E-8072-4958-8AD9-DDFF6276D44D}" srcOrd="3" destOrd="0" presId="urn:microsoft.com/office/officeart/2005/8/layout/radial5"/>
    <dgm:cxn modelId="{720D4D87-2B1F-440C-9EE7-85C5B3E93FB2}" type="presParOf" srcId="{9616569E-8072-4958-8AD9-DDFF6276D44D}" destId="{46558863-6CF7-4180-BDEF-D408958F923E}" srcOrd="0" destOrd="0" presId="urn:microsoft.com/office/officeart/2005/8/layout/radial5"/>
    <dgm:cxn modelId="{050C29AD-C0CA-4E63-9D53-C8C97C2F6318}" type="presParOf" srcId="{8C411023-407F-4BCB-B034-69420FE7871D}" destId="{849A26AF-4B11-4A8E-B06C-1790ACE2887B}" srcOrd="4" destOrd="0" presId="urn:microsoft.com/office/officeart/2005/8/layout/radial5"/>
    <dgm:cxn modelId="{916D9AB4-F54D-4305-A144-F0FBF2705FB6}" type="presParOf" srcId="{8C411023-407F-4BCB-B034-69420FE7871D}" destId="{AFB0FE76-EF8F-4DE3-BDD2-5DEACC85FEF5}" srcOrd="5" destOrd="0" presId="urn:microsoft.com/office/officeart/2005/8/layout/radial5"/>
    <dgm:cxn modelId="{2684AB24-CFDF-4CA5-8694-77A35756E3A5}" type="presParOf" srcId="{AFB0FE76-EF8F-4DE3-BDD2-5DEACC85FEF5}" destId="{5F7FE51F-E545-4A8D-B171-8D0C22F21A50}" srcOrd="0" destOrd="0" presId="urn:microsoft.com/office/officeart/2005/8/layout/radial5"/>
    <dgm:cxn modelId="{45155A45-E8D1-49E5-B268-5ABB51CFF335}" type="presParOf" srcId="{8C411023-407F-4BCB-B034-69420FE7871D}" destId="{2E2934F0-1A93-4AC0-A5D2-93FC75B3E34F}" srcOrd="6" destOrd="0" presId="urn:microsoft.com/office/officeart/2005/8/layout/radial5"/>
    <dgm:cxn modelId="{20F08330-B210-41FB-B7B2-D06DB85E5F29}" type="presParOf" srcId="{8C411023-407F-4BCB-B034-69420FE7871D}" destId="{EA09267E-6DD9-41CA-AD5A-96F6A97264E2}" srcOrd="7" destOrd="0" presId="urn:microsoft.com/office/officeart/2005/8/layout/radial5"/>
    <dgm:cxn modelId="{BDC3A627-4987-4F8F-85DF-5CEC5C38173E}" type="presParOf" srcId="{EA09267E-6DD9-41CA-AD5A-96F6A97264E2}" destId="{EEDFF665-FFA6-4049-8EAF-E515A94ABD3C}" srcOrd="0" destOrd="0" presId="urn:microsoft.com/office/officeart/2005/8/layout/radial5"/>
    <dgm:cxn modelId="{F1D9B214-3A87-4C63-825E-1C7045ED38A2}" type="presParOf" srcId="{8C411023-407F-4BCB-B034-69420FE7871D}" destId="{D6EE3FBF-2360-49B7-A46C-EC4CA34C0BEF}" srcOrd="8" destOrd="0" presId="urn:microsoft.com/office/officeart/2005/8/layout/radial5"/>
    <dgm:cxn modelId="{0FF2DFBA-64C7-4599-9FFD-EA6384865D0F}" type="presParOf" srcId="{8C411023-407F-4BCB-B034-69420FE7871D}" destId="{AFFACD99-67D8-4CD5-83A5-7173804CBF00}" srcOrd="9" destOrd="0" presId="urn:microsoft.com/office/officeart/2005/8/layout/radial5"/>
    <dgm:cxn modelId="{D72F6590-0B68-4B9E-A931-BF3622A97398}" type="presParOf" srcId="{AFFACD99-67D8-4CD5-83A5-7173804CBF00}" destId="{07852D3A-9B30-45C0-A232-5A612A17F30D}" srcOrd="0" destOrd="0" presId="urn:microsoft.com/office/officeart/2005/8/layout/radial5"/>
    <dgm:cxn modelId="{D186CEF1-312F-4111-A629-B9CABE427750}" type="presParOf" srcId="{8C411023-407F-4BCB-B034-69420FE7871D}" destId="{2317127B-DD76-46D5-B0AF-CCD9A41B3DEE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A0DAF-F8DC-4415-8951-146B18BAFB1D}">
      <dsp:nvSpPr>
        <dsp:cNvPr id="0" name=""/>
        <dsp:cNvSpPr/>
      </dsp:nvSpPr>
      <dsp:spPr>
        <a:xfrm>
          <a:off x="2427132" y="1617536"/>
          <a:ext cx="979541" cy="97954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Model Evolution</a:t>
          </a:r>
          <a:endParaRPr lang="en-US" sz="1300" kern="1200" dirty="0"/>
        </a:p>
      </dsp:txBody>
      <dsp:txXfrm>
        <a:off x="2570582" y="1760986"/>
        <a:ext cx="692641" cy="692641"/>
      </dsp:txXfrm>
    </dsp:sp>
    <dsp:sp modelId="{5BEB1F20-8973-4D63-BA27-B62BC6C01443}">
      <dsp:nvSpPr>
        <dsp:cNvPr id="0" name=""/>
        <dsp:cNvSpPr/>
      </dsp:nvSpPr>
      <dsp:spPr>
        <a:xfrm rot="16200000">
          <a:off x="2812252" y="1259484"/>
          <a:ext cx="209301" cy="3330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843647" y="1357488"/>
        <a:ext cx="146511" cy="199825"/>
      </dsp:txXfrm>
    </dsp:sp>
    <dsp:sp modelId="{0F5DC69D-ED33-4147-AD6E-1A634C7A5FA2}">
      <dsp:nvSpPr>
        <dsp:cNvPr id="0" name=""/>
        <dsp:cNvSpPr/>
      </dsp:nvSpPr>
      <dsp:spPr>
        <a:xfrm>
          <a:off x="2308516" y="5854"/>
          <a:ext cx="1216773" cy="121677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Model Scalability</a:t>
          </a:r>
          <a:endParaRPr lang="en-US" sz="1200" kern="1200" dirty="0"/>
        </a:p>
      </dsp:txBody>
      <dsp:txXfrm>
        <a:off x="2486708" y="184046"/>
        <a:ext cx="860389" cy="860389"/>
      </dsp:txXfrm>
    </dsp:sp>
    <dsp:sp modelId="{9616569E-8072-4958-8AD9-DDFF6276D44D}">
      <dsp:nvSpPr>
        <dsp:cNvPr id="0" name=""/>
        <dsp:cNvSpPr/>
      </dsp:nvSpPr>
      <dsp:spPr>
        <a:xfrm rot="20520000">
          <a:off x="3460208" y="1730251"/>
          <a:ext cx="209301" cy="3330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461745" y="1806562"/>
        <a:ext cx="146511" cy="199825"/>
      </dsp:txXfrm>
    </dsp:sp>
    <dsp:sp modelId="{849A26AF-4B11-4A8E-B06C-1790ACE2887B}">
      <dsp:nvSpPr>
        <dsp:cNvPr id="0" name=""/>
        <dsp:cNvSpPr/>
      </dsp:nvSpPr>
      <dsp:spPr>
        <a:xfrm>
          <a:off x="3728505" y="1037537"/>
          <a:ext cx="1216773" cy="121677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Aspect-Oriented Modeling</a:t>
          </a:r>
          <a:endParaRPr lang="en-US" sz="1200" kern="1200" dirty="0"/>
        </a:p>
      </dsp:txBody>
      <dsp:txXfrm>
        <a:off x="3906697" y="1215729"/>
        <a:ext cx="860389" cy="860389"/>
      </dsp:txXfrm>
    </dsp:sp>
    <dsp:sp modelId="{AFB0FE76-EF8F-4DE3-BDD2-5DEACC85FEF5}">
      <dsp:nvSpPr>
        <dsp:cNvPr id="0" name=""/>
        <dsp:cNvSpPr/>
      </dsp:nvSpPr>
      <dsp:spPr>
        <a:xfrm rot="3240000">
          <a:off x="3212711" y="2491969"/>
          <a:ext cx="209301" cy="3330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225652" y="2533179"/>
        <a:ext cx="146511" cy="199825"/>
      </dsp:txXfrm>
    </dsp:sp>
    <dsp:sp modelId="{2E2934F0-1A93-4AC0-A5D2-93FC75B3E34F}">
      <dsp:nvSpPr>
        <dsp:cNvPr id="0" name=""/>
        <dsp:cNvSpPr/>
      </dsp:nvSpPr>
      <dsp:spPr>
        <a:xfrm>
          <a:off x="3186118" y="2706835"/>
          <a:ext cx="1216773" cy="121677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Model Layout</a:t>
          </a:r>
          <a:endParaRPr lang="en-US" sz="1200" kern="1200" dirty="0"/>
        </a:p>
      </dsp:txBody>
      <dsp:txXfrm>
        <a:off x="3364310" y="2885027"/>
        <a:ext cx="860389" cy="860389"/>
      </dsp:txXfrm>
    </dsp:sp>
    <dsp:sp modelId="{EA09267E-6DD9-41CA-AD5A-96F6A97264E2}">
      <dsp:nvSpPr>
        <dsp:cNvPr id="0" name=""/>
        <dsp:cNvSpPr/>
      </dsp:nvSpPr>
      <dsp:spPr>
        <a:xfrm rot="7560000">
          <a:off x="2411793" y="2491969"/>
          <a:ext cx="209301" cy="3330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2461642" y="2533179"/>
        <a:ext cx="146511" cy="199825"/>
      </dsp:txXfrm>
    </dsp:sp>
    <dsp:sp modelId="{D6EE3FBF-2360-49B7-A46C-EC4CA34C0BEF}">
      <dsp:nvSpPr>
        <dsp:cNvPr id="0" name=""/>
        <dsp:cNvSpPr/>
      </dsp:nvSpPr>
      <dsp:spPr>
        <a:xfrm>
          <a:off x="1430914" y="2706835"/>
          <a:ext cx="1216773" cy="121677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Model Management</a:t>
          </a:r>
          <a:endParaRPr lang="en-US" sz="1200" kern="1200" dirty="0"/>
        </a:p>
      </dsp:txBody>
      <dsp:txXfrm>
        <a:off x="1609106" y="2885027"/>
        <a:ext cx="860389" cy="860389"/>
      </dsp:txXfrm>
    </dsp:sp>
    <dsp:sp modelId="{AFFACD99-67D8-4CD5-83A5-7173804CBF00}">
      <dsp:nvSpPr>
        <dsp:cNvPr id="0" name=""/>
        <dsp:cNvSpPr/>
      </dsp:nvSpPr>
      <dsp:spPr>
        <a:xfrm rot="11880000">
          <a:off x="2164296" y="1730251"/>
          <a:ext cx="209301" cy="3330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2225549" y="1806562"/>
        <a:ext cx="146511" cy="199825"/>
      </dsp:txXfrm>
    </dsp:sp>
    <dsp:sp modelId="{2317127B-DD76-46D5-B0AF-CCD9A41B3DEE}">
      <dsp:nvSpPr>
        <dsp:cNvPr id="0" name=""/>
        <dsp:cNvSpPr/>
      </dsp:nvSpPr>
      <dsp:spPr>
        <a:xfrm>
          <a:off x="888526" y="1037537"/>
          <a:ext cx="1216773" cy="121677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Model Refactoring</a:t>
          </a:r>
          <a:endParaRPr lang="en-US" sz="1200" kern="1200" dirty="0"/>
        </a:p>
      </dsp:txBody>
      <dsp:txXfrm>
        <a:off x="1066718" y="1215729"/>
        <a:ext cx="860389" cy="8603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A0DAF-F8DC-4415-8951-146B18BAFB1D}">
      <dsp:nvSpPr>
        <dsp:cNvPr id="0" name=""/>
        <dsp:cNvSpPr/>
      </dsp:nvSpPr>
      <dsp:spPr>
        <a:xfrm>
          <a:off x="1449372" y="1380543"/>
          <a:ext cx="835054" cy="83505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Model Evolution</a:t>
          </a:r>
          <a:endParaRPr lang="en-US" sz="1100" kern="1200" dirty="0"/>
        </a:p>
      </dsp:txBody>
      <dsp:txXfrm>
        <a:off x="1571663" y="1502834"/>
        <a:ext cx="590472" cy="590472"/>
      </dsp:txXfrm>
    </dsp:sp>
    <dsp:sp modelId="{5BEB1F20-8973-4D63-BA27-B62BC6C01443}">
      <dsp:nvSpPr>
        <dsp:cNvPr id="0" name=""/>
        <dsp:cNvSpPr/>
      </dsp:nvSpPr>
      <dsp:spPr>
        <a:xfrm rot="16200000">
          <a:off x="1778201" y="1087105"/>
          <a:ext cx="177397" cy="2622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804811" y="1166156"/>
        <a:ext cx="124178" cy="157322"/>
      </dsp:txXfrm>
    </dsp:sp>
    <dsp:sp modelId="{0F5DC69D-ED33-4147-AD6E-1A634C7A5FA2}">
      <dsp:nvSpPr>
        <dsp:cNvPr id="0" name=""/>
        <dsp:cNvSpPr/>
      </dsp:nvSpPr>
      <dsp:spPr>
        <a:xfrm>
          <a:off x="1344991" y="2012"/>
          <a:ext cx="1043817" cy="104381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Model Scalability</a:t>
          </a:r>
          <a:endParaRPr lang="en-US" sz="1100" kern="1200" dirty="0"/>
        </a:p>
      </dsp:txBody>
      <dsp:txXfrm>
        <a:off x="1497854" y="154875"/>
        <a:ext cx="738091" cy="738091"/>
      </dsp:txXfrm>
    </dsp:sp>
    <dsp:sp modelId="{9616569E-8072-4958-8AD9-DDFF6276D44D}">
      <dsp:nvSpPr>
        <dsp:cNvPr id="0" name=""/>
        <dsp:cNvSpPr/>
      </dsp:nvSpPr>
      <dsp:spPr>
        <a:xfrm rot="20520000">
          <a:off x="2329683" y="1487780"/>
          <a:ext cx="177397" cy="2622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330985" y="1548444"/>
        <a:ext cx="124178" cy="157322"/>
      </dsp:txXfrm>
    </dsp:sp>
    <dsp:sp modelId="{849A26AF-4B11-4A8E-B06C-1790ACE2887B}">
      <dsp:nvSpPr>
        <dsp:cNvPr id="0" name=""/>
        <dsp:cNvSpPr/>
      </dsp:nvSpPr>
      <dsp:spPr>
        <a:xfrm>
          <a:off x="2556778" y="882427"/>
          <a:ext cx="1043817" cy="104381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Aspect-Oriented Modeling</a:t>
          </a:r>
          <a:endParaRPr lang="en-US" sz="1100" kern="1200" dirty="0"/>
        </a:p>
      </dsp:txBody>
      <dsp:txXfrm>
        <a:off x="2709641" y="1035290"/>
        <a:ext cx="738091" cy="738091"/>
      </dsp:txXfrm>
    </dsp:sp>
    <dsp:sp modelId="{AFB0FE76-EF8F-4DE3-BDD2-5DEACC85FEF5}">
      <dsp:nvSpPr>
        <dsp:cNvPr id="0" name=""/>
        <dsp:cNvSpPr/>
      </dsp:nvSpPr>
      <dsp:spPr>
        <a:xfrm rot="3240000">
          <a:off x="2119035" y="2136086"/>
          <a:ext cx="177397" cy="2622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130004" y="2166999"/>
        <a:ext cx="124178" cy="157322"/>
      </dsp:txXfrm>
    </dsp:sp>
    <dsp:sp modelId="{2E2934F0-1A93-4AC0-A5D2-93FC75B3E34F}">
      <dsp:nvSpPr>
        <dsp:cNvPr id="0" name=""/>
        <dsp:cNvSpPr/>
      </dsp:nvSpPr>
      <dsp:spPr>
        <a:xfrm>
          <a:off x="2093916" y="2306969"/>
          <a:ext cx="1043817" cy="104381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Model Layout</a:t>
          </a:r>
          <a:endParaRPr lang="en-US" sz="1100" kern="1200" dirty="0"/>
        </a:p>
      </dsp:txBody>
      <dsp:txXfrm>
        <a:off x="2246779" y="2459832"/>
        <a:ext cx="738091" cy="738091"/>
      </dsp:txXfrm>
    </dsp:sp>
    <dsp:sp modelId="{EA09267E-6DD9-41CA-AD5A-96F6A97264E2}">
      <dsp:nvSpPr>
        <dsp:cNvPr id="0" name=""/>
        <dsp:cNvSpPr/>
      </dsp:nvSpPr>
      <dsp:spPr>
        <a:xfrm rot="7560000">
          <a:off x="1437366" y="2136086"/>
          <a:ext cx="177397" cy="2622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1479616" y="2166999"/>
        <a:ext cx="124178" cy="157322"/>
      </dsp:txXfrm>
    </dsp:sp>
    <dsp:sp modelId="{D6EE3FBF-2360-49B7-A46C-EC4CA34C0BEF}">
      <dsp:nvSpPr>
        <dsp:cNvPr id="0" name=""/>
        <dsp:cNvSpPr/>
      </dsp:nvSpPr>
      <dsp:spPr>
        <a:xfrm>
          <a:off x="596065" y="2306969"/>
          <a:ext cx="1043817" cy="104381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Model Management</a:t>
          </a:r>
          <a:endParaRPr lang="en-US" sz="1100" kern="1200" dirty="0"/>
        </a:p>
      </dsp:txBody>
      <dsp:txXfrm>
        <a:off x="748928" y="2459832"/>
        <a:ext cx="738091" cy="738091"/>
      </dsp:txXfrm>
    </dsp:sp>
    <dsp:sp modelId="{AFFACD99-67D8-4CD5-83A5-7173804CBF00}">
      <dsp:nvSpPr>
        <dsp:cNvPr id="0" name=""/>
        <dsp:cNvSpPr/>
      </dsp:nvSpPr>
      <dsp:spPr>
        <a:xfrm rot="11880000">
          <a:off x="1226719" y="1487780"/>
          <a:ext cx="177397" cy="2622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1278636" y="1548444"/>
        <a:ext cx="124178" cy="157322"/>
      </dsp:txXfrm>
    </dsp:sp>
    <dsp:sp modelId="{2317127B-DD76-46D5-B0AF-CCD9A41B3DEE}">
      <dsp:nvSpPr>
        <dsp:cNvPr id="0" name=""/>
        <dsp:cNvSpPr/>
      </dsp:nvSpPr>
      <dsp:spPr>
        <a:xfrm>
          <a:off x="133203" y="882427"/>
          <a:ext cx="1043817" cy="104381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Model Refactoring</a:t>
          </a:r>
          <a:endParaRPr lang="en-US" sz="1100" kern="1200" dirty="0"/>
        </a:p>
      </dsp:txBody>
      <dsp:txXfrm>
        <a:off x="286066" y="1035290"/>
        <a:ext cx="738091" cy="7380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649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34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74CE6-63B9-4754-B3E3-D41FBCBD4B28}" type="datetimeFigureOut">
              <a:rPr lang="en-US" smtClean="0"/>
              <a:pPr/>
              <a:t>7/3/13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649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34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E7A13-F1B3-431E-83B8-201829A42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64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9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1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9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79108AA8-ABE9-43EC-8F0A-880B5A8306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861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08AA8-ABE9-43EC-8F0A-880B5A8306B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08AA8-ABE9-43EC-8F0A-880B5A8306B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08AA8-ABE9-43EC-8F0A-880B5A8306B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9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08AA8-ABE9-43EC-8F0A-880B5A8306B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Recapture attribute refactor figure!</a:t>
            </a:r>
          </a:p>
          <a:p>
            <a:r>
              <a:rPr lang="en-US" dirty="0" smtClean="0"/>
              <a:t>Insert attribute figures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08AA8-ABE9-43EC-8F0A-880B5A8306B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opts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08AA8-ABE9-43EC-8F0A-880B5A8306B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Recapture</a:t>
            </a:r>
            <a:r>
              <a:rPr lang="en-US" baseline="0" dirty="0" smtClean="0"/>
              <a:t> the figure.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08AA8-ABE9-43EC-8F0A-880B5A8306B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Recapture</a:t>
            </a:r>
            <a:r>
              <a:rPr lang="en-US" baseline="0" dirty="0" smtClean="0"/>
              <a:t> the figure.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08AA8-ABE9-43EC-8F0A-880B5A8306B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08AA8-ABE9-43EC-8F0A-880B5A8306B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w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Master" Target="../slideMasters/slideMaster1.xml"/><Relationship Id="rId2" Type="http://schemas.openxmlformats.org/officeDocument/2006/relationships/diagramData" Target="../diagrams/data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8382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2743200"/>
            <a:ext cx="7620000" cy="2514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553200" y="624205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E9A3735-907A-46E0-A779-F37B4C0F2516}" type="datetime1">
              <a:rPr lang="en-US" smtClean="0"/>
              <a:pPr/>
              <a:t>7/3/13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1FFC86-C8C0-4D74-91BC-ECC6ABA0852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ppro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related_work.w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17600"/>
            <a:ext cx="8229600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788987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235325"/>
          </a:xfrm>
        </p:spPr>
        <p:txBody>
          <a:bodyPr/>
          <a:lstStyle>
            <a:lvl1pPr algn="just">
              <a:buSzPct val="65000"/>
              <a:buFont typeface="Wingdings 2" pitchFamily="18" charset="2"/>
              <a:buChar char=""/>
              <a:defRPr sz="2600"/>
            </a:lvl1pPr>
            <a:lvl2pPr algn="just">
              <a:buFont typeface="Wingdings 2" pitchFamily="18" charset="2"/>
              <a:buChar char="¿"/>
              <a:defRPr sz="2400"/>
            </a:lvl2pPr>
            <a:lvl3pPr algn="just">
              <a:buFont typeface="Wingdings 2" pitchFamily="18" charset="2"/>
              <a:buChar char="¿"/>
              <a:defRPr/>
            </a:lvl3pPr>
            <a:lvl4pPr algn="just">
              <a:buFont typeface="Wingdings 2" pitchFamily="18" charset="2"/>
              <a:buChar char="¿"/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370387-0D0B-48D9-AE8F-073B30808189}" type="datetime1">
              <a:rPr lang="en-US" smtClean="0"/>
              <a:pPr/>
              <a:t>7/3/13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235D-E5BC-4529-955B-51E8BD3EBF6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788987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DCE487-4777-4DB8-A952-C83B71037957}" type="datetime1">
              <a:rPr lang="en-US" smtClean="0"/>
              <a:pPr/>
              <a:t>7/3/13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AFECB9-1821-4F00-890B-1285B7FF96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6E14B-0034-4425-9C7C-5E38509089AD}" type="datetime1">
              <a:rPr lang="en-US" smtClean="0"/>
              <a:pPr/>
              <a:t>7/3/13</a:t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88196-7C30-4756-AD12-398C68954FF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78898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>
            <a:lvl1pPr algn="just">
              <a:buSzPct val="65000"/>
              <a:buFont typeface="Wingdings 2" pitchFamily="18" charset="2"/>
              <a:buChar char=""/>
              <a:defRPr sz="2600"/>
            </a:lvl1pPr>
            <a:lvl2pPr algn="just">
              <a:buFont typeface="Wingdings 2" pitchFamily="18" charset="2"/>
              <a:buChar char="¿"/>
              <a:defRPr sz="2400"/>
            </a:lvl2pPr>
            <a:lvl3pPr algn="just">
              <a:buFont typeface="Wingdings 2" pitchFamily="18" charset="2"/>
              <a:buChar char="¿"/>
              <a:defRPr/>
            </a:lvl3pPr>
            <a:lvl4pPr algn="just">
              <a:buFont typeface="Wingdings 2" pitchFamily="18" charset="2"/>
              <a:buChar char="¿"/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08127" y="6392091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63BF9F8C-9375-4C1B-87F2-A24B96BCA8C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78898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>
            <a:lvl1pPr algn="just">
              <a:buSzPct val="65000"/>
              <a:buFont typeface="Wingdings 2" pitchFamily="18" charset="2"/>
              <a:buChar char=""/>
              <a:defRPr sz="2600"/>
            </a:lvl1pPr>
            <a:lvl2pPr algn="just">
              <a:buFont typeface="Wingdings 2" pitchFamily="18" charset="2"/>
              <a:buChar char="¿"/>
              <a:defRPr sz="2400"/>
            </a:lvl2pPr>
            <a:lvl3pPr algn="just">
              <a:buFont typeface="Wingdings 2" pitchFamily="18" charset="2"/>
              <a:buChar char="¿"/>
              <a:defRPr/>
            </a:lvl3pPr>
            <a:lvl4pPr algn="just">
              <a:buFont typeface="Wingdings 2" pitchFamily="18" charset="2"/>
              <a:buChar char="¿"/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08127" y="6392091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63BF9F8C-9375-4C1B-87F2-A24B96BCA8CB}" type="slidenum">
              <a:rPr lang="en-US" altLang="en-US"/>
              <a:pPr/>
              <a:t>‹#›</a:t>
            </a:fld>
            <a:endParaRPr lang="en-US" altLang="en-US"/>
          </a:p>
        </p:txBody>
      </p:sp>
      <p:graphicFrame>
        <p:nvGraphicFramePr>
          <p:cNvPr id="7" name="Diagram 6"/>
          <p:cNvGraphicFramePr/>
          <p:nvPr userDrawn="1"/>
        </p:nvGraphicFramePr>
        <p:xfrm>
          <a:off x="381000" y="6430820"/>
          <a:ext cx="8077200" cy="274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78898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>
            <a:lvl1pPr algn="just">
              <a:buSzPct val="65000"/>
              <a:buFont typeface="Wingdings 2" pitchFamily="18" charset="2"/>
              <a:buChar char=""/>
              <a:defRPr sz="2600"/>
            </a:lvl1pPr>
            <a:lvl2pPr algn="just">
              <a:buFont typeface="Wingdings 2" pitchFamily="18" charset="2"/>
              <a:buChar char="¿"/>
              <a:defRPr sz="2400"/>
            </a:lvl2pPr>
            <a:lvl3pPr algn="just">
              <a:buFont typeface="Wingdings 2" pitchFamily="18" charset="2"/>
              <a:buChar char="¿"/>
              <a:defRPr/>
            </a:lvl3pPr>
            <a:lvl4pPr algn="just">
              <a:buFont typeface="Wingdings 2" pitchFamily="18" charset="2"/>
              <a:buChar char="¿"/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08127" y="6392091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63BF9F8C-9375-4C1B-87F2-A24B96BCA8C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78898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>
            <a:lvl1pPr algn="just">
              <a:buSzPct val="65000"/>
              <a:buFont typeface="Wingdings 2" pitchFamily="18" charset="2"/>
              <a:buChar char=""/>
              <a:defRPr sz="2600"/>
            </a:lvl1pPr>
            <a:lvl2pPr algn="just">
              <a:buFont typeface="Wingdings 2" pitchFamily="18" charset="2"/>
              <a:buChar char="¿"/>
              <a:defRPr sz="2400"/>
            </a:lvl2pPr>
            <a:lvl3pPr algn="just">
              <a:buFont typeface="Wingdings 2" pitchFamily="18" charset="2"/>
              <a:buChar char="¿"/>
              <a:defRPr/>
            </a:lvl3pPr>
            <a:lvl4pPr algn="just">
              <a:buFont typeface="Wingdings 2" pitchFamily="18" charset="2"/>
              <a:buChar char="¿"/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08127" y="6392091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63BF9F8C-9375-4C1B-87F2-A24B96BCA8C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78898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>
            <a:lvl1pPr algn="just">
              <a:buSzPct val="65000"/>
              <a:buFont typeface="Wingdings 2" pitchFamily="18" charset="2"/>
              <a:buChar char=""/>
              <a:defRPr sz="2600"/>
            </a:lvl1pPr>
            <a:lvl2pPr algn="just">
              <a:buFont typeface="Wingdings 2" pitchFamily="18" charset="2"/>
              <a:buChar char="¿"/>
              <a:defRPr sz="2400"/>
            </a:lvl2pPr>
            <a:lvl3pPr algn="just">
              <a:buFont typeface="Wingdings 2" pitchFamily="18" charset="2"/>
              <a:buChar char="¿"/>
              <a:defRPr/>
            </a:lvl3pPr>
            <a:lvl4pPr algn="just">
              <a:buFont typeface="Wingdings 2" pitchFamily="18" charset="2"/>
              <a:buChar char="¿"/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08127" y="6392091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63BF9F8C-9375-4C1B-87F2-A24B96BCA8C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opic-analysis.w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5791200"/>
            <a:ext cx="20859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788987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>
            <a:lvl1pPr algn="just">
              <a:buSzPct val="65000"/>
              <a:buFont typeface="Wingdings 2" pitchFamily="18" charset="2"/>
              <a:buChar char=""/>
              <a:defRPr sz="2600"/>
            </a:lvl1pPr>
            <a:lvl2pPr algn="just">
              <a:buFont typeface="Wingdings 2" pitchFamily="18" charset="2"/>
              <a:buChar char="¿"/>
              <a:defRPr sz="2400"/>
            </a:lvl2pPr>
            <a:lvl3pPr algn="just">
              <a:buFont typeface="Wingdings 2" pitchFamily="18" charset="2"/>
              <a:buChar char="¿"/>
              <a:defRPr/>
            </a:lvl3pPr>
            <a:lvl4pPr algn="just">
              <a:buFont typeface="Wingdings 2" pitchFamily="18" charset="2"/>
              <a:buChar char="¿"/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925432-8CA2-474A-84C8-D60A028E7BA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iz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opic-analysis.w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5791200"/>
            <a:ext cx="20859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788987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>
            <a:lvl1pPr algn="just">
              <a:buSzPct val="65000"/>
              <a:buFont typeface="Wingdings 2" pitchFamily="18" charset="2"/>
              <a:buChar char=""/>
              <a:defRPr sz="2600"/>
            </a:lvl1pPr>
            <a:lvl2pPr algn="just">
              <a:buFont typeface="Wingdings 2" pitchFamily="18" charset="2"/>
              <a:buChar char="¿"/>
              <a:defRPr sz="2400"/>
            </a:lvl2pPr>
            <a:lvl3pPr algn="just">
              <a:buFont typeface="Wingdings 2" pitchFamily="18" charset="2"/>
              <a:buChar char="¿"/>
              <a:defRPr/>
            </a:lvl3pPr>
            <a:lvl4pPr algn="just">
              <a:buFont typeface="Wingdings 2" pitchFamily="18" charset="2"/>
              <a:buChar char="¿"/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12237F7-43DF-4144-AF49-280FA4E09C9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lated Wo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related_work.w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44600"/>
            <a:ext cx="82296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788987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9725"/>
          </a:xfrm>
        </p:spPr>
        <p:txBody>
          <a:bodyPr/>
          <a:lstStyle>
            <a:lvl1pPr algn="just">
              <a:buSzPct val="65000"/>
              <a:buFont typeface="Wingdings 2" pitchFamily="18" charset="2"/>
              <a:buChar char=""/>
              <a:defRPr sz="2600"/>
            </a:lvl1pPr>
            <a:lvl2pPr algn="just">
              <a:buFont typeface="Wingdings 2" pitchFamily="18" charset="2"/>
              <a:buChar char="¿"/>
              <a:defRPr sz="2400"/>
            </a:lvl2pPr>
            <a:lvl3pPr algn="just">
              <a:buFont typeface="Wingdings 2" pitchFamily="18" charset="2"/>
              <a:buChar char="¿"/>
              <a:defRPr/>
            </a:lvl3pPr>
            <a:lvl4pPr algn="just">
              <a:buFont typeface="Wingdings 2" pitchFamily="18" charset="2"/>
              <a:buChar char="¿"/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3EB786-3EAA-41BD-914D-B2BAA825C6CE}" type="datetime1">
              <a:rPr lang="en-US" smtClean="0"/>
              <a:pPr/>
              <a:t>7/3/13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DCA37-25AC-43E7-886E-711A2180466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Gill Sans MT" pitchFamily="34" charset="0"/>
              </a:defRPr>
            </a:lvl1pPr>
          </a:lstStyle>
          <a:p>
            <a:fld id="{21EE8C86-4D98-4CEC-9C17-6CF6D526002F}" type="datetime1">
              <a:rPr lang="en-US" smtClean="0"/>
              <a:pPr/>
              <a:t>7/3/13</a:t>
            </a:fld>
            <a:endParaRPr lang="en-US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Gill Sans MT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5613" y="62420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DCE091E1-B8D0-4062-B1C1-9E03E9456BD8}" type="slidenum">
              <a:rPr lang="en-US" altLang="en-US"/>
              <a:pPr/>
              <a:t>‹#›</a:t>
            </a:fld>
            <a:endParaRPr lang="en-US" altLang="en-US"/>
          </a:p>
        </p:txBody>
      </p:sp>
      <p:cxnSp>
        <p:nvCxnSpPr>
          <p:cNvPr id="1031" name="Straight Connector 8"/>
          <p:cNvCxnSpPr>
            <a:cxnSpLocks noChangeShapeType="1"/>
          </p:cNvCxnSpPr>
          <p:nvPr/>
        </p:nvCxnSpPr>
        <p:spPr bwMode="auto">
          <a:xfrm>
            <a:off x="457200" y="990600"/>
            <a:ext cx="8229600" cy="1588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67" r:id="rId2"/>
    <p:sldLayoutId id="2147483876" r:id="rId3"/>
    <p:sldLayoutId id="2147483877" r:id="rId4"/>
    <p:sldLayoutId id="2147483878" r:id="rId5"/>
    <p:sldLayoutId id="2147483879" r:id="rId6"/>
    <p:sldLayoutId id="2147483871" r:id="rId7"/>
    <p:sldLayoutId id="2147483872" r:id="rId8"/>
    <p:sldLayoutId id="2147483873" r:id="rId9"/>
    <p:sldLayoutId id="2147483874" r:id="rId10"/>
    <p:sldLayoutId id="2147483868" r:id="rId11"/>
    <p:sldLayoutId id="2147483869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gif"/><Relationship Id="rId6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0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9.png"/><Relationship Id="rId12" Type="http://schemas.openxmlformats.org/officeDocument/2006/relationships/image" Target="../media/image52.png"/><Relationship Id="rId13" Type="http://schemas.openxmlformats.org/officeDocument/2006/relationships/image" Target="../media/image63.png"/><Relationship Id="rId14" Type="http://schemas.openxmlformats.org/officeDocument/2006/relationships/image" Target="../media/image64.png"/><Relationship Id="rId15" Type="http://schemas.openxmlformats.org/officeDocument/2006/relationships/image" Target="../media/image65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.xml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0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3.png"/><Relationship Id="rId12" Type="http://schemas.openxmlformats.org/officeDocument/2006/relationships/image" Target="../media/image66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4.xml"/><Relationship Id="rId3" Type="http://schemas.openxmlformats.org/officeDocument/2006/relationships/image" Target="../media/image60.png"/><Relationship Id="rId4" Type="http://schemas.openxmlformats.org/officeDocument/2006/relationships/image" Target="../media/image52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0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9.png"/><Relationship Id="rId12" Type="http://schemas.openxmlformats.org/officeDocument/2006/relationships/image" Target="../media/image67.png"/><Relationship Id="rId13" Type="http://schemas.openxmlformats.org/officeDocument/2006/relationships/image" Target="../media/image68.png"/><Relationship Id="rId14" Type="http://schemas.openxmlformats.org/officeDocument/2006/relationships/image" Target="../media/image69.png"/><Relationship Id="rId15" Type="http://schemas.openxmlformats.org/officeDocument/2006/relationships/image" Target="../media/image56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6.xml"/><Relationship Id="rId4" Type="http://schemas.openxmlformats.org/officeDocument/2006/relationships/image" Target="../media/image60.png"/><Relationship Id="rId5" Type="http://schemas.openxmlformats.org/officeDocument/2006/relationships/image" Target="../media/image53.png"/><Relationship Id="rId6" Type="http://schemas.openxmlformats.org/officeDocument/2006/relationships/image" Target="../media/image52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4.png"/><Relationship Id="rId12" Type="http://schemas.openxmlformats.org/officeDocument/2006/relationships/image" Target="../media/image70.png"/><Relationship Id="rId1" Type="http://schemas.openxmlformats.org/officeDocument/2006/relationships/tags" Target="../tags/tag11.xml"/><Relationship Id="rId2" Type="http://schemas.openxmlformats.org/officeDocument/2006/relationships/slideLayout" Target="../slideLayouts/slideLayout4.xml"/><Relationship Id="rId3" Type="http://schemas.openxmlformats.org/officeDocument/2006/relationships/image" Target="../media/image60.png"/><Relationship Id="rId4" Type="http://schemas.openxmlformats.org/officeDocument/2006/relationships/image" Target="../media/image56.png"/><Relationship Id="rId5" Type="http://schemas.openxmlformats.org/officeDocument/2006/relationships/image" Target="../media/image53.png"/><Relationship Id="rId6" Type="http://schemas.openxmlformats.org/officeDocument/2006/relationships/image" Target="../media/image52.png"/><Relationship Id="rId7" Type="http://schemas.openxmlformats.org/officeDocument/2006/relationships/image" Target="../media/image55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0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4.png"/><Relationship Id="rId12" Type="http://schemas.openxmlformats.org/officeDocument/2006/relationships/image" Target="../media/image55.png"/><Relationship Id="rId13" Type="http://schemas.openxmlformats.org/officeDocument/2006/relationships/image" Target="../media/image71.jpeg"/><Relationship Id="rId14" Type="http://schemas.openxmlformats.org/officeDocument/2006/relationships/image" Target="../media/image70.png"/><Relationship Id="rId1" Type="http://schemas.openxmlformats.org/officeDocument/2006/relationships/tags" Target="../tags/tag12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7.xml"/><Relationship Id="rId4" Type="http://schemas.openxmlformats.org/officeDocument/2006/relationships/image" Target="../media/image60.png"/><Relationship Id="rId5" Type="http://schemas.openxmlformats.org/officeDocument/2006/relationships/image" Target="../media/image56.png"/><Relationship Id="rId6" Type="http://schemas.openxmlformats.org/officeDocument/2006/relationships/image" Target="../media/image53.png"/><Relationship Id="rId7" Type="http://schemas.openxmlformats.org/officeDocument/2006/relationships/image" Target="../media/image52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0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4.png"/><Relationship Id="rId12" Type="http://schemas.openxmlformats.org/officeDocument/2006/relationships/image" Target="../media/image72.png"/><Relationship Id="rId13" Type="http://schemas.openxmlformats.org/officeDocument/2006/relationships/image" Target="../media/image59.png"/><Relationship Id="rId1" Type="http://schemas.openxmlformats.org/officeDocument/2006/relationships/tags" Target="../tags/tag13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8.xml"/><Relationship Id="rId4" Type="http://schemas.openxmlformats.org/officeDocument/2006/relationships/image" Target="../media/image60.png"/><Relationship Id="rId5" Type="http://schemas.openxmlformats.org/officeDocument/2006/relationships/image" Target="../media/image56.png"/><Relationship Id="rId6" Type="http://schemas.openxmlformats.org/officeDocument/2006/relationships/image" Target="../media/image53.png"/><Relationship Id="rId7" Type="http://schemas.openxmlformats.org/officeDocument/2006/relationships/image" Target="../media/image52.png"/><Relationship Id="rId8" Type="http://schemas.openxmlformats.org/officeDocument/2006/relationships/image" Target="../media/image55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4.png"/><Relationship Id="rId12" Type="http://schemas.openxmlformats.org/officeDocument/2006/relationships/image" Target="../media/image57.png"/><Relationship Id="rId13" Type="http://schemas.openxmlformats.org/officeDocument/2006/relationships/image" Target="../media/image70.png"/><Relationship Id="rId14" Type="http://schemas.openxmlformats.org/officeDocument/2006/relationships/image" Target="../media/image73.png"/><Relationship Id="rId15" Type="http://schemas.openxmlformats.org/officeDocument/2006/relationships/image" Target="../media/image74.png"/><Relationship Id="rId1" Type="http://schemas.openxmlformats.org/officeDocument/2006/relationships/tags" Target="../tags/tag14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9.xml"/><Relationship Id="rId4" Type="http://schemas.openxmlformats.org/officeDocument/2006/relationships/image" Target="../media/image60.png"/><Relationship Id="rId5" Type="http://schemas.openxmlformats.org/officeDocument/2006/relationships/image" Target="../media/image56.png"/><Relationship Id="rId6" Type="http://schemas.openxmlformats.org/officeDocument/2006/relationships/image" Target="../media/image53.png"/><Relationship Id="rId7" Type="http://schemas.openxmlformats.org/officeDocument/2006/relationships/image" Target="../media/image52.png"/><Relationship Id="rId8" Type="http://schemas.openxmlformats.org/officeDocument/2006/relationships/image" Target="../media/image55.png"/><Relationship Id="rId9" Type="http://schemas.openxmlformats.org/officeDocument/2006/relationships/image" Target="../media/image58.png"/><Relationship Id="rId10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56.png"/><Relationship Id="rId5" Type="http://schemas.openxmlformats.org/officeDocument/2006/relationships/image" Target="../media/image53.png"/><Relationship Id="rId6" Type="http://schemas.openxmlformats.org/officeDocument/2006/relationships/image" Target="../media/image52.png"/><Relationship Id="rId7" Type="http://schemas.openxmlformats.org/officeDocument/2006/relationships/image" Target="../media/image55.png"/><Relationship Id="rId8" Type="http://schemas.openxmlformats.org/officeDocument/2006/relationships/image" Target="../media/image57.png"/><Relationship Id="rId9" Type="http://schemas.openxmlformats.org/officeDocument/2006/relationships/image" Target="../media/image59.png"/><Relationship Id="rId10" Type="http://schemas.openxmlformats.org/officeDocument/2006/relationships/image" Target="../media/image54.png"/><Relationship Id="rId11" Type="http://schemas.openxmlformats.org/officeDocument/2006/relationships/image" Target="../media/image58.png"/><Relationship Id="rId1" Type="http://schemas.openxmlformats.org/officeDocument/2006/relationships/tags" Target="../tags/tag15.x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0.png"/><Relationship Id="rId12" Type="http://schemas.openxmlformats.org/officeDocument/2006/relationships/image" Target="../media/image75.png"/><Relationship Id="rId1" Type="http://schemas.openxmlformats.org/officeDocument/2006/relationships/tags" Target="../tags/tag16.xml"/><Relationship Id="rId2" Type="http://schemas.openxmlformats.org/officeDocument/2006/relationships/slideLayout" Target="../slideLayouts/slideLayout4.xml"/><Relationship Id="rId3" Type="http://schemas.openxmlformats.org/officeDocument/2006/relationships/image" Target="../media/image56.png"/><Relationship Id="rId4" Type="http://schemas.openxmlformats.org/officeDocument/2006/relationships/image" Target="../media/image53.png"/><Relationship Id="rId5" Type="http://schemas.openxmlformats.org/officeDocument/2006/relationships/image" Target="../media/image52.png"/><Relationship Id="rId6" Type="http://schemas.openxmlformats.org/officeDocument/2006/relationships/image" Target="../media/image55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0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diagramData" Target="../diagrams/data3.xml"/><Relationship Id="rId12" Type="http://schemas.openxmlformats.org/officeDocument/2006/relationships/diagramLayout" Target="../diagrams/layout3.xml"/><Relationship Id="rId13" Type="http://schemas.openxmlformats.org/officeDocument/2006/relationships/diagramQuickStyle" Target="../diagrams/quickStyle3.xml"/><Relationship Id="rId14" Type="http://schemas.openxmlformats.org/officeDocument/2006/relationships/diagramColors" Target="../diagrams/colors3.xml"/><Relationship Id="rId15" Type="http://schemas.microsoft.com/office/2007/relationships/diagramDrawing" Target="../diagrams/drawing3.xml"/><Relationship Id="rId16" Type="http://schemas.openxmlformats.org/officeDocument/2006/relationships/image" Target="../media/image84.png"/><Relationship Id="rId1" Type="http://schemas.openxmlformats.org/officeDocument/2006/relationships/tags" Target="../tags/tag17.xml"/><Relationship Id="rId2" Type="http://schemas.openxmlformats.org/officeDocument/2006/relationships/slideLayout" Target="../slideLayouts/slideLayout4.xml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jpeg"/><Relationship Id="rId8" Type="http://schemas.openxmlformats.org/officeDocument/2006/relationships/image" Target="../media/image81.png"/><Relationship Id="rId9" Type="http://schemas.openxmlformats.org/officeDocument/2006/relationships/image" Target="../media/image82.png"/><Relationship Id="rId10" Type="http://schemas.openxmlformats.org/officeDocument/2006/relationships/image" Target="../media/image83.png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5.png"/><Relationship Id="rId1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0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20" Type="http://schemas.openxmlformats.org/officeDocument/2006/relationships/image" Target="../media/image90.jpe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4" Type="http://schemas.openxmlformats.org/officeDocument/2006/relationships/image" Target="../media/image28.png"/><Relationship Id="rId15" Type="http://schemas.openxmlformats.org/officeDocument/2006/relationships/image" Target="../media/image29.png"/><Relationship Id="rId16" Type="http://schemas.openxmlformats.org/officeDocument/2006/relationships/image" Target="../media/image30.png"/><Relationship Id="rId17" Type="http://schemas.openxmlformats.org/officeDocument/2006/relationships/image" Target="../media/image31.png"/><Relationship Id="rId18" Type="http://schemas.openxmlformats.org/officeDocument/2006/relationships/image" Target="../media/image32.png"/><Relationship Id="rId19" Type="http://schemas.openxmlformats.org/officeDocument/2006/relationships/image" Target="../media/image45.png"/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6.png"/><Relationship Id="rId6" Type="http://schemas.openxmlformats.org/officeDocument/2006/relationships/image" Target="../media/image89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5.png"/><Relationship Id="rId12" Type="http://schemas.openxmlformats.org/officeDocument/2006/relationships/image" Target="../media/image87.png"/><Relationship Id="rId13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0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gif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jpe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oleObject" Target="../embeddings/oleObject1.bin"/><Relationship Id="rId7" Type="http://schemas.openxmlformats.org/officeDocument/2006/relationships/image" Target="../media/image33.emf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42.png"/><Relationship Id="rId16" Type="http://schemas.openxmlformats.org/officeDocument/2006/relationships/image" Target="../media/image43.png"/><Relationship Id="rId17" Type="http://schemas.openxmlformats.org/officeDocument/2006/relationships/image" Target="../media/image44.png"/><Relationship Id="rId18" Type="http://schemas.openxmlformats.org/officeDocument/2006/relationships/image" Target="../media/image45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5" Type="http://schemas.openxmlformats.org/officeDocument/2006/relationships/image" Target="../media/image32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46.png"/><Relationship Id="rId5" Type="http://schemas.openxmlformats.org/officeDocument/2006/relationships/image" Target="../media/image47.jpeg"/><Relationship Id="rId6" Type="http://schemas.openxmlformats.org/officeDocument/2006/relationships/image" Target="../media/image48.png"/><Relationship Id="rId7" Type="http://schemas.openxmlformats.org/officeDocument/2006/relationships/image" Target="../media/image49.gif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14400" y="3276600"/>
            <a:ext cx="6324600" cy="2209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Yu Sun		University of Alabama at Birmingham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                       PAR Works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Jeff Gray 	University of Alabama</a:t>
            </a: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ECMFA @ Montpellier, France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July 3rd, 2013</a:t>
            </a:r>
          </a:p>
        </p:txBody>
      </p:sp>
      <p:grpSp>
        <p:nvGrpSpPr>
          <p:cNvPr id="7172" name="Group 14"/>
          <p:cNvGrpSpPr>
            <a:grpSpLocks/>
          </p:cNvGrpSpPr>
          <p:nvPr/>
        </p:nvGrpSpPr>
        <p:grpSpPr bwMode="auto">
          <a:xfrm>
            <a:off x="6324600" y="5257800"/>
            <a:ext cx="2160848" cy="1143903"/>
            <a:chOff x="6568945" y="5486400"/>
            <a:chExt cx="2160849" cy="1143903"/>
          </a:xfrm>
        </p:grpSpPr>
        <p:sp>
          <p:nvSpPr>
            <p:cNvPr id="12" name="Text Box 1213"/>
            <p:cNvSpPr txBox="1">
              <a:spLocks noChangeArrowheads="1"/>
            </p:cNvSpPr>
            <p:nvPr/>
          </p:nvSpPr>
          <p:spPr bwMode="auto">
            <a:xfrm>
              <a:off x="6568945" y="6307138"/>
              <a:ext cx="2160849" cy="3231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7575">
                <a:lnSpc>
                  <a:spcPct val="100000"/>
                </a:lnSpc>
                <a:spcBef>
                  <a:spcPts val="0"/>
                </a:spcBef>
                <a:buFont typeface="Wingdings" pitchFamily="2" charset="2"/>
                <a:buNone/>
                <a:defRPr/>
              </a:pPr>
              <a:r>
                <a:rPr lang="en-US" sz="1050" dirty="0"/>
                <a:t>This research is supported by</a:t>
              </a:r>
            </a:p>
            <a:p>
              <a:pPr defTabSz="917575">
                <a:lnSpc>
                  <a:spcPct val="100000"/>
                </a:lnSpc>
                <a:spcBef>
                  <a:spcPts val="0"/>
                </a:spcBef>
                <a:buNone/>
                <a:defRPr/>
              </a:pPr>
              <a:r>
                <a:rPr lang="en-US" sz="1050" dirty="0"/>
                <a:t>NSF </a:t>
              </a:r>
              <a:r>
                <a:rPr lang="en-US" sz="1050" dirty="0" smtClean="0"/>
                <a:t>CAREER </a:t>
              </a:r>
              <a:r>
                <a:rPr lang="en-US" sz="1050" dirty="0"/>
                <a:t>award </a:t>
              </a:r>
              <a:r>
                <a:rPr lang="en-US" sz="1050" dirty="0" smtClean="0"/>
                <a:t>CCF-1052616</a:t>
              </a:r>
              <a:endParaRPr lang="en-US" sz="1050" dirty="0"/>
            </a:p>
          </p:txBody>
        </p:sp>
        <p:pic>
          <p:nvPicPr>
            <p:cNvPr id="7180" name="Picture 1356" descr="nsf4c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77843" y="5486400"/>
              <a:ext cx="743051" cy="742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173" name="Group 15"/>
          <p:cNvGrpSpPr>
            <a:grpSpLocks/>
          </p:cNvGrpSpPr>
          <p:nvPr/>
        </p:nvGrpSpPr>
        <p:grpSpPr bwMode="auto">
          <a:xfrm>
            <a:off x="827087" y="5551487"/>
            <a:ext cx="2220913" cy="773113"/>
            <a:chOff x="457200" y="5695950"/>
            <a:chExt cx="2220160" cy="772770"/>
          </a:xfrm>
        </p:grpSpPr>
        <p:pic>
          <p:nvPicPr>
            <p:cNvPr id="7177" name="Picture 16" descr="uab_logo_green.gif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2418" y="5695950"/>
              <a:ext cx="1609725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 Box 1213"/>
            <p:cNvSpPr txBox="1">
              <a:spLocks noChangeArrowheads="1"/>
            </p:cNvSpPr>
            <p:nvPr/>
          </p:nvSpPr>
          <p:spPr bwMode="auto">
            <a:xfrm>
              <a:off x="457200" y="6306867"/>
              <a:ext cx="2220160" cy="1618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defTabSz="917575">
                <a:lnSpc>
                  <a:spcPct val="100000"/>
                </a:lnSpc>
                <a:spcBef>
                  <a:spcPts val="0"/>
                </a:spcBef>
                <a:buFont typeface="Wingdings" pitchFamily="2" charset="2"/>
                <a:buNone/>
                <a:defRPr/>
              </a:pPr>
              <a:r>
                <a:rPr lang="en-US" sz="1050" dirty="0"/>
                <a:t>University of Alabama at Birmingham</a:t>
              </a:r>
            </a:p>
          </p:txBody>
        </p:sp>
      </p:grpSp>
      <p:sp>
        <p:nvSpPr>
          <p:cNvPr id="7170" name="Title 4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8534400" cy="1219200"/>
          </a:xfrm>
        </p:spPr>
        <p:txBody>
          <a:bodyPr/>
          <a:lstStyle/>
          <a:p>
            <a:pPr eaLnBrk="1" hangingPunct="1"/>
            <a:r>
              <a:rPr lang="en-US" sz="2800" i="1" dirty="0" smtClean="0"/>
              <a:t>End-User Support for Debugging     </a:t>
            </a:r>
            <a:br>
              <a:rPr lang="en-US" sz="2800" i="1" dirty="0" smtClean="0"/>
            </a:br>
            <a:r>
              <a:rPr lang="en-US" sz="2800" i="1" dirty="0" smtClean="0"/>
              <a:t>       Demonstration-based Model Transformation Execution</a:t>
            </a:r>
            <a:r>
              <a:rPr lang="en-US" sz="2800" b="1" i="1" dirty="0" smtClean="0"/>
              <a:t/>
            </a:r>
            <a:br>
              <a:rPr lang="en-US" sz="2800" b="1" i="1" dirty="0" smtClean="0"/>
            </a:br>
            <a:endParaRPr lang="en-US" sz="3200" b="1" i="1" dirty="0" smtClean="0"/>
          </a:p>
        </p:txBody>
      </p:sp>
      <p:grpSp>
        <p:nvGrpSpPr>
          <p:cNvPr id="17" name="Group 16"/>
          <p:cNvGrpSpPr/>
          <p:nvPr/>
        </p:nvGrpSpPr>
        <p:grpSpPr>
          <a:xfrm>
            <a:off x="3905250" y="5410200"/>
            <a:ext cx="1581150" cy="929327"/>
            <a:chOff x="3752850" y="5457825"/>
            <a:chExt cx="1581150" cy="929327"/>
          </a:xfrm>
        </p:grpSpPr>
        <p:sp>
          <p:nvSpPr>
            <p:cNvPr id="15" name="Text Box 1213"/>
            <p:cNvSpPr txBox="1">
              <a:spLocks noChangeArrowheads="1"/>
            </p:cNvSpPr>
            <p:nvPr/>
          </p:nvSpPr>
          <p:spPr bwMode="auto">
            <a:xfrm>
              <a:off x="3872552" y="6225569"/>
              <a:ext cx="1349728" cy="1615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defTabSz="917575">
                <a:lnSpc>
                  <a:spcPct val="100000"/>
                </a:lnSpc>
                <a:spcBef>
                  <a:spcPts val="0"/>
                </a:spcBef>
                <a:buFont typeface="Wingdings" pitchFamily="2" charset="2"/>
                <a:buNone/>
                <a:defRPr/>
              </a:pPr>
              <a:r>
                <a:rPr lang="en-US" sz="1050" dirty="0"/>
                <a:t>University of </a:t>
              </a:r>
              <a:r>
                <a:rPr lang="en-US" sz="1050" dirty="0" smtClean="0"/>
                <a:t>Alabama</a:t>
              </a:r>
              <a:endParaRPr lang="en-US" sz="1050" dirty="0"/>
            </a:p>
          </p:txBody>
        </p:sp>
        <p:pic>
          <p:nvPicPr>
            <p:cNvPr id="116738" name="Picture 2" descr="UA College of Engineeeri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752850" y="5457825"/>
              <a:ext cx="1581150" cy="790575"/>
            </a:xfrm>
            <a:prstGeom prst="rect">
              <a:avLst/>
            </a:prstGeom>
            <a:noFill/>
          </p:spPr>
        </p:pic>
      </p:grpSp>
      <p:pic>
        <p:nvPicPr>
          <p:cNvPr id="116740" name="Picture 4" descr="http://www.lirmm.fr/ecmfa13/templates/beez5/images/ECMFArouge_1024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96887" y="0"/>
            <a:ext cx="6347113" cy="11157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advTm="14796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MTBD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9F8C-9375-4C1B-87F2-A24B96BCA8CB}" type="slidenum">
              <a:rPr lang="en-US" altLang="en-US" smtClean="0"/>
              <a:pPr/>
              <a:t>10</a:t>
            </a:fld>
            <a:endParaRPr lang="en-US" altLang="en-US"/>
          </a:p>
        </p:txBody>
      </p:sp>
      <p:grpSp>
        <p:nvGrpSpPr>
          <p:cNvPr id="3" name="Group 4"/>
          <p:cNvGrpSpPr/>
          <p:nvPr/>
        </p:nvGrpSpPr>
        <p:grpSpPr>
          <a:xfrm>
            <a:off x="533400" y="1171575"/>
            <a:ext cx="8077200" cy="5038724"/>
            <a:chOff x="533400" y="1171575"/>
            <a:chExt cx="8077200" cy="5038724"/>
          </a:xfrm>
        </p:grpSpPr>
        <p:sp>
          <p:nvSpPr>
            <p:cNvPr id="76" name="Rectangle 75"/>
            <p:cNvSpPr/>
            <p:nvPr/>
          </p:nvSpPr>
          <p:spPr bwMode="auto">
            <a:xfrm>
              <a:off x="542925" y="3952874"/>
              <a:ext cx="6210300" cy="2257425"/>
            </a:xfrm>
            <a:prstGeom prst="rect">
              <a:avLst/>
            </a:prstGeom>
            <a:solidFill>
              <a:srgbClr val="C0C0C0">
                <a:alpha val="0"/>
              </a:srgbClr>
            </a:solidFill>
            <a:ln w="19050" cap="flat" cmpd="sng" algn="ctr">
              <a:solidFill>
                <a:schemeClr val="accent2">
                  <a:shade val="95000"/>
                  <a:satMod val="10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533400" y="1171575"/>
              <a:ext cx="8077200" cy="2362200"/>
            </a:xfrm>
            <a:prstGeom prst="rect">
              <a:avLst/>
            </a:prstGeom>
            <a:solidFill>
              <a:srgbClr val="C0C0C0">
                <a:alpha val="0"/>
              </a:srgbClr>
            </a:solidFill>
            <a:ln w="19050" cap="flat" cmpd="sng" algn="ctr">
              <a:solidFill>
                <a:schemeClr val="accent2">
                  <a:shade val="95000"/>
                  <a:satMod val="10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Trapezoid 53"/>
            <p:cNvSpPr/>
            <p:nvPr/>
          </p:nvSpPr>
          <p:spPr bwMode="auto">
            <a:xfrm>
              <a:off x="1743075" y="4638675"/>
              <a:ext cx="3581400" cy="685800"/>
            </a:xfrm>
            <a:prstGeom prst="trapezoid">
              <a:avLst>
                <a:gd name="adj" fmla="val 207143"/>
              </a:avLst>
            </a:prstGeom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rapezoid 18"/>
            <p:cNvSpPr/>
            <p:nvPr/>
          </p:nvSpPr>
          <p:spPr bwMode="auto">
            <a:xfrm rot="10800000">
              <a:off x="643096" y="1600200"/>
              <a:ext cx="1828799" cy="1314450"/>
            </a:xfrm>
            <a:prstGeom prst="trapezoid">
              <a:avLst/>
            </a:prstGeom>
            <a:gradFill flip="none" rotWithShape="1">
              <a:gsLst>
                <a:gs pos="100000">
                  <a:schemeClr val="accent2">
                    <a:tint val="50000"/>
                    <a:satMod val="300000"/>
                  </a:schemeClr>
                </a:gs>
                <a:gs pos="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" name="Group 12"/>
            <p:cNvGrpSpPr/>
            <p:nvPr/>
          </p:nvGrpSpPr>
          <p:grpSpPr>
            <a:xfrm>
              <a:off x="624045" y="1304925"/>
              <a:ext cx="1885950" cy="628650"/>
              <a:chOff x="3744006" y="2381251"/>
              <a:chExt cx="2020661" cy="628650"/>
            </a:xfrm>
          </p:grpSpPr>
          <p:sp>
            <p:nvSpPr>
              <p:cNvPr id="7" name="Flowchart: Alternate Process 6"/>
              <p:cNvSpPr/>
              <p:nvPr/>
            </p:nvSpPr>
            <p:spPr bwMode="auto">
              <a:xfrm>
                <a:off x="3744006" y="2381251"/>
                <a:ext cx="2020661" cy="628650"/>
              </a:xfrm>
              <a:prstGeom prst="flowChartAlternateProcess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100000"/>
                  <a:buNone/>
                  <a:tabLst/>
                </a:pP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315505" y="2448580"/>
                <a:ext cx="14447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400" dirty="0" smtClean="0"/>
                  <a:t>User</a:t>
                </a:r>
                <a:endParaRPr lang="en-US" sz="1600" dirty="0" smtClean="0"/>
              </a:p>
              <a:p>
                <a:pPr>
                  <a:buNone/>
                </a:pPr>
                <a:r>
                  <a:rPr lang="en-US" sz="1400" dirty="0" smtClean="0"/>
                  <a:t>Demonstration</a:t>
                </a:r>
                <a:endParaRPr lang="en-US" sz="1600" dirty="0" smtClean="0"/>
              </a:p>
            </p:txBody>
          </p:sp>
          <p:pic>
            <p:nvPicPr>
              <p:cNvPr id="6" name="Picture 5" descr="C:\Documents and Settings\Tairas\Local Settings\Temporary Internet Files\Content.IE5\G16N01E7\MCj04339420000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831772" y="2394853"/>
                <a:ext cx="571500" cy="571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Group 17"/>
            <p:cNvGrpSpPr/>
            <p:nvPr/>
          </p:nvGrpSpPr>
          <p:grpSpPr>
            <a:xfrm>
              <a:off x="776445" y="2667000"/>
              <a:ext cx="1619250" cy="685800"/>
              <a:chOff x="1219200" y="2819400"/>
              <a:chExt cx="1619250" cy="685800"/>
            </a:xfrm>
          </p:grpSpPr>
          <p:sp>
            <p:nvSpPr>
              <p:cNvPr id="10" name="Flowchart: Alternate Process 9"/>
              <p:cNvSpPr/>
              <p:nvPr/>
            </p:nvSpPr>
            <p:spPr bwMode="auto">
              <a:xfrm>
                <a:off x="1219200" y="2819400"/>
                <a:ext cx="1543050" cy="685800"/>
              </a:xfrm>
              <a:prstGeom prst="flowChartAlternateProcess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100000"/>
                  <a:buNone/>
                  <a:tabLst/>
                </a:pP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647825" y="2924175"/>
                <a:ext cx="11906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sz="1400" dirty="0" smtClean="0"/>
                  <a:t>Operation</a:t>
                </a:r>
              </a:p>
              <a:p>
                <a:pPr>
                  <a:buNone/>
                </a:pPr>
                <a:r>
                  <a:rPr lang="en-US" sz="1400" dirty="0" smtClean="0"/>
                  <a:t>Recording</a:t>
                </a:r>
              </a:p>
            </p:txBody>
          </p:sp>
          <p:pic>
            <p:nvPicPr>
              <p:cNvPr id="74754" name="Picture 2" descr="http://www.deviantart.com/download/86810717/Camstudio_Record_Button_Icon_by_HereticPie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85875" y="2905125"/>
                <a:ext cx="533400" cy="533400"/>
              </a:xfrm>
              <a:prstGeom prst="rect">
                <a:avLst/>
              </a:prstGeom>
              <a:noFill/>
            </p:spPr>
          </p:pic>
        </p:grpSp>
        <p:cxnSp>
          <p:nvCxnSpPr>
            <p:cNvPr id="22" name="Straight Connector 21"/>
            <p:cNvCxnSpPr/>
            <p:nvPr/>
          </p:nvCxnSpPr>
          <p:spPr bwMode="auto">
            <a:xfrm>
              <a:off x="2319495" y="3009900"/>
              <a:ext cx="457200" cy="0"/>
            </a:xfrm>
            <a:prstGeom prst="line">
              <a:avLst/>
            </a:prstGeom>
            <a:ln>
              <a:headEnd type="none" w="med" len="med"/>
              <a:tailEnd type="stealth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2" name="Group 31"/>
            <p:cNvGrpSpPr/>
            <p:nvPr/>
          </p:nvGrpSpPr>
          <p:grpSpPr>
            <a:xfrm>
              <a:off x="4834095" y="2667000"/>
              <a:ext cx="1676400" cy="685800"/>
              <a:chOff x="3200400" y="4419600"/>
              <a:chExt cx="1676400" cy="685800"/>
            </a:xfrm>
          </p:grpSpPr>
          <p:sp>
            <p:nvSpPr>
              <p:cNvPr id="27" name="Flowchart: Alternate Process 26"/>
              <p:cNvSpPr/>
              <p:nvPr/>
            </p:nvSpPr>
            <p:spPr bwMode="auto">
              <a:xfrm>
                <a:off x="3200400" y="4419600"/>
                <a:ext cx="1545336" cy="685800"/>
              </a:xfrm>
              <a:prstGeom prst="flowChartAlternateProcess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100000"/>
                  <a:buNone/>
                  <a:tabLst/>
                </a:pP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514724" y="4505325"/>
                <a:ext cx="13620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sz="1400" dirty="0" smtClean="0"/>
                  <a:t>Pattern</a:t>
                </a:r>
              </a:p>
              <a:p>
                <a:pPr>
                  <a:buNone/>
                </a:pPr>
                <a:r>
                  <a:rPr lang="en-US" sz="1400" dirty="0" smtClean="0"/>
                  <a:t>Inference</a:t>
                </a:r>
              </a:p>
            </p:txBody>
          </p:sp>
          <p:pic>
            <p:nvPicPr>
              <p:cNvPr id="74757" name="Picture 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305175" y="4543425"/>
                <a:ext cx="428625" cy="4449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cxnSp>
          <p:nvCxnSpPr>
            <p:cNvPr id="33" name="Straight Connector 32"/>
            <p:cNvCxnSpPr/>
            <p:nvPr/>
          </p:nvCxnSpPr>
          <p:spPr bwMode="auto">
            <a:xfrm>
              <a:off x="4319745" y="3009900"/>
              <a:ext cx="514350" cy="0"/>
            </a:xfrm>
            <a:prstGeom prst="line">
              <a:avLst/>
            </a:prstGeom>
            <a:ln>
              <a:headEnd type="none" w="med" len="med"/>
              <a:tailEnd type="stealth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3" name="Group 57"/>
            <p:cNvGrpSpPr/>
            <p:nvPr/>
          </p:nvGrpSpPr>
          <p:grpSpPr>
            <a:xfrm>
              <a:off x="6872445" y="2667000"/>
              <a:ext cx="1557180" cy="685800"/>
              <a:chOff x="5181600" y="4191000"/>
              <a:chExt cx="1557180" cy="685800"/>
            </a:xfrm>
          </p:grpSpPr>
          <p:sp>
            <p:nvSpPr>
              <p:cNvPr id="53" name="Flowchart: Alternate Process 52"/>
              <p:cNvSpPr/>
              <p:nvPr/>
            </p:nvSpPr>
            <p:spPr bwMode="auto">
              <a:xfrm>
                <a:off x="5181600" y="4191000"/>
                <a:ext cx="1545336" cy="685800"/>
              </a:xfrm>
              <a:prstGeom prst="flowChartAlternateProcess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100000"/>
                  <a:buNone/>
                  <a:tabLst/>
                </a:pP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638800" y="4267855"/>
                <a:ext cx="10999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400" dirty="0" smtClean="0"/>
                  <a:t>User</a:t>
                </a:r>
                <a:endParaRPr lang="en-US" sz="1600" dirty="0" smtClean="0"/>
              </a:p>
              <a:p>
                <a:pPr>
                  <a:buNone/>
                </a:pPr>
                <a:r>
                  <a:rPr lang="en-US" sz="1400" dirty="0" smtClean="0"/>
                  <a:t>Refinement</a:t>
                </a:r>
                <a:endParaRPr lang="en-US" sz="1600" dirty="0" smtClean="0"/>
              </a:p>
            </p:txBody>
          </p:sp>
          <p:pic>
            <p:nvPicPr>
              <p:cNvPr id="57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253702" y="4339319"/>
                <a:ext cx="461281" cy="461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cxnSp>
          <p:nvCxnSpPr>
            <p:cNvPr id="59" name="Straight Connector 58"/>
            <p:cNvCxnSpPr/>
            <p:nvPr/>
          </p:nvCxnSpPr>
          <p:spPr bwMode="auto">
            <a:xfrm>
              <a:off x="6379431" y="3009900"/>
              <a:ext cx="493014" cy="0"/>
            </a:xfrm>
            <a:prstGeom prst="line">
              <a:avLst/>
            </a:prstGeom>
            <a:ln>
              <a:headEnd type="none" w="med" len="med"/>
              <a:tailEnd type="stealth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4" name="Group 67"/>
            <p:cNvGrpSpPr/>
            <p:nvPr/>
          </p:nvGrpSpPr>
          <p:grpSpPr>
            <a:xfrm>
              <a:off x="2776695" y="2667000"/>
              <a:ext cx="1695450" cy="685800"/>
              <a:chOff x="2600325" y="2809875"/>
              <a:chExt cx="1695450" cy="685800"/>
            </a:xfrm>
          </p:grpSpPr>
          <p:sp>
            <p:nvSpPr>
              <p:cNvPr id="65" name="Flowchart: Alternate Process 64"/>
              <p:cNvSpPr/>
              <p:nvPr/>
            </p:nvSpPr>
            <p:spPr bwMode="auto">
              <a:xfrm>
                <a:off x="2600325" y="2809875"/>
                <a:ext cx="1543050" cy="685800"/>
              </a:xfrm>
              <a:prstGeom prst="flowChartAlternateProcess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100000"/>
                  <a:buNone/>
                  <a:tabLst/>
                </a:pP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933699" y="2905125"/>
                <a:ext cx="13620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sz="1400" dirty="0" smtClean="0"/>
                  <a:t>Operation</a:t>
                </a:r>
              </a:p>
              <a:p>
                <a:pPr>
                  <a:buNone/>
                </a:pPr>
                <a:r>
                  <a:rPr lang="en-US" sz="1400" dirty="0" smtClean="0"/>
                  <a:t>Optimization</a:t>
                </a:r>
              </a:p>
            </p:txBody>
          </p:sp>
          <p:pic>
            <p:nvPicPr>
              <p:cNvPr id="67" name="Picture 3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638425" y="2924175"/>
                <a:ext cx="472348" cy="466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6" name="Group 41"/>
            <p:cNvGrpSpPr/>
            <p:nvPr/>
          </p:nvGrpSpPr>
          <p:grpSpPr>
            <a:xfrm>
              <a:off x="2698623" y="4143375"/>
              <a:ext cx="1673352" cy="685800"/>
              <a:chOff x="3810000" y="3962400"/>
              <a:chExt cx="1673352" cy="685800"/>
            </a:xfrm>
          </p:grpSpPr>
          <p:sp>
            <p:nvSpPr>
              <p:cNvPr id="49" name="Flowchart: Alternate Process 48"/>
              <p:cNvSpPr/>
              <p:nvPr/>
            </p:nvSpPr>
            <p:spPr bwMode="auto">
              <a:xfrm>
                <a:off x="3810000" y="3962400"/>
                <a:ext cx="1673352" cy="685800"/>
              </a:xfrm>
              <a:prstGeom prst="flowChartAlternateProcess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100000"/>
                  <a:buNone/>
                  <a:tabLst/>
                </a:pP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276518" y="4072950"/>
                <a:ext cx="1199727" cy="480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sz="1400" dirty="0" smtClean="0"/>
                  <a:t>Pattern Execution</a:t>
                </a:r>
                <a:endParaRPr lang="en-US" sz="1600" dirty="0" smtClean="0"/>
              </a:p>
            </p:txBody>
          </p:sp>
          <p:pic>
            <p:nvPicPr>
              <p:cNvPr id="34818" name="Picture 2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885993" y="4049137"/>
                <a:ext cx="528638" cy="528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7" name="Group 40"/>
            <p:cNvGrpSpPr/>
            <p:nvPr/>
          </p:nvGrpSpPr>
          <p:grpSpPr>
            <a:xfrm>
              <a:off x="1669923" y="5324475"/>
              <a:ext cx="1673352" cy="685800"/>
              <a:chOff x="1295400" y="4924425"/>
              <a:chExt cx="1673352" cy="685800"/>
            </a:xfrm>
          </p:grpSpPr>
          <p:sp>
            <p:nvSpPr>
              <p:cNvPr id="15" name="Flowchart: Alternate Process 14"/>
              <p:cNvSpPr/>
              <p:nvPr/>
            </p:nvSpPr>
            <p:spPr bwMode="auto">
              <a:xfrm>
                <a:off x="1295400" y="4924425"/>
                <a:ext cx="1673352" cy="685800"/>
              </a:xfrm>
              <a:prstGeom prst="flowChartAlternateProcess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100000"/>
                  <a:buNone/>
                  <a:tabLst/>
                </a:pP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34819" name="Picture 3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1394367" y="5038725"/>
                <a:ext cx="510633" cy="4868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9" name="TextBox 38"/>
              <p:cNvSpPr txBox="1"/>
              <p:nvPr/>
            </p:nvSpPr>
            <p:spPr>
              <a:xfrm>
                <a:off x="1724025" y="5048250"/>
                <a:ext cx="1200150" cy="480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sz="1400" dirty="0" smtClean="0"/>
                  <a:t>Correctness Checking</a:t>
                </a:r>
                <a:endParaRPr lang="en-US" sz="1600" dirty="0" smtClean="0"/>
              </a:p>
            </p:txBody>
          </p:sp>
        </p:grpSp>
        <p:grpSp>
          <p:nvGrpSpPr>
            <p:cNvPr id="18" name="Group 42"/>
            <p:cNvGrpSpPr/>
            <p:nvPr/>
          </p:nvGrpSpPr>
          <p:grpSpPr>
            <a:xfrm>
              <a:off x="3724275" y="5334000"/>
              <a:ext cx="1676400" cy="685800"/>
              <a:chOff x="4267200" y="4953000"/>
              <a:chExt cx="1676400" cy="685800"/>
            </a:xfrm>
          </p:grpSpPr>
          <p:sp>
            <p:nvSpPr>
              <p:cNvPr id="36" name="Flowchart: Alternate Process 35"/>
              <p:cNvSpPr/>
              <p:nvPr/>
            </p:nvSpPr>
            <p:spPr bwMode="auto">
              <a:xfrm>
                <a:off x="4267200" y="4953000"/>
                <a:ext cx="1673352" cy="685800"/>
              </a:xfrm>
              <a:prstGeom prst="flowChartAlternateProcess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100000"/>
                  <a:buNone/>
                  <a:tabLst/>
                </a:pP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848649" y="5082469"/>
                <a:ext cx="1094951" cy="480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sz="1400" dirty="0" smtClean="0"/>
                  <a:t>Execution Control</a:t>
                </a:r>
                <a:endParaRPr lang="en-US" sz="1600" dirty="0" smtClean="0"/>
              </a:p>
            </p:txBody>
          </p:sp>
        </p:grpSp>
        <p:grpSp>
          <p:nvGrpSpPr>
            <p:cNvPr id="20" name="Group 62"/>
            <p:cNvGrpSpPr/>
            <p:nvPr/>
          </p:nvGrpSpPr>
          <p:grpSpPr>
            <a:xfrm>
              <a:off x="7115175" y="3762375"/>
              <a:ext cx="1085850" cy="1447800"/>
              <a:chOff x="6858000" y="4191000"/>
              <a:chExt cx="1085850" cy="1447800"/>
            </a:xfrm>
          </p:grpSpPr>
          <p:sp>
            <p:nvSpPr>
              <p:cNvPr id="55" name="Flowchart: Magnetic Disk 54"/>
              <p:cNvSpPr/>
              <p:nvPr/>
            </p:nvSpPr>
            <p:spPr bwMode="auto">
              <a:xfrm>
                <a:off x="6858000" y="4191000"/>
                <a:ext cx="1066800" cy="1447800"/>
              </a:xfrm>
              <a:prstGeom prst="flowChartMagneticDisk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61" name="Picture 60" descr="database.pn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210425" y="5219700"/>
                <a:ext cx="381000" cy="381000"/>
              </a:xfrm>
              <a:prstGeom prst="rect">
                <a:avLst/>
              </a:prstGeom>
            </p:spPr>
          </p:pic>
          <p:sp>
            <p:nvSpPr>
              <p:cNvPr id="62" name="TextBox 61"/>
              <p:cNvSpPr txBox="1"/>
              <p:nvPr/>
            </p:nvSpPr>
            <p:spPr>
              <a:xfrm>
                <a:off x="6903179" y="4686300"/>
                <a:ext cx="10406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400" dirty="0" smtClean="0"/>
                  <a:t>Pattern</a:t>
                </a:r>
                <a:endParaRPr lang="en-US" sz="1600" dirty="0" smtClean="0"/>
              </a:p>
              <a:p>
                <a:pPr>
                  <a:buNone/>
                </a:pPr>
                <a:r>
                  <a:rPr lang="en-US" sz="1400" dirty="0" smtClean="0"/>
                  <a:t>Repository</a:t>
                </a:r>
                <a:endParaRPr lang="en-US" sz="1600" dirty="0" smtClean="0"/>
              </a:p>
            </p:txBody>
          </p:sp>
        </p:grpSp>
        <p:cxnSp>
          <p:nvCxnSpPr>
            <p:cNvPr id="64" name="Straight Connector 63"/>
            <p:cNvCxnSpPr/>
            <p:nvPr/>
          </p:nvCxnSpPr>
          <p:spPr bwMode="auto">
            <a:xfrm rot="16200000" flipH="1">
              <a:off x="7442057" y="3555856"/>
              <a:ext cx="409575" cy="3462"/>
            </a:xfrm>
            <a:prstGeom prst="line">
              <a:avLst/>
            </a:prstGeom>
            <a:ln>
              <a:headEnd type="none" w="med" len="med"/>
              <a:tailEnd type="stealth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 bwMode="auto">
            <a:xfrm rot="10800000">
              <a:off x="4371975" y="4486275"/>
              <a:ext cx="2743200" cy="0"/>
            </a:xfrm>
            <a:prstGeom prst="line">
              <a:avLst/>
            </a:prstGeom>
            <a:ln>
              <a:headEnd type="none" w="med" len="med"/>
              <a:tailEnd type="stealth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6833013" y="1209675"/>
              <a:ext cx="1729962" cy="3416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MT Specification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229225" y="4001768"/>
              <a:ext cx="1489062" cy="3416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MT Execution</a:t>
              </a:r>
              <a:endParaRPr lang="en-US" dirty="0"/>
            </a:p>
          </p:txBody>
        </p:sp>
        <p:pic>
          <p:nvPicPr>
            <p:cNvPr id="2052" name="Picture 4" descr="http://www.google.com/url?source=imgres&amp;ct=img&amp;q=http://icons.mysitemyway.com/wp-content/gallery/green-jelly-icons-transport-travel/038994-green-jelly-icon-transport-travel-ship-wheel1.png&amp;sa=X&amp;ei=uY7LTImBD4GB8gbt4Y2WAQ&amp;ved=0CAQQ8wc4cQ&amp;usg=AFQjCNG0C9XZ0lmQWQ8hlyOmr2ZiVZUIZA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5334000"/>
              <a:ext cx="727072" cy="727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46348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Gill Sans MT" pitchFamily="34" charset="0"/>
              </a:rPr>
              <a:t>A Model Transformation Example</a:t>
            </a:r>
            <a:endParaRPr lang="en-US" sz="3600" dirty="0">
              <a:latin typeface="Gill Sans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35525"/>
          </a:xfrm>
        </p:spPr>
        <p:txBody>
          <a:bodyPr/>
          <a:lstStyle/>
          <a:p>
            <a:r>
              <a:rPr lang="en-US" sz="2000" dirty="0" smtClean="0"/>
              <a:t>If a room contains both a weapon (&gt;100) and gold, replace them with a monster having half the power of the weapon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8200" y="4876800"/>
            <a:ext cx="3368230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 smtClean="0">
                <a:solidFill>
                  <a:schemeClr val="tx2"/>
                </a:solidFill>
              </a:rPr>
              <a:t>Source model </a:t>
            </a:r>
            <a:r>
              <a:rPr lang="en-US" sz="1400" dirty="0" smtClean="0"/>
              <a:t>with the weapon and gold</a:t>
            </a:r>
            <a:endParaRPr lang="en-US" sz="1400" dirty="0"/>
          </a:p>
        </p:txBody>
      </p:sp>
      <p:pic>
        <p:nvPicPr>
          <p:cNvPr id="67585" name="Picture 1" descr="C:\Documents and Settings\yusun\Desktop\source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2057400"/>
            <a:ext cx="3200414" cy="27432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21" name="Oval 20"/>
          <p:cNvSpPr/>
          <p:nvPr/>
        </p:nvSpPr>
        <p:spPr bwMode="auto">
          <a:xfrm>
            <a:off x="2275726" y="2057400"/>
            <a:ext cx="685800" cy="1447800"/>
          </a:xfrm>
          <a:prstGeom prst="ellipse">
            <a:avLst/>
          </a:prstGeom>
          <a:solidFill>
            <a:srgbClr val="C0C0C0">
              <a:alpha val="0"/>
            </a:srgbClr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3124200" y="2971800"/>
            <a:ext cx="685800" cy="1447800"/>
          </a:xfrm>
          <a:prstGeom prst="ellipse">
            <a:avLst/>
          </a:prstGeom>
          <a:solidFill>
            <a:srgbClr val="C0C0C0">
              <a:alpha val="0"/>
            </a:srgbClr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4826" y="2531155"/>
            <a:ext cx="420308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FF0000"/>
                </a:solidFill>
              </a:rPr>
              <a:t>110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81350" y="3483655"/>
            <a:ext cx="420307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FF0000"/>
                </a:solidFill>
              </a:rPr>
              <a:t>120</a:t>
            </a:r>
            <a:endParaRPr lang="en-US" sz="1100" dirty="0">
              <a:solidFill>
                <a:srgbClr val="FF0000"/>
              </a:solidFill>
            </a:endParaRPr>
          </a:p>
        </p:txBody>
      </p:sp>
      <p:grpSp>
        <p:nvGrpSpPr>
          <p:cNvPr id="4" name="Group 29"/>
          <p:cNvGrpSpPr/>
          <p:nvPr/>
        </p:nvGrpSpPr>
        <p:grpSpPr>
          <a:xfrm>
            <a:off x="3943197" y="2057400"/>
            <a:ext cx="3981617" cy="3105632"/>
            <a:chOff x="3943197" y="2057400"/>
            <a:chExt cx="3981617" cy="3105632"/>
          </a:xfrm>
        </p:grpSpPr>
        <p:grpSp>
          <p:nvGrpSpPr>
            <p:cNvPr id="6" name="Group 28"/>
            <p:cNvGrpSpPr/>
            <p:nvPr/>
          </p:nvGrpSpPr>
          <p:grpSpPr>
            <a:xfrm>
              <a:off x="3943197" y="2057400"/>
              <a:ext cx="3981617" cy="3105632"/>
              <a:chOff x="3943197" y="2057400"/>
              <a:chExt cx="3981617" cy="3105632"/>
            </a:xfrm>
          </p:grpSpPr>
          <p:grpSp>
            <p:nvGrpSpPr>
              <p:cNvPr id="7" name="Group 27"/>
              <p:cNvGrpSpPr/>
              <p:nvPr/>
            </p:nvGrpSpPr>
            <p:grpSpPr>
              <a:xfrm>
                <a:off x="4724400" y="2057400"/>
                <a:ext cx="3200414" cy="3105632"/>
                <a:chOff x="4724400" y="2057400"/>
                <a:chExt cx="3200414" cy="3105632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5105400" y="4876800"/>
                  <a:ext cx="2580515" cy="2862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sz="1400" dirty="0" smtClean="0">
                      <a:solidFill>
                        <a:schemeClr val="tx2"/>
                      </a:solidFill>
                    </a:rPr>
                    <a:t>Target model </a:t>
                  </a:r>
                  <a:r>
                    <a:rPr lang="en-US" sz="1400" dirty="0" smtClean="0"/>
                    <a:t>with the monster</a:t>
                  </a:r>
                  <a:endParaRPr lang="en-US" sz="1400" dirty="0"/>
                </a:p>
              </p:txBody>
            </p:sp>
            <p:pic>
              <p:nvPicPr>
                <p:cNvPr id="5" name="Picture 2" descr="C:\Documents and Settings\yusun\Desktop\source2.png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4724400" y="2057400"/>
                  <a:ext cx="3200414" cy="27432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pic>
          </p:grpSp>
          <p:sp>
            <p:nvSpPr>
              <p:cNvPr id="22" name="Curved Up Arrow 21"/>
              <p:cNvSpPr/>
              <p:nvPr/>
            </p:nvSpPr>
            <p:spPr bwMode="auto">
              <a:xfrm rot="21415674">
                <a:off x="3943197" y="4341911"/>
                <a:ext cx="1216152" cy="600101"/>
              </a:xfrm>
              <a:prstGeom prst="curvedUpArrow">
                <a:avLst>
                  <a:gd name="adj1" fmla="val 25000"/>
                  <a:gd name="adj2" fmla="val 66776"/>
                  <a:gd name="adj3" fmla="val 2500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25" name="Oval 24"/>
            <p:cNvSpPr/>
            <p:nvPr/>
          </p:nvSpPr>
          <p:spPr bwMode="auto">
            <a:xfrm>
              <a:off x="6172200" y="2133600"/>
              <a:ext cx="457200" cy="9906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7086600" y="2971800"/>
              <a:ext cx="457200" cy="10668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48500" y="3610448"/>
              <a:ext cx="341760" cy="244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100" dirty="0" smtClean="0">
                  <a:solidFill>
                    <a:srgbClr val="FF0000"/>
                  </a:solidFill>
                </a:rPr>
                <a:t>60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24575" y="2616880"/>
              <a:ext cx="341760" cy="244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100" dirty="0" smtClean="0">
                  <a:solidFill>
                    <a:srgbClr val="FF0000"/>
                  </a:solidFill>
                </a:rPr>
                <a:t>55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8127" y="6392091"/>
            <a:ext cx="381000" cy="304800"/>
          </a:xfrm>
        </p:spPr>
        <p:txBody>
          <a:bodyPr/>
          <a:lstStyle/>
          <a:p>
            <a:fld id="{63BF9F8C-9375-4C1B-87F2-A24B96BCA8CB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rapezoid 53"/>
          <p:cNvSpPr/>
          <p:nvPr/>
        </p:nvSpPr>
        <p:spPr bwMode="auto">
          <a:xfrm>
            <a:off x="1743075" y="4638675"/>
            <a:ext cx="3581400" cy="685800"/>
          </a:xfrm>
          <a:prstGeom prst="trapezoid">
            <a:avLst>
              <a:gd name="adj" fmla="val 207143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rapezoid 18"/>
          <p:cNvSpPr/>
          <p:nvPr/>
        </p:nvSpPr>
        <p:spPr bwMode="auto">
          <a:xfrm rot="10800000">
            <a:off x="643096" y="1600200"/>
            <a:ext cx="1828799" cy="1314450"/>
          </a:xfrm>
          <a:prstGeom prst="trapezoid">
            <a:avLst/>
          </a:prstGeom>
          <a:gradFill flip="none" rotWithShape="1">
            <a:gsLst>
              <a:gs pos="100000">
                <a:schemeClr val="accent2">
                  <a:tint val="50000"/>
                  <a:satMod val="300000"/>
                </a:schemeClr>
              </a:gs>
              <a:gs pos="0">
                <a:schemeClr val="accent2">
                  <a:tint val="15000"/>
                  <a:satMod val="350000"/>
                </a:scheme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Demonstration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9F8C-9375-4C1B-87F2-A24B96BCA8CB}" type="slidenum">
              <a:rPr lang="en-US" altLang="en-US" smtClean="0"/>
              <a:pPr/>
              <a:t>12</a:t>
            </a:fld>
            <a:endParaRPr lang="en-US" altLang="en-US"/>
          </a:p>
        </p:txBody>
      </p:sp>
      <p:grpSp>
        <p:nvGrpSpPr>
          <p:cNvPr id="3" name="Group 17"/>
          <p:cNvGrpSpPr/>
          <p:nvPr/>
        </p:nvGrpSpPr>
        <p:grpSpPr>
          <a:xfrm>
            <a:off x="776445" y="2667000"/>
            <a:ext cx="1619250" cy="685800"/>
            <a:chOff x="1219200" y="2819400"/>
            <a:chExt cx="1619250" cy="685800"/>
          </a:xfrm>
        </p:grpSpPr>
        <p:sp>
          <p:nvSpPr>
            <p:cNvPr id="10" name="Flowchart: Alternate Process 9"/>
            <p:cNvSpPr/>
            <p:nvPr/>
          </p:nvSpPr>
          <p:spPr bwMode="auto">
            <a:xfrm>
              <a:off x="1219200" y="2819400"/>
              <a:ext cx="1543050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47825" y="2924175"/>
              <a:ext cx="11906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Operation</a:t>
              </a:r>
            </a:p>
            <a:p>
              <a:pPr>
                <a:buNone/>
              </a:pPr>
              <a:r>
                <a:rPr lang="en-US" sz="1400" dirty="0" smtClean="0"/>
                <a:t>Recording</a:t>
              </a:r>
            </a:p>
          </p:txBody>
        </p:sp>
        <p:pic>
          <p:nvPicPr>
            <p:cNvPr id="74754" name="Picture 2" descr="http://www.deviantart.com/download/86810717/Camstudio_Record_Button_Icon_by_HereticPi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85875" y="2905125"/>
              <a:ext cx="533400" cy="533400"/>
            </a:xfrm>
            <a:prstGeom prst="rect">
              <a:avLst/>
            </a:prstGeom>
            <a:noFill/>
          </p:spPr>
        </p:pic>
      </p:grpSp>
      <p:cxnSp>
        <p:nvCxnSpPr>
          <p:cNvPr id="22" name="Straight Connector 21"/>
          <p:cNvCxnSpPr/>
          <p:nvPr/>
        </p:nvCxnSpPr>
        <p:spPr bwMode="auto">
          <a:xfrm>
            <a:off x="2319495" y="3009900"/>
            <a:ext cx="457200" cy="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" name="Group 31"/>
          <p:cNvGrpSpPr/>
          <p:nvPr/>
        </p:nvGrpSpPr>
        <p:grpSpPr>
          <a:xfrm>
            <a:off x="4834095" y="2667000"/>
            <a:ext cx="1676400" cy="685800"/>
            <a:chOff x="3200400" y="4419600"/>
            <a:chExt cx="1676400" cy="685800"/>
          </a:xfrm>
        </p:grpSpPr>
        <p:sp>
          <p:nvSpPr>
            <p:cNvPr id="27" name="Flowchart: Alternate Process 26"/>
            <p:cNvSpPr/>
            <p:nvPr/>
          </p:nvSpPr>
          <p:spPr bwMode="auto">
            <a:xfrm>
              <a:off x="3200400" y="4419600"/>
              <a:ext cx="1545336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14724" y="4505325"/>
              <a:ext cx="1362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Pattern</a:t>
              </a:r>
            </a:p>
            <a:p>
              <a:pPr>
                <a:buNone/>
              </a:pPr>
              <a:r>
                <a:rPr lang="en-US" sz="1400" dirty="0" smtClean="0"/>
                <a:t>Inference</a:t>
              </a:r>
            </a:p>
          </p:txBody>
        </p:sp>
        <p:pic>
          <p:nvPicPr>
            <p:cNvPr id="74757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05175" y="4543425"/>
              <a:ext cx="428625" cy="444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33" name="Straight Connector 32"/>
          <p:cNvCxnSpPr/>
          <p:nvPr/>
        </p:nvCxnSpPr>
        <p:spPr bwMode="auto">
          <a:xfrm>
            <a:off x="4319745" y="3009900"/>
            <a:ext cx="514350" cy="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" name="Group 57"/>
          <p:cNvGrpSpPr/>
          <p:nvPr/>
        </p:nvGrpSpPr>
        <p:grpSpPr>
          <a:xfrm>
            <a:off x="6872445" y="2667000"/>
            <a:ext cx="1557180" cy="685800"/>
            <a:chOff x="5181600" y="4191000"/>
            <a:chExt cx="1557180" cy="685800"/>
          </a:xfrm>
        </p:grpSpPr>
        <p:sp>
          <p:nvSpPr>
            <p:cNvPr id="53" name="Flowchart: Alternate Process 52"/>
            <p:cNvSpPr/>
            <p:nvPr/>
          </p:nvSpPr>
          <p:spPr bwMode="auto">
            <a:xfrm>
              <a:off x="5181600" y="4191000"/>
              <a:ext cx="1545336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638800" y="4267855"/>
              <a:ext cx="10999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User</a:t>
              </a:r>
              <a:endParaRPr lang="en-US" sz="1600" dirty="0" smtClean="0"/>
            </a:p>
            <a:p>
              <a:pPr>
                <a:buNone/>
              </a:pPr>
              <a:r>
                <a:rPr lang="en-US" sz="1400" dirty="0" smtClean="0"/>
                <a:t>Refinement</a:t>
              </a:r>
              <a:endParaRPr lang="en-US" sz="1600" dirty="0" smtClean="0"/>
            </a:p>
          </p:txBody>
        </p:sp>
        <p:pic>
          <p:nvPicPr>
            <p:cNvPr id="57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253702" y="4339319"/>
              <a:ext cx="461281" cy="461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59" name="Straight Connector 58"/>
          <p:cNvCxnSpPr/>
          <p:nvPr/>
        </p:nvCxnSpPr>
        <p:spPr bwMode="auto">
          <a:xfrm>
            <a:off x="6379431" y="3009900"/>
            <a:ext cx="493014" cy="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" name="Group 67"/>
          <p:cNvGrpSpPr/>
          <p:nvPr/>
        </p:nvGrpSpPr>
        <p:grpSpPr>
          <a:xfrm>
            <a:off x="2776695" y="2667000"/>
            <a:ext cx="1695450" cy="685800"/>
            <a:chOff x="2600325" y="2809875"/>
            <a:chExt cx="1695450" cy="685800"/>
          </a:xfrm>
        </p:grpSpPr>
        <p:sp>
          <p:nvSpPr>
            <p:cNvPr id="65" name="Flowchart: Alternate Process 64"/>
            <p:cNvSpPr/>
            <p:nvPr/>
          </p:nvSpPr>
          <p:spPr bwMode="auto">
            <a:xfrm>
              <a:off x="2600325" y="2809875"/>
              <a:ext cx="1543050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933699" y="2905125"/>
              <a:ext cx="1362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Operation</a:t>
              </a:r>
            </a:p>
            <a:p>
              <a:pPr>
                <a:buNone/>
              </a:pPr>
              <a:r>
                <a:rPr lang="en-US" sz="1400" dirty="0" smtClean="0"/>
                <a:t>Optimization</a:t>
              </a:r>
            </a:p>
          </p:txBody>
        </p:sp>
        <p:pic>
          <p:nvPicPr>
            <p:cNvPr id="67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638425" y="2924175"/>
              <a:ext cx="472348" cy="466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Group 41"/>
          <p:cNvGrpSpPr/>
          <p:nvPr/>
        </p:nvGrpSpPr>
        <p:grpSpPr>
          <a:xfrm>
            <a:off x="2698623" y="4143375"/>
            <a:ext cx="1673352" cy="685800"/>
            <a:chOff x="3810000" y="3962400"/>
            <a:chExt cx="1673352" cy="685800"/>
          </a:xfrm>
        </p:grpSpPr>
        <p:sp>
          <p:nvSpPr>
            <p:cNvPr id="49" name="Flowchart: Alternate Process 48"/>
            <p:cNvSpPr/>
            <p:nvPr/>
          </p:nvSpPr>
          <p:spPr bwMode="auto">
            <a:xfrm>
              <a:off x="3810000" y="3962400"/>
              <a:ext cx="1673352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76518" y="4072950"/>
              <a:ext cx="1199727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Pattern Execution</a:t>
              </a:r>
              <a:endParaRPr lang="en-US" sz="1600" dirty="0" smtClean="0"/>
            </a:p>
          </p:txBody>
        </p:sp>
        <p:pic>
          <p:nvPicPr>
            <p:cNvPr id="34818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885993" y="4049137"/>
              <a:ext cx="528638" cy="528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Group 40"/>
          <p:cNvGrpSpPr/>
          <p:nvPr/>
        </p:nvGrpSpPr>
        <p:grpSpPr>
          <a:xfrm>
            <a:off x="1669923" y="5324475"/>
            <a:ext cx="1673352" cy="685800"/>
            <a:chOff x="1295400" y="4924425"/>
            <a:chExt cx="1673352" cy="685800"/>
          </a:xfrm>
        </p:grpSpPr>
        <p:sp>
          <p:nvSpPr>
            <p:cNvPr id="15" name="Flowchart: Alternate Process 14"/>
            <p:cNvSpPr/>
            <p:nvPr/>
          </p:nvSpPr>
          <p:spPr bwMode="auto">
            <a:xfrm>
              <a:off x="1295400" y="4924425"/>
              <a:ext cx="1673352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4819" name="Picture 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394367" y="5038725"/>
              <a:ext cx="510633" cy="486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TextBox 38"/>
            <p:cNvSpPr txBox="1"/>
            <p:nvPr/>
          </p:nvSpPr>
          <p:spPr>
            <a:xfrm>
              <a:off x="1724025" y="5048250"/>
              <a:ext cx="1200150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Correctness Checking</a:t>
              </a:r>
              <a:endParaRPr lang="en-US" sz="1600" dirty="0" smtClean="0"/>
            </a:p>
          </p:txBody>
        </p:sp>
      </p:grpSp>
      <p:sp>
        <p:nvSpPr>
          <p:cNvPr id="36" name="Flowchart: Alternate Process 35"/>
          <p:cNvSpPr/>
          <p:nvPr/>
        </p:nvSpPr>
        <p:spPr bwMode="auto">
          <a:xfrm>
            <a:off x="3724275" y="5334000"/>
            <a:ext cx="1673352" cy="685800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305724" y="5463469"/>
            <a:ext cx="1094951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smtClean="0"/>
              <a:t>Execution Control</a:t>
            </a:r>
            <a:endParaRPr lang="en-US" sz="1600" dirty="0" smtClean="0"/>
          </a:p>
        </p:txBody>
      </p:sp>
      <p:pic>
        <p:nvPicPr>
          <p:cNvPr id="70" name="Picture 4" descr="http://www.google.com/url?source=imgres&amp;ct=img&amp;q=http://icons.mysitemyway.com/wp-content/gallery/green-jelly-icons-transport-travel/038994-green-jelly-icon-transport-travel-ship-wheel1.png&amp;sa=X&amp;ei=uY7LTImBD4GB8gbt4Y2WAQ&amp;ved=0CAQQ8wc4cQ&amp;usg=AFQjCNG0C9XZ0lmQWQ8hlyOmr2ZiVZUIZA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334000"/>
            <a:ext cx="727072" cy="72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62"/>
          <p:cNvGrpSpPr/>
          <p:nvPr/>
        </p:nvGrpSpPr>
        <p:grpSpPr>
          <a:xfrm>
            <a:off x="7115175" y="3762375"/>
            <a:ext cx="1085850" cy="1447800"/>
            <a:chOff x="6858000" y="4191000"/>
            <a:chExt cx="1085850" cy="1447800"/>
          </a:xfrm>
        </p:grpSpPr>
        <p:sp>
          <p:nvSpPr>
            <p:cNvPr id="55" name="Flowchart: Magnetic Disk 54"/>
            <p:cNvSpPr/>
            <p:nvPr/>
          </p:nvSpPr>
          <p:spPr bwMode="auto">
            <a:xfrm>
              <a:off x="6858000" y="4191000"/>
              <a:ext cx="1066800" cy="1447800"/>
            </a:xfrm>
            <a:prstGeom prst="flowChartMagneticDisk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61" name="Picture 60" descr="database.pn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10425" y="5219700"/>
              <a:ext cx="381000" cy="381000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6903179" y="4686300"/>
              <a:ext cx="10406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Pattern</a:t>
              </a:r>
              <a:endParaRPr lang="en-US" sz="1600" dirty="0" smtClean="0"/>
            </a:p>
            <a:p>
              <a:pPr>
                <a:buNone/>
              </a:pPr>
              <a:r>
                <a:rPr lang="en-US" sz="1400" dirty="0" smtClean="0"/>
                <a:t>Repository</a:t>
              </a:r>
              <a:endParaRPr lang="en-US" sz="1600" dirty="0" smtClean="0"/>
            </a:p>
          </p:txBody>
        </p:sp>
      </p:grpSp>
      <p:cxnSp>
        <p:nvCxnSpPr>
          <p:cNvPr id="64" name="Straight Connector 63"/>
          <p:cNvCxnSpPr/>
          <p:nvPr/>
        </p:nvCxnSpPr>
        <p:spPr bwMode="auto">
          <a:xfrm rot="16200000" flipH="1">
            <a:off x="7442057" y="3555856"/>
            <a:ext cx="409575" cy="3462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 bwMode="auto">
          <a:xfrm rot="10800000">
            <a:off x="4371975" y="4486275"/>
            <a:ext cx="2743200" cy="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 bwMode="auto">
          <a:xfrm>
            <a:off x="561975" y="1219200"/>
            <a:ext cx="7924800" cy="4876800"/>
          </a:xfrm>
          <a:prstGeom prst="rect">
            <a:avLst/>
          </a:prstGeom>
          <a:solidFill>
            <a:srgbClr val="C0C0C0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7" name="Group 12"/>
          <p:cNvGrpSpPr/>
          <p:nvPr/>
        </p:nvGrpSpPr>
        <p:grpSpPr>
          <a:xfrm>
            <a:off x="624045" y="1304925"/>
            <a:ext cx="1885950" cy="628650"/>
            <a:chOff x="3744006" y="2381251"/>
            <a:chExt cx="2020661" cy="628650"/>
          </a:xfrm>
        </p:grpSpPr>
        <p:sp>
          <p:nvSpPr>
            <p:cNvPr id="7" name="Flowchart: Alternate Process 6"/>
            <p:cNvSpPr/>
            <p:nvPr/>
          </p:nvSpPr>
          <p:spPr bwMode="auto">
            <a:xfrm>
              <a:off x="3744006" y="2381251"/>
              <a:ext cx="2020661" cy="62865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15505" y="2448580"/>
              <a:ext cx="14447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User</a:t>
              </a:r>
              <a:endParaRPr lang="en-US" sz="1600" dirty="0" smtClean="0"/>
            </a:p>
            <a:p>
              <a:pPr>
                <a:buNone/>
              </a:pPr>
              <a:r>
                <a:rPr lang="en-US" sz="1400" dirty="0" smtClean="0"/>
                <a:t>Demonstration</a:t>
              </a:r>
              <a:endParaRPr lang="en-US" sz="1600" dirty="0" smtClean="0"/>
            </a:p>
          </p:txBody>
        </p:sp>
        <p:pic>
          <p:nvPicPr>
            <p:cNvPr id="6" name="Picture 5" descr="C:\Documents and Settings\Tairas\Local Settings\Temporary Internet Files\Content.IE5\G16N01E7\MCj04339420000[1]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3831772" y="2394853"/>
              <a:ext cx="571500" cy="571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8" name="Group 62"/>
          <p:cNvGrpSpPr/>
          <p:nvPr/>
        </p:nvGrpSpPr>
        <p:grpSpPr>
          <a:xfrm>
            <a:off x="2590800" y="1295400"/>
            <a:ext cx="5791200" cy="2895600"/>
            <a:chOff x="2590800" y="1295400"/>
            <a:chExt cx="5791200" cy="2895600"/>
          </a:xfrm>
        </p:grpSpPr>
        <p:sp>
          <p:nvSpPr>
            <p:cNvPr id="58" name="Rounded Rectangle 57"/>
            <p:cNvSpPr/>
            <p:nvPr/>
          </p:nvSpPr>
          <p:spPr bwMode="auto">
            <a:xfrm>
              <a:off x="2590800" y="1295400"/>
              <a:ext cx="5791200" cy="2895600"/>
            </a:xfrm>
            <a:prstGeom prst="roundRect">
              <a:avLst>
                <a:gd name="adj" fmla="val 6819"/>
              </a:avLst>
            </a:prstGeom>
            <a:solidFill>
              <a:schemeClr val="lt1">
                <a:alpha val="9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45515" y="1371600"/>
              <a:ext cx="5660285" cy="563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dirty="0" smtClean="0">
                  <a:latin typeface="+mn-lt"/>
                </a:rPr>
                <a:t> </a:t>
              </a:r>
              <a:r>
                <a:rPr lang="en-US" sz="1600" dirty="0" smtClean="0">
                  <a:latin typeface="+mn-lt"/>
                </a:rPr>
                <a:t>Edit a sample source model to change it into the desired target model, reflecting the purpose of the transformation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339073" y="3838093"/>
              <a:ext cx="1656223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i="1" dirty="0" smtClean="0">
                  <a:latin typeface="+mn-lt"/>
                </a:rPr>
                <a:t>Before Demonstration</a:t>
              </a:r>
              <a:endParaRPr lang="en-US" sz="1400" i="1" dirty="0">
                <a:latin typeface="+mn-lt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047106" y="3848100"/>
              <a:ext cx="1553246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i="1" dirty="0" smtClean="0">
                  <a:latin typeface="+mn-lt"/>
                </a:rPr>
                <a:t>After Demonstration</a:t>
              </a:r>
              <a:endParaRPr lang="en-US" sz="1400" i="1" dirty="0">
                <a:latin typeface="+mn-lt"/>
              </a:endParaRPr>
            </a:p>
          </p:txBody>
        </p:sp>
        <p:pic>
          <p:nvPicPr>
            <p:cNvPr id="36866" name="Picture 2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3002220" y="1981200"/>
              <a:ext cx="2255580" cy="184121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pic>
        <p:pic>
          <p:nvPicPr>
            <p:cNvPr id="36867" name="Picture 3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5638800" y="1981200"/>
              <a:ext cx="2286000" cy="182721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pic>
      </p:grpSp>
      <p:grpSp>
        <p:nvGrpSpPr>
          <p:cNvPr id="20" name="Group 74"/>
          <p:cNvGrpSpPr/>
          <p:nvPr/>
        </p:nvGrpSpPr>
        <p:grpSpPr>
          <a:xfrm>
            <a:off x="2590800" y="4267200"/>
            <a:ext cx="4524375" cy="1447800"/>
            <a:chOff x="2590800" y="4267200"/>
            <a:chExt cx="4524375" cy="1447800"/>
          </a:xfrm>
        </p:grpSpPr>
        <p:sp>
          <p:nvSpPr>
            <p:cNvPr id="72" name="Rounded Rectangle 71"/>
            <p:cNvSpPr/>
            <p:nvPr/>
          </p:nvSpPr>
          <p:spPr bwMode="auto">
            <a:xfrm>
              <a:off x="2590800" y="4267200"/>
              <a:ext cx="3962400" cy="1447800"/>
            </a:xfrm>
            <a:prstGeom prst="roundRect">
              <a:avLst>
                <a:gd name="adj" fmla="val 6819"/>
              </a:avLst>
            </a:prstGeom>
            <a:solidFill>
              <a:schemeClr val="lt1">
                <a:alpha val="9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90801" y="4343400"/>
              <a:ext cx="2285999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sz="1600" dirty="0" smtClean="0">
                  <a:latin typeface="+mn-lt"/>
                </a:rPr>
                <a:t> Attribute refactoring to demonstrate attribute transformation on a concrete model</a:t>
              </a:r>
              <a:endParaRPr lang="en-US" sz="1600" dirty="0">
                <a:latin typeface="+mn-lt"/>
              </a:endParaRPr>
            </a:p>
          </p:txBody>
        </p:sp>
        <p:pic>
          <p:nvPicPr>
            <p:cNvPr id="35843" name="Picture 3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4962525" y="4352926"/>
              <a:ext cx="1143000" cy="119484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pic>
        <p:sp>
          <p:nvSpPr>
            <p:cNvPr id="60" name="Rectangular Callout 59"/>
            <p:cNvSpPr/>
            <p:nvPr/>
          </p:nvSpPr>
          <p:spPr bwMode="auto">
            <a:xfrm>
              <a:off x="5629274" y="5238750"/>
              <a:ext cx="1485901" cy="342900"/>
            </a:xfrm>
            <a:prstGeom prst="wedgeRectCallout">
              <a:avLst>
                <a:gd name="adj1" fmla="val -70834"/>
                <a:gd name="adj2" fmla="val 10714"/>
              </a:avLst>
            </a:prstGeom>
            <a:solidFill>
              <a:srgbClr val="FFFF00">
                <a:alpha val="97000"/>
              </a:srgbClr>
            </a:solidFill>
            <a:ln w="222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perspectiveHeroicExtremeLeftFacing"/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100 / 2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lowchart: Alternate Process 35"/>
          <p:cNvSpPr/>
          <p:nvPr/>
        </p:nvSpPr>
        <p:spPr bwMode="auto">
          <a:xfrm>
            <a:off x="3724275" y="5334000"/>
            <a:ext cx="1673352" cy="685800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305724" y="5463469"/>
            <a:ext cx="1094951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smtClean="0"/>
              <a:t>Execution Control</a:t>
            </a:r>
            <a:endParaRPr lang="en-US" sz="1600" dirty="0" smtClean="0"/>
          </a:p>
        </p:txBody>
      </p:sp>
      <p:pic>
        <p:nvPicPr>
          <p:cNvPr id="63" name="Picture 4" descr="http://www.google.com/url?source=imgres&amp;ct=img&amp;q=http://icons.mysitemyway.com/wp-content/gallery/green-jelly-icons-transport-travel/038994-green-jelly-icon-transport-travel-ship-wheel1.png&amp;sa=X&amp;ei=uY7LTImBD4GB8gbt4Y2WAQ&amp;ved=0CAQQ8wc4cQ&amp;usg=AFQjCNG0C9XZ0lmQWQ8hlyOmr2ZiVZUIZ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334000"/>
            <a:ext cx="727072" cy="72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rapezoid 18"/>
          <p:cNvSpPr/>
          <p:nvPr/>
        </p:nvSpPr>
        <p:spPr bwMode="auto">
          <a:xfrm rot="10800000">
            <a:off x="643096" y="1600200"/>
            <a:ext cx="1828799" cy="1314450"/>
          </a:xfrm>
          <a:prstGeom prst="trapezoid">
            <a:avLst/>
          </a:prstGeom>
          <a:gradFill flip="none" rotWithShape="1">
            <a:gsLst>
              <a:gs pos="100000">
                <a:schemeClr val="accent2">
                  <a:tint val="50000"/>
                  <a:satMod val="300000"/>
                </a:schemeClr>
              </a:gs>
              <a:gs pos="0">
                <a:schemeClr val="accent2">
                  <a:tint val="15000"/>
                  <a:satMod val="350000"/>
                </a:scheme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624045" y="1304925"/>
            <a:ext cx="1885950" cy="628650"/>
            <a:chOff x="3744006" y="2381251"/>
            <a:chExt cx="2020661" cy="628650"/>
          </a:xfrm>
        </p:grpSpPr>
        <p:sp>
          <p:nvSpPr>
            <p:cNvPr id="7" name="Flowchart: Alternate Process 6"/>
            <p:cNvSpPr/>
            <p:nvPr/>
          </p:nvSpPr>
          <p:spPr bwMode="auto">
            <a:xfrm>
              <a:off x="3744006" y="2381251"/>
              <a:ext cx="2020661" cy="62865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15505" y="2448580"/>
              <a:ext cx="14447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User</a:t>
              </a:r>
              <a:endParaRPr lang="en-US" sz="1600" dirty="0" smtClean="0"/>
            </a:p>
            <a:p>
              <a:pPr>
                <a:buNone/>
              </a:pPr>
              <a:r>
                <a:rPr lang="en-US" sz="1400" dirty="0" smtClean="0"/>
                <a:t>Demonstration</a:t>
              </a:r>
              <a:endParaRPr lang="en-US" sz="1600" dirty="0" smtClean="0"/>
            </a:p>
          </p:txBody>
        </p:sp>
        <p:pic>
          <p:nvPicPr>
            <p:cNvPr id="6" name="Picture 5" descr="C:\Documents and Settings\Tairas\Local Settings\Temporary Internet Files\Content.IE5\G16N01E7\MCj04339420000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31772" y="2394853"/>
              <a:ext cx="571500" cy="571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4" name="Trapezoid 53"/>
          <p:cNvSpPr/>
          <p:nvPr/>
        </p:nvSpPr>
        <p:spPr bwMode="auto">
          <a:xfrm>
            <a:off x="1743075" y="4638675"/>
            <a:ext cx="3581400" cy="685800"/>
          </a:xfrm>
          <a:prstGeom prst="trapezoid">
            <a:avLst>
              <a:gd name="adj" fmla="val 207143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Recording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9F8C-9375-4C1B-87F2-A24B96BCA8CB}" type="slidenum">
              <a:rPr lang="en-US" altLang="en-US" smtClean="0"/>
              <a:pPr/>
              <a:t>13</a:t>
            </a:fld>
            <a:endParaRPr lang="en-US" altLang="en-US"/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2319495" y="3009900"/>
            <a:ext cx="457200" cy="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" name="Group 31"/>
          <p:cNvGrpSpPr/>
          <p:nvPr/>
        </p:nvGrpSpPr>
        <p:grpSpPr>
          <a:xfrm>
            <a:off x="4834095" y="2667000"/>
            <a:ext cx="1676400" cy="685800"/>
            <a:chOff x="3200400" y="4419600"/>
            <a:chExt cx="1676400" cy="685800"/>
          </a:xfrm>
        </p:grpSpPr>
        <p:sp>
          <p:nvSpPr>
            <p:cNvPr id="27" name="Flowchart: Alternate Process 26"/>
            <p:cNvSpPr/>
            <p:nvPr/>
          </p:nvSpPr>
          <p:spPr bwMode="auto">
            <a:xfrm>
              <a:off x="3200400" y="4419600"/>
              <a:ext cx="1545336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14724" y="4505325"/>
              <a:ext cx="1362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Pattern</a:t>
              </a:r>
            </a:p>
            <a:p>
              <a:pPr>
                <a:buNone/>
              </a:pPr>
              <a:r>
                <a:rPr lang="en-US" sz="1400" dirty="0" smtClean="0"/>
                <a:t>Inference</a:t>
              </a:r>
            </a:p>
          </p:txBody>
        </p:sp>
        <p:pic>
          <p:nvPicPr>
            <p:cNvPr id="74757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05175" y="4543425"/>
              <a:ext cx="428625" cy="444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33" name="Straight Connector 32"/>
          <p:cNvCxnSpPr/>
          <p:nvPr/>
        </p:nvCxnSpPr>
        <p:spPr bwMode="auto">
          <a:xfrm>
            <a:off x="4319745" y="3009900"/>
            <a:ext cx="514350" cy="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" name="Group 57"/>
          <p:cNvGrpSpPr/>
          <p:nvPr/>
        </p:nvGrpSpPr>
        <p:grpSpPr>
          <a:xfrm>
            <a:off x="6872445" y="2667000"/>
            <a:ext cx="1557180" cy="685800"/>
            <a:chOff x="5181600" y="4191000"/>
            <a:chExt cx="1557180" cy="685800"/>
          </a:xfrm>
        </p:grpSpPr>
        <p:sp>
          <p:nvSpPr>
            <p:cNvPr id="53" name="Flowchart: Alternate Process 52"/>
            <p:cNvSpPr/>
            <p:nvPr/>
          </p:nvSpPr>
          <p:spPr bwMode="auto">
            <a:xfrm>
              <a:off x="5181600" y="4191000"/>
              <a:ext cx="1545336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638800" y="4267855"/>
              <a:ext cx="10999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User</a:t>
              </a:r>
              <a:endParaRPr lang="en-US" sz="1600" dirty="0" smtClean="0"/>
            </a:p>
            <a:p>
              <a:pPr>
                <a:buNone/>
              </a:pPr>
              <a:r>
                <a:rPr lang="en-US" sz="1400" dirty="0" smtClean="0"/>
                <a:t>Refinement</a:t>
              </a:r>
              <a:endParaRPr lang="en-US" sz="1600" dirty="0" smtClean="0"/>
            </a:p>
          </p:txBody>
        </p:sp>
        <p:pic>
          <p:nvPicPr>
            <p:cNvPr id="57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253702" y="4339319"/>
              <a:ext cx="461281" cy="461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59" name="Straight Connector 58"/>
          <p:cNvCxnSpPr/>
          <p:nvPr/>
        </p:nvCxnSpPr>
        <p:spPr bwMode="auto">
          <a:xfrm>
            <a:off x="6379431" y="3009900"/>
            <a:ext cx="493014" cy="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" name="Group 67"/>
          <p:cNvGrpSpPr/>
          <p:nvPr/>
        </p:nvGrpSpPr>
        <p:grpSpPr>
          <a:xfrm>
            <a:off x="2776695" y="2667000"/>
            <a:ext cx="1695450" cy="685800"/>
            <a:chOff x="2600325" y="2809875"/>
            <a:chExt cx="1695450" cy="685800"/>
          </a:xfrm>
        </p:grpSpPr>
        <p:sp>
          <p:nvSpPr>
            <p:cNvPr id="65" name="Flowchart: Alternate Process 64"/>
            <p:cNvSpPr/>
            <p:nvPr/>
          </p:nvSpPr>
          <p:spPr bwMode="auto">
            <a:xfrm>
              <a:off x="2600325" y="2809875"/>
              <a:ext cx="1543050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933699" y="2905125"/>
              <a:ext cx="1362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Operation</a:t>
              </a:r>
            </a:p>
            <a:p>
              <a:pPr>
                <a:buNone/>
              </a:pPr>
              <a:r>
                <a:rPr lang="en-US" sz="1400" dirty="0" smtClean="0"/>
                <a:t>Optimization</a:t>
              </a:r>
            </a:p>
          </p:txBody>
        </p:sp>
        <p:pic>
          <p:nvPicPr>
            <p:cNvPr id="67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638425" y="2924175"/>
              <a:ext cx="472348" cy="466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Group 41"/>
          <p:cNvGrpSpPr/>
          <p:nvPr/>
        </p:nvGrpSpPr>
        <p:grpSpPr>
          <a:xfrm>
            <a:off x="2698623" y="4143375"/>
            <a:ext cx="1673352" cy="685800"/>
            <a:chOff x="3810000" y="3962400"/>
            <a:chExt cx="1673352" cy="685800"/>
          </a:xfrm>
        </p:grpSpPr>
        <p:sp>
          <p:nvSpPr>
            <p:cNvPr id="49" name="Flowchart: Alternate Process 48"/>
            <p:cNvSpPr/>
            <p:nvPr/>
          </p:nvSpPr>
          <p:spPr bwMode="auto">
            <a:xfrm>
              <a:off x="3810000" y="3962400"/>
              <a:ext cx="1673352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76518" y="4072950"/>
              <a:ext cx="1199727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Pattern Execution</a:t>
              </a:r>
              <a:endParaRPr lang="en-US" sz="1600" dirty="0" smtClean="0"/>
            </a:p>
          </p:txBody>
        </p:sp>
        <p:pic>
          <p:nvPicPr>
            <p:cNvPr id="34818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885993" y="4049137"/>
              <a:ext cx="528638" cy="528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Group 40"/>
          <p:cNvGrpSpPr/>
          <p:nvPr/>
        </p:nvGrpSpPr>
        <p:grpSpPr>
          <a:xfrm>
            <a:off x="1669923" y="5324475"/>
            <a:ext cx="1673352" cy="685800"/>
            <a:chOff x="1295400" y="4924425"/>
            <a:chExt cx="1673352" cy="685800"/>
          </a:xfrm>
        </p:grpSpPr>
        <p:sp>
          <p:nvSpPr>
            <p:cNvPr id="15" name="Flowchart: Alternate Process 14"/>
            <p:cNvSpPr/>
            <p:nvPr/>
          </p:nvSpPr>
          <p:spPr bwMode="auto">
            <a:xfrm>
              <a:off x="1295400" y="4924425"/>
              <a:ext cx="1673352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4819" name="Picture 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394367" y="5038725"/>
              <a:ext cx="510633" cy="486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TextBox 38"/>
            <p:cNvSpPr txBox="1"/>
            <p:nvPr/>
          </p:nvSpPr>
          <p:spPr>
            <a:xfrm>
              <a:off x="1724025" y="5048250"/>
              <a:ext cx="1200150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Correctness Checking</a:t>
              </a:r>
              <a:endParaRPr lang="en-US" sz="1600" dirty="0" smtClean="0"/>
            </a:p>
          </p:txBody>
        </p:sp>
      </p:grpSp>
      <p:grpSp>
        <p:nvGrpSpPr>
          <p:cNvPr id="16" name="Group 62"/>
          <p:cNvGrpSpPr/>
          <p:nvPr/>
        </p:nvGrpSpPr>
        <p:grpSpPr>
          <a:xfrm>
            <a:off x="7115175" y="3762375"/>
            <a:ext cx="1085850" cy="1447800"/>
            <a:chOff x="6858000" y="4191000"/>
            <a:chExt cx="1085850" cy="1447800"/>
          </a:xfrm>
        </p:grpSpPr>
        <p:sp>
          <p:nvSpPr>
            <p:cNvPr id="55" name="Flowchart: Magnetic Disk 54"/>
            <p:cNvSpPr/>
            <p:nvPr/>
          </p:nvSpPr>
          <p:spPr bwMode="auto">
            <a:xfrm>
              <a:off x="6858000" y="4191000"/>
              <a:ext cx="1066800" cy="1447800"/>
            </a:xfrm>
            <a:prstGeom prst="flowChartMagneticDisk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61" name="Picture 60" descr="database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10425" y="5219700"/>
              <a:ext cx="381000" cy="381000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6903179" y="4686300"/>
              <a:ext cx="10406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Pattern</a:t>
              </a:r>
              <a:endParaRPr lang="en-US" sz="1600" dirty="0" smtClean="0"/>
            </a:p>
            <a:p>
              <a:pPr>
                <a:buNone/>
              </a:pPr>
              <a:r>
                <a:rPr lang="en-US" sz="1400" dirty="0" smtClean="0"/>
                <a:t>Repository</a:t>
              </a:r>
              <a:endParaRPr lang="en-US" sz="1600" dirty="0" smtClean="0"/>
            </a:p>
          </p:txBody>
        </p:sp>
      </p:grpSp>
      <p:cxnSp>
        <p:nvCxnSpPr>
          <p:cNvPr id="64" name="Straight Connector 63"/>
          <p:cNvCxnSpPr/>
          <p:nvPr/>
        </p:nvCxnSpPr>
        <p:spPr bwMode="auto">
          <a:xfrm rot="16200000" flipH="1">
            <a:off x="7442057" y="3555856"/>
            <a:ext cx="409575" cy="3462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 bwMode="auto">
          <a:xfrm rot="10800000">
            <a:off x="4371975" y="4486275"/>
            <a:ext cx="2743200" cy="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 bwMode="auto">
          <a:xfrm>
            <a:off x="566928" y="1219200"/>
            <a:ext cx="7924800" cy="4876800"/>
          </a:xfrm>
          <a:prstGeom prst="rect">
            <a:avLst/>
          </a:prstGeom>
          <a:solidFill>
            <a:srgbClr val="C0C0C0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7" name="Group 17"/>
          <p:cNvGrpSpPr/>
          <p:nvPr/>
        </p:nvGrpSpPr>
        <p:grpSpPr>
          <a:xfrm>
            <a:off x="776445" y="2667000"/>
            <a:ext cx="1619250" cy="685800"/>
            <a:chOff x="1219200" y="2819400"/>
            <a:chExt cx="1619250" cy="685800"/>
          </a:xfrm>
        </p:grpSpPr>
        <p:sp>
          <p:nvSpPr>
            <p:cNvPr id="10" name="Flowchart: Alternate Process 9"/>
            <p:cNvSpPr/>
            <p:nvPr/>
          </p:nvSpPr>
          <p:spPr bwMode="auto">
            <a:xfrm>
              <a:off x="1219200" y="2819400"/>
              <a:ext cx="1543050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47825" y="2924175"/>
              <a:ext cx="11906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Operation</a:t>
              </a:r>
            </a:p>
            <a:p>
              <a:pPr>
                <a:buNone/>
              </a:pPr>
              <a:r>
                <a:rPr lang="en-US" sz="1400" dirty="0" smtClean="0"/>
                <a:t>Recording</a:t>
              </a:r>
            </a:p>
          </p:txBody>
        </p:sp>
        <p:pic>
          <p:nvPicPr>
            <p:cNvPr id="74754" name="Picture 2" descr="http://www.deviantart.com/download/86810717/Camstudio_Record_Button_Icon_by_HereticPie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285875" y="2905125"/>
              <a:ext cx="533400" cy="533400"/>
            </a:xfrm>
            <a:prstGeom prst="rect">
              <a:avLst/>
            </a:prstGeom>
            <a:noFill/>
          </p:spPr>
        </p:pic>
      </p:grpSp>
      <p:grpSp>
        <p:nvGrpSpPr>
          <p:cNvPr id="18" name="Group 87"/>
          <p:cNvGrpSpPr/>
          <p:nvPr/>
        </p:nvGrpSpPr>
        <p:grpSpPr>
          <a:xfrm>
            <a:off x="2590800" y="1600200"/>
            <a:ext cx="5791200" cy="1752600"/>
            <a:chOff x="2590800" y="1295400"/>
            <a:chExt cx="5791200" cy="1752600"/>
          </a:xfrm>
        </p:grpSpPr>
        <p:sp>
          <p:nvSpPr>
            <p:cNvPr id="58" name="Rounded Rectangle 57"/>
            <p:cNvSpPr/>
            <p:nvPr/>
          </p:nvSpPr>
          <p:spPr bwMode="auto">
            <a:xfrm>
              <a:off x="2590800" y="1295400"/>
              <a:ext cx="5791200" cy="1752600"/>
            </a:xfrm>
            <a:prstGeom prst="roundRect">
              <a:avLst>
                <a:gd name="adj" fmla="val 6819"/>
              </a:avLst>
            </a:prstGeom>
            <a:solidFill>
              <a:schemeClr val="lt1">
                <a:alpha val="9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45515" y="1371600"/>
              <a:ext cx="5660285" cy="563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dirty="0" smtClean="0">
                  <a:latin typeface="+mn-lt"/>
                </a:rPr>
                <a:t> All </a:t>
              </a:r>
              <a:r>
                <a:rPr lang="en-US" sz="1600" dirty="0" smtClean="0">
                  <a:latin typeface="+mn-lt"/>
                </a:rPr>
                <a:t>the user operations performed during the demonstration will be recorded, as well as the related context information</a:t>
              </a:r>
            </a:p>
          </p:txBody>
        </p:sp>
        <p:pic>
          <p:nvPicPr>
            <p:cNvPr id="36866" name="Picture 2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2781300" y="2057400"/>
              <a:ext cx="5410200" cy="77699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pic>
      </p:grpSp>
      <p:graphicFrame>
        <p:nvGraphicFramePr>
          <p:cNvPr id="87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066800" y="3652520"/>
          <a:ext cx="7315200" cy="20624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12800"/>
                <a:gridCol w="1828800"/>
                <a:gridCol w="467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Step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Operation</a:t>
                      </a:r>
                      <a:r>
                        <a:rPr lang="en-US" sz="1600" baseline="0" dirty="0" smtClean="0"/>
                        <a:t> 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Detail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Delete</a:t>
                      </a:r>
                      <a:r>
                        <a:rPr lang="en-US" sz="1600" baseline="0" dirty="0" smtClean="0"/>
                        <a:t> Element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Root.MazeFolder.Room2.Weapon1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Delete Element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Root.MazeFolder.Room2.Gold1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 Element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Root.MazeFolder.Room2  (Monster1)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Update Element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Root.MazeFolder.Room2.Monster1.power (Root.MazeFolder.Room2.Weapon1.power</a:t>
                      </a:r>
                      <a:r>
                        <a:rPr lang="en-US" sz="1600" baseline="0" dirty="0" smtClean="0"/>
                        <a:t> / 2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lowchart: Alternate Process 35"/>
          <p:cNvSpPr/>
          <p:nvPr/>
        </p:nvSpPr>
        <p:spPr bwMode="auto">
          <a:xfrm>
            <a:off x="3724275" y="5340016"/>
            <a:ext cx="1673352" cy="685800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315249" y="5463469"/>
            <a:ext cx="1094951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smtClean="0"/>
              <a:t>Execution Control</a:t>
            </a:r>
            <a:endParaRPr lang="en-US" sz="1600" dirty="0" smtClean="0"/>
          </a:p>
        </p:txBody>
      </p:sp>
      <p:pic>
        <p:nvPicPr>
          <p:cNvPr id="74" name="Picture 4" descr="http://www.google.com/url?source=imgres&amp;ct=img&amp;q=http://icons.mysitemyway.com/wp-content/gallery/green-jelly-icons-transport-travel/038994-green-jelly-icon-transport-travel-ship-wheel1.png&amp;sa=X&amp;ei=uY7LTImBD4GB8gbt4Y2WAQ&amp;ved=0CAQQ8wc4cQ&amp;usg=AFQjCNG0C9XZ0lmQWQ8hlyOmr2ZiVZUIZ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5334000"/>
            <a:ext cx="727072" cy="72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rapezoid 18"/>
          <p:cNvSpPr/>
          <p:nvPr/>
        </p:nvSpPr>
        <p:spPr bwMode="auto">
          <a:xfrm rot="10800000">
            <a:off x="643096" y="1600200"/>
            <a:ext cx="1828799" cy="1314450"/>
          </a:xfrm>
          <a:prstGeom prst="trapezoid">
            <a:avLst/>
          </a:prstGeom>
          <a:gradFill flip="none" rotWithShape="1">
            <a:gsLst>
              <a:gs pos="100000">
                <a:schemeClr val="accent2">
                  <a:tint val="50000"/>
                  <a:satMod val="300000"/>
                </a:schemeClr>
              </a:gs>
              <a:gs pos="0">
                <a:schemeClr val="accent2">
                  <a:tint val="15000"/>
                  <a:satMod val="350000"/>
                </a:scheme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oup 17"/>
          <p:cNvGrpSpPr/>
          <p:nvPr/>
        </p:nvGrpSpPr>
        <p:grpSpPr>
          <a:xfrm>
            <a:off x="776445" y="2667000"/>
            <a:ext cx="1619250" cy="685800"/>
            <a:chOff x="1219200" y="2819400"/>
            <a:chExt cx="1619250" cy="685800"/>
          </a:xfrm>
        </p:grpSpPr>
        <p:sp>
          <p:nvSpPr>
            <p:cNvPr id="10" name="Flowchart: Alternate Process 9"/>
            <p:cNvSpPr/>
            <p:nvPr/>
          </p:nvSpPr>
          <p:spPr bwMode="auto">
            <a:xfrm>
              <a:off x="1219200" y="2819400"/>
              <a:ext cx="1543050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47825" y="2924175"/>
              <a:ext cx="11906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Operation</a:t>
              </a:r>
            </a:p>
            <a:p>
              <a:pPr>
                <a:buNone/>
              </a:pPr>
              <a:r>
                <a:rPr lang="en-US" sz="1400" dirty="0" smtClean="0"/>
                <a:t>Recording</a:t>
              </a:r>
            </a:p>
          </p:txBody>
        </p:sp>
        <p:pic>
          <p:nvPicPr>
            <p:cNvPr id="74754" name="Picture 2" descr="http://www.deviantart.com/download/86810717/Camstudio_Record_Button_Icon_by_HereticPie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85875" y="2905125"/>
              <a:ext cx="533400" cy="533400"/>
            </a:xfrm>
            <a:prstGeom prst="rect">
              <a:avLst/>
            </a:prstGeom>
            <a:noFill/>
          </p:spPr>
        </p:pic>
      </p:grpSp>
      <p:grpSp>
        <p:nvGrpSpPr>
          <p:cNvPr id="5" name="Group 12"/>
          <p:cNvGrpSpPr/>
          <p:nvPr/>
        </p:nvGrpSpPr>
        <p:grpSpPr>
          <a:xfrm>
            <a:off x="624045" y="1304925"/>
            <a:ext cx="1885950" cy="628650"/>
            <a:chOff x="3744006" y="2381251"/>
            <a:chExt cx="2020661" cy="628650"/>
          </a:xfrm>
        </p:grpSpPr>
        <p:sp>
          <p:nvSpPr>
            <p:cNvPr id="7" name="Flowchart: Alternate Process 6"/>
            <p:cNvSpPr/>
            <p:nvPr/>
          </p:nvSpPr>
          <p:spPr bwMode="auto">
            <a:xfrm>
              <a:off x="3744006" y="2381251"/>
              <a:ext cx="2020661" cy="62865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15505" y="2448580"/>
              <a:ext cx="14447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User</a:t>
              </a:r>
              <a:endParaRPr lang="en-US" sz="1600" dirty="0" smtClean="0"/>
            </a:p>
            <a:p>
              <a:pPr>
                <a:buNone/>
              </a:pPr>
              <a:r>
                <a:rPr lang="en-US" sz="1400" dirty="0" smtClean="0"/>
                <a:t>Demonstration</a:t>
              </a:r>
              <a:endParaRPr lang="en-US" sz="1600" dirty="0" smtClean="0"/>
            </a:p>
          </p:txBody>
        </p:sp>
        <p:pic>
          <p:nvPicPr>
            <p:cNvPr id="6" name="Picture 5" descr="C:\Documents and Settings\Tairas\Local Settings\Temporary Internet Files\Content.IE5\G16N01E7\MCj04339420000[1]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831772" y="2394853"/>
              <a:ext cx="571500" cy="571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4" name="Trapezoid 53"/>
          <p:cNvSpPr/>
          <p:nvPr/>
        </p:nvSpPr>
        <p:spPr bwMode="auto">
          <a:xfrm>
            <a:off x="1743075" y="4638675"/>
            <a:ext cx="3581400" cy="685800"/>
          </a:xfrm>
          <a:prstGeom prst="trapezoid">
            <a:avLst>
              <a:gd name="adj" fmla="val 207143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Optimization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9F8C-9375-4C1B-87F2-A24B96BCA8CB}" type="slidenum">
              <a:rPr lang="en-US" altLang="en-US" smtClean="0"/>
              <a:pPr/>
              <a:t>14</a:t>
            </a:fld>
            <a:endParaRPr lang="en-US" altLang="en-US"/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2319495" y="3009900"/>
            <a:ext cx="457200" cy="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" name="Group 31"/>
          <p:cNvGrpSpPr/>
          <p:nvPr/>
        </p:nvGrpSpPr>
        <p:grpSpPr>
          <a:xfrm>
            <a:off x="4834095" y="2667000"/>
            <a:ext cx="1676400" cy="685800"/>
            <a:chOff x="3200400" y="4419600"/>
            <a:chExt cx="1676400" cy="685800"/>
          </a:xfrm>
        </p:grpSpPr>
        <p:sp>
          <p:nvSpPr>
            <p:cNvPr id="27" name="Flowchart: Alternate Process 26"/>
            <p:cNvSpPr/>
            <p:nvPr/>
          </p:nvSpPr>
          <p:spPr bwMode="auto">
            <a:xfrm>
              <a:off x="3200400" y="4419600"/>
              <a:ext cx="1545336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14724" y="4505325"/>
              <a:ext cx="1362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Pattern</a:t>
              </a:r>
            </a:p>
            <a:p>
              <a:pPr>
                <a:buNone/>
              </a:pPr>
              <a:r>
                <a:rPr lang="en-US" sz="1400" dirty="0" smtClean="0"/>
                <a:t>Inference</a:t>
              </a:r>
            </a:p>
          </p:txBody>
        </p:sp>
        <p:pic>
          <p:nvPicPr>
            <p:cNvPr id="74757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305175" y="4543425"/>
              <a:ext cx="428625" cy="444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33" name="Straight Connector 32"/>
          <p:cNvCxnSpPr/>
          <p:nvPr/>
        </p:nvCxnSpPr>
        <p:spPr bwMode="auto">
          <a:xfrm>
            <a:off x="4319745" y="3009900"/>
            <a:ext cx="514350" cy="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" name="Group 57"/>
          <p:cNvGrpSpPr/>
          <p:nvPr/>
        </p:nvGrpSpPr>
        <p:grpSpPr>
          <a:xfrm>
            <a:off x="6872445" y="2667000"/>
            <a:ext cx="1557180" cy="685800"/>
            <a:chOff x="5181600" y="4191000"/>
            <a:chExt cx="1557180" cy="685800"/>
          </a:xfrm>
        </p:grpSpPr>
        <p:sp>
          <p:nvSpPr>
            <p:cNvPr id="53" name="Flowchart: Alternate Process 52"/>
            <p:cNvSpPr/>
            <p:nvPr/>
          </p:nvSpPr>
          <p:spPr bwMode="auto">
            <a:xfrm>
              <a:off x="5181600" y="4191000"/>
              <a:ext cx="1545336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638800" y="4267855"/>
              <a:ext cx="10999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User</a:t>
              </a:r>
              <a:endParaRPr lang="en-US" sz="1600" dirty="0" smtClean="0"/>
            </a:p>
            <a:p>
              <a:pPr>
                <a:buNone/>
              </a:pPr>
              <a:r>
                <a:rPr lang="en-US" sz="1400" dirty="0" smtClean="0"/>
                <a:t>Refinement</a:t>
              </a:r>
              <a:endParaRPr lang="en-US" sz="1600" dirty="0" smtClean="0"/>
            </a:p>
          </p:txBody>
        </p:sp>
        <p:pic>
          <p:nvPicPr>
            <p:cNvPr id="57" name="Picture 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253702" y="4339319"/>
              <a:ext cx="461281" cy="461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59" name="Straight Connector 58"/>
          <p:cNvCxnSpPr/>
          <p:nvPr/>
        </p:nvCxnSpPr>
        <p:spPr bwMode="auto">
          <a:xfrm>
            <a:off x="6379431" y="3009900"/>
            <a:ext cx="493014" cy="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3" name="Group 41"/>
          <p:cNvGrpSpPr/>
          <p:nvPr/>
        </p:nvGrpSpPr>
        <p:grpSpPr>
          <a:xfrm>
            <a:off x="2698623" y="4143375"/>
            <a:ext cx="1673352" cy="685800"/>
            <a:chOff x="3810000" y="3962400"/>
            <a:chExt cx="1673352" cy="685800"/>
          </a:xfrm>
        </p:grpSpPr>
        <p:sp>
          <p:nvSpPr>
            <p:cNvPr id="49" name="Flowchart: Alternate Process 48"/>
            <p:cNvSpPr/>
            <p:nvPr/>
          </p:nvSpPr>
          <p:spPr bwMode="auto">
            <a:xfrm>
              <a:off x="3810000" y="3962400"/>
              <a:ext cx="1673352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76518" y="4072950"/>
              <a:ext cx="1199727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Pattern Execution</a:t>
              </a:r>
              <a:endParaRPr lang="en-US" sz="1600" dirty="0" smtClean="0"/>
            </a:p>
          </p:txBody>
        </p:sp>
        <p:pic>
          <p:nvPicPr>
            <p:cNvPr id="34818" name="Picture 2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885993" y="4049137"/>
              <a:ext cx="528638" cy="528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Group 40"/>
          <p:cNvGrpSpPr/>
          <p:nvPr/>
        </p:nvGrpSpPr>
        <p:grpSpPr>
          <a:xfrm>
            <a:off x="1669923" y="5324475"/>
            <a:ext cx="1673352" cy="685800"/>
            <a:chOff x="1295400" y="4924425"/>
            <a:chExt cx="1673352" cy="685800"/>
          </a:xfrm>
        </p:grpSpPr>
        <p:sp>
          <p:nvSpPr>
            <p:cNvPr id="15" name="Flowchart: Alternate Process 14"/>
            <p:cNvSpPr/>
            <p:nvPr/>
          </p:nvSpPr>
          <p:spPr bwMode="auto">
            <a:xfrm>
              <a:off x="1295400" y="4924425"/>
              <a:ext cx="1673352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4819" name="Picture 3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394367" y="5038725"/>
              <a:ext cx="510633" cy="486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TextBox 38"/>
            <p:cNvSpPr txBox="1"/>
            <p:nvPr/>
          </p:nvSpPr>
          <p:spPr>
            <a:xfrm>
              <a:off x="1724025" y="5048250"/>
              <a:ext cx="1200150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Correctness Checking</a:t>
              </a:r>
              <a:endParaRPr lang="en-US" sz="1600" dirty="0" smtClean="0"/>
            </a:p>
          </p:txBody>
        </p:sp>
      </p:grpSp>
      <p:grpSp>
        <p:nvGrpSpPr>
          <p:cNvPr id="16" name="Group 62"/>
          <p:cNvGrpSpPr/>
          <p:nvPr/>
        </p:nvGrpSpPr>
        <p:grpSpPr>
          <a:xfrm>
            <a:off x="7115175" y="3762375"/>
            <a:ext cx="1085850" cy="1447800"/>
            <a:chOff x="6858000" y="4191000"/>
            <a:chExt cx="1085850" cy="1447800"/>
          </a:xfrm>
        </p:grpSpPr>
        <p:sp>
          <p:nvSpPr>
            <p:cNvPr id="55" name="Flowchart: Magnetic Disk 54"/>
            <p:cNvSpPr/>
            <p:nvPr/>
          </p:nvSpPr>
          <p:spPr bwMode="auto">
            <a:xfrm>
              <a:off x="6858000" y="4191000"/>
              <a:ext cx="1066800" cy="1447800"/>
            </a:xfrm>
            <a:prstGeom prst="flowChartMagneticDisk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61" name="Picture 60" descr="database.pn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10425" y="5219700"/>
              <a:ext cx="381000" cy="381000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6903179" y="4686300"/>
              <a:ext cx="10406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Pattern</a:t>
              </a:r>
              <a:endParaRPr lang="en-US" sz="1600" dirty="0" smtClean="0"/>
            </a:p>
            <a:p>
              <a:pPr>
                <a:buNone/>
              </a:pPr>
              <a:r>
                <a:rPr lang="en-US" sz="1400" dirty="0" smtClean="0"/>
                <a:t>Repository</a:t>
              </a:r>
              <a:endParaRPr lang="en-US" sz="1600" dirty="0" smtClean="0"/>
            </a:p>
          </p:txBody>
        </p:sp>
      </p:grpSp>
      <p:cxnSp>
        <p:nvCxnSpPr>
          <p:cNvPr id="64" name="Straight Connector 63"/>
          <p:cNvCxnSpPr/>
          <p:nvPr/>
        </p:nvCxnSpPr>
        <p:spPr bwMode="auto">
          <a:xfrm rot="16200000" flipH="1">
            <a:off x="7442057" y="3555856"/>
            <a:ext cx="409575" cy="3462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 bwMode="auto">
          <a:xfrm rot="10800000">
            <a:off x="4371975" y="4486275"/>
            <a:ext cx="2743200" cy="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 bwMode="auto">
          <a:xfrm>
            <a:off x="566928" y="1219200"/>
            <a:ext cx="7924800" cy="4876800"/>
          </a:xfrm>
          <a:prstGeom prst="rect">
            <a:avLst/>
          </a:prstGeom>
          <a:solidFill>
            <a:srgbClr val="C0C0C0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7" name="Group 72"/>
          <p:cNvGrpSpPr/>
          <p:nvPr/>
        </p:nvGrpSpPr>
        <p:grpSpPr>
          <a:xfrm>
            <a:off x="685800" y="3204711"/>
            <a:ext cx="7620000" cy="3043689"/>
            <a:chOff x="685800" y="3276600"/>
            <a:chExt cx="7620000" cy="2973039"/>
          </a:xfrm>
        </p:grpSpPr>
        <p:sp>
          <p:nvSpPr>
            <p:cNvPr id="89" name="Rounded Rectangle 88"/>
            <p:cNvSpPr/>
            <p:nvPr/>
          </p:nvSpPr>
          <p:spPr bwMode="auto">
            <a:xfrm>
              <a:off x="685800" y="3276600"/>
              <a:ext cx="7620000" cy="2743200"/>
            </a:xfrm>
            <a:prstGeom prst="roundRect">
              <a:avLst>
                <a:gd name="adj" fmla="val 6819"/>
              </a:avLst>
            </a:prstGeom>
            <a:solidFill>
              <a:schemeClr val="lt1">
                <a:alpha val="9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62000" y="3423694"/>
              <a:ext cx="6400800" cy="2825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None/>
              </a:pPr>
              <a:r>
                <a:rPr lang="en-US" sz="1400" dirty="0" smtClean="0">
                  <a:latin typeface="Gill Sans MT" pitchFamily="34" charset="0"/>
                  <a:cs typeface="Arial" pitchFamily="34" charset="0"/>
                </a:rPr>
                <a:t>for each op in the input operation list </a:t>
              </a:r>
            </a:p>
            <a:p>
              <a:pPr algn="l">
                <a:buNone/>
              </a:pPr>
              <a:r>
                <a:rPr lang="en-US" sz="1400" dirty="0" smtClean="0">
                  <a:latin typeface="Gill Sans MT" pitchFamily="34" charset="0"/>
                  <a:cs typeface="Arial" pitchFamily="34" charset="0"/>
                </a:rPr>
                <a:t>    switch (op.type) </a:t>
              </a:r>
            </a:p>
            <a:p>
              <a:pPr algn="l">
                <a:buNone/>
              </a:pPr>
              <a:r>
                <a:rPr lang="en-US" sz="1400" dirty="0" smtClean="0">
                  <a:latin typeface="Gill Sans MT" pitchFamily="34" charset="0"/>
                  <a:cs typeface="Arial" pitchFamily="34" charset="0"/>
                </a:rPr>
                <a:t>       </a:t>
              </a:r>
              <a:r>
                <a:rPr lang="en-US" sz="1400" dirty="0" smtClean="0">
                  <a:solidFill>
                    <a:srgbClr val="00B0F0"/>
                  </a:solidFill>
                  <a:latin typeface="Gill Sans MT" pitchFamily="34" charset="0"/>
                  <a:cs typeface="Arial" pitchFamily="34" charset="0"/>
                </a:rPr>
                <a:t>case ADD_ELEM: </a:t>
              </a:r>
            </a:p>
            <a:p>
              <a:pPr algn="l">
                <a:buNone/>
              </a:pPr>
              <a:r>
                <a:rPr lang="en-US" sz="1400" dirty="0" smtClean="0">
                  <a:latin typeface="Gill Sans MT" pitchFamily="34" charset="0"/>
                  <a:cs typeface="Arial" pitchFamily="34" charset="0"/>
                </a:rPr>
                <a:t>           for each op_temp after the current op in the list </a:t>
              </a:r>
            </a:p>
            <a:p>
              <a:pPr algn="l">
                <a:buNone/>
              </a:pPr>
              <a:r>
                <a:rPr lang="en-US" sz="1400" dirty="0" smtClean="0">
                  <a:latin typeface="Gill Sans MT" pitchFamily="34" charset="0"/>
                  <a:cs typeface="Arial" pitchFamily="34" charset="0"/>
                </a:rPr>
                <a:t>               if op_temp.type == REMOVE_ELEM and op_temp removes what op added</a:t>
              </a:r>
            </a:p>
            <a:p>
              <a:pPr algn="l">
                <a:buNone/>
              </a:pPr>
              <a:r>
                <a:rPr lang="en-US" sz="1400" dirty="0" smtClean="0">
                  <a:latin typeface="Gill Sans MT" pitchFamily="34" charset="0"/>
                  <a:cs typeface="Arial" pitchFamily="34" charset="0"/>
                </a:rPr>
                <a:t>               and the element was not referred in between </a:t>
              </a:r>
            </a:p>
            <a:p>
              <a:pPr algn="l">
                <a:buNone/>
              </a:pPr>
              <a:r>
                <a:rPr lang="en-US" sz="1400" dirty="0" smtClean="0">
                  <a:latin typeface="Gill Sans MT" pitchFamily="34" charset="0"/>
                  <a:cs typeface="Arial" pitchFamily="34" charset="0"/>
                </a:rPr>
                <a:t>               then remove both op and op_temp from the list </a:t>
              </a:r>
            </a:p>
            <a:p>
              <a:pPr algn="l">
                <a:buNone/>
              </a:pPr>
              <a:r>
                <a:rPr lang="en-US" sz="1400" dirty="0" smtClean="0">
                  <a:solidFill>
                    <a:srgbClr val="00B0F0"/>
                  </a:solidFill>
                  <a:latin typeface="Gill Sans MT" pitchFamily="34" charset="0"/>
                  <a:cs typeface="Arial" pitchFamily="34" charset="0"/>
                </a:rPr>
                <a:t>       case MODIFY_ELEM: </a:t>
              </a:r>
            </a:p>
            <a:p>
              <a:pPr algn="l">
                <a:buNone/>
              </a:pPr>
              <a:r>
                <a:rPr lang="en-US" sz="1400" dirty="0" smtClean="0">
                  <a:latin typeface="Gill Sans MT" pitchFamily="34" charset="0"/>
                  <a:cs typeface="Arial" pitchFamily="34" charset="0"/>
                </a:rPr>
                <a:t>           traverse the final model instance and search the element being modified </a:t>
              </a:r>
            </a:p>
            <a:p>
              <a:pPr algn="l">
                <a:buNone/>
              </a:pPr>
              <a:r>
                <a:rPr lang="en-US" sz="1400" dirty="0" smtClean="0">
                  <a:latin typeface="Gill Sans MT" pitchFamily="34" charset="0"/>
                  <a:cs typeface="Arial" pitchFamily="34" charset="0"/>
                </a:rPr>
                <a:t>           if not found then remove op from the list </a:t>
              </a:r>
            </a:p>
            <a:p>
              <a:pPr algn="l">
                <a:buNone/>
              </a:pPr>
              <a:r>
                <a:rPr lang="en-US" sz="1400" dirty="0" smtClean="0">
                  <a:latin typeface="Gill Sans MT" pitchFamily="34" charset="0"/>
                  <a:cs typeface="Arial" pitchFamily="34" charset="0"/>
                </a:rPr>
                <a:t>… …	</a:t>
              </a:r>
            </a:p>
            <a:p>
              <a:pPr algn="l"/>
              <a:endParaRPr lang="en-US" sz="1400" dirty="0">
                <a:latin typeface="Gill Sans MT" pitchFamily="34" charset="0"/>
              </a:endParaRPr>
            </a:p>
          </p:txBody>
        </p:sp>
      </p:grpSp>
      <p:grpSp>
        <p:nvGrpSpPr>
          <p:cNvPr id="18" name="Group 71"/>
          <p:cNvGrpSpPr/>
          <p:nvPr/>
        </p:nvGrpSpPr>
        <p:grpSpPr>
          <a:xfrm>
            <a:off x="685800" y="1295400"/>
            <a:ext cx="7086600" cy="1752600"/>
            <a:chOff x="685800" y="1295400"/>
            <a:chExt cx="7086600" cy="1752600"/>
          </a:xfrm>
        </p:grpSpPr>
        <p:grpSp>
          <p:nvGrpSpPr>
            <p:cNvPr id="20" name="Group 87"/>
            <p:cNvGrpSpPr/>
            <p:nvPr/>
          </p:nvGrpSpPr>
          <p:grpSpPr>
            <a:xfrm>
              <a:off x="685800" y="1295400"/>
              <a:ext cx="7086600" cy="1752600"/>
              <a:chOff x="2590800" y="1295400"/>
              <a:chExt cx="5791200" cy="1752600"/>
            </a:xfrm>
          </p:grpSpPr>
          <p:sp>
            <p:nvSpPr>
              <p:cNvPr id="58" name="Rounded Rectangle 57"/>
              <p:cNvSpPr/>
              <p:nvPr/>
            </p:nvSpPr>
            <p:spPr bwMode="auto">
              <a:xfrm>
                <a:off x="2590800" y="1295400"/>
                <a:ext cx="5791200" cy="1752600"/>
              </a:xfrm>
              <a:prstGeom prst="roundRect">
                <a:avLst>
                  <a:gd name="adj" fmla="val 6819"/>
                </a:avLst>
              </a:prstGeom>
              <a:solidFill>
                <a:schemeClr val="lt1">
                  <a:alpha val="9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100000"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645515" y="1352551"/>
                <a:ext cx="5660285" cy="34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buFont typeface="Arial" pitchFamily="34" charset="0"/>
                  <a:buChar char="•"/>
                </a:pPr>
                <a:r>
                  <a:rPr lang="en-US" dirty="0" smtClean="0">
                    <a:latin typeface="+mn-lt"/>
                  </a:rPr>
                  <a:t> Users may perform meaningless operations that need to be optimized</a:t>
                </a:r>
                <a:endParaRPr lang="en-US" sz="1600" dirty="0" smtClean="0">
                  <a:latin typeface="+mn-lt"/>
                </a:endParaRPr>
              </a:p>
            </p:txBody>
          </p:sp>
        </p:grpSp>
        <p:cxnSp>
          <p:nvCxnSpPr>
            <p:cNvPr id="70" name="Straight Connector 69"/>
            <p:cNvCxnSpPr/>
            <p:nvPr/>
          </p:nvCxnSpPr>
          <p:spPr bwMode="auto">
            <a:xfrm>
              <a:off x="2514600" y="2362200"/>
              <a:ext cx="304800" cy="0"/>
            </a:xfrm>
            <a:prstGeom prst="line">
              <a:avLst/>
            </a:prstGeom>
            <a:ln>
              <a:headEnd type="none" w="med" len="med"/>
              <a:tailEnd type="stealth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 bwMode="auto">
            <a:xfrm>
              <a:off x="3200400" y="2362200"/>
              <a:ext cx="304800" cy="0"/>
            </a:xfrm>
            <a:prstGeom prst="line">
              <a:avLst/>
            </a:prstGeom>
            <a:ln>
              <a:headEnd type="none" w="med" len="med"/>
              <a:tailEnd type="stealth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 bwMode="auto">
            <a:xfrm>
              <a:off x="4876800" y="2362200"/>
              <a:ext cx="304800" cy="0"/>
            </a:xfrm>
            <a:prstGeom prst="line">
              <a:avLst/>
            </a:prstGeom>
            <a:ln>
              <a:headEnd type="none" w="med" len="med"/>
              <a:tailEnd type="stealth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 bwMode="auto">
            <a:xfrm>
              <a:off x="5476875" y="2362200"/>
              <a:ext cx="304800" cy="0"/>
            </a:xfrm>
            <a:prstGeom prst="line">
              <a:avLst/>
            </a:prstGeom>
            <a:ln>
              <a:headEnd type="none" w="med" len="med"/>
              <a:tailEnd type="stealth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781300" y="2152650"/>
              <a:ext cx="415499" cy="34163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b="1" dirty="0" smtClean="0">
                  <a:solidFill>
                    <a:schemeClr val="accent6"/>
                  </a:solidFill>
                </a:rPr>
                <a:t>…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105400" y="2152650"/>
              <a:ext cx="415499" cy="34163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b="1" dirty="0" smtClean="0">
                  <a:solidFill>
                    <a:schemeClr val="accent6"/>
                  </a:solidFill>
                </a:rPr>
                <a:t>…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1114425" y="1724025"/>
              <a:ext cx="1379538" cy="122757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pic>
        <p:pic>
          <p:nvPicPr>
            <p:cNvPr id="37891" name="Picture 3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3514726" y="1724025"/>
              <a:ext cx="1362074" cy="12252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pic>
        <p:pic>
          <p:nvPicPr>
            <p:cNvPr id="37892" name="Picture 4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5791200" y="1695450"/>
              <a:ext cx="1447800" cy="127635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pic>
      </p:grpSp>
      <p:graphicFrame>
        <p:nvGraphicFramePr>
          <p:cNvPr id="91" name="Table 90"/>
          <p:cNvGraphicFramePr>
            <a:graphicFrameLocks noGrp="1"/>
          </p:cNvGraphicFramePr>
          <p:nvPr/>
        </p:nvGraphicFramePr>
        <p:xfrm>
          <a:off x="6019800" y="2743200"/>
          <a:ext cx="2895600" cy="1523999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579120"/>
                <a:gridCol w="2316480"/>
              </a:tblGrid>
              <a:tr h="18550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Step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Operation</a:t>
                      </a:r>
                      <a:endParaRPr lang="en-US" sz="1400" dirty="0"/>
                    </a:p>
                  </a:txBody>
                  <a:tcPr/>
                </a:tc>
              </a:tr>
              <a:tr h="18550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Add a Monster1 in Room2</a:t>
                      </a:r>
                      <a:endParaRPr lang="en-US" sz="1400" i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18550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Add the Gold1 in Room2</a:t>
                      </a:r>
                      <a:endParaRPr lang="en-US" sz="1400" i="1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18550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dk1"/>
                          </a:solidFill>
                        </a:rPr>
                        <a:t>…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…</a:t>
                      </a:r>
                      <a:endParaRPr lang="en-US" sz="1400" i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550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dk1"/>
                          </a:solidFill>
                        </a:rPr>
                        <a:t>…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Delete Monster1 in Room2</a:t>
                      </a:r>
                      <a:endParaRPr lang="en-US" sz="1400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23" name="Group 67"/>
          <p:cNvGrpSpPr/>
          <p:nvPr/>
        </p:nvGrpSpPr>
        <p:grpSpPr>
          <a:xfrm>
            <a:off x="2776695" y="2667000"/>
            <a:ext cx="1695450" cy="685800"/>
            <a:chOff x="2600325" y="2809875"/>
            <a:chExt cx="1695450" cy="685800"/>
          </a:xfrm>
        </p:grpSpPr>
        <p:sp>
          <p:nvSpPr>
            <p:cNvPr id="65" name="Flowchart: Alternate Process 64"/>
            <p:cNvSpPr/>
            <p:nvPr/>
          </p:nvSpPr>
          <p:spPr bwMode="auto">
            <a:xfrm>
              <a:off x="2600325" y="2809875"/>
              <a:ext cx="1543050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933699" y="2905125"/>
              <a:ext cx="1362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Operation</a:t>
              </a:r>
            </a:p>
            <a:p>
              <a:pPr>
                <a:buNone/>
              </a:pPr>
              <a:r>
                <a:rPr lang="en-US" sz="1400" dirty="0" smtClean="0"/>
                <a:t>Optimization</a:t>
              </a:r>
            </a:p>
          </p:txBody>
        </p:sp>
        <p:pic>
          <p:nvPicPr>
            <p:cNvPr id="67" name="Picture 3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2638425" y="2924175"/>
              <a:ext cx="472348" cy="466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lowchart: Alternate Process 35"/>
          <p:cNvSpPr/>
          <p:nvPr/>
        </p:nvSpPr>
        <p:spPr bwMode="auto">
          <a:xfrm>
            <a:off x="3724275" y="5334000"/>
            <a:ext cx="1673352" cy="685800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305724" y="5463469"/>
            <a:ext cx="1094951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smtClean="0"/>
              <a:t>Execution Control</a:t>
            </a:r>
            <a:endParaRPr lang="en-US" sz="1600" dirty="0" smtClean="0"/>
          </a:p>
        </p:txBody>
      </p:sp>
      <p:pic>
        <p:nvPicPr>
          <p:cNvPr id="63" name="Picture 4" descr="http://www.google.com/url?source=imgres&amp;ct=img&amp;q=http://icons.mysitemyway.com/wp-content/gallery/green-jelly-icons-transport-travel/038994-green-jelly-icon-transport-travel-ship-wheel1.png&amp;sa=X&amp;ei=uY7LTImBD4GB8gbt4Y2WAQ&amp;ved=0CAQQ8wc4cQ&amp;usg=AFQjCNG0C9XZ0lmQWQ8hlyOmr2ZiVZUIZ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334000"/>
            <a:ext cx="727072" cy="72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67"/>
          <p:cNvGrpSpPr/>
          <p:nvPr/>
        </p:nvGrpSpPr>
        <p:grpSpPr>
          <a:xfrm>
            <a:off x="2776695" y="2667000"/>
            <a:ext cx="1695450" cy="685800"/>
            <a:chOff x="2600325" y="2809875"/>
            <a:chExt cx="1695450" cy="685800"/>
          </a:xfrm>
        </p:grpSpPr>
        <p:sp>
          <p:nvSpPr>
            <p:cNvPr id="65" name="Flowchart: Alternate Process 64"/>
            <p:cNvSpPr/>
            <p:nvPr/>
          </p:nvSpPr>
          <p:spPr bwMode="auto">
            <a:xfrm>
              <a:off x="2600325" y="2809875"/>
              <a:ext cx="1543050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933699" y="2905125"/>
              <a:ext cx="1362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Operation</a:t>
              </a:r>
            </a:p>
            <a:p>
              <a:pPr>
                <a:buNone/>
              </a:pPr>
              <a:r>
                <a:rPr lang="en-US" sz="1400" dirty="0" smtClean="0"/>
                <a:t>Optimization</a:t>
              </a:r>
            </a:p>
          </p:txBody>
        </p:sp>
        <p:pic>
          <p:nvPicPr>
            <p:cNvPr id="6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638425" y="2924175"/>
              <a:ext cx="472348" cy="466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Trapezoid 18"/>
          <p:cNvSpPr/>
          <p:nvPr/>
        </p:nvSpPr>
        <p:spPr bwMode="auto">
          <a:xfrm rot="10800000">
            <a:off x="643096" y="1600200"/>
            <a:ext cx="1828799" cy="1314450"/>
          </a:xfrm>
          <a:prstGeom prst="trapezoid">
            <a:avLst/>
          </a:prstGeom>
          <a:gradFill flip="none" rotWithShape="1">
            <a:gsLst>
              <a:gs pos="100000">
                <a:schemeClr val="accent2">
                  <a:tint val="50000"/>
                  <a:satMod val="300000"/>
                </a:schemeClr>
              </a:gs>
              <a:gs pos="0">
                <a:schemeClr val="accent2">
                  <a:tint val="15000"/>
                  <a:satMod val="350000"/>
                </a:scheme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" name="Group 17"/>
          <p:cNvGrpSpPr/>
          <p:nvPr/>
        </p:nvGrpSpPr>
        <p:grpSpPr>
          <a:xfrm>
            <a:off x="776445" y="2667000"/>
            <a:ext cx="1619250" cy="685800"/>
            <a:chOff x="1219200" y="2819400"/>
            <a:chExt cx="1619250" cy="685800"/>
          </a:xfrm>
        </p:grpSpPr>
        <p:sp>
          <p:nvSpPr>
            <p:cNvPr id="10" name="Flowchart: Alternate Process 9"/>
            <p:cNvSpPr/>
            <p:nvPr/>
          </p:nvSpPr>
          <p:spPr bwMode="auto">
            <a:xfrm>
              <a:off x="1219200" y="2819400"/>
              <a:ext cx="1543050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47825" y="2924175"/>
              <a:ext cx="11906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Operation</a:t>
              </a:r>
            </a:p>
            <a:p>
              <a:pPr>
                <a:buNone/>
              </a:pPr>
              <a:r>
                <a:rPr lang="en-US" sz="1400" dirty="0" smtClean="0"/>
                <a:t>Recording</a:t>
              </a:r>
            </a:p>
          </p:txBody>
        </p:sp>
        <p:pic>
          <p:nvPicPr>
            <p:cNvPr id="74754" name="Picture 2" descr="http://www.deviantart.com/download/86810717/Camstudio_Record_Button_Icon_by_HereticPie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85875" y="2905125"/>
              <a:ext cx="533400" cy="533400"/>
            </a:xfrm>
            <a:prstGeom prst="rect">
              <a:avLst/>
            </a:prstGeom>
            <a:noFill/>
          </p:spPr>
        </p:pic>
      </p:grpSp>
      <p:grpSp>
        <p:nvGrpSpPr>
          <p:cNvPr id="8" name="Group 12"/>
          <p:cNvGrpSpPr/>
          <p:nvPr/>
        </p:nvGrpSpPr>
        <p:grpSpPr>
          <a:xfrm>
            <a:off x="624045" y="1304925"/>
            <a:ext cx="1885950" cy="628650"/>
            <a:chOff x="3744006" y="2381251"/>
            <a:chExt cx="2020661" cy="628650"/>
          </a:xfrm>
        </p:grpSpPr>
        <p:sp>
          <p:nvSpPr>
            <p:cNvPr id="7" name="Flowchart: Alternate Process 6"/>
            <p:cNvSpPr/>
            <p:nvPr/>
          </p:nvSpPr>
          <p:spPr bwMode="auto">
            <a:xfrm>
              <a:off x="3744006" y="2381251"/>
              <a:ext cx="2020661" cy="62865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15505" y="2448580"/>
              <a:ext cx="14447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User</a:t>
              </a:r>
              <a:endParaRPr lang="en-US" sz="1600" dirty="0" smtClean="0"/>
            </a:p>
            <a:p>
              <a:pPr>
                <a:buNone/>
              </a:pPr>
              <a:r>
                <a:rPr lang="en-US" sz="1400" dirty="0" smtClean="0"/>
                <a:t>Demonstration</a:t>
              </a:r>
              <a:endParaRPr lang="en-US" sz="1600" dirty="0" smtClean="0"/>
            </a:p>
          </p:txBody>
        </p:sp>
        <p:pic>
          <p:nvPicPr>
            <p:cNvPr id="6" name="Picture 5" descr="C:\Documents and Settings\Tairas\Local Settings\Temporary Internet Files\Content.IE5\G16N01E7\MCj04339420000[1]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831772" y="2394853"/>
              <a:ext cx="571500" cy="571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4" name="Trapezoid 53"/>
          <p:cNvSpPr/>
          <p:nvPr/>
        </p:nvSpPr>
        <p:spPr bwMode="auto">
          <a:xfrm>
            <a:off x="1743075" y="4638675"/>
            <a:ext cx="3581400" cy="685800"/>
          </a:xfrm>
          <a:prstGeom prst="trapezoid">
            <a:avLst>
              <a:gd name="adj" fmla="val 207143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Inference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9F8C-9375-4C1B-87F2-A24B96BCA8CB}" type="slidenum">
              <a:rPr lang="en-US" altLang="en-US" smtClean="0"/>
              <a:pPr/>
              <a:t>15</a:t>
            </a:fld>
            <a:endParaRPr lang="en-US" altLang="en-US"/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2319495" y="3009900"/>
            <a:ext cx="457200" cy="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auto">
          <a:xfrm>
            <a:off x="4319745" y="3009900"/>
            <a:ext cx="514350" cy="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" name="Group 57"/>
          <p:cNvGrpSpPr/>
          <p:nvPr/>
        </p:nvGrpSpPr>
        <p:grpSpPr>
          <a:xfrm>
            <a:off x="6872445" y="2667000"/>
            <a:ext cx="1557180" cy="685800"/>
            <a:chOff x="5181600" y="4191000"/>
            <a:chExt cx="1557180" cy="685800"/>
          </a:xfrm>
        </p:grpSpPr>
        <p:sp>
          <p:nvSpPr>
            <p:cNvPr id="53" name="Flowchart: Alternate Process 52"/>
            <p:cNvSpPr/>
            <p:nvPr/>
          </p:nvSpPr>
          <p:spPr bwMode="auto">
            <a:xfrm>
              <a:off x="5181600" y="4191000"/>
              <a:ext cx="1545336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638800" y="4267855"/>
              <a:ext cx="10999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User</a:t>
              </a:r>
              <a:endParaRPr lang="en-US" sz="1600" dirty="0" smtClean="0"/>
            </a:p>
            <a:p>
              <a:pPr>
                <a:buNone/>
              </a:pPr>
              <a:r>
                <a:rPr lang="en-US" sz="1400" dirty="0" smtClean="0"/>
                <a:t>Refinement</a:t>
              </a:r>
              <a:endParaRPr lang="en-US" sz="1600" dirty="0" smtClean="0"/>
            </a:p>
          </p:txBody>
        </p:sp>
        <p:pic>
          <p:nvPicPr>
            <p:cNvPr id="57" name="Picture 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253702" y="4339319"/>
              <a:ext cx="461281" cy="461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59" name="Straight Connector 58"/>
          <p:cNvCxnSpPr/>
          <p:nvPr/>
        </p:nvCxnSpPr>
        <p:spPr bwMode="auto">
          <a:xfrm>
            <a:off x="6379431" y="3009900"/>
            <a:ext cx="493014" cy="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3" name="Group 41"/>
          <p:cNvGrpSpPr/>
          <p:nvPr/>
        </p:nvGrpSpPr>
        <p:grpSpPr>
          <a:xfrm>
            <a:off x="2698623" y="4143375"/>
            <a:ext cx="1673352" cy="685800"/>
            <a:chOff x="3810000" y="3962400"/>
            <a:chExt cx="1673352" cy="685800"/>
          </a:xfrm>
        </p:grpSpPr>
        <p:sp>
          <p:nvSpPr>
            <p:cNvPr id="49" name="Flowchart: Alternate Process 48"/>
            <p:cNvSpPr/>
            <p:nvPr/>
          </p:nvSpPr>
          <p:spPr bwMode="auto">
            <a:xfrm>
              <a:off x="3810000" y="3962400"/>
              <a:ext cx="1673352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76518" y="4072950"/>
              <a:ext cx="1199727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Pattern Execution</a:t>
              </a:r>
              <a:endParaRPr lang="en-US" sz="1600" dirty="0" smtClean="0"/>
            </a:p>
          </p:txBody>
        </p:sp>
        <p:pic>
          <p:nvPicPr>
            <p:cNvPr id="34818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885993" y="4049137"/>
              <a:ext cx="528638" cy="528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Group 40"/>
          <p:cNvGrpSpPr/>
          <p:nvPr/>
        </p:nvGrpSpPr>
        <p:grpSpPr>
          <a:xfrm>
            <a:off x="1669923" y="5324475"/>
            <a:ext cx="1673352" cy="685800"/>
            <a:chOff x="1295400" y="4924425"/>
            <a:chExt cx="1673352" cy="685800"/>
          </a:xfrm>
        </p:grpSpPr>
        <p:sp>
          <p:nvSpPr>
            <p:cNvPr id="15" name="Flowchart: Alternate Process 14"/>
            <p:cNvSpPr/>
            <p:nvPr/>
          </p:nvSpPr>
          <p:spPr bwMode="auto">
            <a:xfrm>
              <a:off x="1295400" y="4924425"/>
              <a:ext cx="1673352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4819" name="Picture 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394367" y="5038725"/>
              <a:ext cx="510633" cy="486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TextBox 38"/>
            <p:cNvSpPr txBox="1"/>
            <p:nvPr/>
          </p:nvSpPr>
          <p:spPr>
            <a:xfrm>
              <a:off x="1724025" y="5048250"/>
              <a:ext cx="1200150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Correctness Checking</a:t>
              </a:r>
              <a:endParaRPr lang="en-US" sz="1600" dirty="0" smtClean="0"/>
            </a:p>
          </p:txBody>
        </p:sp>
      </p:grpSp>
      <p:grpSp>
        <p:nvGrpSpPr>
          <p:cNvPr id="16" name="Group 62"/>
          <p:cNvGrpSpPr/>
          <p:nvPr/>
        </p:nvGrpSpPr>
        <p:grpSpPr>
          <a:xfrm>
            <a:off x="7115175" y="3762375"/>
            <a:ext cx="1085850" cy="1447800"/>
            <a:chOff x="6858000" y="4191000"/>
            <a:chExt cx="1085850" cy="1447800"/>
          </a:xfrm>
        </p:grpSpPr>
        <p:sp>
          <p:nvSpPr>
            <p:cNvPr id="55" name="Flowchart: Magnetic Disk 54"/>
            <p:cNvSpPr/>
            <p:nvPr/>
          </p:nvSpPr>
          <p:spPr bwMode="auto">
            <a:xfrm>
              <a:off x="6858000" y="4191000"/>
              <a:ext cx="1066800" cy="1447800"/>
            </a:xfrm>
            <a:prstGeom prst="flowChartMagneticDisk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61" name="Picture 60" descr="database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10425" y="5219700"/>
              <a:ext cx="381000" cy="381000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6903179" y="4686300"/>
              <a:ext cx="10406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Pattern</a:t>
              </a:r>
              <a:endParaRPr lang="en-US" sz="1600" dirty="0" smtClean="0"/>
            </a:p>
            <a:p>
              <a:pPr>
                <a:buNone/>
              </a:pPr>
              <a:r>
                <a:rPr lang="en-US" sz="1400" dirty="0" smtClean="0"/>
                <a:t>Repository</a:t>
              </a:r>
              <a:endParaRPr lang="en-US" sz="1600" dirty="0" smtClean="0"/>
            </a:p>
          </p:txBody>
        </p:sp>
      </p:grpSp>
      <p:cxnSp>
        <p:nvCxnSpPr>
          <p:cNvPr id="64" name="Straight Connector 63"/>
          <p:cNvCxnSpPr/>
          <p:nvPr/>
        </p:nvCxnSpPr>
        <p:spPr bwMode="auto">
          <a:xfrm rot="16200000" flipH="1">
            <a:off x="7442057" y="3555856"/>
            <a:ext cx="409575" cy="3462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 bwMode="auto">
          <a:xfrm rot="10800000">
            <a:off x="4371975" y="4486275"/>
            <a:ext cx="2743200" cy="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 bwMode="auto">
          <a:xfrm>
            <a:off x="566928" y="1219200"/>
            <a:ext cx="7924800" cy="4876800"/>
          </a:xfrm>
          <a:prstGeom prst="rect">
            <a:avLst/>
          </a:prstGeom>
          <a:solidFill>
            <a:srgbClr val="C0C0C0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7" name="Group 71"/>
          <p:cNvGrpSpPr/>
          <p:nvPr/>
        </p:nvGrpSpPr>
        <p:grpSpPr>
          <a:xfrm>
            <a:off x="685800" y="1371600"/>
            <a:ext cx="4495800" cy="990600"/>
            <a:chOff x="685800" y="1295400"/>
            <a:chExt cx="4495800" cy="990600"/>
          </a:xfrm>
        </p:grpSpPr>
        <p:sp>
          <p:nvSpPr>
            <p:cNvPr id="58" name="Rounded Rectangle 57"/>
            <p:cNvSpPr/>
            <p:nvPr/>
          </p:nvSpPr>
          <p:spPr bwMode="auto">
            <a:xfrm>
              <a:off x="685800" y="1295400"/>
              <a:ext cx="4495800" cy="990600"/>
            </a:xfrm>
            <a:prstGeom prst="roundRect">
              <a:avLst>
                <a:gd name="adj" fmla="val 6819"/>
              </a:avLst>
            </a:prstGeom>
            <a:solidFill>
              <a:schemeClr val="lt1">
                <a:alpha val="9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28276" y="1330188"/>
              <a:ext cx="4394169" cy="88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None/>
              </a:pPr>
              <a:r>
                <a:rPr lang="en-US" dirty="0" smtClean="0">
                  <a:latin typeface="Gill Sans MT" pitchFamily="34" charset="0"/>
                </a:rPr>
                <a:t>A transformation pattern consists of:</a:t>
              </a:r>
            </a:p>
            <a:p>
              <a:pPr algn="l">
                <a:buFont typeface="Arial" pitchFamily="34" charset="0"/>
                <a:buChar char="•"/>
              </a:pPr>
              <a:r>
                <a:rPr lang="en-US" sz="1600" dirty="0" smtClean="0">
                  <a:latin typeface="Gill Sans MT" pitchFamily="34" charset="0"/>
                </a:rPr>
                <a:t> Transformation precondition (</a:t>
              </a:r>
              <a:r>
                <a:rPr lang="en-US" sz="1600" i="1" dirty="0" smtClean="0">
                  <a:latin typeface="Gill Sans MT" pitchFamily="34" charset="0"/>
                </a:rPr>
                <a:t>When</a:t>
              </a:r>
              <a:r>
                <a:rPr lang="en-US" sz="1600" dirty="0" smtClean="0">
                  <a:latin typeface="Gill Sans MT" pitchFamily="34" charset="0"/>
                </a:rPr>
                <a:t> and </a:t>
              </a:r>
              <a:r>
                <a:rPr lang="en-US" sz="1600" i="1" dirty="0" smtClean="0">
                  <a:latin typeface="Gill Sans MT" pitchFamily="34" charset="0"/>
                </a:rPr>
                <a:t>Where</a:t>
              </a:r>
              <a:r>
                <a:rPr lang="en-US" sz="1600" dirty="0" smtClean="0">
                  <a:latin typeface="Gill Sans MT" pitchFamily="34" charset="0"/>
                </a:rPr>
                <a:t>)</a:t>
              </a:r>
            </a:p>
            <a:p>
              <a:pPr algn="l">
                <a:buFont typeface="Arial" pitchFamily="34" charset="0"/>
                <a:buChar char="•"/>
              </a:pPr>
              <a:r>
                <a:rPr lang="en-US" sz="1600" dirty="0" smtClean="0">
                  <a:latin typeface="Gill Sans MT" pitchFamily="34" charset="0"/>
                </a:rPr>
                <a:t> Transformation actions (</a:t>
              </a:r>
              <a:r>
                <a:rPr lang="en-US" sz="1600" i="1" dirty="0" smtClean="0">
                  <a:latin typeface="Gill Sans MT" pitchFamily="34" charset="0"/>
                </a:rPr>
                <a:t>How</a:t>
              </a:r>
              <a:r>
                <a:rPr lang="en-US" sz="1600" dirty="0" smtClean="0">
                  <a:latin typeface="Gill Sans MT" pitchFamily="34" charset="0"/>
                </a:rPr>
                <a:t>)</a:t>
              </a:r>
            </a:p>
          </p:txBody>
        </p:sp>
      </p:grpSp>
      <p:grpSp>
        <p:nvGrpSpPr>
          <p:cNvPr id="18" name="Group 31"/>
          <p:cNvGrpSpPr/>
          <p:nvPr/>
        </p:nvGrpSpPr>
        <p:grpSpPr>
          <a:xfrm>
            <a:off x="4834095" y="2667000"/>
            <a:ext cx="1676400" cy="685800"/>
            <a:chOff x="3200400" y="4419600"/>
            <a:chExt cx="1676400" cy="685800"/>
          </a:xfrm>
        </p:grpSpPr>
        <p:sp>
          <p:nvSpPr>
            <p:cNvPr id="27" name="Flowchart: Alternate Process 26"/>
            <p:cNvSpPr/>
            <p:nvPr/>
          </p:nvSpPr>
          <p:spPr bwMode="auto">
            <a:xfrm>
              <a:off x="3200400" y="4419600"/>
              <a:ext cx="1545336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14724" y="4505325"/>
              <a:ext cx="1362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Pattern</a:t>
              </a:r>
            </a:p>
            <a:p>
              <a:pPr>
                <a:buNone/>
              </a:pPr>
              <a:r>
                <a:rPr lang="en-US" sz="1400" dirty="0" smtClean="0"/>
                <a:t>Inference</a:t>
              </a:r>
            </a:p>
          </p:txBody>
        </p:sp>
        <p:pic>
          <p:nvPicPr>
            <p:cNvPr id="74757" name="Picture 5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305175" y="4543425"/>
              <a:ext cx="428625" cy="444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685800" y="3276600"/>
          <a:ext cx="4419600" cy="1523999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419600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Precondition (Elements</a:t>
                      </a:r>
                      <a:r>
                        <a:rPr lang="en-US" sz="1400" baseline="0" dirty="0" smtClean="0"/>
                        <a:t> needed)</a:t>
                      </a:r>
                      <a:endParaRPr lang="en-US" sz="14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elem1.elem2.elem3.elem4</a:t>
                      </a:r>
                      <a:endParaRPr lang="en-US" sz="14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elem1.elem2.elem3.elem6</a:t>
                      </a:r>
                      <a:endParaRPr lang="en-US" sz="14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elem1.elem2.elem3</a:t>
                      </a:r>
                      <a:r>
                        <a:rPr lang="en-US" sz="1400" baseline="0" dirty="0" smtClean="0"/>
                        <a:t> (</a:t>
                      </a:r>
                      <a:r>
                        <a:rPr lang="en-US" sz="1400" dirty="0" smtClean="0"/>
                        <a:t>elem5)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elem1.elem2.elem3.elem5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5181600" y="3276600"/>
          <a:ext cx="3200400" cy="2133599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200400"/>
              </a:tblGrid>
              <a:tr h="25037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Precondition (Elements</a:t>
                      </a:r>
                      <a:r>
                        <a:rPr lang="en-US" sz="1400" baseline="0" dirty="0" smtClean="0"/>
                        <a:t> Type)</a:t>
                      </a:r>
                      <a:endParaRPr lang="en-US" sz="1400" dirty="0"/>
                    </a:p>
                  </a:txBody>
                  <a:tcPr/>
                </a:tc>
              </a:tr>
              <a:tr h="25037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elem1 – Root</a:t>
                      </a:r>
                      <a:endParaRPr lang="en-US" sz="1400" dirty="0"/>
                    </a:p>
                  </a:txBody>
                  <a:tcPr/>
                </a:tc>
              </a:tr>
              <a:tr h="2503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elem2 – </a:t>
                      </a:r>
                      <a:r>
                        <a:rPr lang="en-US" sz="1400" dirty="0" err="1" smtClean="0"/>
                        <a:t>MazeFolder</a:t>
                      </a:r>
                      <a:endParaRPr lang="en-US" sz="1400" dirty="0" smtClean="0"/>
                    </a:p>
                  </a:txBody>
                  <a:tcPr/>
                </a:tc>
              </a:tr>
              <a:tr h="2503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elem3 –</a:t>
                      </a:r>
                      <a:r>
                        <a:rPr lang="en-US" sz="1400" baseline="0" dirty="0" smtClean="0"/>
                        <a:t> Room</a:t>
                      </a:r>
                      <a:endParaRPr lang="en-US" sz="1400" dirty="0" smtClean="0"/>
                    </a:p>
                  </a:txBody>
                  <a:tcPr/>
                </a:tc>
              </a:tr>
              <a:tr h="2503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elem4 – Monster</a:t>
                      </a:r>
                    </a:p>
                  </a:txBody>
                  <a:tcPr/>
                </a:tc>
              </a:tr>
              <a:tr h="2503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elem5 – Weapon</a:t>
                      </a:r>
                    </a:p>
                  </a:txBody>
                  <a:tcPr/>
                </a:tc>
              </a:tr>
              <a:tr h="2503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elem6 – Gold 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8" name="Picture 1" descr="C:\Documents and Settings\yusun\Desktop\s1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239000" y="3721099"/>
            <a:ext cx="1066800" cy="21463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graphicFrame>
        <p:nvGraphicFramePr>
          <p:cNvPr id="74" name="Content Placeholder 3"/>
          <p:cNvGraphicFramePr>
            <a:graphicFrameLocks/>
          </p:cNvGraphicFramePr>
          <p:nvPr/>
        </p:nvGraphicFramePr>
        <p:xfrm>
          <a:off x="685800" y="4495800"/>
          <a:ext cx="5105400" cy="1523999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557812"/>
                <a:gridCol w="4547588"/>
              </a:tblGrid>
              <a:tr h="18999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Transformation Actions</a:t>
                      </a:r>
                      <a:endParaRPr lang="en-US" sz="1400" dirty="0"/>
                    </a:p>
                  </a:txBody>
                  <a:tcPr/>
                </a:tc>
              </a:tr>
              <a:tr h="18999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Remove elem4</a:t>
                      </a:r>
                      <a:endParaRPr lang="en-US" sz="1400" dirty="0"/>
                    </a:p>
                  </a:txBody>
                  <a:tcPr/>
                </a:tc>
              </a:tr>
              <a:tr h="18999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Remove</a:t>
                      </a:r>
                      <a:r>
                        <a:rPr lang="en-US" sz="1400" baseline="0" dirty="0" smtClean="0"/>
                        <a:t> elem6</a:t>
                      </a:r>
                      <a:endParaRPr lang="en-US" sz="1400" dirty="0"/>
                    </a:p>
                  </a:txBody>
                  <a:tcPr/>
                </a:tc>
              </a:tr>
              <a:tr h="18999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 elem5 in elem3</a:t>
                      </a:r>
                      <a:endParaRPr lang="en-US" sz="1400" dirty="0"/>
                    </a:p>
                  </a:txBody>
                  <a:tcPr/>
                </a:tc>
              </a:tr>
              <a:tr h="18999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Set elem5.power = elem4.power / 2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lowchart: Alternate Process 105"/>
          <p:cNvSpPr/>
          <p:nvPr/>
        </p:nvSpPr>
        <p:spPr bwMode="auto">
          <a:xfrm>
            <a:off x="3724275" y="5334000"/>
            <a:ext cx="1673352" cy="685800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305724" y="5463469"/>
            <a:ext cx="1094951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smtClean="0"/>
              <a:t>Execution Control</a:t>
            </a:r>
            <a:endParaRPr lang="en-US" sz="1600" dirty="0" smtClean="0"/>
          </a:p>
        </p:txBody>
      </p:sp>
      <p:pic>
        <p:nvPicPr>
          <p:cNvPr id="62" name="Picture 4" descr="http://www.google.com/url?source=imgres&amp;ct=img&amp;q=http://icons.mysitemyway.com/wp-content/gallery/green-jelly-icons-transport-travel/038994-green-jelly-icon-transport-travel-ship-wheel1.png&amp;sa=X&amp;ei=uY7LTImBD4GB8gbt4Y2WAQ&amp;ved=0CAQQ8wc4cQ&amp;usg=AFQjCNG0C9XZ0lmQWQ8hlyOmr2ZiVZUIZ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334000"/>
            <a:ext cx="727072" cy="72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67"/>
          <p:cNvGrpSpPr/>
          <p:nvPr/>
        </p:nvGrpSpPr>
        <p:grpSpPr>
          <a:xfrm>
            <a:off x="2776695" y="2667000"/>
            <a:ext cx="1695450" cy="685800"/>
            <a:chOff x="2600325" y="2809875"/>
            <a:chExt cx="1695450" cy="685800"/>
          </a:xfrm>
        </p:grpSpPr>
        <p:sp>
          <p:nvSpPr>
            <p:cNvPr id="73" name="Flowchart: Alternate Process 72"/>
            <p:cNvSpPr/>
            <p:nvPr/>
          </p:nvSpPr>
          <p:spPr bwMode="auto">
            <a:xfrm>
              <a:off x="2600325" y="2809875"/>
              <a:ext cx="1543050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933699" y="2905125"/>
              <a:ext cx="1362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Operation</a:t>
              </a:r>
            </a:p>
            <a:p>
              <a:pPr>
                <a:buNone/>
              </a:pPr>
              <a:r>
                <a:rPr lang="en-US" sz="1400" dirty="0" smtClean="0"/>
                <a:t>Optimization</a:t>
              </a:r>
            </a:p>
          </p:txBody>
        </p:sp>
        <p:pic>
          <p:nvPicPr>
            <p:cNvPr id="79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638425" y="2924175"/>
              <a:ext cx="472348" cy="466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0" name="Trapezoid 79"/>
          <p:cNvSpPr/>
          <p:nvPr/>
        </p:nvSpPr>
        <p:spPr bwMode="auto">
          <a:xfrm rot="10800000">
            <a:off x="643096" y="1600200"/>
            <a:ext cx="1828799" cy="1314450"/>
          </a:xfrm>
          <a:prstGeom prst="trapezoid">
            <a:avLst/>
          </a:prstGeom>
          <a:gradFill flip="none" rotWithShape="1">
            <a:gsLst>
              <a:gs pos="100000">
                <a:schemeClr val="accent2">
                  <a:tint val="50000"/>
                  <a:satMod val="300000"/>
                </a:schemeClr>
              </a:gs>
              <a:gs pos="0">
                <a:schemeClr val="accent2">
                  <a:tint val="15000"/>
                  <a:satMod val="350000"/>
                </a:scheme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" name="Group 17"/>
          <p:cNvGrpSpPr/>
          <p:nvPr/>
        </p:nvGrpSpPr>
        <p:grpSpPr>
          <a:xfrm>
            <a:off x="776445" y="2667000"/>
            <a:ext cx="1619250" cy="685800"/>
            <a:chOff x="1219200" y="2819400"/>
            <a:chExt cx="1619250" cy="685800"/>
          </a:xfrm>
        </p:grpSpPr>
        <p:sp>
          <p:nvSpPr>
            <p:cNvPr id="82" name="Flowchart: Alternate Process 81"/>
            <p:cNvSpPr/>
            <p:nvPr/>
          </p:nvSpPr>
          <p:spPr bwMode="auto">
            <a:xfrm>
              <a:off x="1219200" y="2819400"/>
              <a:ext cx="1543050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647825" y="2924175"/>
              <a:ext cx="11906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Operation</a:t>
              </a:r>
            </a:p>
            <a:p>
              <a:pPr>
                <a:buNone/>
              </a:pPr>
              <a:r>
                <a:rPr lang="en-US" sz="1400" dirty="0" smtClean="0"/>
                <a:t>Recording</a:t>
              </a:r>
            </a:p>
          </p:txBody>
        </p:sp>
        <p:pic>
          <p:nvPicPr>
            <p:cNvPr id="84" name="Picture 2" descr="http://www.deviantart.com/download/86810717/Camstudio_Record_Button_Icon_by_HereticPie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285875" y="2905125"/>
              <a:ext cx="533400" cy="533400"/>
            </a:xfrm>
            <a:prstGeom prst="rect">
              <a:avLst/>
            </a:prstGeom>
            <a:noFill/>
          </p:spPr>
        </p:pic>
      </p:grpSp>
      <p:grpSp>
        <p:nvGrpSpPr>
          <p:cNvPr id="6" name="Group 12"/>
          <p:cNvGrpSpPr/>
          <p:nvPr/>
        </p:nvGrpSpPr>
        <p:grpSpPr>
          <a:xfrm>
            <a:off x="624045" y="1304925"/>
            <a:ext cx="1885950" cy="628650"/>
            <a:chOff x="3744006" y="2381251"/>
            <a:chExt cx="2020661" cy="628650"/>
          </a:xfrm>
        </p:grpSpPr>
        <p:sp>
          <p:nvSpPr>
            <p:cNvPr id="86" name="Flowchart: Alternate Process 85"/>
            <p:cNvSpPr/>
            <p:nvPr/>
          </p:nvSpPr>
          <p:spPr bwMode="auto">
            <a:xfrm>
              <a:off x="3744006" y="2381251"/>
              <a:ext cx="2020661" cy="62865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15505" y="2448580"/>
              <a:ext cx="14447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User</a:t>
              </a:r>
              <a:endParaRPr lang="en-US" sz="1600" dirty="0" smtClean="0"/>
            </a:p>
            <a:p>
              <a:pPr>
                <a:buNone/>
              </a:pPr>
              <a:r>
                <a:rPr lang="en-US" sz="1400" dirty="0" smtClean="0"/>
                <a:t>Demonstration</a:t>
              </a:r>
              <a:endParaRPr lang="en-US" sz="1600" dirty="0" smtClean="0"/>
            </a:p>
          </p:txBody>
        </p:sp>
        <p:pic>
          <p:nvPicPr>
            <p:cNvPr id="88" name="Picture 87" descr="C:\Documents and Settings\Tairas\Local Settings\Temporary Internet Files\Content.IE5\G16N01E7\MCj04339420000[1]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31772" y="2394853"/>
              <a:ext cx="571500" cy="571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9" name="Trapezoid 88"/>
          <p:cNvSpPr/>
          <p:nvPr/>
        </p:nvSpPr>
        <p:spPr bwMode="auto">
          <a:xfrm>
            <a:off x="1743075" y="4638675"/>
            <a:ext cx="3581400" cy="685800"/>
          </a:xfrm>
          <a:prstGeom prst="trapezoid">
            <a:avLst>
              <a:gd name="adj" fmla="val 207143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0" name="Straight Connector 89"/>
          <p:cNvCxnSpPr/>
          <p:nvPr/>
        </p:nvCxnSpPr>
        <p:spPr bwMode="auto">
          <a:xfrm>
            <a:off x="2319495" y="3009900"/>
            <a:ext cx="457200" cy="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 bwMode="auto">
          <a:xfrm>
            <a:off x="4319745" y="3009900"/>
            <a:ext cx="514350" cy="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 bwMode="auto">
          <a:xfrm>
            <a:off x="6379431" y="3009900"/>
            <a:ext cx="493014" cy="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" name="Group 41"/>
          <p:cNvGrpSpPr/>
          <p:nvPr/>
        </p:nvGrpSpPr>
        <p:grpSpPr>
          <a:xfrm>
            <a:off x="2698623" y="4143375"/>
            <a:ext cx="1673352" cy="685800"/>
            <a:chOff x="3810000" y="3962400"/>
            <a:chExt cx="1673352" cy="685800"/>
          </a:xfrm>
        </p:grpSpPr>
        <p:sp>
          <p:nvSpPr>
            <p:cNvPr id="98" name="Flowchart: Alternate Process 97"/>
            <p:cNvSpPr/>
            <p:nvPr/>
          </p:nvSpPr>
          <p:spPr bwMode="auto">
            <a:xfrm>
              <a:off x="3810000" y="3962400"/>
              <a:ext cx="1673352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276518" y="4072950"/>
              <a:ext cx="1199727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Pattern Execution</a:t>
              </a:r>
              <a:endParaRPr lang="en-US" sz="1600" dirty="0" smtClean="0"/>
            </a:p>
          </p:txBody>
        </p:sp>
        <p:pic>
          <p:nvPicPr>
            <p:cNvPr id="100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885993" y="4049137"/>
              <a:ext cx="528638" cy="528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40"/>
          <p:cNvGrpSpPr/>
          <p:nvPr/>
        </p:nvGrpSpPr>
        <p:grpSpPr>
          <a:xfrm>
            <a:off x="1669923" y="5324475"/>
            <a:ext cx="1673352" cy="685800"/>
            <a:chOff x="1295400" y="4924425"/>
            <a:chExt cx="1673352" cy="685800"/>
          </a:xfrm>
        </p:grpSpPr>
        <p:sp>
          <p:nvSpPr>
            <p:cNvPr id="102" name="Flowchart: Alternate Process 101"/>
            <p:cNvSpPr/>
            <p:nvPr/>
          </p:nvSpPr>
          <p:spPr bwMode="auto">
            <a:xfrm>
              <a:off x="1295400" y="4924425"/>
              <a:ext cx="1673352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03" name="Picture 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394367" y="5038725"/>
              <a:ext cx="510633" cy="486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" name="TextBox 103"/>
            <p:cNvSpPr txBox="1"/>
            <p:nvPr/>
          </p:nvSpPr>
          <p:spPr>
            <a:xfrm>
              <a:off x="1724025" y="5048250"/>
              <a:ext cx="1200150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Correctness Checking</a:t>
              </a:r>
              <a:endParaRPr lang="en-US" sz="1600" dirty="0" smtClean="0"/>
            </a:p>
          </p:txBody>
        </p:sp>
      </p:grpSp>
      <p:grpSp>
        <p:nvGrpSpPr>
          <p:cNvPr id="9" name="Group 62"/>
          <p:cNvGrpSpPr/>
          <p:nvPr/>
        </p:nvGrpSpPr>
        <p:grpSpPr>
          <a:xfrm>
            <a:off x="7115175" y="3762375"/>
            <a:ext cx="1085850" cy="1447800"/>
            <a:chOff x="6858000" y="4191000"/>
            <a:chExt cx="1085850" cy="1447800"/>
          </a:xfrm>
        </p:grpSpPr>
        <p:sp>
          <p:nvSpPr>
            <p:cNvPr id="110" name="Flowchart: Magnetic Disk 109"/>
            <p:cNvSpPr/>
            <p:nvPr/>
          </p:nvSpPr>
          <p:spPr bwMode="auto">
            <a:xfrm>
              <a:off x="6858000" y="4191000"/>
              <a:ext cx="1066800" cy="1447800"/>
            </a:xfrm>
            <a:prstGeom prst="flowChartMagneticDisk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11" name="Picture 110" descr="database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10425" y="5219700"/>
              <a:ext cx="381000" cy="381000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6903179" y="4686300"/>
              <a:ext cx="10406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Pattern</a:t>
              </a:r>
              <a:endParaRPr lang="en-US" sz="1600" dirty="0" smtClean="0"/>
            </a:p>
            <a:p>
              <a:pPr>
                <a:buNone/>
              </a:pPr>
              <a:r>
                <a:rPr lang="en-US" sz="1400" dirty="0" smtClean="0"/>
                <a:t>Repository</a:t>
              </a:r>
              <a:endParaRPr lang="en-US" sz="1600" dirty="0" smtClean="0"/>
            </a:p>
          </p:txBody>
        </p:sp>
      </p:grpSp>
      <p:cxnSp>
        <p:nvCxnSpPr>
          <p:cNvPr id="113" name="Straight Connector 112"/>
          <p:cNvCxnSpPr/>
          <p:nvPr/>
        </p:nvCxnSpPr>
        <p:spPr bwMode="auto">
          <a:xfrm rot="16200000" flipH="1">
            <a:off x="7442057" y="3555856"/>
            <a:ext cx="409575" cy="3462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 bwMode="auto">
          <a:xfrm rot="10800000">
            <a:off x="4371975" y="4486275"/>
            <a:ext cx="2743200" cy="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0" name="Group 31"/>
          <p:cNvGrpSpPr/>
          <p:nvPr/>
        </p:nvGrpSpPr>
        <p:grpSpPr>
          <a:xfrm>
            <a:off x="4834095" y="2667000"/>
            <a:ext cx="1676400" cy="685800"/>
            <a:chOff x="3200400" y="4419600"/>
            <a:chExt cx="1676400" cy="685800"/>
          </a:xfrm>
        </p:grpSpPr>
        <p:sp>
          <p:nvSpPr>
            <p:cNvPr id="116" name="Flowchart: Alternate Process 115"/>
            <p:cNvSpPr/>
            <p:nvPr/>
          </p:nvSpPr>
          <p:spPr bwMode="auto">
            <a:xfrm>
              <a:off x="3200400" y="4419600"/>
              <a:ext cx="1545336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514724" y="4505325"/>
              <a:ext cx="1362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Pattern</a:t>
              </a:r>
            </a:p>
            <a:p>
              <a:pPr>
                <a:buNone/>
              </a:pPr>
              <a:r>
                <a:rPr lang="en-US" sz="1400" dirty="0" smtClean="0"/>
                <a:t>Inference</a:t>
              </a:r>
            </a:p>
          </p:txBody>
        </p:sp>
        <p:pic>
          <p:nvPicPr>
            <p:cNvPr id="118" name="Picture 5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305175" y="4543425"/>
              <a:ext cx="428625" cy="444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Refinement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9F8C-9375-4C1B-87F2-A24B96BCA8CB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119" name="Rectangle 118"/>
          <p:cNvSpPr/>
          <p:nvPr/>
        </p:nvSpPr>
        <p:spPr bwMode="auto">
          <a:xfrm>
            <a:off x="566928" y="1219200"/>
            <a:ext cx="7924800" cy="4876800"/>
          </a:xfrm>
          <a:prstGeom prst="rect">
            <a:avLst/>
          </a:prstGeom>
          <a:solidFill>
            <a:srgbClr val="C0C0C0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1" name="Group 57"/>
          <p:cNvGrpSpPr/>
          <p:nvPr/>
        </p:nvGrpSpPr>
        <p:grpSpPr>
          <a:xfrm>
            <a:off x="6872445" y="2667000"/>
            <a:ext cx="1557180" cy="685800"/>
            <a:chOff x="5181600" y="4191000"/>
            <a:chExt cx="1557180" cy="685800"/>
          </a:xfrm>
        </p:grpSpPr>
        <p:sp>
          <p:nvSpPr>
            <p:cNvPr id="93" name="Flowchart: Alternate Process 92"/>
            <p:cNvSpPr/>
            <p:nvPr/>
          </p:nvSpPr>
          <p:spPr bwMode="auto">
            <a:xfrm>
              <a:off x="5181600" y="4191000"/>
              <a:ext cx="1545336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638800" y="4267855"/>
              <a:ext cx="10999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User</a:t>
              </a:r>
              <a:endParaRPr lang="en-US" sz="1600" dirty="0" smtClean="0"/>
            </a:p>
            <a:p>
              <a:pPr>
                <a:buNone/>
              </a:pPr>
              <a:r>
                <a:rPr lang="en-US" sz="1400" dirty="0" smtClean="0"/>
                <a:t>Refinement</a:t>
              </a:r>
              <a:endParaRPr lang="en-US" sz="1600" dirty="0" smtClean="0"/>
            </a:p>
          </p:txBody>
        </p:sp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253702" y="4339319"/>
              <a:ext cx="461281" cy="461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Group 71"/>
          <p:cNvGrpSpPr/>
          <p:nvPr/>
        </p:nvGrpSpPr>
        <p:grpSpPr>
          <a:xfrm>
            <a:off x="609600" y="1295400"/>
            <a:ext cx="6172200" cy="990600"/>
            <a:chOff x="685800" y="1295400"/>
            <a:chExt cx="4495800" cy="990600"/>
          </a:xfrm>
        </p:grpSpPr>
        <p:sp>
          <p:nvSpPr>
            <p:cNvPr id="58" name="Rounded Rectangle 57"/>
            <p:cNvSpPr/>
            <p:nvPr/>
          </p:nvSpPr>
          <p:spPr bwMode="auto">
            <a:xfrm>
              <a:off x="685800" y="1295400"/>
              <a:ext cx="4495800" cy="990600"/>
            </a:xfrm>
            <a:prstGeom prst="roundRect">
              <a:avLst>
                <a:gd name="adj" fmla="val 6819"/>
              </a:avLst>
            </a:prstGeom>
            <a:solidFill>
              <a:schemeClr val="lt1">
                <a:alpha val="9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28276" y="1330188"/>
              <a:ext cx="4394169" cy="88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None/>
              </a:pPr>
              <a:r>
                <a:rPr lang="en-US" dirty="0" smtClean="0">
                  <a:latin typeface="Gill Sans MT" pitchFamily="34" charset="0"/>
                </a:rPr>
                <a:t>The initially inferred pattern is usually not accurate:</a:t>
              </a:r>
            </a:p>
            <a:p>
              <a:pPr algn="l">
                <a:buFont typeface="Arial" pitchFamily="34" charset="0"/>
                <a:buChar char="•"/>
              </a:pPr>
              <a:r>
                <a:rPr lang="en-US" sz="1600" dirty="0" smtClean="0">
                  <a:latin typeface="Gill Sans MT" pitchFamily="34" charset="0"/>
                </a:rPr>
                <a:t> Preconditions are not specific enough</a:t>
              </a:r>
            </a:p>
            <a:p>
              <a:pPr algn="l">
                <a:buFont typeface="Arial" pitchFamily="34" charset="0"/>
                <a:buChar char="•"/>
              </a:pPr>
              <a:r>
                <a:rPr lang="en-US" sz="1600" dirty="0" smtClean="0">
                  <a:latin typeface="Gill Sans MT" pitchFamily="34" charset="0"/>
                </a:rPr>
                <a:t> Transformation actions are not generic enough</a:t>
              </a:r>
            </a:p>
          </p:txBody>
        </p:sp>
      </p:grpSp>
      <p:grpSp>
        <p:nvGrpSpPr>
          <p:cNvPr id="13" name="Group 71"/>
          <p:cNvGrpSpPr/>
          <p:nvPr/>
        </p:nvGrpSpPr>
        <p:grpSpPr>
          <a:xfrm>
            <a:off x="2286000" y="5091752"/>
            <a:ext cx="6172200" cy="990600"/>
            <a:chOff x="685800" y="1295400"/>
            <a:chExt cx="4495800" cy="990600"/>
          </a:xfrm>
        </p:grpSpPr>
        <p:sp>
          <p:nvSpPr>
            <p:cNvPr id="68" name="Rounded Rectangle 67"/>
            <p:cNvSpPr/>
            <p:nvPr/>
          </p:nvSpPr>
          <p:spPr bwMode="auto">
            <a:xfrm>
              <a:off x="685800" y="1295400"/>
              <a:ext cx="4495800" cy="990600"/>
            </a:xfrm>
            <a:prstGeom prst="roundRect">
              <a:avLst>
                <a:gd name="adj" fmla="val 6819"/>
              </a:avLst>
            </a:prstGeom>
            <a:solidFill>
              <a:schemeClr val="lt1">
                <a:alpha val="9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28276" y="1345531"/>
              <a:ext cx="4394169" cy="88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None/>
              </a:pPr>
              <a:r>
                <a:rPr lang="en-US" dirty="0" smtClean="0">
                  <a:latin typeface="Gill Sans MT" pitchFamily="34" charset="0"/>
                </a:rPr>
                <a:t>User-centric interfaces are provided to enable user refinement:</a:t>
              </a:r>
            </a:p>
            <a:p>
              <a:pPr algn="l">
                <a:buFont typeface="Arial" pitchFamily="34" charset="0"/>
                <a:buChar char="•"/>
              </a:pPr>
              <a:r>
                <a:rPr lang="en-US" sz="1600" dirty="0" smtClean="0">
                  <a:latin typeface="Gill Sans MT" pitchFamily="34" charset="0"/>
                </a:rPr>
                <a:t> Users continue to work at the model instance level</a:t>
              </a:r>
            </a:p>
            <a:p>
              <a:pPr algn="l">
                <a:buFont typeface="Arial" pitchFamily="34" charset="0"/>
                <a:buChar char="•"/>
              </a:pPr>
              <a:r>
                <a:rPr lang="en-US" sz="1600" dirty="0" smtClean="0">
                  <a:latin typeface="Gill Sans MT" pitchFamily="34" charset="0"/>
                </a:rPr>
                <a:t> Isolate users from knowing MTLs and metamodels</a:t>
              </a:r>
            </a:p>
          </p:txBody>
        </p:sp>
      </p:grpSp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638986" y="2381250"/>
          <a:ext cx="4419600" cy="1523999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419600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Precondition (Elements</a:t>
                      </a:r>
                      <a:r>
                        <a:rPr lang="en-US" sz="1400" baseline="0" dirty="0" smtClean="0"/>
                        <a:t> needed)</a:t>
                      </a:r>
                      <a:endParaRPr lang="en-US" sz="14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elem1.elem2.elem3.elem4 (elem4</a:t>
                      </a:r>
                      <a:r>
                        <a:rPr lang="en-US" sz="1400" baseline="0" dirty="0" smtClean="0"/>
                        <a:t> &gt; 100)</a:t>
                      </a:r>
                      <a:endParaRPr lang="en-US" sz="14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elem1.elem2.elem3.elem6</a:t>
                      </a:r>
                      <a:endParaRPr lang="en-US" sz="14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elem1.elem2.elem3</a:t>
                      </a:r>
                      <a:r>
                        <a:rPr lang="en-US" sz="1400" baseline="0" dirty="0" smtClean="0"/>
                        <a:t> (</a:t>
                      </a:r>
                      <a:r>
                        <a:rPr lang="en-US" sz="1400" dirty="0" smtClean="0"/>
                        <a:t>elem5)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elem1.elem2.elem3.elem5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3810000" y="2381250"/>
          <a:ext cx="2819400" cy="2133599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819400"/>
              </a:tblGrid>
              <a:tr h="25037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Precondition (Elements</a:t>
                      </a:r>
                      <a:r>
                        <a:rPr lang="en-US" sz="1400" baseline="0" dirty="0" smtClean="0"/>
                        <a:t> Type)</a:t>
                      </a:r>
                      <a:endParaRPr lang="en-US" sz="1400" dirty="0"/>
                    </a:p>
                  </a:txBody>
                  <a:tcPr/>
                </a:tc>
              </a:tr>
              <a:tr h="25037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elem1 – Root</a:t>
                      </a:r>
                      <a:endParaRPr lang="en-US" sz="1400" dirty="0"/>
                    </a:p>
                  </a:txBody>
                  <a:tcPr/>
                </a:tc>
              </a:tr>
              <a:tr h="2503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elem2 – </a:t>
                      </a:r>
                      <a:r>
                        <a:rPr lang="en-US" sz="1400" dirty="0" err="1" smtClean="0"/>
                        <a:t>MazeFolder</a:t>
                      </a:r>
                      <a:endParaRPr lang="en-US" sz="1400" dirty="0" smtClean="0"/>
                    </a:p>
                  </a:txBody>
                  <a:tcPr/>
                </a:tc>
              </a:tr>
              <a:tr h="2503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elem3 –</a:t>
                      </a:r>
                      <a:r>
                        <a:rPr lang="en-US" sz="1400" baseline="0" dirty="0" smtClean="0"/>
                        <a:t> Room</a:t>
                      </a:r>
                      <a:endParaRPr lang="en-US" sz="1400" dirty="0" smtClean="0"/>
                    </a:p>
                  </a:txBody>
                  <a:tcPr/>
                </a:tc>
              </a:tr>
              <a:tr h="2503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elem4 – Monster</a:t>
                      </a:r>
                    </a:p>
                  </a:txBody>
                  <a:tcPr/>
                </a:tc>
              </a:tr>
              <a:tr h="2503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elem5 – Weapon</a:t>
                      </a:r>
                    </a:p>
                  </a:txBody>
                  <a:tcPr/>
                </a:tc>
              </a:tr>
              <a:tr h="2503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elem6 – Gold 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2" name="Picture 71" descr="figure10.jpg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62000" y="3276600"/>
            <a:ext cx="2209800" cy="1752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121" name="Rectangular Callout 120"/>
          <p:cNvSpPr/>
          <p:nvPr/>
        </p:nvSpPr>
        <p:spPr bwMode="auto">
          <a:xfrm>
            <a:off x="1447800" y="4438650"/>
            <a:ext cx="3657600" cy="342900"/>
          </a:xfrm>
          <a:prstGeom prst="wedgeRectCallout">
            <a:avLst>
              <a:gd name="adj1" fmla="val -70834"/>
              <a:gd name="adj2" fmla="val 116268"/>
            </a:avLst>
          </a:prstGeom>
          <a:solidFill>
            <a:srgbClr val="FFFF00">
              <a:alpha val="97000"/>
            </a:srgbClr>
          </a:solidFill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perspectiveHeroicExtremeLeftFacing"/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None/>
              <a:tabLst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Weapon1.strength &gt; 100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22"/>
          <p:cNvGrpSpPr/>
          <p:nvPr/>
        </p:nvGrpSpPr>
        <p:grpSpPr>
          <a:xfrm>
            <a:off x="5544361" y="2806699"/>
            <a:ext cx="1923239" cy="2146301"/>
            <a:chOff x="5544361" y="2806699"/>
            <a:chExt cx="1923239" cy="2146301"/>
          </a:xfrm>
        </p:grpSpPr>
        <p:pic>
          <p:nvPicPr>
            <p:cNvPr id="78" name="Picture 1" descr="C:\Documents and Settings\yusun\Desktop\s1.pn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5544361" y="2806699"/>
              <a:ext cx="1066800" cy="214630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pic>
        <p:sp>
          <p:nvSpPr>
            <p:cNvPr id="122" name="Rectangular Callout 121"/>
            <p:cNvSpPr/>
            <p:nvPr/>
          </p:nvSpPr>
          <p:spPr bwMode="auto">
            <a:xfrm>
              <a:off x="6477000" y="3657600"/>
              <a:ext cx="990600" cy="342900"/>
            </a:xfrm>
            <a:prstGeom prst="wedgeRectCallout">
              <a:avLst>
                <a:gd name="adj1" fmla="val -66988"/>
                <a:gd name="adj2" fmla="val -89288"/>
              </a:avLst>
            </a:prstGeom>
            <a:solidFill>
              <a:srgbClr val="FFFF00">
                <a:alpha val="97000"/>
              </a:srgbClr>
            </a:solidFill>
            <a:ln w="222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perspectiveHeroicExtremeLeftFacing"/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&gt; 100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Flowchart: Alternate Process 96"/>
          <p:cNvSpPr/>
          <p:nvPr/>
        </p:nvSpPr>
        <p:spPr bwMode="auto">
          <a:xfrm>
            <a:off x="3724275" y="5334000"/>
            <a:ext cx="1673352" cy="685800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305724" y="5463469"/>
            <a:ext cx="1094951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smtClean="0"/>
              <a:t>Execution Control</a:t>
            </a:r>
            <a:endParaRPr lang="en-US" sz="1600" dirty="0" smtClean="0"/>
          </a:p>
        </p:txBody>
      </p:sp>
      <p:pic>
        <p:nvPicPr>
          <p:cNvPr id="54" name="Picture 4" descr="http://www.google.com/url?source=imgres&amp;ct=img&amp;q=http://icons.mysitemyway.com/wp-content/gallery/green-jelly-icons-transport-travel/038994-green-jelly-icon-transport-travel-ship-wheel1.png&amp;sa=X&amp;ei=uY7LTImBD4GB8gbt4Y2WAQ&amp;ved=0CAQQ8wc4cQ&amp;usg=AFQjCNG0C9XZ0lmQWQ8hlyOmr2ZiVZUIZ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334000"/>
            <a:ext cx="727072" cy="72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9F8C-9375-4C1B-87F2-A24B96BCA8CB}" type="slidenum">
              <a:rPr lang="en-US" altLang="en-US" smtClean="0"/>
              <a:pPr/>
              <a:t>17</a:t>
            </a:fld>
            <a:endParaRPr lang="en-US" altLang="en-US"/>
          </a:p>
        </p:txBody>
      </p:sp>
      <p:grpSp>
        <p:nvGrpSpPr>
          <p:cNvPr id="3" name="Group 67"/>
          <p:cNvGrpSpPr/>
          <p:nvPr/>
        </p:nvGrpSpPr>
        <p:grpSpPr>
          <a:xfrm>
            <a:off x="2776695" y="2667000"/>
            <a:ext cx="1695450" cy="685800"/>
            <a:chOff x="2600325" y="2809875"/>
            <a:chExt cx="1695450" cy="685800"/>
          </a:xfrm>
        </p:grpSpPr>
        <p:sp>
          <p:nvSpPr>
            <p:cNvPr id="60" name="Flowchart: Alternate Process 59"/>
            <p:cNvSpPr/>
            <p:nvPr/>
          </p:nvSpPr>
          <p:spPr bwMode="auto">
            <a:xfrm>
              <a:off x="2600325" y="2809875"/>
              <a:ext cx="1543050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933699" y="2905125"/>
              <a:ext cx="1362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Operation</a:t>
              </a:r>
            </a:p>
            <a:p>
              <a:pPr>
                <a:buNone/>
              </a:pPr>
              <a:r>
                <a:rPr lang="en-US" sz="1400" dirty="0" smtClean="0"/>
                <a:t>Optimization</a:t>
              </a:r>
            </a:p>
          </p:txBody>
        </p:sp>
        <p:pic>
          <p:nvPicPr>
            <p:cNvPr id="68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638425" y="2924175"/>
              <a:ext cx="472348" cy="466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0" name="Trapezoid 69"/>
          <p:cNvSpPr/>
          <p:nvPr/>
        </p:nvSpPr>
        <p:spPr bwMode="auto">
          <a:xfrm rot="10800000">
            <a:off x="643096" y="1600200"/>
            <a:ext cx="1828799" cy="1314450"/>
          </a:xfrm>
          <a:prstGeom prst="trapezoid">
            <a:avLst/>
          </a:prstGeom>
          <a:gradFill flip="none" rotWithShape="1">
            <a:gsLst>
              <a:gs pos="100000">
                <a:schemeClr val="accent2">
                  <a:tint val="50000"/>
                  <a:satMod val="300000"/>
                </a:schemeClr>
              </a:gs>
              <a:gs pos="0">
                <a:schemeClr val="accent2">
                  <a:tint val="15000"/>
                  <a:satMod val="350000"/>
                </a:scheme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" name="Group 17"/>
          <p:cNvGrpSpPr/>
          <p:nvPr/>
        </p:nvGrpSpPr>
        <p:grpSpPr>
          <a:xfrm>
            <a:off x="776445" y="2667000"/>
            <a:ext cx="1619250" cy="685800"/>
            <a:chOff x="1219200" y="2819400"/>
            <a:chExt cx="1619250" cy="685800"/>
          </a:xfrm>
        </p:grpSpPr>
        <p:sp>
          <p:nvSpPr>
            <p:cNvPr id="73" name="Flowchart: Alternate Process 72"/>
            <p:cNvSpPr/>
            <p:nvPr/>
          </p:nvSpPr>
          <p:spPr bwMode="auto">
            <a:xfrm>
              <a:off x="1219200" y="2819400"/>
              <a:ext cx="1543050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647825" y="2924175"/>
              <a:ext cx="11906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Operation</a:t>
              </a:r>
            </a:p>
            <a:p>
              <a:pPr>
                <a:buNone/>
              </a:pPr>
              <a:r>
                <a:rPr lang="en-US" sz="1400" dirty="0" smtClean="0"/>
                <a:t>Recording</a:t>
              </a:r>
            </a:p>
          </p:txBody>
        </p:sp>
        <p:pic>
          <p:nvPicPr>
            <p:cNvPr id="75" name="Picture 2" descr="http://www.deviantart.com/download/86810717/Camstudio_Record_Button_Icon_by_HereticPie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285875" y="2905125"/>
              <a:ext cx="533400" cy="533400"/>
            </a:xfrm>
            <a:prstGeom prst="rect">
              <a:avLst/>
            </a:prstGeom>
            <a:noFill/>
          </p:spPr>
        </p:pic>
      </p:grpSp>
      <p:grpSp>
        <p:nvGrpSpPr>
          <p:cNvPr id="6" name="Group 12"/>
          <p:cNvGrpSpPr/>
          <p:nvPr/>
        </p:nvGrpSpPr>
        <p:grpSpPr>
          <a:xfrm>
            <a:off x="624045" y="1304925"/>
            <a:ext cx="1885950" cy="628650"/>
            <a:chOff x="3744006" y="2381251"/>
            <a:chExt cx="2020661" cy="628650"/>
          </a:xfrm>
        </p:grpSpPr>
        <p:sp>
          <p:nvSpPr>
            <p:cNvPr id="77" name="Flowchart: Alternate Process 76"/>
            <p:cNvSpPr/>
            <p:nvPr/>
          </p:nvSpPr>
          <p:spPr bwMode="auto">
            <a:xfrm>
              <a:off x="3744006" y="2381251"/>
              <a:ext cx="2020661" cy="62865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315505" y="2448580"/>
              <a:ext cx="14447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User</a:t>
              </a:r>
              <a:endParaRPr lang="en-US" sz="1600" dirty="0" smtClean="0"/>
            </a:p>
            <a:p>
              <a:pPr>
                <a:buNone/>
              </a:pPr>
              <a:r>
                <a:rPr lang="en-US" sz="1400" dirty="0" smtClean="0"/>
                <a:t>Demonstration</a:t>
              </a:r>
              <a:endParaRPr lang="en-US" sz="1600" dirty="0" smtClean="0"/>
            </a:p>
          </p:txBody>
        </p:sp>
        <p:pic>
          <p:nvPicPr>
            <p:cNvPr id="79" name="Picture 78" descr="C:\Documents and Settings\Tairas\Local Settings\Temporary Internet Files\Content.IE5\G16N01E7\MCj04339420000[1]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31772" y="2394853"/>
              <a:ext cx="571500" cy="571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0" name="Trapezoid 79"/>
          <p:cNvSpPr/>
          <p:nvPr/>
        </p:nvSpPr>
        <p:spPr bwMode="auto">
          <a:xfrm>
            <a:off x="1743075" y="4638675"/>
            <a:ext cx="3581400" cy="685800"/>
          </a:xfrm>
          <a:prstGeom prst="trapezoid">
            <a:avLst>
              <a:gd name="adj" fmla="val 207143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1" name="Straight Connector 80"/>
          <p:cNvCxnSpPr/>
          <p:nvPr/>
        </p:nvCxnSpPr>
        <p:spPr bwMode="auto">
          <a:xfrm>
            <a:off x="2319495" y="3009900"/>
            <a:ext cx="457200" cy="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 bwMode="auto">
          <a:xfrm>
            <a:off x="4319745" y="3009900"/>
            <a:ext cx="514350" cy="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" name="Group 57"/>
          <p:cNvGrpSpPr/>
          <p:nvPr/>
        </p:nvGrpSpPr>
        <p:grpSpPr>
          <a:xfrm>
            <a:off x="6872445" y="2667000"/>
            <a:ext cx="1557180" cy="685800"/>
            <a:chOff x="5181600" y="4191000"/>
            <a:chExt cx="1557180" cy="685800"/>
          </a:xfrm>
        </p:grpSpPr>
        <p:sp>
          <p:nvSpPr>
            <p:cNvPr id="84" name="Flowchart: Alternate Process 83"/>
            <p:cNvSpPr/>
            <p:nvPr/>
          </p:nvSpPr>
          <p:spPr bwMode="auto">
            <a:xfrm>
              <a:off x="5181600" y="4191000"/>
              <a:ext cx="1545336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638800" y="4267855"/>
              <a:ext cx="10999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User</a:t>
              </a:r>
              <a:endParaRPr lang="en-US" sz="1600" dirty="0" smtClean="0"/>
            </a:p>
            <a:p>
              <a:pPr>
                <a:buNone/>
              </a:pPr>
              <a:r>
                <a:rPr lang="en-US" sz="1400" dirty="0" smtClean="0"/>
                <a:t>Refinement</a:t>
              </a:r>
              <a:endParaRPr lang="en-US" sz="1600" dirty="0" smtClean="0"/>
            </a:p>
          </p:txBody>
        </p:sp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253702" y="4339319"/>
              <a:ext cx="461281" cy="461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87" name="Straight Connector 86"/>
          <p:cNvCxnSpPr/>
          <p:nvPr/>
        </p:nvCxnSpPr>
        <p:spPr bwMode="auto">
          <a:xfrm>
            <a:off x="6379431" y="3009900"/>
            <a:ext cx="493014" cy="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" name="Group 41"/>
          <p:cNvGrpSpPr/>
          <p:nvPr/>
        </p:nvGrpSpPr>
        <p:grpSpPr>
          <a:xfrm>
            <a:off x="2698623" y="4143375"/>
            <a:ext cx="1673352" cy="685800"/>
            <a:chOff x="3810000" y="3962400"/>
            <a:chExt cx="1673352" cy="685800"/>
          </a:xfrm>
        </p:grpSpPr>
        <p:sp>
          <p:nvSpPr>
            <p:cNvPr id="89" name="Flowchart: Alternate Process 88"/>
            <p:cNvSpPr/>
            <p:nvPr/>
          </p:nvSpPr>
          <p:spPr bwMode="auto">
            <a:xfrm>
              <a:off x="3810000" y="3962400"/>
              <a:ext cx="1673352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276518" y="4072950"/>
              <a:ext cx="1199727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Pattern Execution</a:t>
              </a:r>
              <a:endParaRPr lang="en-US" sz="1600" dirty="0" smtClean="0"/>
            </a:p>
          </p:txBody>
        </p:sp>
        <p:pic>
          <p:nvPicPr>
            <p:cNvPr id="91" name="Picture 2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885993" y="4049137"/>
              <a:ext cx="528638" cy="528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Group 40"/>
          <p:cNvGrpSpPr/>
          <p:nvPr/>
        </p:nvGrpSpPr>
        <p:grpSpPr>
          <a:xfrm>
            <a:off x="1669923" y="5324475"/>
            <a:ext cx="1673352" cy="685800"/>
            <a:chOff x="1295400" y="4924425"/>
            <a:chExt cx="1673352" cy="685800"/>
          </a:xfrm>
        </p:grpSpPr>
        <p:sp>
          <p:nvSpPr>
            <p:cNvPr id="93" name="Flowchart: Alternate Process 92"/>
            <p:cNvSpPr/>
            <p:nvPr/>
          </p:nvSpPr>
          <p:spPr bwMode="auto">
            <a:xfrm>
              <a:off x="1295400" y="4924425"/>
              <a:ext cx="1673352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94" name="Picture 3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394367" y="5038725"/>
              <a:ext cx="510633" cy="486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5" name="TextBox 94"/>
            <p:cNvSpPr txBox="1"/>
            <p:nvPr/>
          </p:nvSpPr>
          <p:spPr>
            <a:xfrm>
              <a:off x="1724025" y="5048250"/>
              <a:ext cx="1200150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Correctness Checking</a:t>
              </a:r>
              <a:endParaRPr lang="en-US" sz="1600" dirty="0" smtClean="0"/>
            </a:p>
          </p:txBody>
        </p:sp>
      </p:grpSp>
      <p:cxnSp>
        <p:nvCxnSpPr>
          <p:cNvPr id="104" name="Straight Connector 103"/>
          <p:cNvCxnSpPr/>
          <p:nvPr/>
        </p:nvCxnSpPr>
        <p:spPr bwMode="auto">
          <a:xfrm rot="16200000" flipH="1">
            <a:off x="7442057" y="3555856"/>
            <a:ext cx="409575" cy="3462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 bwMode="auto">
          <a:xfrm rot="10800000">
            <a:off x="4371975" y="4486275"/>
            <a:ext cx="2743200" cy="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0" name="Group 31"/>
          <p:cNvGrpSpPr/>
          <p:nvPr/>
        </p:nvGrpSpPr>
        <p:grpSpPr>
          <a:xfrm>
            <a:off x="4834095" y="2667000"/>
            <a:ext cx="1676400" cy="685800"/>
            <a:chOff x="3200400" y="4419600"/>
            <a:chExt cx="1676400" cy="685800"/>
          </a:xfrm>
        </p:grpSpPr>
        <p:sp>
          <p:nvSpPr>
            <p:cNvPr id="107" name="Flowchart: Alternate Process 106"/>
            <p:cNvSpPr/>
            <p:nvPr/>
          </p:nvSpPr>
          <p:spPr bwMode="auto">
            <a:xfrm>
              <a:off x="3200400" y="4419600"/>
              <a:ext cx="1545336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514724" y="4505325"/>
              <a:ext cx="1362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Pattern</a:t>
              </a:r>
            </a:p>
            <a:p>
              <a:pPr>
                <a:buNone/>
              </a:pPr>
              <a:r>
                <a:rPr lang="en-US" sz="1400" dirty="0" smtClean="0"/>
                <a:t>Inference</a:t>
              </a:r>
            </a:p>
          </p:txBody>
        </p:sp>
        <p:pic>
          <p:nvPicPr>
            <p:cNvPr id="109" name="Picture 5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305175" y="4543425"/>
              <a:ext cx="428625" cy="444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0" name="Rectangle 109"/>
          <p:cNvSpPr/>
          <p:nvPr/>
        </p:nvSpPr>
        <p:spPr bwMode="auto">
          <a:xfrm>
            <a:off x="566928" y="1219200"/>
            <a:ext cx="7924800" cy="4876800"/>
          </a:xfrm>
          <a:prstGeom prst="rect">
            <a:avLst/>
          </a:prstGeom>
          <a:solidFill>
            <a:srgbClr val="C0C0C0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1" name="Group 71"/>
          <p:cNvGrpSpPr/>
          <p:nvPr/>
        </p:nvGrpSpPr>
        <p:grpSpPr>
          <a:xfrm>
            <a:off x="685800" y="1323975"/>
            <a:ext cx="7086600" cy="428625"/>
            <a:chOff x="685800" y="1295400"/>
            <a:chExt cx="4495800" cy="646043"/>
          </a:xfrm>
        </p:grpSpPr>
        <p:sp>
          <p:nvSpPr>
            <p:cNvPr id="112" name="Rounded Rectangle 111"/>
            <p:cNvSpPr/>
            <p:nvPr/>
          </p:nvSpPr>
          <p:spPr bwMode="auto">
            <a:xfrm>
              <a:off x="685800" y="1295400"/>
              <a:ext cx="4495800" cy="646043"/>
            </a:xfrm>
            <a:prstGeom prst="roundRect">
              <a:avLst>
                <a:gd name="adj" fmla="val 6819"/>
              </a:avLst>
            </a:prstGeom>
            <a:solidFill>
              <a:schemeClr val="lt1">
                <a:alpha val="9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28276" y="1330189"/>
              <a:ext cx="4394169" cy="514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Font typeface="Arial" pitchFamily="34" charset="0"/>
                <a:buChar char="•"/>
              </a:pPr>
              <a:r>
                <a:rPr lang="en-US" dirty="0" smtClean="0">
                  <a:latin typeface="Gill Sans MT" pitchFamily="34" charset="0"/>
                </a:rPr>
                <a:t> All the finalized patterns are stored in the repository for future reuse</a:t>
              </a:r>
            </a:p>
          </p:txBody>
        </p:sp>
      </p:grpSp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191000" y="2133600"/>
            <a:ext cx="2072589" cy="31623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grpSp>
        <p:nvGrpSpPr>
          <p:cNvPr id="12" name="Group 62"/>
          <p:cNvGrpSpPr/>
          <p:nvPr/>
        </p:nvGrpSpPr>
        <p:grpSpPr>
          <a:xfrm>
            <a:off x="7115175" y="3762375"/>
            <a:ext cx="1085850" cy="1447800"/>
            <a:chOff x="6858000" y="4191000"/>
            <a:chExt cx="1085850" cy="1447800"/>
          </a:xfrm>
        </p:grpSpPr>
        <p:sp>
          <p:nvSpPr>
            <p:cNvPr id="101" name="Flowchart: Magnetic Disk 100"/>
            <p:cNvSpPr/>
            <p:nvPr/>
          </p:nvSpPr>
          <p:spPr bwMode="auto">
            <a:xfrm>
              <a:off x="6858000" y="4191000"/>
              <a:ext cx="1066800" cy="1447800"/>
            </a:xfrm>
            <a:prstGeom prst="flowChartMagneticDisk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02" name="Picture 101" descr="database.pn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10425" y="5219700"/>
              <a:ext cx="381000" cy="381000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6903179" y="4686300"/>
              <a:ext cx="10406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Pattern</a:t>
              </a:r>
              <a:endParaRPr lang="en-US" sz="1600" dirty="0" smtClean="0"/>
            </a:p>
            <a:p>
              <a:pPr>
                <a:buNone/>
              </a:pPr>
              <a:r>
                <a:rPr lang="en-US" sz="1400" dirty="0" smtClean="0"/>
                <a:t>Repository</a:t>
              </a:r>
              <a:endParaRPr lang="en-US" sz="1600" dirty="0" smtClean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lowchart: Alternate Process 111"/>
          <p:cNvSpPr/>
          <p:nvPr/>
        </p:nvSpPr>
        <p:spPr bwMode="auto">
          <a:xfrm>
            <a:off x="3724275" y="5334000"/>
            <a:ext cx="1673352" cy="685800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305724" y="5463469"/>
            <a:ext cx="1094951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smtClean="0"/>
              <a:t>Execution Control</a:t>
            </a:r>
            <a:endParaRPr lang="en-US" sz="1600" dirty="0" smtClean="0"/>
          </a:p>
        </p:txBody>
      </p:sp>
      <p:pic>
        <p:nvPicPr>
          <p:cNvPr id="66" name="Picture 4" descr="http://www.google.com/url?source=imgres&amp;ct=img&amp;q=http://icons.mysitemyway.com/wp-content/gallery/green-jelly-icons-transport-travel/038994-green-jelly-icon-transport-travel-ship-wheel1.png&amp;sa=X&amp;ei=uY7LTImBD4GB8gbt4Y2WAQ&amp;ved=0CAQQ8wc4cQ&amp;usg=AFQjCNG0C9XZ0lmQWQ8hlyOmr2ZiVZUIZ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334000"/>
            <a:ext cx="727072" cy="72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9F8C-9375-4C1B-87F2-A24B96BCA8CB}" type="slidenum">
              <a:rPr lang="en-US" altLang="en-US" smtClean="0"/>
              <a:pPr/>
              <a:t>18</a:t>
            </a:fld>
            <a:endParaRPr lang="en-US" altLang="en-US"/>
          </a:p>
        </p:txBody>
      </p:sp>
      <p:grpSp>
        <p:nvGrpSpPr>
          <p:cNvPr id="3" name="Group 67"/>
          <p:cNvGrpSpPr/>
          <p:nvPr/>
        </p:nvGrpSpPr>
        <p:grpSpPr>
          <a:xfrm>
            <a:off x="2776695" y="2667000"/>
            <a:ext cx="1695450" cy="685800"/>
            <a:chOff x="2600325" y="2809875"/>
            <a:chExt cx="1695450" cy="685800"/>
          </a:xfrm>
        </p:grpSpPr>
        <p:sp>
          <p:nvSpPr>
            <p:cNvPr id="75" name="Flowchart: Alternate Process 74"/>
            <p:cNvSpPr/>
            <p:nvPr/>
          </p:nvSpPr>
          <p:spPr bwMode="auto">
            <a:xfrm>
              <a:off x="2600325" y="2809875"/>
              <a:ext cx="1543050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933699" y="2905125"/>
              <a:ext cx="1362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Operation</a:t>
              </a:r>
            </a:p>
            <a:p>
              <a:pPr>
                <a:buNone/>
              </a:pPr>
              <a:r>
                <a:rPr lang="en-US" sz="1400" dirty="0" smtClean="0"/>
                <a:t>Optimization</a:t>
              </a:r>
            </a:p>
          </p:txBody>
        </p:sp>
        <p:pic>
          <p:nvPicPr>
            <p:cNvPr id="85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638425" y="2924175"/>
              <a:ext cx="472348" cy="466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6" name="Trapezoid 85"/>
          <p:cNvSpPr/>
          <p:nvPr/>
        </p:nvSpPr>
        <p:spPr bwMode="auto">
          <a:xfrm rot="10800000">
            <a:off x="643096" y="1600200"/>
            <a:ext cx="1828799" cy="1314450"/>
          </a:xfrm>
          <a:prstGeom prst="trapezoid">
            <a:avLst/>
          </a:prstGeom>
          <a:gradFill flip="none" rotWithShape="1">
            <a:gsLst>
              <a:gs pos="100000">
                <a:schemeClr val="accent2">
                  <a:tint val="50000"/>
                  <a:satMod val="300000"/>
                </a:schemeClr>
              </a:gs>
              <a:gs pos="0">
                <a:schemeClr val="accent2">
                  <a:tint val="15000"/>
                  <a:satMod val="350000"/>
                </a:scheme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" name="Group 17"/>
          <p:cNvGrpSpPr/>
          <p:nvPr/>
        </p:nvGrpSpPr>
        <p:grpSpPr>
          <a:xfrm>
            <a:off x="776445" y="2667000"/>
            <a:ext cx="1619250" cy="685800"/>
            <a:chOff x="1219200" y="2819400"/>
            <a:chExt cx="1619250" cy="685800"/>
          </a:xfrm>
        </p:grpSpPr>
        <p:sp>
          <p:nvSpPr>
            <p:cNvPr id="88" name="Flowchart: Alternate Process 87"/>
            <p:cNvSpPr/>
            <p:nvPr/>
          </p:nvSpPr>
          <p:spPr bwMode="auto">
            <a:xfrm>
              <a:off x="1219200" y="2819400"/>
              <a:ext cx="1543050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647825" y="2924175"/>
              <a:ext cx="11906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Operation</a:t>
              </a:r>
            </a:p>
            <a:p>
              <a:pPr>
                <a:buNone/>
              </a:pPr>
              <a:r>
                <a:rPr lang="en-US" sz="1400" dirty="0" smtClean="0"/>
                <a:t>Recording</a:t>
              </a:r>
            </a:p>
          </p:txBody>
        </p:sp>
        <p:pic>
          <p:nvPicPr>
            <p:cNvPr id="90" name="Picture 2" descr="http://www.deviantart.com/download/86810717/Camstudio_Record_Button_Icon_by_HereticPie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285875" y="2905125"/>
              <a:ext cx="533400" cy="533400"/>
            </a:xfrm>
            <a:prstGeom prst="rect">
              <a:avLst/>
            </a:prstGeom>
            <a:noFill/>
          </p:spPr>
        </p:pic>
      </p:grpSp>
      <p:grpSp>
        <p:nvGrpSpPr>
          <p:cNvPr id="6" name="Group 12"/>
          <p:cNvGrpSpPr/>
          <p:nvPr/>
        </p:nvGrpSpPr>
        <p:grpSpPr>
          <a:xfrm>
            <a:off x="624045" y="1304925"/>
            <a:ext cx="1885950" cy="628650"/>
            <a:chOff x="3744006" y="2381251"/>
            <a:chExt cx="2020661" cy="628650"/>
          </a:xfrm>
        </p:grpSpPr>
        <p:sp>
          <p:nvSpPr>
            <p:cNvPr id="92" name="Flowchart: Alternate Process 91"/>
            <p:cNvSpPr/>
            <p:nvPr/>
          </p:nvSpPr>
          <p:spPr bwMode="auto">
            <a:xfrm>
              <a:off x="3744006" y="2381251"/>
              <a:ext cx="2020661" cy="62865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315505" y="2448580"/>
              <a:ext cx="14447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User</a:t>
              </a:r>
              <a:endParaRPr lang="en-US" sz="1600" dirty="0" smtClean="0"/>
            </a:p>
            <a:p>
              <a:pPr>
                <a:buNone/>
              </a:pPr>
              <a:r>
                <a:rPr lang="en-US" sz="1400" dirty="0" smtClean="0"/>
                <a:t>Demonstration</a:t>
              </a:r>
              <a:endParaRPr lang="en-US" sz="1600" dirty="0" smtClean="0"/>
            </a:p>
          </p:txBody>
        </p:sp>
        <p:pic>
          <p:nvPicPr>
            <p:cNvPr id="94" name="Picture 93" descr="C:\Documents and Settings\Tairas\Local Settings\Temporary Internet Files\Content.IE5\G16N01E7\MCj04339420000[1]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31772" y="2394853"/>
              <a:ext cx="571500" cy="571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5" name="Trapezoid 94"/>
          <p:cNvSpPr/>
          <p:nvPr/>
        </p:nvSpPr>
        <p:spPr bwMode="auto">
          <a:xfrm>
            <a:off x="1743075" y="4638675"/>
            <a:ext cx="3581400" cy="685800"/>
          </a:xfrm>
          <a:prstGeom prst="trapezoid">
            <a:avLst>
              <a:gd name="adj" fmla="val 207143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6" name="Straight Connector 95"/>
          <p:cNvCxnSpPr/>
          <p:nvPr/>
        </p:nvCxnSpPr>
        <p:spPr bwMode="auto">
          <a:xfrm>
            <a:off x="2319495" y="3009900"/>
            <a:ext cx="457200" cy="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 bwMode="auto">
          <a:xfrm>
            <a:off x="4319745" y="3009900"/>
            <a:ext cx="514350" cy="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" name="Group 57"/>
          <p:cNvGrpSpPr/>
          <p:nvPr/>
        </p:nvGrpSpPr>
        <p:grpSpPr>
          <a:xfrm>
            <a:off x="6872445" y="2667000"/>
            <a:ext cx="1557180" cy="685800"/>
            <a:chOff x="5181600" y="4191000"/>
            <a:chExt cx="1557180" cy="685800"/>
          </a:xfrm>
        </p:grpSpPr>
        <p:sp>
          <p:nvSpPr>
            <p:cNvPr id="99" name="Flowchart: Alternate Process 98"/>
            <p:cNvSpPr/>
            <p:nvPr/>
          </p:nvSpPr>
          <p:spPr bwMode="auto">
            <a:xfrm>
              <a:off x="5181600" y="4191000"/>
              <a:ext cx="1545336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638800" y="4267855"/>
              <a:ext cx="10999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User</a:t>
              </a:r>
              <a:endParaRPr lang="en-US" sz="1600" dirty="0" smtClean="0"/>
            </a:p>
            <a:p>
              <a:pPr>
                <a:buNone/>
              </a:pPr>
              <a:r>
                <a:rPr lang="en-US" sz="1400" dirty="0" smtClean="0"/>
                <a:t>Refinement</a:t>
              </a:r>
              <a:endParaRPr lang="en-US" sz="1600" dirty="0" smtClean="0"/>
            </a:p>
          </p:txBody>
        </p:sp>
        <p:pic>
          <p:nvPicPr>
            <p:cNvPr id="101" name="Picture 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253702" y="4339319"/>
              <a:ext cx="461281" cy="461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02" name="Straight Connector 101"/>
          <p:cNvCxnSpPr/>
          <p:nvPr/>
        </p:nvCxnSpPr>
        <p:spPr bwMode="auto">
          <a:xfrm>
            <a:off x="6379431" y="3009900"/>
            <a:ext cx="493014" cy="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" name="Group 40"/>
          <p:cNvGrpSpPr/>
          <p:nvPr/>
        </p:nvGrpSpPr>
        <p:grpSpPr>
          <a:xfrm>
            <a:off x="1669923" y="5324475"/>
            <a:ext cx="1673352" cy="685800"/>
            <a:chOff x="1295400" y="4924425"/>
            <a:chExt cx="1673352" cy="685800"/>
          </a:xfrm>
        </p:grpSpPr>
        <p:sp>
          <p:nvSpPr>
            <p:cNvPr id="108" name="Flowchart: Alternate Process 107"/>
            <p:cNvSpPr/>
            <p:nvPr/>
          </p:nvSpPr>
          <p:spPr bwMode="auto">
            <a:xfrm>
              <a:off x="1295400" y="4924425"/>
              <a:ext cx="1673352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09" name="Picture 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394367" y="5038725"/>
              <a:ext cx="510633" cy="486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" name="TextBox 109"/>
            <p:cNvSpPr txBox="1"/>
            <p:nvPr/>
          </p:nvSpPr>
          <p:spPr>
            <a:xfrm>
              <a:off x="1724025" y="5048250"/>
              <a:ext cx="1200150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Correctness Checking</a:t>
              </a:r>
              <a:endParaRPr lang="en-US" sz="1600" dirty="0" smtClean="0"/>
            </a:p>
          </p:txBody>
        </p:sp>
      </p:grpSp>
      <p:grpSp>
        <p:nvGrpSpPr>
          <p:cNvPr id="9" name="Group 62"/>
          <p:cNvGrpSpPr/>
          <p:nvPr/>
        </p:nvGrpSpPr>
        <p:grpSpPr>
          <a:xfrm>
            <a:off x="7115175" y="3762375"/>
            <a:ext cx="1085850" cy="1447800"/>
            <a:chOff x="6858000" y="4191000"/>
            <a:chExt cx="1085850" cy="1447800"/>
          </a:xfrm>
        </p:grpSpPr>
        <p:sp>
          <p:nvSpPr>
            <p:cNvPr id="116" name="Flowchart: Magnetic Disk 115"/>
            <p:cNvSpPr/>
            <p:nvPr/>
          </p:nvSpPr>
          <p:spPr bwMode="auto">
            <a:xfrm>
              <a:off x="6858000" y="4191000"/>
              <a:ext cx="1066800" cy="1447800"/>
            </a:xfrm>
            <a:prstGeom prst="flowChartMagneticDisk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17" name="Picture 116" descr="database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10425" y="5219700"/>
              <a:ext cx="381000" cy="381000"/>
            </a:xfrm>
            <a:prstGeom prst="rect">
              <a:avLst/>
            </a:prstGeom>
          </p:spPr>
        </p:pic>
        <p:sp>
          <p:nvSpPr>
            <p:cNvPr id="118" name="TextBox 117"/>
            <p:cNvSpPr txBox="1"/>
            <p:nvPr/>
          </p:nvSpPr>
          <p:spPr>
            <a:xfrm>
              <a:off x="6903179" y="4686300"/>
              <a:ext cx="10406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Pattern</a:t>
              </a:r>
              <a:endParaRPr lang="en-US" sz="1600" dirty="0" smtClean="0"/>
            </a:p>
            <a:p>
              <a:pPr>
                <a:buNone/>
              </a:pPr>
              <a:r>
                <a:rPr lang="en-US" sz="1400" dirty="0" smtClean="0"/>
                <a:t>Repository</a:t>
              </a:r>
              <a:endParaRPr lang="en-US" sz="1600" dirty="0" smtClean="0"/>
            </a:p>
          </p:txBody>
        </p:sp>
      </p:grpSp>
      <p:cxnSp>
        <p:nvCxnSpPr>
          <p:cNvPr id="119" name="Straight Connector 118"/>
          <p:cNvCxnSpPr/>
          <p:nvPr/>
        </p:nvCxnSpPr>
        <p:spPr bwMode="auto">
          <a:xfrm rot="16200000" flipH="1">
            <a:off x="7442057" y="3555856"/>
            <a:ext cx="409575" cy="3462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 bwMode="auto">
          <a:xfrm rot="10800000">
            <a:off x="4371975" y="4486275"/>
            <a:ext cx="2743200" cy="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0" name="Group 31"/>
          <p:cNvGrpSpPr/>
          <p:nvPr/>
        </p:nvGrpSpPr>
        <p:grpSpPr>
          <a:xfrm>
            <a:off x="4834095" y="2667000"/>
            <a:ext cx="1676400" cy="685800"/>
            <a:chOff x="3200400" y="4419600"/>
            <a:chExt cx="1676400" cy="685800"/>
          </a:xfrm>
        </p:grpSpPr>
        <p:sp>
          <p:nvSpPr>
            <p:cNvPr id="122" name="Flowchart: Alternate Process 121"/>
            <p:cNvSpPr/>
            <p:nvPr/>
          </p:nvSpPr>
          <p:spPr bwMode="auto">
            <a:xfrm>
              <a:off x="3200400" y="4419600"/>
              <a:ext cx="1545336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514724" y="4505325"/>
              <a:ext cx="1362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Pattern</a:t>
              </a:r>
            </a:p>
            <a:p>
              <a:pPr>
                <a:buNone/>
              </a:pPr>
              <a:r>
                <a:rPr lang="en-US" sz="1400" dirty="0" smtClean="0"/>
                <a:t>Inference</a:t>
              </a:r>
            </a:p>
          </p:txBody>
        </p:sp>
        <p:pic>
          <p:nvPicPr>
            <p:cNvPr id="124" name="Picture 5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305175" y="4543425"/>
              <a:ext cx="428625" cy="444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5" name="Rectangle 124"/>
          <p:cNvSpPr/>
          <p:nvPr/>
        </p:nvSpPr>
        <p:spPr bwMode="auto">
          <a:xfrm>
            <a:off x="566928" y="1186415"/>
            <a:ext cx="7924800" cy="4876800"/>
          </a:xfrm>
          <a:prstGeom prst="rect">
            <a:avLst/>
          </a:prstGeom>
          <a:solidFill>
            <a:srgbClr val="C0C0C0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1" name="Group 41"/>
          <p:cNvGrpSpPr/>
          <p:nvPr/>
        </p:nvGrpSpPr>
        <p:grpSpPr>
          <a:xfrm>
            <a:off x="2698623" y="4143375"/>
            <a:ext cx="1673352" cy="685800"/>
            <a:chOff x="3810000" y="3962400"/>
            <a:chExt cx="1673352" cy="685800"/>
          </a:xfrm>
        </p:grpSpPr>
        <p:sp>
          <p:nvSpPr>
            <p:cNvPr id="104" name="Flowchart: Alternate Process 103"/>
            <p:cNvSpPr/>
            <p:nvPr/>
          </p:nvSpPr>
          <p:spPr bwMode="auto">
            <a:xfrm>
              <a:off x="3810000" y="3962400"/>
              <a:ext cx="1673352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276518" y="4072950"/>
              <a:ext cx="1199727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Pattern Execution</a:t>
              </a:r>
              <a:endParaRPr lang="en-US" sz="1600" dirty="0" smtClean="0"/>
            </a:p>
          </p:txBody>
        </p:sp>
        <p:pic>
          <p:nvPicPr>
            <p:cNvPr id="106" name="Picture 2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3885993" y="4049137"/>
              <a:ext cx="528638" cy="528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Group 71"/>
          <p:cNvGrpSpPr/>
          <p:nvPr/>
        </p:nvGrpSpPr>
        <p:grpSpPr>
          <a:xfrm>
            <a:off x="647700" y="1314450"/>
            <a:ext cx="5638800" cy="1038225"/>
            <a:chOff x="685800" y="1295400"/>
            <a:chExt cx="4495800" cy="1564862"/>
          </a:xfrm>
        </p:grpSpPr>
        <p:sp>
          <p:nvSpPr>
            <p:cNvPr id="127" name="Rounded Rectangle 126"/>
            <p:cNvSpPr/>
            <p:nvPr/>
          </p:nvSpPr>
          <p:spPr bwMode="auto">
            <a:xfrm>
              <a:off x="685800" y="1295400"/>
              <a:ext cx="4495800" cy="1564862"/>
            </a:xfrm>
            <a:prstGeom prst="roundRect">
              <a:avLst>
                <a:gd name="adj" fmla="val 6819"/>
              </a:avLst>
            </a:prstGeom>
            <a:solidFill>
              <a:schemeClr val="lt1">
                <a:alpha val="9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28276" y="1373258"/>
              <a:ext cx="4394169" cy="1433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None/>
              </a:pPr>
              <a:r>
                <a:rPr lang="en-US" dirty="0" smtClean="0">
                  <a:latin typeface="Gill Sans MT" pitchFamily="34" charset="0"/>
                </a:rPr>
                <a:t>The </a:t>
              </a:r>
              <a:r>
                <a:rPr lang="en-US" dirty="0" smtClean="0">
                  <a:latin typeface="+mn-lt"/>
                </a:rPr>
                <a:t>execution</a:t>
              </a:r>
              <a:r>
                <a:rPr lang="en-US" dirty="0" smtClean="0">
                  <a:latin typeface="Gill Sans MT" pitchFamily="34" charset="0"/>
                </a:rPr>
                <a:t> engine is responsible for: </a:t>
              </a:r>
            </a:p>
            <a:p>
              <a:pPr algn="l">
                <a:buFont typeface="Arial" pitchFamily="34" charset="0"/>
                <a:buChar char="•"/>
              </a:pPr>
              <a:r>
                <a:rPr lang="en-US" dirty="0" smtClean="0">
                  <a:latin typeface="Gill Sans MT" pitchFamily="34" charset="0"/>
                </a:rPr>
                <a:t> Precondition matching</a:t>
              </a:r>
            </a:p>
            <a:p>
              <a:pPr algn="l">
                <a:buFont typeface="Arial" pitchFamily="34" charset="0"/>
                <a:buChar char="•"/>
              </a:pPr>
              <a:r>
                <a:rPr lang="en-US" dirty="0" smtClean="0">
                  <a:latin typeface="Gill Sans MT" pitchFamily="34" charset="0"/>
                </a:rPr>
                <a:t> Execution of transformation actions </a:t>
              </a:r>
            </a:p>
          </p:txBody>
        </p:sp>
      </p:grpSp>
      <p:grpSp>
        <p:nvGrpSpPr>
          <p:cNvPr id="13" name="Group 72"/>
          <p:cNvGrpSpPr/>
          <p:nvPr/>
        </p:nvGrpSpPr>
        <p:grpSpPr>
          <a:xfrm>
            <a:off x="4267200" y="2590800"/>
            <a:ext cx="685800" cy="1536701"/>
            <a:chOff x="762000" y="2514600"/>
            <a:chExt cx="1066800" cy="2146301"/>
          </a:xfrm>
        </p:grpSpPr>
        <p:pic>
          <p:nvPicPr>
            <p:cNvPr id="130" name="Picture 1" descr="C:\Documents and Settings\yusun\Desktop\s1.png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762000" y="2514600"/>
              <a:ext cx="1066800" cy="214630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pic>
        <p:sp>
          <p:nvSpPr>
            <p:cNvPr id="131" name="TextBox 130"/>
            <p:cNvSpPr txBox="1"/>
            <p:nvPr/>
          </p:nvSpPr>
          <p:spPr>
            <a:xfrm>
              <a:off x="1047749" y="3295651"/>
              <a:ext cx="685798" cy="28371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800" i="1" dirty="0" smtClean="0"/>
                <a:t>&gt;100</a:t>
              </a:r>
              <a:endParaRPr lang="en-US" sz="800" i="1" dirty="0"/>
            </a:p>
          </p:txBody>
        </p:sp>
      </p:grpSp>
      <p:pic>
        <p:nvPicPr>
          <p:cNvPr id="132" name="Picture 1" descr="C:\Documents and Settings\yusun\Desktop\p1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229525" y="1290637"/>
            <a:ext cx="3181050" cy="22145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3" name="Oval 132"/>
          <p:cNvSpPr/>
          <p:nvPr/>
        </p:nvSpPr>
        <p:spPr bwMode="auto">
          <a:xfrm>
            <a:off x="5210175" y="1219200"/>
            <a:ext cx="685800" cy="1447800"/>
          </a:xfrm>
          <a:prstGeom prst="ellipse">
            <a:avLst/>
          </a:prstGeom>
          <a:solidFill>
            <a:srgbClr val="C0C0C0">
              <a:alpha val="0"/>
            </a:srgbClr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4" name="Oval 133"/>
          <p:cNvSpPr/>
          <p:nvPr/>
        </p:nvSpPr>
        <p:spPr bwMode="auto">
          <a:xfrm>
            <a:off x="7115175" y="1981200"/>
            <a:ext cx="685800" cy="1447800"/>
          </a:xfrm>
          <a:prstGeom prst="ellipse">
            <a:avLst/>
          </a:prstGeom>
          <a:solidFill>
            <a:srgbClr val="C0C0C0">
              <a:alpha val="0"/>
            </a:srgbClr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4" name="Group 71"/>
          <p:cNvGrpSpPr/>
          <p:nvPr/>
        </p:nvGrpSpPr>
        <p:grpSpPr>
          <a:xfrm>
            <a:off x="609600" y="4920215"/>
            <a:ext cx="6172200" cy="1038225"/>
            <a:chOff x="685800" y="1295400"/>
            <a:chExt cx="4495800" cy="1564862"/>
          </a:xfrm>
        </p:grpSpPr>
        <p:sp>
          <p:nvSpPr>
            <p:cNvPr id="136" name="Rounded Rectangle 135"/>
            <p:cNvSpPr/>
            <p:nvPr/>
          </p:nvSpPr>
          <p:spPr bwMode="auto">
            <a:xfrm>
              <a:off x="685800" y="1295400"/>
              <a:ext cx="4495800" cy="1564862"/>
            </a:xfrm>
            <a:prstGeom prst="roundRect">
              <a:avLst>
                <a:gd name="adj" fmla="val 6819"/>
              </a:avLst>
            </a:prstGeom>
            <a:solidFill>
              <a:schemeClr val="lt1">
                <a:alpha val="9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28276" y="1373258"/>
              <a:ext cx="4394169" cy="1433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dirty="0" smtClean="0">
                  <a:latin typeface="Gill Sans MT" pitchFamily="34" charset="0"/>
                </a:rPr>
                <a:t> Traverse the whole model instance and list all elements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dirty="0" smtClean="0">
                  <a:latin typeface="Gill Sans MT" pitchFamily="34" charset="0"/>
                </a:rPr>
                <a:t> Start to match the elements in the precondition one-by-one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dirty="0" smtClean="0">
                  <a:latin typeface="Gill Sans MT" pitchFamily="34" charset="0"/>
                </a:rPr>
                <a:t> Backtracking algorithm is used</a:t>
              </a:r>
            </a:p>
          </p:txBody>
        </p:sp>
      </p:grpSp>
      <p:grpSp>
        <p:nvGrpSpPr>
          <p:cNvPr id="15" name="Group 78"/>
          <p:cNvGrpSpPr/>
          <p:nvPr/>
        </p:nvGrpSpPr>
        <p:grpSpPr>
          <a:xfrm>
            <a:off x="5210175" y="3581400"/>
            <a:ext cx="3200400" cy="2438400"/>
            <a:chOff x="5181599" y="2438400"/>
            <a:chExt cx="3546358" cy="2697480"/>
          </a:xfrm>
        </p:grpSpPr>
        <p:pic>
          <p:nvPicPr>
            <p:cNvPr id="139" name="Picture 1" descr="C:\Documents and Settings\yusun\Desktop\p2.png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5181599" y="2667000"/>
              <a:ext cx="3546358" cy="246888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40" name="Oval 139"/>
            <p:cNvSpPr/>
            <p:nvPr/>
          </p:nvSpPr>
          <p:spPr bwMode="auto">
            <a:xfrm>
              <a:off x="5181600" y="2438400"/>
              <a:ext cx="685800" cy="14478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" name="Oval 140"/>
            <p:cNvSpPr/>
            <p:nvPr/>
          </p:nvSpPr>
          <p:spPr bwMode="auto">
            <a:xfrm>
              <a:off x="7315200" y="3276600"/>
              <a:ext cx="685800" cy="1447800"/>
            </a:xfrm>
            <a:prstGeom prst="ellipse">
              <a:avLst/>
            </a:prstGeom>
            <a:solidFill>
              <a:srgbClr val="C0C0C0">
                <a:alpha val="0"/>
              </a:srgbClr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aphicFrame>
        <p:nvGraphicFramePr>
          <p:cNvPr id="142" name="Content Placeholder 3"/>
          <p:cNvGraphicFramePr>
            <a:graphicFrameLocks/>
          </p:cNvGraphicFramePr>
          <p:nvPr/>
        </p:nvGraphicFramePr>
        <p:xfrm>
          <a:off x="2438400" y="2286000"/>
          <a:ext cx="2667000" cy="12573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14867"/>
                <a:gridCol w="2252133"/>
              </a:tblGrid>
              <a:tr h="120015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No.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Transformation Actions</a:t>
                      </a:r>
                      <a:endParaRPr lang="en-US" sz="1050" dirty="0"/>
                    </a:p>
                  </a:txBody>
                  <a:tcPr/>
                </a:tc>
              </a:tr>
              <a:tr h="120015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Remove elem4</a:t>
                      </a:r>
                      <a:endParaRPr lang="en-US" sz="1050" dirty="0"/>
                    </a:p>
                  </a:txBody>
                  <a:tcPr/>
                </a:tc>
              </a:tr>
              <a:tr h="120015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Remove</a:t>
                      </a:r>
                      <a:r>
                        <a:rPr lang="en-US" sz="1050" baseline="0" dirty="0" smtClean="0"/>
                        <a:t> elem6</a:t>
                      </a:r>
                      <a:endParaRPr lang="en-US" sz="1050" dirty="0"/>
                    </a:p>
                  </a:txBody>
                  <a:tcPr/>
                </a:tc>
              </a:tr>
              <a:tr h="120015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Add elem5 in elem3</a:t>
                      </a:r>
                      <a:endParaRPr lang="en-US" sz="1050" dirty="0"/>
                    </a:p>
                  </a:txBody>
                  <a:tcPr/>
                </a:tc>
              </a:tr>
              <a:tr h="120015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Set elem5.power = elem4.power / 2</a:t>
                      </a:r>
                      <a:endParaRPr lang="en-US" sz="1050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Flowchart: Alternate Process 96"/>
          <p:cNvSpPr/>
          <p:nvPr/>
        </p:nvSpPr>
        <p:spPr bwMode="auto">
          <a:xfrm>
            <a:off x="3724275" y="5334000"/>
            <a:ext cx="1673352" cy="685800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305724" y="5463469"/>
            <a:ext cx="1094951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smtClean="0"/>
              <a:t>Execution Control</a:t>
            </a:r>
            <a:endParaRPr lang="en-US" sz="1600" dirty="0" smtClean="0"/>
          </a:p>
        </p:txBody>
      </p:sp>
      <p:pic>
        <p:nvPicPr>
          <p:cNvPr id="54" name="Picture 4" descr="http://www.google.com/url?source=imgres&amp;ct=img&amp;q=http://icons.mysitemyway.com/wp-content/gallery/green-jelly-icons-transport-travel/038994-green-jelly-icon-transport-travel-ship-wheel1.png&amp;sa=X&amp;ei=uY7LTImBD4GB8gbt4Y2WAQ&amp;ved=0CAQQ8wc4cQ&amp;usg=AFQjCNG0C9XZ0lmQWQ8hlyOmr2ZiVZUIZ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334000"/>
            <a:ext cx="727072" cy="72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 Checking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9F8C-9375-4C1B-87F2-A24B96BCA8CB}" type="slidenum">
              <a:rPr lang="en-US" altLang="en-US" smtClean="0"/>
              <a:pPr/>
              <a:t>19</a:t>
            </a:fld>
            <a:endParaRPr lang="en-US" altLang="en-US"/>
          </a:p>
        </p:txBody>
      </p:sp>
      <p:grpSp>
        <p:nvGrpSpPr>
          <p:cNvPr id="3" name="Group 67"/>
          <p:cNvGrpSpPr/>
          <p:nvPr/>
        </p:nvGrpSpPr>
        <p:grpSpPr>
          <a:xfrm>
            <a:off x="2776695" y="2667000"/>
            <a:ext cx="1695450" cy="685800"/>
            <a:chOff x="2600325" y="2809875"/>
            <a:chExt cx="1695450" cy="685800"/>
          </a:xfrm>
        </p:grpSpPr>
        <p:sp>
          <p:nvSpPr>
            <p:cNvPr id="60" name="Flowchart: Alternate Process 59"/>
            <p:cNvSpPr/>
            <p:nvPr/>
          </p:nvSpPr>
          <p:spPr bwMode="auto">
            <a:xfrm>
              <a:off x="2600325" y="2809875"/>
              <a:ext cx="1543050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933699" y="2905125"/>
              <a:ext cx="1362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Operation</a:t>
              </a:r>
            </a:p>
            <a:p>
              <a:pPr>
                <a:buNone/>
              </a:pPr>
              <a:r>
                <a:rPr lang="en-US" sz="1400" dirty="0" smtClean="0"/>
                <a:t>Optimization</a:t>
              </a:r>
            </a:p>
          </p:txBody>
        </p:sp>
        <p:pic>
          <p:nvPicPr>
            <p:cNvPr id="68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638425" y="2924175"/>
              <a:ext cx="472348" cy="466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0" name="Trapezoid 69"/>
          <p:cNvSpPr/>
          <p:nvPr/>
        </p:nvSpPr>
        <p:spPr bwMode="auto">
          <a:xfrm rot="10800000">
            <a:off x="643096" y="1600200"/>
            <a:ext cx="1828799" cy="1314450"/>
          </a:xfrm>
          <a:prstGeom prst="trapezoid">
            <a:avLst/>
          </a:prstGeom>
          <a:gradFill flip="none" rotWithShape="1">
            <a:gsLst>
              <a:gs pos="100000">
                <a:schemeClr val="accent2">
                  <a:tint val="50000"/>
                  <a:satMod val="300000"/>
                </a:schemeClr>
              </a:gs>
              <a:gs pos="0">
                <a:schemeClr val="accent2">
                  <a:tint val="15000"/>
                  <a:satMod val="350000"/>
                </a:scheme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" name="Group 17"/>
          <p:cNvGrpSpPr/>
          <p:nvPr/>
        </p:nvGrpSpPr>
        <p:grpSpPr>
          <a:xfrm>
            <a:off x="776445" y="2667000"/>
            <a:ext cx="1619250" cy="685800"/>
            <a:chOff x="1219200" y="2819400"/>
            <a:chExt cx="1619250" cy="685800"/>
          </a:xfrm>
        </p:grpSpPr>
        <p:sp>
          <p:nvSpPr>
            <p:cNvPr id="73" name="Flowchart: Alternate Process 72"/>
            <p:cNvSpPr/>
            <p:nvPr/>
          </p:nvSpPr>
          <p:spPr bwMode="auto">
            <a:xfrm>
              <a:off x="1219200" y="2819400"/>
              <a:ext cx="1543050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647825" y="2924175"/>
              <a:ext cx="11906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Operation</a:t>
              </a:r>
            </a:p>
            <a:p>
              <a:pPr>
                <a:buNone/>
              </a:pPr>
              <a:r>
                <a:rPr lang="en-US" sz="1400" dirty="0" smtClean="0"/>
                <a:t>Recording</a:t>
              </a:r>
            </a:p>
          </p:txBody>
        </p:sp>
        <p:pic>
          <p:nvPicPr>
            <p:cNvPr id="75" name="Picture 2" descr="http://www.deviantart.com/download/86810717/Camstudio_Record_Button_Icon_by_HereticPie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85875" y="2905125"/>
              <a:ext cx="533400" cy="533400"/>
            </a:xfrm>
            <a:prstGeom prst="rect">
              <a:avLst/>
            </a:prstGeom>
            <a:noFill/>
          </p:spPr>
        </p:pic>
      </p:grpSp>
      <p:grpSp>
        <p:nvGrpSpPr>
          <p:cNvPr id="6" name="Group 12"/>
          <p:cNvGrpSpPr/>
          <p:nvPr/>
        </p:nvGrpSpPr>
        <p:grpSpPr>
          <a:xfrm>
            <a:off x="624045" y="1304925"/>
            <a:ext cx="1885950" cy="628650"/>
            <a:chOff x="3744006" y="2381251"/>
            <a:chExt cx="2020661" cy="628650"/>
          </a:xfrm>
        </p:grpSpPr>
        <p:sp>
          <p:nvSpPr>
            <p:cNvPr id="77" name="Flowchart: Alternate Process 76"/>
            <p:cNvSpPr/>
            <p:nvPr/>
          </p:nvSpPr>
          <p:spPr bwMode="auto">
            <a:xfrm>
              <a:off x="3744006" y="2381251"/>
              <a:ext cx="2020661" cy="62865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315505" y="2448580"/>
              <a:ext cx="14447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User</a:t>
              </a:r>
              <a:endParaRPr lang="en-US" sz="1600" dirty="0" smtClean="0"/>
            </a:p>
            <a:p>
              <a:pPr>
                <a:buNone/>
              </a:pPr>
              <a:r>
                <a:rPr lang="en-US" sz="1400" dirty="0" smtClean="0"/>
                <a:t>Demonstration</a:t>
              </a:r>
              <a:endParaRPr lang="en-US" sz="1600" dirty="0" smtClean="0"/>
            </a:p>
          </p:txBody>
        </p:sp>
        <p:pic>
          <p:nvPicPr>
            <p:cNvPr id="79" name="Picture 78" descr="C:\Documents and Settings\Tairas\Local Settings\Temporary Internet Files\Content.IE5\G16N01E7\MCj04339420000[1]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831772" y="2394853"/>
              <a:ext cx="571500" cy="571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0" name="Trapezoid 79"/>
          <p:cNvSpPr/>
          <p:nvPr/>
        </p:nvSpPr>
        <p:spPr bwMode="auto">
          <a:xfrm>
            <a:off x="1743075" y="4638675"/>
            <a:ext cx="3581400" cy="685800"/>
          </a:xfrm>
          <a:prstGeom prst="trapezoid">
            <a:avLst>
              <a:gd name="adj" fmla="val 207143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1" name="Straight Connector 80"/>
          <p:cNvCxnSpPr/>
          <p:nvPr/>
        </p:nvCxnSpPr>
        <p:spPr bwMode="auto">
          <a:xfrm>
            <a:off x="2319495" y="3009900"/>
            <a:ext cx="457200" cy="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 bwMode="auto">
          <a:xfrm>
            <a:off x="4319745" y="3009900"/>
            <a:ext cx="514350" cy="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" name="Group 57"/>
          <p:cNvGrpSpPr/>
          <p:nvPr/>
        </p:nvGrpSpPr>
        <p:grpSpPr>
          <a:xfrm>
            <a:off x="6872445" y="2667000"/>
            <a:ext cx="1557180" cy="685800"/>
            <a:chOff x="5181600" y="4191000"/>
            <a:chExt cx="1557180" cy="685800"/>
          </a:xfrm>
        </p:grpSpPr>
        <p:sp>
          <p:nvSpPr>
            <p:cNvPr id="84" name="Flowchart: Alternate Process 83"/>
            <p:cNvSpPr/>
            <p:nvPr/>
          </p:nvSpPr>
          <p:spPr bwMode="auto">
            <a:xfrm>
              <a:off x="5181600" y="4191000"/>
              <a:ext cx="1545336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638800" y="4267855"/>
              <a:ext cx="10999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User</a:t>
              </a:r>
              <a:endParaRPr lang="en-US" sz="1600" dirty="0" smtClean="0"/>
            </a:p>
            <a:p>
              <a:pPr>
                <a:buNone/>
              </a:pPr>
              <a:r>
                <a:rPr lang="en-US" sz="1400" dirty="0" smtClean="0"/>
                <a:t>Refinement</a:t>
              </a:r>
              <a:endParaRPr lang="en-US" sz="1600" dirty="0" smtClean="0"/>
            </a:p>
          </p:txBody>
        </p:sp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253702" y="4339319"/>
              <a:ext cx="461281" cy="461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87" name="Straight Connector 86"/>
          <p:cNvCxnSpPr/>
          <p:nvPr/>
        </p:nvCxnSpPr>
        <p:spPr bwMode="auto">
          <a:xfrm>
            <a:off x="6379431" y="3009900"/>
            <a:ext cx="493014" cy="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" name="Group 41"/>
          <p:cNvGrpSpPr/>
          <p:nvPr/>
        </p:nvGrpSpPr>
        <p:grpSpPr>
          <a:xfrm>
            <a:off x="2698623" y="4143375"/>
            <a:ext cx="1673352" cy="685800"/>
            <a:chOff x="3810000" y="3962400"/>
            <a:chExt cx="1673352" cy="685800"/>
          </a:xfrm>
        </p:grpSpPr>
        <p:sp>
          <p:nvSpPr>
            <p:cNvPr id="89" name="Flowchart: Alternate Process 88"/>
            <p:cNvSpPr/>
            <p:nvPr/>
          </p:nvSpPr>
          <p:spPr bwMode="auto">
            <a:xfrm>
              <a:off x="3810000" y="3962400"/>
              <a:ext cx="1673352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276518" y="4072950"/>
              <a:ext cx="1199727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Pattern Execution</a:t>
              </a:r>
              <a:endParaRPr lang="en-US" sz="1600" dirty="0" smtClean="0"/>
            </a:p>
          </p:txBody>
        </p:sp>
        <p:pic>
          <p:nvPicPr>
            <p:cNvPr id="91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885993" y="4049137"/>
              <a:ext cx="528638" cy="528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Group 62"/>
          <p:cNvGrpSpPr/>
          <p:nvPr/>
        </p:nvGrpSpPr>
        <p:grpSpPr>
          <a:xfrm>
            <a:off x="7115175" y="3762375"/>
            <a:ext cx="1085850" cy="1447800"/>
            <a:chOff x="6858000" y="4191000"/>
            <a:chExt cx="1085850" cy="1447800"/>
          </a:xfrm>
        </p:grpSpPr>
        <p:sp>
          <p:nvSpPr>
            <p:cNvPr id="101" name="Flowchart: Magnetic Disk 100"/>
            <p:cNvSpPr/>
            <p:nvPr/>
          </p:nvSpPr>
          <p:spPr bwMode="auto">
            <a:xfrm>
              <a:off x="6858000" y="4191000"/>
              <a:ext cx="1066800" cy="1447800"/>
            </a:xfrm>
            <a:prstGeom prst="flowChartMagneticDisk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02" name="Picture 101" descr="databas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10425" y="5219700"/>
              <a:ext cx="381000" cy="381000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6903179" y="4686300"/>
              <a:ext cx="10406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Pattern</a:t>
              </a:r>
              <a:endParaRPr lang="en-US" sz="1600" dirty="0" smtClean="0"/>
            </a:p>
            <a:p>
              <a:pPr>
                <a:buNone/>
              </a:pPr>
              <a:r>
                <a:rPr lang="en-US" sz="1400" dirty="0" smtClean="0"/>
                <a:t>Repository</a:t>
              </a:r>
              <a:endParaRPr lang="en-US" sz="1600" dirty="0" smtClean="0"/>
            </a:p>
          </p:txBody>
        </p:sp>
      </p:grpSp>
      <p:cxnSp>
        <p:nvCxnSpPr>
          <p:cNvPr id="104" name="Straight Connector 103"/>
          <p:cNvCxnSpPr/>
          <p:nvPr/>
        </p:nvCxnSpPr>
        <p:spPr bwMode="auto">
          <a:xfrm rot="16200000" flipH="1">
            <a:off x="7442057" y="3555856"/>
            <a:ext cx="409575" cy="3462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 bwMode="auto">
          <a:xfrm rot="10800000">
            <a:off x="4371975" y="4486275"/>
            <a:ext cx="2743200" cy="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0" name="Group 31"/>
          <p:cNvGrpSpPr/>
          <p:nvPr/>
        </p:nvGrpSpPr>
        <p:grpSpPr>
          <a:xfrm>
            <a:off x="4834095" y="2667000"/>
            <a:ext cx="1676400" cy="685800"/>
            <a:chOff x="3200400" y="4419600"/>
            <a:chExt cx="1676400" cy="685800"/>
          </a:xfrm>
        </p:grpSpPr>
        <p:sp>
          <p:nvSpPr>
            <p:cNvPr id="107" name="Flowchart: Alternate Process 106"/>
            <p:cNvSpPr/>
            <p:nvPr/>
          </p:nvSpPr>
          <p:spPr bwMode="auto">
            <a:xfrm>
              <a:off x="3200400" y="4419600"/>
              <a:ext cx="1545336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514724" y="4505325"/>
              <a:ext cx="1362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Pattern</a:t>
              </a:r>
            </a:p>
            <a:p>
              <a:pPr>
                <a:buNone/>
              </a:pPr>
              <a:r>
                <a:rPr lang="en-US" sz="1400" dirty="0" smtClean="0"/>
                <a:t>Inference</a:t>
              </a:r>
            </a:p>
          </p:txBody>
        </p:sp>
        <p:pic>
          <p:nvPicPr>
            <p:cNvPr id="109" name="Picture 5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305175" y="4543425"/>
              <a:ext cx="428625" cy="444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0" name="Rectangle 109"/>
          <p:cNvSpPr/>
          <p:nvPr/>
        </p:nvSpPr>
        <p:spPr bwMode="auto">
          <a:xfrm>
            <a:off x="566928" y="1219200"/>
            <a:ext cx="7924800" cy="4876800"/>
          </a:xfrm>
          <a:prstGeom prst="rect">
            <a:avLst/>
          </a:prstGeom>
          <a:solidFill>
            <a:srgbClr val="C0C0C0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1" name="Group 71"/>
          <p:cNvGrpSpPr/>
          <p:nvPr/>
        </p:nvGrpSpPr>
        <p:grpSpPr>
          <a:xfrm>
            <a:off x="685800" y="1323975"/>
            <a:ext cx="6934200" cy="1343025"/>
            <a:chOff x="685800" y="1295400"/>
            <a:chExt cx="4495800" cy="2024270"/>
          </a:xfrm>
        </p:grpSpPr>
        <p:sp>
          <p:nvSpPr>
            <p:cNvPr id="112" name="Rounded Rectangle 111"/>
            <p:cNvSpPr/>
            <p:nvPr/>
          </p:nvSpPr>
          <p:spPr bwMode="auto">
            <a:xfrm>
              <a:off x="685800" y="1295400"/>
              <a:ext cx="4495800" cy="2024270"/>
            </a:xfrm>
            <a:prstGeom prst="roundRect">
              <a:avLst>
                <a:gd name="adj" fmla="val 6819"/>
              </a:avLst>
            </a:prstGeom>
            <a:solidFill>
              <a:schemeClr val="lt1">
                <a:alpha val="9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28276" y="1373258"/>
              <a:ext cx="4394169" cy="189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None/>
              </a:pPr>
              <a:r>
                <a:rPr lang="en-US" dirty="0" smtClean="0">
                  <a:latin typeface="Gill Sans MT" pitchFamily="34" charset="0"/>
                </a:rPr>
                <a:t>To prevent the </a:t>
              </a:r>
              <a:r>
                <a:rPr lang="en-US" dirty="0" smtClean="0">
                  <a:latin typeface="+mn-lt"/>
                </a:rPr>
                <a:t>execution</a:t>
              </a:r>
              <a:r>
                <a:rPr lang="en-US" dirty="0" smtClean="0">
                  <a:latin typeface="Gill Sans MT" pitchFamily="34" charset="0"/>
                </a:rPr>
                <a:t> from violating the metamodel definitions:</a:t>
              </a:r>
            </a:p>
            <a:p>
              <a:pPr algn="l">
                <a:buFont typeface="Arial" pitchFamily="34" charset="0"/>
                <a:buChar char="•"/>
              </a:pPr>
              <a:r>
                <a:rPr lang="en-US" dirty="0" smtClean="0">
                  <a:latin typeface="Gill Sans MT" pitchFamily="34" charset="0"/>
                </a:rPr>
                <a:t> Each execution is logged </a:t>
              </a:r>
            </a:p>
            <a:p>
              <a:pPr algn="l">
                <a:buFont typeface="Arial" pitchFamily="34" charset="0"/>
                <a:buChar char="•"/>
              </a:pPr>
              <a:r>
                <a:rPr lang="en-US" dirty="0" smtClean="0">
                  <a:latin typeface="Gill Sans MT" pitchFamily="34" charset="0"/>
                </a:rPr>
                <a:t> Correctness checking is performed after each execution</a:t>
              </a:r>
            </a:p>
            <a:p>
              <a:pPr algn="l">
                <a:buFont typeface="Arial" pitchFamily="34" charset="0"/>
                <a:buChar char="•"/>
              </a:pPr>
              <a:r>
                <a:rPr lang="en-US" dirty="0" smtClean="0">
                  <a:latin typeface="Gill Sans MT" pitchFamily="34" charset="0"/>
                </a:rPr>
                <a:t> After a violation occurs, all the executed operations will be undone</a:t>
              </a:r>
            </a:p>
          </p:txBody>
        </p:sp>
      </p:grpSp>
      <p:grpSp>
        <p:nvGrpSpPr>
          <p:cNvPr id="12" name="Group 40"/>
          <p:cNvGrpSpPr/>
          <p:nvPr/>
        </p:nvGrpSpPr>
        <p:grpSpPr>
          <a:xfrm>
            <a:off x="1669923" y="5324475"/>
            <a:ext cx="1673352" cy="685800"/>
            <a:chOff x="1295400" y="4924425"/>
            <a:chExt cx="1673352" cy="685800"/>
          </a:xfrm>
        </p:grpSpPr>
        <p:sp>
          <p:nvSpPr>
            <p:cNvPr id="93" name="Flowchart: Alternate Process 92"/>
            <p:cNvSpPr/>
            <p:nvPr/>
          </p:nvSpPr>
          <p:spPr bwMode="auto">
            <a:xfrm>
              <a:off x="1295400" y="4924425"/>
              <a:ext cx="1673352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94" name="Picture 3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394367" y="5038725"/>
              <a:ext cx="510633" cy="486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5" name="TextBox 94"/>
            <p:cNvSpPr txBox="1"/>
            <p:nvPr/>
          </p:nvSpPr>
          <p:spPr>
            <a:xfrm>
              <a:off x="1724025" y="5048250"/>
              <a:ext cx="1200150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Correctness Checking</a:t>
              </a:r>
              <a:endParaRPr lang="en-US" sz="1600" dirty="0" smtClean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43" name="Content Placeholder 42"/>
          <p:cNvSpPr>
            <a:spLocks noGrp="1"/>
          </p:cNvSpPr>
          <p:nvPr>
            <p:ph idx="1"/>
          </p:nvPr>
        </p:nvSpPr>
        <p:spPr>
          <a:xfrm>
            <a:off x="457200" y="1184275"/>
            <a:ext cx="8229600" cy="4835525"/>
          </a:xfrm>
        </p:spPr>
        <p:txBody>
          <a:bodyPr/>
          <a:lstStyle/>
          <a:p>
            <a:r>
              <a:rPr lang="en-US" sz="2200" dirty="0" smtClean="0"/>
              <a:t>Model Transformation by Demonstration (MTBD)</a:t>
            </a:r>
          </a:p>
          <a:p>
            <a:r>
              <a:rPr lang="en-US" sz="2200" dirty="0" smtClean="0"/>
              <a:t>MTBD Debugger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9F8C-9375-4C1B-87F2-A24B96BCA8CB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2128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9F8C-9375-4C1B-87F2-A24B96BCA8CB}" type="slidenum">
              <a:rPr lang="en-US" altLang="en-US" smtClean="0"/>
              <a:pPr/>
              <a:t>20</a:t>
            </a:fld>
            <a:endParaRPr lang="en-US" altLang="en-US"/>
          </a:p>
        </p:txBody>
      </p:sp>
      <p:grpSp>
        <p:nvGrpSpPr>
          <p:cNvPr id="3" name="Group 67"/>
          <p:cNvGrpSpPr/>
          <p:nvPr/>
        </p:nvGrpSpPr>
        <p:grpSpPr>
          <a:xfrm>
            <a:off x="2776695" y="2667000"/>
            <a:ext cx="1695450" cy="685800"/>
            <a:chOff x="2600325" y="2809875"/>
            <a:chExt cx="1695450" cy="685800"/>
          </a:xfrm>
        </p:grpSpPr>
        <p:sp>
          <p:nvSpPr>
            <p:cNvPr id="60" name="Flowchart: Alternate Process 59"/>
            <p:cNvSpPr/>
            <p:nvPr/>
          </p:nvSpPr>
          <p:spPr bwMode="auto">
            <a:xfrm>
              <a:off x="2600325" y="2809875"/>
              <a:ext cx="1543050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933699" y="2905125"/>
              <a:ext cx="1362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Operation</a:t>
              </a:r>
            </a:p>
            <a:p>
              <a:pPr>
                <a:buNone/>
              </a:pPr>
              <a:r>
                <a:rPr lang="en-US" sz="1400" dirty="0" smtClean="0"/>
                <a:t>Optimization</a:t>
              </a:r>
            </a:p>
          </p:txBody>
        </p:sp>
        <p:pic>
          <p:nvPicPr>
            <p:cNvPr id="68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38425" y="2924175"/>
              <a:ext cx="472348" cy="466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0" name="Trapezoid 69"/>
          <p:cNvSpPr/>
          <p:nvPr/>
        </p:nvSpPr>
        <p:spPr bwMode="auto">
          <a:xfrm rot="10800000">
            <a:off x="643096" y="1600200"/>
            <a:ext cx="1828799" cy="1314450"/>
          </a:xfrm>
          <a:prstGeom prst="trapezoid">
            <a:avLst/>
          </a:prstGeom>
          <a:gradFill flip="none" rotWithShape="1">
            <a:gsLst>
              <a:gs pos="100000">
                <a:schemeClr val="accent2">
                  <a:tint val="50000"/>
                  <a:satMod val="300000"/>
                </a:schemeClr>
              </a:gs>
              <a:gs pos="0">
                <a:schemeClr val="accent2">
                  <a:tint val="15000"/>
                  <a:satMod val="350000"/>
                </a:scheme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" name="Group 17"/>
          <p:cNvGrpSpPr/>
          <p:nvPr/>
        </p:nvGrpSpPr>
        <p:grpSpPr>
          <a:xfrm>
            <a:off x="776445" y="2667000"/>
            <a:ext cx="1619250" cy="685800"/>
            <a:chOff x="1219200" y="2819400"/>
            <a:chExt cx="1619250" cy="685800"/>
          </a:xfrm>
        </p:grpSpPr>
        <p:sp>
          <p:nvSpPr>
            <p:cNvPr id="73" name="Flowchart: Alternate Process 72"/>
            <p:cNvSpPr/>
            <p:nvPr/>
          </p:nvSpPr>
          <p:spPr bwMode="auto">
            <a:xfrm>
              <a:off x="1219200" y="2819400"/>
              <a:ext cx="1543050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647825" y="2924175"/>
              <a:ext cx="11906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Operation</a:t>
              </a:r>
            </a:p>
            <a:p>
              <a:pPr>
                <a:buNone/>
              </a:pPr>
              <a:r>
                <a:rPr lang="en-US" sz="1400" dirty="0" smtClean="0"/>
                <a:t>Recording</a:t>
              </a:r>
            </a:p>
          </p:txBody>
        </p:sp>
        <p:pic>
          <p:nvPicPr>
            <p:cNvPr id="75" name="Picture 2" descr="http://www.deviantart.com/download/86810717/Camstudio_Record_Button_Icon_by_HereticPi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85875" y="2905125"/>
              <a:ext cx="533400" cy="533400"/>
            </a:xfrm>
            <a:prstGeom prst="rect">
              <a:avLst/>
            </a:prstGeom>
            <a:noFill/>
          </p:spPr>
        </p:pic>
      </p:grpSp>
      <p:grpSp>
        <p:nvGrpSpPr>
          <p:cNvPr id="6" name="Group 12"/>
          <p:cNvGrpSpPr/>
          <p:nvPr/>
        </p:nvGrpSpPr>
        <p:grpSpPr>
          <a:xfrm>
            <a:off x="624045" y="1304925"/>
            <a:ext cx="1885950" cy="628650"/>
            <a:chOff x="3744006" y="2381251"/>
            <a:chExt cx="2020661" cy="628650"/>
          </a:xfrm>
        </p:grpSpPr>
        <p:sp>
          <p:nvSpPr>
            <p:cNvPr id="77" name="Flowchart: Alternate Process 76"/>
            <p:cNvSpPr/>
            <p:nvPr/>
          </p:nvSpPr>
          <p:spPr bwMode="auto">
            <a:xfrm>
              <a:off x="3744006" y="2381251"/>
              <a:ext cx="2020661" cy="62865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315505" y="2448580"/>
              <a:ext cx="14447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User</a:t>
              </a:r>
              <a:endParaRPr lang="en-US" sz="1600" dirty="0" smtClean="0"/>
            </a:p>
            <a:p>
              <a:pPr>
                <a:buNone/>
              </a:pPr>
              <a:r>
                <a:rPr lang="en-US" sz="1400" dirty="0" smtClean="0"/>
                <a:t>Demonstration</a:t>
              </a:r>
              <a:endParaRPr lang="en-US" sz="1600" dirty="0" smtClean="0"/>
            </a:p>
          </p:txBody>
        </p:sp>
        <p:pic>
          <p:nvPicPr>
            <p:cNvPr id="79" name="Picture 78" descr="C:\Documents and Settings\Tairas\Local Settings\Temporary Internet Files\Content.IE5\G16N01E7\MCj04339420000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31772" y="2394853"/>
              <a:ext cx="571500" cy="571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0" name="Trapezoid 79"/>
          <p:cNvSpPr/>
          <p:nvPr/>
        </p:nvSpPr>
        <p:spPr bwMode="auto">
          <a:xfrm>
            <a:off x="1743075" y="4638675"/>
            <a:ext cx="3581400" cy="685800"/>
          </a:xfrm>
          <a:prstGeom prst="trapezoid">
            <a:avLst>
              <a:gd name="adj" fmla="val 207143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1" name="Straight Connector 80"/>
          <p:cNvCxnSpPr/>
          <p:nvPr/>
        </p:nvCxnSpPr>
        <p:spPr bwMode="auto">
          <a:xfrm>
            <a:off x="2319495" y="3009900"/>
            <a:ext cx="457200" cy="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 bwMode="auto">
          <a:xfrm>
            <a:off x="4319745" y="3009900"/>
            <a:ext cx="514350" cy="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" name="Group 57"/>
          <p:cNvGrpSpPr/>
          <p:nvPr/>
        </p:nvGrpSpPr>
        <p:grpSpPr>
          <a:xfrm>
            <a:off x="6872445" y="2667000"/>
            <a:ext cx="1557180" cy="685800"/>
            <a:chOff x="5181600" y="4191000"/>
            <a:chExt cx="1557180" cy="685800"/>
          </a:xfrm>
        </p:grpSpPr>
        <p:sp>
          <p:nvSpPr>
            <p:cNvPr id="84" name="Flowchart: Alternate Process 83"/>
            <p:cNvSpPr/>
            <p:nvPr/>
          </p:nvSpPr>
          <p:spPr bwMode="auto">
            <a:xfrm>
              <a:off x="5181600" y="4191000"/>
              <a:ext cx="1545336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638800" y="4267855"/>
              <a:ext cx="10999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User</a:t>
              </a:r>
              <a:endParaRPr lang="en-US" sz="1600" dirty="0" smtClean="0"/>
            </a:p>
            <a:p>
              <a:pPr>
                <a:buNone/>
              </a:pPr>
              <a:r>
                <a:rPr lang="en-US" sz="1400" dirty="0" smtClean="0"/>
                <a:t>Refinement</a:t>
              </a:r>
              <a:endParaRPr lang="en-US" sz="1600" dirty="0" smtClean="0"/>
            </a:p>
          </p:txBody>
        </p:sp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253702" y="4339319"/>
              <a:ext cx="461281" cy="461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87" name="Straight Connector 86"/>
          <p:cNvCxnSpPr/>
          <p:nvPr/>
        </p:nvCxnSpPr>
        <p:spPr bwMode="auto">
          <a:xfrm>
            <a:off x="6379431" y="3009900"/>
            <a:ext cx="493014" cy="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" name="Group 41"/>
          <p:cNvGrpSpPr/>
          <p:nvPr/>
        </p:nvGrpSpPr>
        <p:grpSpPr>
          <a:xfrm>
            <a:off x="2698623" y="4143375"/>
            <a:ext cx="1673352" cy="685800"/>
            <a:chOff x="3810000" y="3962400"/>
            <a:chExt cx="1673352" cy="685800"/>
          </a:xfrm>
        </p:grpSpPr>
        <p:sp>
          <p:nvSpPr>
            <p:cNvPr id="89" name="Flowchart: Alternate Process 88"/>
            <p:cNvSpPr/>
            <p:nvPr/>
          </p:nvSpPr>
          <p:spPr bwMode="auto">
            <a:xfrm>
              <a:off x="3810000" y="3962400"/>
              <a:ext cx="1673352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276518" y="4072950"/>
              <a:ext cx="1199727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Pattern Execution</a:t>
              </a:r>
              <a:endParaRPr lang="en-US" sz="1600" dirty="0" smtClean="0"/>
            </a:p>
          </p:txBody>
        </p:sp>
        <p:pic>
          <p:nvPicPr>
            <p:cNvPr id="91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85993" y="4049137"/>
              <a:ext cx="528638" cy="528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Group 40"/>
          <p:cNvGrpSpPr/>
          <p:nvPr/>
        </p:nvGrpSpPr>
        <p:grpSpPr>
          <a:xfrm>
            <a:off x="1669923" y="5324475"/>
            <a:ext cx="1673352" cy="685800"/>
            <a:chOff x="1295400" y="4924425"/>
            <a:chExt cx="1673352" cy="685800"/>
          </a:xfrm>
        </p:grpSpPr>
        <p:sp>
          <p:nvSpPr>
            <p:cNvPr id="93" name="Flowchart: Alternate Process 92"/>
            <p:cNvSpPr/>
            <p:nvPr/>
          </p:nvSpPr>
          <p:spPr bwMode="auto">
            <a:xfrm>
              <a:off x="1295400" y="4924425"/>
              <a:ext cx="1673352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94" name="Picture 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394367" y="5038725"/>
              <a:ext cx="510633" cy="486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5" name="TextBox 94"/>
            <p:cNvSpPr txBox="1"/>
            <p:nvPr/>
          </p:nvSpPr>
          <p:spPr>
            <a:xfrm>
              <a:off x="1724025" y="5048250"/>
              <a:ext cx="1200150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Correctness Checking</a:t>
              </a:r>
              <a:endParaRPr lang="en-US" sz="1600" dirty="0" smtClean="0"/>
            </a:p>
          </p:txBody>
        </p:sp>
      </p:grpSp>
      <p:grpSp>
        <p:nvGrpSpPr>
          <p:cNvPr id="10" name="Group 62"/>
          <p:cNvGrpSpPr/>
          <p:nvPr/>
        </p:nvGrpSpPr>
        <p:grpSpPr>
          <a:xfrm>
            <a:off x="7115175" y="3762375"/>
            <a:ext cx="1085850" cy="1447800"/>
            <a:chOff x="6858000" y="4191000"/>
            <a:chExt cx="1085850" cy="1447800"/>
          </a:xfrm>
        </p:grpSpPr>
        <p:sp>
          <p:nvSpPr>
            <p:cNvPr id="101" name="Flowchart: Magnetic Disk 100"/>
            <p:cNvSpPr/>
            <p:nvPr/>
          </p:nvSpPr>
          <p:spPr bwMode="auto">
            <a:xfrm>
              <a:off x="6858000" y="4191000"/>
              <a:ext cx="1066800" cy="1447800"/>
            </a:xfrm>
            <a:prstGeom prst="flowChartMagneticDisk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02" name="Picture 101" descr="databas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10425" y="5219700"/>
              <a:ext cx="381000" cy="381000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6903179" y="4686300"/>
              <a:ext cx="10406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Pattern</a:t>
              </a:r>
              <a:endParaRPr lang="en-US" sz="1600" dirty="0" smtClean="0"/>
            </a:p>
            <a:p>
              <a:pPr>
                <a:buNone/>
              </a:pPr>
              <a:r>
                <a:rPr lang="en-US" sz="1400" dirty="0" smtClean="0"/>
                <a:t>Repository</a:t>
              </a:r>
              <a:endParaRPr lang="en-US" sz="1600" dirty="0" smtClean="0"/>
            </a:p>
          </p:txBody>
        </p:sp>
      </p:grpSp>
      <p:cxnSp>
        <p:nvCxnSpPr>
          <p:cNvPr id="104" name="Straight Connector 103"/>
          <p:cNvCxnSpPr/>
          <p:nvPr/>
        </p:nvCxnSpPr>
        <p:spPr bwMode="auto">
          <a:xfrm rot="16200000" flipH="1">
            <a:off x="7442057" y="3555856"/>
            <a:ext cx="409575" cy="3462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 bwMode="auto">
          <a:xfrm rot="10800000">
            <a:off x="4371975" y="4486275"/>
            <a:ext cx="2743200" cy="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" name="Group 31"/>
          <p:cNvGrpSpPr/>
          <p:nvPr/>
        </p:nvGrpSpPr>
        <p:grpSpPr>
          <a:xfrm>
            <a:off x="4834095" y="2667000"/>
            <a:ext cx="1676400" cy="685800"/>
            <a:chOff x="3200400" y="4419600"/>
            <a:chExt cx="1676400" cy="685800"/>
          </a:xfrm>
        </p:grpSpPr>
        <p:sp>
          <p:nvSpPr>
            <p:cNvPr id="107" name="Flowchart: Alternate Process 106"/>
            <p:cNvSpPr/>
            <p:nvPr/>
          </p:nvSpPr>
          <p:spPr bwMode="auto">
            <a:xfrm>
              <a:off x="3200400" y="4419600"/>
              <a:ext cx="1545336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514724" y="4505325"/>
              <a:ext cx="1362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Pattern</a:t>
              </a:r>
            </a:p>
            <a:p>
              <a:pPr>
                <a:buNone/>
              </a:pPr>
              <a:r>
                <a:rPr lang="en-US" sz="1400" dirty="0" smtClean="0"/>
                <a:t>Inference</a:t>
              </a:r>
            </a:p>
          </p:txBody>
        </p:sp>
        <p:pic>
          <p:nvPicPr>
            <p:cNvPr id="109" name="Picture 5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305175" y="4543425"/>
              <a:ext cx="428625" cy="444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0" name="Rectangle 109"/>
          <p:cNvSpPr/>
          <p:nvPr/>
        </p:nvSpPr>
        <p:spPr bwMode="auto">
          <a:xfrm>
            <a:off x="566928" y="1219200"/>
            <a:ext cx="7924800" cy="4876800"/>
          </a:xfrm>
          <a:prstGeom prst="rect">
            <a:avLst/>
          </a:prstGeom>
          <a:solidFill>
            <a:srgbClr val="C0C0C0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2" name="Group 71"/>
          <p:cNvGrpSpPr/>
          <p:nvPr/>
        </p:nvGrpSpPr>
        <p:grpSpPr>
          <a:xfrm>
            <a:off x="685800" y="1323975"/>
            <a:ext cx="6857999" cy="1419225"/>
            <a:chOff x="685800" y="1295400"/>
            <a:chExt cx="4650828" cy="2483678"/>
          </a:xfrm>
        </p:grpSpPr>
        <p:sp>
          <p:nvSpPr>
            <p:cNvPr id="112" name="Rounded Rectangle 111"/>
            <p:cNvSpPr/>
            <p:nvPr/>
          </p:nvSpPr>
          <p:spPr bwMode="auto">
            <a:xfrm>
              <a:off x="685800" y="1295400"/>
              <a:ext cx="4650828" cy="2483678"/>
            </a:xfrm>
            <a:prstGeom prst="roundRect">
              <a:avLst>
                <a:gd name="adj" fmla="val 6819"/>
              </a:avLst>
            </a:prstGeom>
            <a:solidFill>
              <a:schemeClr val="lt1">
                <a:alpha val="9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28275" y="1373258"/>
              <a:ext cx="4556677" cy="1892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None/>
              </a:pPr>
              <a:r>
                <a:rPr lang="en-US" dirty="0" smtClean="0">
                  <a:latin typeface="Gill Sans MT" pitchFamily="34" charset="0"/>
                </a:rPr>
                <a:t>An execution controller is built to enable: </a:t>
              </a:r>
            </a:p>
            <a:p>
              <a:pPr algn="l">
                <a:buFont typeface="Arial" pitchFamily="34" charset="0"/>
                <a:buChar char="•"/>
              </a:pPr>
              <a:r>
                <a:rPr lang="en-US" dirty="0" smtClean="0">
                  <a:latin typeface="Gill Sans MT" pitchFamily="34" charset="0"/>
                </a:rPr>
                <a:t> Execute multiple transformation patterns</a:t>
              </a:r>
            </a:p>
            <a:p>
              <a:pPr algn="l">
                <a:buFont typeface="Arial" pitchFamily="34" charset="0"/>
                <a:buChar char="•"/>
              </a:pPr>
              <a:r>
                <a:rPr lang="en-US" dirty="0" smtClean="0">
                  <a:latin typeface="Gill Sans MT" pitchFamily="34" charset="0"/>
                </a:rPr>
                <a:t> Control the execution sequence of multiple transformation patterns</a:t>
              </a:r>
            </a:p>
            <a:p>
              <a:pPr algn="l">
                <a:buFont typeface="Arial" pitchFamily="34" charset="0"/>
                <a:buChar char="•"/>
              </a:pPr>
              <a:r>
                <a:rPr lang="en-US" dirty="0" smtClean="0">
                  <a:latin typeface="Gill Sans MT" pitchFamily="34" charset="0"/>
                </a:rPr>
                <a:t> Control the number of execution times</a:t>
              </a:r>
            </a:p>
          </p:txBody>
        </p:sp>
      </p:grpSp>
      <p:sp>
        <p:nvSpPr>
          <p:cNvPr id="97" name="Flowchart: Alternate Process 96"/>
          <p:cNvSpPr/>
          <p:nvPr/>
        </p:nvSpPr>
        <p:spPr bwMode="auto">
          <a:xfrm>
            <a:off x="3724275" y="5334000"/>
            <a:ext cx="1673352" cy="685800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05724" y="5463469"/>
            <a:ext cx="1094951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smtClean="0"/>
              <a:t>Execution Control</a:t>
            </a:r>
            <a:endParaRPr lang="en-US" sz="1600" dirty="0" smtClean="0"/>
          </a:p>
        </p:txBody>
      </p:sp>
      <p:pic>
        <p:nvPicPr>
          <p:cNvPr id="53" name="Picture 4" descr="http://www.google.com/url?source=imgres&amp;ct=img&amp;q=http://icons.mysitemyway.com/wp-content/gallery/green-jelly-icons-transport-travel/038994-green-jelly-icon-transport-travel-ship-wheel1.png&amp;sa=X&amp;ei=uY7LTImBD4GB8gbt4Y2WAQ&amp;ved=0CAQQ8wc4cQ&amp;usg=AFQjCNG0C9XZ0lmQWQ8hlyOmr2ZiVZUIZA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334000"/>
            <a:ext cx="727072" cy="72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37" name="Picture 1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701352" y="2895600"/>
            <a:ext cx="1828800" cy="257490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triped Right Arrow 71"/>
          <p:cNvSpPr/>
          <p:nvPr/>
        </p:nvSpPr>
        <p:spPr bwMode="auto">
          <a:xfrm rot="12962771">
            <a:off x="2691290" y="2476618"/>
            <a:ext cx="2710471" cy="3036379"/>
          </a:xfrm>
          <a:prstGeom prst="stripedRightArrow">
            <a:avLst>
              <a:gd name="adj1" fmla="val 50000"/>
              <a:gd name="adj2" fmla="val 29861"/>
            </a:avLst>
          </a:prstGeom>
          <a:solidFill>
            <a:schemeClr val="accent1">
              <a:lumMod val="75000"/>
              <a:alpha val="36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Striped Right Arrow 69"/>
          <p:cNvSpPr/>
          <p:nvPr/>
        </p:nvSpPr>
        <p:spPr bwMode="auto">
          <a:xfrm rot="2136152">
            <a:off x="3088403" y="2754471"/>
            <a:ext cx="2710471" cy="3036379"/>
          </a:xfrm>
          <a:prstGeom prst="stripedRightArrow">
            <a:avLst>
              <a:gd name="adj1" fmla="val 50000"/>
              <a:gd name="adj2" fmla="val 29861"/>
            </a:avLst>
          </a:prstGeom>
          <a:solidFill>
            <a:schemeClr val="accent2">
              <a:lumMod val="40000"/>
              <a:lumOff val="60000"/>
              <a:alpha val="36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458200" cy="788987"/>
          </a:xfrm>
        </p:spPr>
        <p:txBody>
          <a:bodyPr/>
          <a:lstStyle/>
          <a:p>
            <a:r>
              <a:rPr lang="en-US" sz="3200" dirty="0" smtClean="0"/>
              <a:t>Practical and Incremental Development of MTBD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9F8C-9375-4C1B-87F2-A24B96BCA8CB}" type="slidenum">
              <a:rPr lang="en-US" altLang="en-US" smtClean="0"/>
              <a:pPr/>
              <a:t>21</a:t>
            </a:fld>
            <a:endParaRPr lang="en-US" altLang="en-US"/>
          </a:p>
        </p:txBody>
      </p:sp>
      <p:grpSp>
        <p:nvGrpSpPr>
          <p:cNvPr id="3" name="Group 51"/>
          <p:cNvGrpSpPr/>
          <p:nvPr/>
        </p:nvGrpSpPr>
        <p:grpSpPr>
          <a:xfrm>
            <a:off x="4267200" y="3429000"/>
            <a:ext cx="4274663" cy="2657476"/>
            <a:chOff x="624046" y="1304925"/>
            <a:chExt cx="7845789" cy="4714875"/>
          </a:xfrm>
        </p:grpSpPr>
        <p:sp>
          <p:nvSpPr>
            <p:cNvPr id="19" name="Trapezoid 18"/>
            <p:cNvSpPr/>
            <p:nvPr/>
          </p:nvSpPr>
          <p:spPr bwMode="auto">
            <a:xfrm rot="10800000">
              <a:off x="643096" y="1600200"/>
              <a:ext cx="1828799" cy="1314450"/>
            </a:xfrm>
            <a:prstGeom prst="trapezoid">
              <a:avLst/>
            </a:prstGeom>
            <a:gradFill flip="none" rotWithShape="1">
              <a:gsLst>
                <a:gs pos="100000">
                  <a:schemeClr val="accent2">
                    <a:tint val="50000"/>
                    <a:satMod val="300000"/>
                  </a:schemeClr>
                </a:gs>
                <a:gs pos="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" name="Group 12"/>
            <p:cNvGrpSpPr/>
            <p:nvPr/>
          </p:nvGrpSpPr>
          <p:grpSpPr>
            <a:xfrm>
              <a:off x="624046" y="1304925"/>
              <a:ext cx="1912569" cy="628650"/>
              <a:chOff x="3744006" y="2381251"/>
              <a:chExt cx="2049181" cy="628650"/>
            </a:xfrm>
          </p:grpSpPr>
          <p:sp>
            <p:nvSpPr>
              <p:cNvPr id="7" name="Flowchart: Alternate Process 6"/>
              <p:cNvSpPr/>
              <p:nvPr/>
            </p:nvSpPr>
            <p:spPr bwMode="auto">
              <a:xfrm>
                <a:off x="3744006" y="2381251"/>
                <a:ext cx="2020661" cy="628650"/>
              </a:xfrm>
              <a:prstGeom prst="flowChartAlternateProcess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100000"/>
                  <a:buNone/>
                  <a:tabLst/>
                </a:pPr>
                <a:endPara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282586" y="2448580"/>
                <a:ext cx="1510601" cy="546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700" dirty="0" smtClean="0"/>
                  <a:t>User</a:t>
                </a:r>
                <a:endParaRPr lang="en-US" sz="800" dirty="0" smtClean="0"/>
              </a:p>
              <a:p>
                <a:pPr>
                  <a:buNone/>
                </a:pPr>
                <a:r>
                  <a:rPr lang="en-US" sz="700" dirty="0" smtClean="0"/>
                  <a:t>Demonstration</a:t>
                </a:r>
                <a:endParaRPr lang="en-US" sz="800" dirty="0" smtClean="0"/>
              </a:p>
            </p:txBody>
          </p:sp>
          <p:pic>
            <p:nvPicPr>
              <p:cNvPr id="6" name="Picture 5" descr="C:\Documents and Settings\Tairas\Local Settings\Temporary Internet Files\Content.IE5\G16N01E7\MCj04339420000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831772" y="2394853"/>
                <a:ext cx="571500" cy="571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54" name="Trapezoid 53"/>
            <p:cNvSpPr/>
            <p:nvPr/>
          </p:nvSpPr>
          <p:spPr bwMode="auto">
            <a:xfrm>
              <a:off x="1743075" y="4638675"/>
              <a:ext cx="3581400" cy="685800"/>
            </a:xfrm>
            <a:prstGeom prst="trapezoid">
              <a:avLst>
                <a:gd name="adj" fmla="val 207143"/>
              </a:avLst>
            </a:prstGeom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8" name="Group 17"/>
            <p:cNvGrpSpPr/>
            <p:nvPr/>
          </p:nvGrpSpPr>
          <p:grpSpPr>
            <a:xfrm>
              <a:off x="776445" y="2667000"/>
              <a:ext cx="1619250" cy="685800"/>
              <a:chOff x="1219200" y="2819400"/>
              <a:chExt cx="1619250" cy="685800"/>
            </a:xfrm>
          </p:grpSpPr>
          <p:sp>
            <p:nvSpPr>
              <p:cNvPr id="10" name="Flowchart: Alternate Process 9"/>
              <p:cNvSpPr/>
              <p:nvPr/>
            </p:nvSpPr>
            <p:spPr bwMode="auto">
              <a:xfrm>
                <a:off x="1219200" y="2819400"/>
                <a:ext cx="1543050" cy="685800"/>
              </a:xfrm>
              <a:prstGeom prst="flowChartAlternateProcess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100000"/>
                  <a:buNone/>
                  <a:tabLst/>
                </a:pPr>
                <a:endPara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647825" y="2924175"/>
                <a:ext cx="1190625" cy="546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sz="700" dirty="0" smtClean="0"/>
                  <a:t>Operation</a:t>
                </a:r>
              </a:p>
              <a:p>
                <a:pPr>
                  <a:buNone/>
                </a:pPr>
                <a:r>
                  <a:rPr lang="en-US" sz="700" dirty="0" smtClean="0"/>
                  <a:t>Recording</a:t>
                </a:r>
              </a:p>
            </p:txBody>
          </p:sp>
          <p:pic>
            <p:nvPicPr>
              <p:cNvPr id="74754" name="Picture 2" descr="http://www.deviantart.com/download/86810717/Camstudio_Record_Button_Icon_by_HereticPie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285875" y="2905125"/>
                <a:ext cx="533400" cy="533400"/>
              </a:xfrm>
              <a:prstGeom prst="rect">
                <a:avLst/>
              </a:prstGeom>
              <a:noFill/>
            </p:spPr>
          </p:pic>
        </p:grpSp>
        <p:cxnSp>
          <p:nvCxnSpPr>
            <p:cNvPr id="22" name="Straight Connector 21"/>
            <p:cNvCxnSpPr/>
            <p:nvPr/>
          </p:nvCxnSpPr>
          <p:spPr bwMode="auto">
            <a:xfrm>
              <a:off x="2319495" y="3009900"/>
              <a:ext cx="457200" cy="0"/>
            </a:xfrm>
            <a:prstGeom prst="line">
              <a:avLst/>
            </a:prstGeom>
            <a:ln>
              <a:headEnd type="none" w="med" len="med"/>
              <a:tailEnd type="stealth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2" name="Group 31"/>
            <p:cNvGrpSpPr/>
            <p:nvPr/>
          </p:nvGrpSpPr>
          <p:grpSpPr>
            <a:xfrm>
              <a:off x="4834095" y="2667000"/>
              <a:ext cx="1676400" cy="685800"/>
              <a:chOff x="3200400" y="4419600"/>
              <a:chExt cx="1676400" cy="685800"/>
            </a:xfrm>
          </p:grpSpPr>
          <p:sp>
            <p:nvSpPr>
              <p:cNvPr id="27" name="Flowchart: Alternate Process 26"/>
              <p:cNvSpPr/>
              <p:nvPr/>
            </p:nvSpPr>
            <p:spPr bwMode="auto">
              <a:xfrm>
                <a:off x="3200400" y="4419600"/>
                <a:ext cx="1545336" cy="685800"/>
              </a:xfrm>
              <a:prstGeom prst="flowChartAlternateProcess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100000"/>
                  <a:buNone/>
                  <a:tabLst/>
                </a:pPr>
                <a:endPara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514724" y="4505325"/>
                <a:ext cx="1362076" cy="546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sz="700" dirty="0" smtClean="0"/>
                  <a:t>Pattern</a:t>
                </a:r>
              </a:p>
              <a:p>
                <a:pPr>
                  <a:buNone/>
                </a:pPr>
                <a:r>
                  <a:rPr lang="en-US" sz="700" dirty="0" smtClean="0"/>
                  <a:t>Inference</a:t>
                </a:r>
              </a:p>
            </p:txBody>
          </p:sp>
          <p:pic>
            <p:nvPicPr>
              <p:cNvPr id="74757" name="Picture 5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305175" y="4543425"/>
                <a:ext cx="428625" cy="4449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cxnSp>
          <p:nvCxnSpPr>
            <p:cNvPr id="33" name="Straight Connector 32"/>
            <p:cNvCxnSpPr/>
            <p:nvPr/>
          </p:nvCxnSpPr>
          <p:spPr bwMode="auto">
            <a:xfrm>
              <a:off x="4319745" y="3009900"/>
              <a:ext cx="514350" cy="0"/>
            </a:xfrm>
            <a:prstGeom prst="line">
              <a:avLst/>
            </a:prstGeom>
            <a:ln>
              <a:headEnd type="none" w="med" len="med"/>
              <a:tailEnd type="stealth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3" name="Group 57"/>
            <p:cNvGrpSpPr/>
            <p:nvPr/>
          </p:nvGrpSpPr>
          <p:grpSpPr>
            <a:xfrm>
              <a:off x="6872445" y="2667000"/>
              <a:ext cx="1597390" cy="685800"/>
              <a:chOff x="5181600" y="4191000"/>
              <a:chExt cx="1597390" cy="685800"/>
            </a:xfrm>
          </p:grpSpPr>
          <p:sp>
            <p:nvSpPr>
              <p:cNvPr id="53" name="Flowchart: Alternate Process 52"/>
              <p:cNvSpPr/>
              <p:nvPr/>
            </p:nvSpPr>
            <p:spPr bwMode="auto">
              <a:xfrm>
                <a:off x="5181600" y="4191000"/>
                <a:ext cx="1545336" cy="685800"/>
              </a:xfrm>
              <a:prstGeom prst="flowChartAlternateProcess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100000"/>
                  <a:buNone/>
                  <a:tabLst/>
                </a:pPr>
                <a:endPara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598588" y="4267854"/>
                <a:ext cx="1180402" cy="546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700" dirty="0" smtClean="0"/>
                  <a:t>User</a:t>
                </a:r>
                <a:endParaRPr lang="en-US" sz="800" dirty="0" smtClean="0"/>
              </a:p>
              <a:p>
                <a:pPr>
                  <a:buNone/>
                </a:pPr>
                <a:r>
                  <a:rPr lang="en-US" sz="700" dirty="0" smtClean="0"/>
                  <a:t>Refinement</a:t>
                </a:r>
                <a:endParaRPr lang="en-US" sz="800" dirty="0" smtClean="0"/>
              </a:p>
            </p:txBody>
          </p:sp>
          <p:pic>
            <p:nvPicPr>
              <p:cNvPr id="57" name="Picture 4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253702" y="4339319"/>
                <a:ext cx="461281" cy="461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cxnSp>
          <p:nvCxnSpPr>
            <p:cNvPr id="59" name="Straight Connector 58"/>
            <p:cNvCxnSpPr/>
            <p:nvPr/>
          </p:nvCxnSpPr>
          <p:spPr bwMode="auto">
            <a:xfrm>
              <a:off x="6379431" y="3009900"/>
              <a:ext cx="493014" cy="0"/>
            </a:xfrm>
            <a:prstGeom prst="line">
              <a:avLst/>
            </a:prstGeom>
            <a:ln>
              <a:headEnd type="none" w="med" len="med"/>
              <a:tailEnd type="stealth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4" name="Group 67"/>
            <p:cNvGrpSpPr/>
            <p:nvPr/>
          </p:nvGrpSpPr>
          <p:grpSpPr>
            <a:xfrm>
              <a:off x="2776695" y="2667000"/>
              <a:ext cx="1695450" cy="685800"/>
              <a:chOff x="2600325" y="2809875"/>
              <a:chExt cx="1695450" cy="685800"/>
            </a:xfrm>
          </p:grpSpPr>
          <p:sp>
            <p:nvSpPr>
              <p:cNvPr id="65" name="Flowchart: Alternate Process 64"/>
              <p:cNvSpPr/>
              <p:nvPr/>
            </p:nvSpPr>
            <p:spPr bwMode="auto">
              <a:xfrm>
                <a:off x="2600325" y="2809875"/>
                <a:ext cx="1543050" cy="685800"/>
              </a:xfrm>
              <a:prstGeom prst="flowChartAlternateProcess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100000"/>
                  <a:buNone/>
                  <a:tabLst/>
                </a:pPr>
                <a:endPara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933699" y="2905124"/>
                <a:ext cx="1362076" cy="546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sz="700" dirty="0" smtClean="0"/>
                  <a:t>Operation</a:t>
                </a:r>
              </a:p>
              <a:p>
                <a:pPr>
                  <a:buNone/>
                </a:pPr>
                <a:r>
                  <a:rPr lang="en-US" sz="700" dirty="0" smtClean="0"/>
                  <a:t>Optimization</a:t>
                </a:r>
              </a:p>
            </p:txBody>
          </p:sp>
          <p:pic>
            <p:nvPicPr>
              <p:cNvPr id="67" name="Picture 3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638425" y="2924175"/>
                <a:ext cx="472348" cy="466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6" name="Group 41"/>
            <p:cNvGrpSpPr/>
            <p:nvPr/>
          </p:nvGrpSpPr>
          <p:grpSpPr>
            <a:xfrm>
              <a:off x="2698623" y="4143375"/>
              <a:ext cx="1673352" cy="685800"/>
              <a:chOff x="3810000" y="3962400"/>
              <a:chExt cx="1673352" cy="685800"/>
            </a:xfrm>
          </p:grpSpPr>
          <p:sp>
            <p:nvSpPr>
              <p:cNvPr id="49" name="Flowchart: Alternate Process 48"/>
              <p:cNvSpPr/>
              <p:nvPr/>
            </p:nvSpPr>
            <p:spPr bwMode="auto">
              <a:xfrm>
                <a:off x="3810000" y="3962400"/>
                <a:ext cx="1673352" cy="685800"/>
              </a:xfrm>
              <a:prstGeom prst="flowChartAlternateProcess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100000"/>
                  <a:buNone/>
                  <a:tabLst/>
                </a:pPr>
                <a:endPara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276515" y="4072950"/>
                <a:ext cx="1199726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sz="700" dirty="0" smtClean="0"/>
                  <a:t>Pattern Execution</a:t>
                </a:r>
                <a:endParaRPr lang="en-US" sz="800" dirty="0" smtClean="0"/>
              </a:p>
            </p:txBody>
          </p:sp>
          <p:pic>
            <p:nvPicPr>
              <p:cNvPr id="34818" name="Picture 2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885993" y="4049137"/>
                <a:ext cx="528638" cy="528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7" name="Group 40"/>
            <p:cNvGrpSpPr/>
            <p:nvPr/>
          </p:nvGrpSpPr>
          <p:grpSpPr>
            <a:xfrm>
              <a:off x="1669923" y="5324475"/>
              <a:ext cx="1724784" cy="685800"/>
              <a:chOff x="1295400" y="4924425"/>
              <a:chExt cx="1724784" cy="685800"/>
            </a:xfrm>
          </p:grpSpPr>
          <p:sp>
            <p:nvSpPr>
              <p:cNvPr id="15" name="Flowchart: Alternate Process 14"/>
              <p:cNvSpPr/>
              <p:nvPr/>
            </p:nvSpPr>
            <p:spPr bwMode="auto">
              <a:xfrm>
                <a:off x="1295400" y="4924425"/>
                <a:ext cx="1673352" cy="685800"/>
              </a:xfrm>
              <a:prstGeom prst="flowChartAlternateProcess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100000"/>
                  <a:buNone/>
                  <a:tabLst/>
                </a:pPr>
                <a:endParaRPr kumimoji="0" 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34819" name="Picture 3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1394367" y="5038725"/>
                <a:ext cx="510633" cy="4868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9" name="TextBox 38"/>
              <p:cNvSpPr txBox="1"/>
              <p:nvPr/>
            </p:nvSpPr>
            <p:spPr>
              <a:xfrm>
                <a:off x="1724023" y="5048249"/>
                <a:ext cx="1296161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sz="700" dirty="0" smtClean="0"/>
                  <a:t>Correctness Checking</a:t>
                </a:r>
                <a:endParaRPr lang="en-US" sz="800" dirty="0" smtClean="0"/>
              </a:p>
            </p:txBody>
          </p:sp>
        </p:grpSp>
        <p:sp>
          <p:nvSpPr>
            <p:cNvPr id="36" name="Flowchart: Alternate Process 35"/>
            <p:cNvSpPr/>
            <p:nvPr/>
          </p:nvSpPr>
          <p:spPr bwMode="auto">
            <a:xfrm>
              <a:off x="3724274" y="5334000"/>
              <a:ext cx="1673351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8" name="Group 62"/>
            <p:cNvGrpSpPr/>
            <p:nvPr/>
          </p:nvGrpSpPr>
          <p:grpSpPr>
            <a:xfrm>
              <a:off x="7115175" y="3762375"/>
              <a:ext cx="1127760" cy="1447800"/>
              <a:chOff x="6858000" y="4191000"/>
              <a:chExt cx="1127760" cy="1447800"/>
            </a:xfrm>
          </p:grpSpPr>
          <p:sp>
            <p:nvSpPr>
              <p:cNvPr id="55" name="Flowchart: Magnetic Disk 54"/>
              <p:cNvSpPr/>
              <p:nvPr/>
            </p:nvSpPr>
            <p:spPr bwMode="auto">
              <a:xfrm>
                <a:off x="6858000" y="4191000"/>
                <a:ext cx="1066800" cy="1447800"/>
              </a:xfrm>
              <a:prstGeom prst="flowChartMagneticDisk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61" name="Picture 60" descr="database.png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210425" y="5219700"/>
                <a:ext cx="381000" cy="381000"/>
              </a:xfrm>
              <a:prstGeom prst="rect">
                <a:avLst/>
              </a:prstGeom>
            </p:spPr>
          </p:pic>
          <p:sp>
            <p:nvSpPr>
              <p:cNvPr id="62" name="TextBox 61"/>
              <p:cNvSpPr txBox="1"/>
              <p:nvPr/>
            </p:nvSpPr>
            <p:spPr>
              <a:xfrm>
                <a:off x="6861258" y="4686298"/>
                <a:ext cx="1124502" cy="546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700" dirty="0" smtClean="0"/>
                  <a:t>Pattern</a:t>
                </a:r>
                <a:endParaRPr lang="en-US" sz="800" dirty="0" smtClean="0"/>
              </a:p>
              <a:p>
                <a:pPr>
                  <a:buNone/>
                </a:pPr>
                <a:r>
                  <a:rPr lang="en-US" sz="700" dirty="0" smtClean="0"/>
                  <a:t>Repository</a:t>
                </a:r>
                <a:endParaRPr lang="en-US" sz="800" dirty="0" smtClean="0"/>
              </a:p>
            </p:txBody>
          </p:sp>
        </p:grpSp>
        <p:cxnSp>
          <p:nvCxnSpPr>
            <p:cNvPr id="64" name="Straight Connector 63"/>
            <p:cNvCxnSpPr/>
            <p:nvPr/>
          </p:nvCxnSpPr>
          <p:spPr bwMode="auto">
            <a:xfrm rot="16200000" flipH="1">
              <a:off x="7442057" y="3555856"/>
              <a:ext cx="409575" cy="3462"/>
            </a:xfrm>
            <a:prstGeom prst="line">
              <a:avLst/>
            </a:prstGeom>
            <a:ln>
              <a:headEnd type="none" w="med" len="med"/>
              <a:tailEnd type="stealth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 bwMode="auto">
            <a:xfrm rot="10800000">
              <a:off x="4371975" y="4486275"/>
              <a:ext cx="2743200" cy="0"/>
            </a:xfrm>
            <a:prstGeom prst="line">
              <a:avLst/>
            </a:prstGeom>
            <a:ln>
              <a:headEnd type="none" w="med" len="med"/>
              <a:tailEnd type="stealth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58" name="Diagram 57"/>
          <p:cNvGraphicFramePr/>
          <p:nvPr/>
        </p:nvGraphicFramePr>
        <p:xfrm>
          <a:off x="457200" y="1219200"/>
          <a:ext cx="37338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pSp>
        <p:nvGrpSpPr>
          <p:cNvPr id="20" name="Group 71"/>
          <p:cNvGrpSpPr/>
          <p:nvPr/>
        </p:nvGrpSpPr>
        <p:grpSpPr>
          <a:xfrm>
            <a:off x="4953000" y="1295401"/>
            <a:ext cx="3581400" cy="990599"/>
            <a:chOff x="685800" y="1295400"/>
            <a:chExt cx="4495800" cy="3402495"/>
          </a:xfrm>
        </p:grpSpPr>
        <p:sp>
          <p:nvSpPr>
            <p:cNvPr id="68" name="Rounded Rectangle 67"/>
            <p:cNvSpPr/>
            <p:nvPr/>
          </p:nvSpPr>
          <p:spPr bwMode="auto">
            <a:xfrm>
              <a:off x="685800" y="1295400"/>
              <a:ext cx="4495800" cy="3402495"/>
            </a:xfrm>
            <a:prstGeom prst="roundRect">
              <a:avLst>
                <a:gd name="adj" fmla="val 6819"/>
              </a:avLst>
            </a:prstGeom>
            <a:solidFill>
              <a:schemeClr val="lt1">
                <a:alpha val="66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28275" y="1373258"/>
              <a:ext cx="4453324" cy="1433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None/>
              </a:pPr>
              <a:r>
                <a:rPr lang="en-US" dirty="0" smtClean="0">
                  <a:latin typeface="Gill Sans MT" pitchFamily="34" charset="0"/>
                </a:rPr>
                <a:t>For each type of model evolution: </a:t>
              </a:r>
            </a:p>
            <a:p>
              <a:pPr algn="l">
                <a:buFont typeface="Arial" pitchFamily="34" charset="0"/>
                <a:buChar char="•"/>
              </a:pPr>
              <a:r>
                <a:rPr lang="en-US" dirty="0" smtClean="0">
                  <a:latin typeface="Gill Sans MT" pitchFamily="34" charset="0"/>
                </a:rPr>
                <a:t> Identify the critical requirements</a:t>
              </a:r>
            </a:p>
            <a:p>
              <a:pPr algn="l">
                <a:buFont typeface="Arial" pitchFamily="34" charset="0"/>
                <a:buChar char="•"/>
              </a:pPr>
              <a:r>
                <a:rPr lang="en-US" dirty="0" smtClean="0">
                  <a:latin typeface="Gill Sans MT" pitchFamily="34" charset="0"/>
                </a:rPr>
                <a:t> Update MTBD to make it work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213144" y="5763904"/>
            <a:ext cx="750686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700" dirty="0" smtClean="0"/>
              <a:t>Execution Control</a:t>
            </a:r>
          </a:p>
        </p:txBody>
      </p:sp>
      <p:pic>
        <p:nvPicPr>
          <p:cNvPr id="73" name="Picture 4" descr="http://www.google.com/url?source=imgres&amp;ct=img&amp;q=http://icons.mysitemyway.com/wp-content/gallery/green-jelly-icons-transport-travel/038994-green-jelly-icon-transport-travel-ship-wheel1.png&amp;sa=X&amp;ei=uY7LTImBD4GB8gbt4Y2WAQ&amp;ved=0CAQQ8wc4cQ&amp;usg=AFQjCNG0C9XZ0lmQWQ8hlyOmr2ZiVZUIZA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248" y="5687704"/>
            <a:ext cx="418149" cy="41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 for a MTBD Debugger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9F8C-9375-4C1B-87F2-A24B96BCA8CB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54" name="Rectangle 53"/>
          <p:cNvSpPr/>
          <p:nvPr/>
        </p:nvSpPr>
        <p:spPr bwMode="auto">
          <a:xfrm>
            <a:off x="542925" y="3952874"/>
            <a:ext cx="6210300" cy="2257425"/>
          </a:xfrm>
          <a:prstGeom prst="rect">
            <a:avLst/>
          </a:prstGeom>
          <a:solidFill>
            <a:srgbClr val="C0C0C0">
              <a:alpha val="0"/>
            </a:srgbClr>
          </a:solidFill>
          <a:ln w="19050" cap="flat" cmpd="sng" algn="ctr">
            <a:solidFill>
              <a:schemeClr val="accent2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533400" y="1171575"/>
            <a:ext cx="8077200" cy="2362200"/>
          </a:xfrm>
          <a:prstGeom prst="rect">
            <a:avLst/>
          </a:prstGeom>
          <a:solidFill>
            <a:srgbClr val="C0C0C0">
              <a:alpha val="0"/>
            </a:srgbClr>
          </a:solidFill>
          <a:ln w="19050" cap="flat" cmpd="sng" algn="ctr">
            <a:solidFill>
              <a:schemeClr val="accent2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Trapezoid 55"/>
          <p:cNvSpPr/>
          <p:nvPr/>
        </p:nvSpPr>
        <p:spPr bwMode="auto">
          <a:xfrm>
            <a:off x="1743075" y="4638675"/>
            <a:ext cx="3581400" cy="685800"/>
          </a:xfrm>
          <a:prstGeom prst="trapezoid">
            <a:avLst>
              <a:gd name="adj" fmla="val 207143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Trapezoid 56"/>
          <p:cNvSpPr/>
          <p:nvPr/>
        </p:nvSpPr>
        <p:spPr bwMode="auto">
          <a:xfrm rot="10800000">
            <a:off x="643096" y="1600200"/>
            <a:ext cx="1828799" cy="1314450"/>
          </a:xfrm>
          <a:prstGeom prst="trapezoid">
            <a:avLst/>
          </a:prstGeom>
          <a:gradFill flip="none" rotWithShape="1">
            <a:gsLst>
              <a:gs pos="100000">
                <a:schemeClr val="accent2">
                  <a:tint val="50000"/>
                  <a:satMod val="300000"/>
                </a:schemeClr>
              </a:gs>
              <a:gs pos="0">
                <a:schemeClr val="accent2">
                  <a:tint val="15000"/>
                  <a:satMod val="350000"/>
                </a:scheme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8" name="Flowchart: Alternate Process 97"/>
          <p:cNvSpPr/>
          <p:nvPr/>
        </p:nvSpPr>
        <p:spPr bwMode="auto">
          <a:xfrm>
            <a:off x="624045" y="1304925"/>
            <a:ext cx="1885950" cy="628650"/>
          </a:xfrm>
          <a:prstGeom prst="flowChartAlternateProcess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157444" y="1372254"/>
            <a:ext cx="1348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 smtClean="0"/>
              <a:t>User</a:t>
            </a:r>
            <a:endParaRPr lang="en-US" sz="1600" dirty="0" smtClean="0"/>
          </a:p>
          <a:p>
            <a:pPr>
              <a:buNone/>
            </a:pPr>
            <a:r>
              <a:rPr lang="en-US" sz="1400" dirty="0" smtClean="0"/>
              <a:t>Demonstration</a:t>
            </a:r>
            <a:endParaRPr lang="en-US" sz="1600" dirty="0" smtClean="0"/>
          </a:p>
        </p:txBody>
      </p:sp>
      <p:pic>
        <p:nvPicPr>
          <p:cNvPr id="100" name="Picture 99" descr="C:\Documents and Settings\Tairas\Local Settings\Temporary Internet Files\Content.IE5\G16N01E7\MCj04339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960" y="1318527"/>
            <a:ext cx="5334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9" name="Group 17"/>
          <p:cNvGrpSpPr/>
          <p:nvPr/>
        </p:nvGrpSpPr>
        <p:grpSpPr>
          <a:xfrm>
            <a:off x="776445" y="2667000"/>
            <a:ext cx="1619250" cy="685800"/>
            <a:chOff x="1219200" y="2819400"/>
            <a:chExt cx="1619250" cy="685800"/>
          </a:xfrm>
        </p:grpSpPr>
        <p:sp>
          <p:nvSpPr>
            <p:cNvPr id="95" name="Flowchart: Alternate Process 94"/>
            <p:cNvSpPr/>
            <p:nvPr/>
          </p:nvSpPr>
          <p:spPr bwMode="auto">
            <a:xfrm>
              <a:off x="1219200" y="2819400"/>
              <a:ext cx="1543050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647825" y="2924175"/>
              <a:ext cx="11906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Operation</a:t>
              </a:r>
            </a:p>
            <a:p>
              <a:pPr>
                <a:buNone/>
              </a:pPr>
              <a:r>
                <a:rPr lang="en-US" sz="1400" dirty="0" smtClean="0"/>
                <a:t>Recording</a:t>
              </a:r>
            </a:p>
          </p:txBody>
        </p:sp>
        <p:pic>
          <p:nvPicPr>
            <p:cNvPr id="97" name="Picture 2" descr="http://www.deviantart.com/download/86810717/Camstudio_Record_Button_Icon_by_HereticPi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85875" y="2905125"/>
              <a:ext cx="533400" cy="533400"/>
            </a:xfrm>
            <a:prstGeom prst="rect">
              <a:avLst/>
            </a:prstGeom>
            <a:noFill/>
          </p:spPr>
        </p:pic>
      </p:grpSp>
      <p:cxnSp>
        <p:nvCxnSpPr>
          <p:cNvPr id="60" name="Straight Connector 59"/>
          <p:cNvCxnSpPr/>
          <p:nvPr/>
        </p:nvCxnSpPr>
        <p:spPr bwMode="auto">
          <a:xfrm>
            <a:off x="2319495" y="3009900"/>
            <a:ext cx="457200" cy="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1" name="Group 31"/>
          <p:cNvGrpSpPr/>
          <p:nvPr/>
        </p:nvGrpSpPr>
        <p:grpSpPr>
          <a:xfrm>
            <a:off x="4834095" y="2667000"/>
            <a:ext cx="1676400" cy="685800"/>
            <a:chOff x="3200400" y="4419600"/>
            <a:chExt cx="1676400" cy="685800"/>
          </a:xfrm>
        </p:grpSpPr>
        <p:sp>
          <p:nvSpPr>
            <p:cNvPr id="92" name="Flowchart: Alternate Process 91"/>
            <p:cNvSpPr/>
            <p:nvPr/>
          </p:nvSpPr>
          <p:spPr bwMode="auto">
            <a:xfrm>
              <a:off x="3200400" y="4419600"/>
              <a:ext cx="1545336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514724" y="4505325"/>
              <a:ext cx="1362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Pattern</a:t>
              </a:r>
            </a:p>
            <a:p>
              <a:pPr>
                <a:buNone/>
              </a:pPr>
              <a:r>
                <a:rPr lang="en-US" sz="1400" dirty="0" smtClean="0"/>
                <a:t>Inference</a:t>
              </a:r>
            </a:p>
          </p:txBody>
        </p:sp>
        <p:pic>
          <p:nvPicPr>
            <p:cNvPr id="94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05175" y="4543425"/>
              <a:ext cx="428625" cy="444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62" name="Straight Connector 61"/>
          <p:cNvCxnSpPr/>
          <p:nvPr/>
        </p:nvCxnSpPr>
        <p:spPr bwMode="auto">
          <a:xfrm>
            <a:off x="4319745" y="3009900"/>
            <a:ext cx="514350" cy="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Flowchart: Alternate Process 88"/>
          <p:cNvSpPr/>
          <p:nvPr/>
        </p:nvSpPr>
        <p:spPr bwMode="auto">
          <a:xfrm>
            <a:off x="6872445" y="2667000"/>
            <a:ext cx="1545336" cy="685800"/>
          </a:xfrm>
          <a:prstGeom prst="flowChartAlternateProcess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329645" y="2743855"/>
            <a:ext cx="1099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 smtClean="0"/>
              <a:t>User</a:t>
            </a:r>
            <a:endParaRPr lang="en-US" sz="1600" dirty="0" smtClean="0"/>
          </a:p>
          <a:p>
            <a:pPr>
              <a:buNone/>
            </a:pPr>
            <a:r>
              <a:rPr lang="en-US" sz="1400" dirty="0" smtClean="0"/>
              <a:t>Refinement</a:t>
            </a:r>
            <a:endParaRPr lang="en-US" sz="1600" dirty="0" smtClean="0"/>
          </a:p>
        </p:txBody>
      </p:sp>
      <p:pic>
        <p:nvPicPr>
          <p:cNvPr id="9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44547" y="2815319"/>
            <a:ext cx="461281" cy="461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4" name="Straight Connector 63"/>
          <p:cNvCxnSpPr/>
          <p:nvPr/>
        </p:nvCxnSpPr>
        <p:spPr bwMode="auto">
          <a:xfrm>
            <a:off x="6379431" y="3009900"/>
            <a:ext cx="493014" cy="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5" name="Group 67"/>
          <p:cNvGrpSpPr/>
          <p:nvPr/>
        </p:nvGrpSpPr>
        <p:grpSpPr>
          <a:xfrm>
            <a:off x="2776695" y="2667000"/>
            <a:ext cx="1695450" cy="685800"/>
            <a:chOff x="2600325" y="2809875"/>
            <a:chExt cx="1695450" cy="685800"/>
          </a:xfrm>
        </p:grpSpPr>
        <p:sp>
          <p:nvSpPr>
            <p:cNvPr id="86" name="Flowchart: Alternate Process 85"/>
            <p:cNvSpPr/>
            <p:nvPr/>
          </p:nvSpPr>
          <p:spPr bwMode="auto">
            <a:xfrm>
              <a:off x="2600325" y="2809875"/>
              <a:ext cx="1543050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933699" y="2905125"/>
              <a:ext cx="1362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Operation</a:t>
              </a:r>
            </a:p>
            <a:p>
              <a:pPr>
                <a:buNone/>
              </a:pPr>
              <a:r>
                <a:rPr lang="en-US" sz="1400" dirty="0" smtClean="0"/>
                <a:t>Optimization</a:t>
              </a:r>
            </a:p>
          </p:txBody>
        </p:sp>
        <p:pic>
          <p:nvPicPr>
            <p:cNvPr id="88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638425" y="2924175"/>
              <a:ext cx="472348" cy="466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6" name="Group 41"/>
          <p:cNvGrpSpPr/>
          <p:nvPr/>
        </p:nvGrpSpPr>
        <p:grpSpPr>
          <a:xfrm>
            <a:off x="2698623" y="4143375"/>
            <a:ext cx="1673352" cy="685800"/>
            <a:chOff x="3810000" y="3962400"/>
            <a:chExt cx="1673352" cy="685800"/>
          </a:xfrm>
        </p:grpSpPr>
        <p:sp>
          <p:nvSpPr>
            <p:cNvPr id="83" name="Flowchart: Alternate Process 82"/>
            <p:cNvSpPr/>
            <p:nvPr/>
          </p:nvSpPr>
          <p:spPr bwMode="auto">
            <a:xfrm>
              <a:off x="3810000" y="3962400"/>
              <a:ext cx="1673352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276518" y="4072950"/>
              <a:ext cx="1199727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Pattern Execution</a:t>
              </a:r>
              <a:endParaRPr lang="en-US" sz="1600" dirty="0" smtClean="0"/>
            </a:p>
          </p:txBody>
        </p:sp>
        <p:pic>
          <p:nvPicPr>
            <p:cNvPr id="85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85993" y="4049137"/>
              <a:ext cx="528638" cy="528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7" name="Group 40"/>
          <p:cNvGrpSpPr/>
          <p:nvPr/>
        </p:nvGrpSpPr>
        <p:grpSpPr>
          <a:xfrm>
            <a:off x="1669923" y="5324475"/>
            <a:ext cx="1673352" cy="685800"/>
            <a:chOff x="1295400" y="4924425"/>
            <a:chExt cx="1673352" cy="685800"/>
          </a:xfrm>
        </p:grpSpPr>
        <p:sp>
          <p:nvSpPr>
            <p:cNvPr id="80" name="Flowchart: Alternate Process 79"/>
            <p:cNvSpPr/>
            <p:nvPr/>
          </p:nvSpPr>
          <p:spPr bwMode="auto">
            <a:xfrm>
              <a:off x="1295400" y="4924425"/>
              <a:ext cx="1673352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81" name="Picture 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394367" y="5038725"/>
              <a:ext cx="510633" cy="486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" name="TextBox 81"/>
            <p:cNvSpPr txBox="1"/>
            <p:nvPr/>
          </p:nvSpPr>
          <p:spPr>
            <a:xfrm>
              <a:off x="1724025" y="5048250"/>
              <a:ext cx="1200150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Correctness Checking</a:t>
              </a:r>
              <a:endParaRPr lang="en-US" sz="1600" dirty="0" smtClean="0"/>
            </a:p>
          </p:txBody>
        </p:sp>
      </p:grpSp>
      <p:grpSp>
        <p:nvGrpSpPr>
          <p:cNvPr id="68" name="Group 42"/>
          <p:cNvGrpSpPr/>
          <p:nvPr/>
        </p:nvGrpSpPr>
        <p:grpSpPr>
          <a:xfrm>
            <a:off x="3724275" y="5334000"/>
            <a:ext cx="1676400" cy="685800"/>
            <a:chOff x="4267200" y="4953000"/>
            <a:chExt cx="1676400" cy="685800"/>
          </a:xfrm>
        </p:grpSpPr>
        <p:sp>
          <p:nvSpPr>
            <p:cNvPr id="78" name="Flowchart: Alternate Process 77"/>
            <p:cNvSpPr/>
            <p:nvPr/>
          </p:nvSpPr>
          <p:spPr bwMode="auto">
            <a:xfrm>
              <a:off x="4267200" y="4953000"/>
              <a:ext cx="1673352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848649" y="5082469"/>
              <a:ext cx="1094951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Execution Control</a:t>
              </a:r>
              <a:endParaRPr lang="en-US" sz="1600" dirty="0" smtClean="0"/>
            </a:p>
          </p:txBody>
        </p:sp>
      </p:grpSp>
      <p:grpSp>
        <p:nvGrpSpPr>
          <p:cNvPr id="69" name="Group 62"/>
          <p:cNvGrpSpPr/>
          <p:nvPr/>
        </p:nvGrpSpPr>
        <p:grpSpPr>
          <a:xfrm>
            <a:off x="7115175" y="3762375"/>
            <a:ext cx="1085850" cy="1447800"/>
            <a:chOff x="6858000" y="4191000"/>
            <a:chExt cx="1085850" cy="1447800"/>
          </a:xfrm>
        </p:grpSpPr>
        <p:sp>
          <p:nvSpPr>
            <p:cNvPr id="75" name="Flowchart: Magnetic Disk 74"/>
            <p:cNvSpPr/>
            <p:nvPr/>
          </p:nvSpPr>
          <p:spPr bwMode="auto">
            <a:xfrm>
              <a:off x="6858000" y="4191000"/>
              <a:ext cx="1066800" cy="1447800"/>
            </a:xfrm>
            <a:prstGeom prst="flowChartMagneticDisk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76" name="Picture 75" descr="databas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10425" y="5219700"/>
              <a:ext cx="381000" cy="381000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6903179" y="4686300"/>
              <a:ext cx="10406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Pattern</a:t>
              </a:r>
              <a:endParaRPr lang="en-US" sz="1600" dirty="0" smtClean="0"/>
            </a:p>
            <a:p>
              <a:pPr>
                <a:buNone/>
              </a:pPr>
              <a:r>
                <a:rPr lang="en-US" sz="1400" dirty="0" smtClean="0"/>
                <a:t>Repository</a:t>
              </a:r>
              <a:endParaRPr lang="en-US" sz="1600" dirty="0" smtClean="0"/>
            </a:p>
          </p:txBody>
        </p:sp>
      </p:grpSp>
      <p:cxnSp>
        <p:nvCxnSpPr>
          <p:cNvPr id="70" name="Straight Connector 69"/>
          <p:cNvCxnSpPr/>
          <p:nvPr/>
        </p:nvCxnSpPr>
        <p:spPr bwMode="auto">
          <a:xfrm rot="16200000" flipH="1">
            <a:off x="7442057" y="3555856"/>
            <a:ext cx="409575" cy="3462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 bwMode="auto">
          <a:xfrm rot="10800000">
            <a:off x="4371975" y="4486275"/>
            <a:ext cx="2743200" cy="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833013" y="1209675"/>
            <a:ext cx="1729962" cy="341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MT Specification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229225" y="4001768"/>
            <a:ext cx="1489062" cy="341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MT Execution</a:t>
            </a:r>
            <a:endParaRPr lang="en-US" dirty="0"/>
          </a:p>
        </p:txBody>
      </p:sp>
      <p:pic>
        <p:nvPicPr>
          <p:cNvPr id="74" name="Picture 4" descr="http://www.google.com/url?source=imgres&amp;ct=img&amp;q=http://icons.mysitemyway.com/wp-content/gallery/green-jelly-icons-transport-travel/038994-green-jelly-icon-transport-travel-ship-wheel1.png&amp;sa=X&amp;ei=uY7LTImBD4GB8gbt4Y2WAQ&amp;ved=0CAQQ8wc4cQ&amp;usg=AFQjCNG0C9XZ0lmQWQ8hlyOmr2ZiVZUIZA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334000"/>
            <a:ext cx="727072" cy="72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Rectangle 100"/>
          <p:cNvSpPr/>
          <p:nvPr/>
        </p:nvSpPr>
        <p:spPr bwMode="auto">
          <a:xfrm>
            <a:off x="533400" y="3733800"/>
            <a:ext cx="6411147" cy="2562226"/>
          </a:xfrm>
          <a:prstGeom prst="rect">
            <a:avLst/>
          </a:prstGeom>
          <a:solidFill>
            <a:srgbClr val="C0C0C0">
              <a:alpha val="9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2" name="AutoShape 6"/>
          <p:cNvSpPr>
            <a:spLocks noChangeArrowheads="1"/>
          </p:cNvSpPr>
          <p:nvPr/>
        </p:nvSpPr>
        <p:spPr bwMode="auto">
          <a:xfrm>
            <a:off x="3533775" y="1400176"/>
            <a:ext cx="2439981" cy="657224"/>
          </a:xfrm>
          <a:prstGeom prst="wedgeRoundRectCallout">
            <a:avLst>
              <a:gd name="adj1" fmla="val -87399"/>
              <a:gd name="adj2" fmla="val -19886"/>
              <a:gd name="adj3" fmla="val 16667"/>
            </a:avLst>
          </a:prstGeom>
          <a:solidFill>
            <a:srgbClr val="FFFF00"/>
          </a:solidFill>
          <a:ln w="38100" algn="ctr">
            <a:solidFill>
              <a:srgbClr val="888888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None/>
            </a:pPr>
            <a:r>
              <a:rPr lang="en-US" sz="1600" dirty="0" smtClean="0">
                <a:latin typeface="+mn-lt"/>
              </a:rPr>
              <a:t>Users can make mistakes, and bugs can happen.</a:t>
            </a:r>
            <a:endParaRPr lang="en-US" sz="2400" dirty="0">
              <a:latin typeface="+mn-lt"/>
            </a:endParaRPr>
          </a:p>
        </p:txBody>
      </p:sp>
      <p:sp>
        <p:nvSpPr>
          <p:cNvPr id="103" name="AutoShape 6"/>
          <p:cNvSpPr>
            <a:spLocks noChangeArrowheads="1"/>
          </p:cNvSpPr>
          <p:nvPr/>
        </p:nvSpPr>
        <p:spPr bwMode="auto">
          <a:xfrm>
            <a:off x="3552523" y="1400176"/>
            <a:ext cx="2439981" cy="657224"/>
          </a:xfrm>
          <a:prstGeom prst="wedgeRoundRectCallout">
            <a:avLst>
              <a:gd name="adj1" fmla="val 78725"/>
              <a:gd name="adj2" fmla="val 131704"/>
              <a:gd name="adj3" fmla="val 16667"/>
            </a:avLst>
          </a:prstGeom>
          <a:solidFill>
            <a:srgbClr val="FFFF00"/>
          </a:solidFill>
          <a:ln w="38100" algn="ctr">
            <a:solidFill>
              <a:srgbClr val="888888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None/>
            </a:pPr>
            <a:r>
              <a:rPr lang="en-US" sz="1600" dirty="0" smtClean="0">
                <a:latin typeface="+mn-lt"/>
              </a:rPr>
              <a:t>Users can make mistakes, and bugs can emerge</a:t>
            </a:r>
            <a:endParaRPr lang="en-US" sz="2400" dirty="0">
              <a:latin typeface="+mn-lt"/>
            </a:endParaRPr>
          </a:p>
        </p:txBody>
      </p:sp>
      <p:sp>
        <p:nvSpPr>
          <p:cNvPr id="106" name="Right Arrow 105"/>
          <p:cNvSpPr/>
          <p:nvPr/>
        </p:nvSpPr>
        <p:spPr bwMode="auto">
          <a:xfrm>
            <a:off x="2635248" y="5181600"/>
            <a:ext cx="2438400" cy="914400"/>
          </a:xfrm>
          <a:prstGeom prst="rightArrow">
            <a:avLst/>
          </a:prstGeom>
          <a:gradFill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  <a:alpha val="92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402" name="Picture 2" descr="http://icons.iconarchive.com/icons/umut-pulat/tulliana-2/128/k-black-box-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431337"/>
            <a:ext cx="1512262" cy="151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7" name="Group 106"/>
          <p:cNvGrpSpPr/>
          <p:nvPr/>
        </p:nvGrpSpPr>
        <p:grpSpPr>
          <a:xfrm>
            <a:off x="762000" y="4959203"/>
            <a:ext cx="1949448" cy="1289197"/>
            <a:chOff x="2317750" y="5201602"/>
            <a:chExt cx="1949448" cy="1289197"/>
          </a:xfrm>
        </p:grpSpPr>
        <p:grpSp>
          <p:nvGrpSpPr>
            <p:cNvPr id="162" name="Group 279"/>
            <p:cNvGrpSpPr>
              <a:grpSpLocks/>
            </p:cNvGrpSpPr>
            <p:nvPr/>
          </p:nvGrpSpPr>
          <p:grpSpPr bwMode="auto">
            <a:xfrm>
              <a:off x="2317750" y="5201602"/>
              <a:ext cx="1949448" cy="1066800"/>
              <a:chOff x="381000" y="1295400"/>
              <a:chExt cx="8305800" cy="4267200"/>
            </a:xfrm>
          </p:grpSpPr>
          <p:sp>
            <p:nvSpPr>
              <p:cNvPr id="164" name="Rectangle 163"/>
              <p:cNvSpPr/>
              <p:nvPr/>
            </p:nvSpPr>
            <p:spPr bwMode="auto">
              <a:xfrm>
                <a:off x="3813590" y="1295400"/>
                <a:ext cx="1440621" cy="6223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5875" cap="flat" cmpd="sng" algn="ctr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182880" tIns="182880" rIns="182880" bIns="182880"/>
              <a:lstStyle/>
              <a:p>
                <a:pPr>
                  <a:buFont typeface="Wingdings" pitchFamily="2" charset="2"/>
                  <a:buNone/>
                </a:pPr>
                <a:endParaRPr lang="en-US" b="1">
                  <a:latin typeface="Gill Sans MT" pitchFamily="34" charset="0"/>
                </a:endParaRPr>
              </a:p>
            </p:txBody>
          </p:sp>
          <p:cxnSp>
            <p:nvCxnSpPr>
              <p:cNvPr id="165" name="Straight Arrow Connector 25"/>
              <p:cNvCxnSpPr>
                <a:cxnSpLocks noChangeShapeType="1"/>
                <a:stCxn id="164" idx="2"/>
                <a:endCxn id="176" idx="0"/>
              </p:cNvCxnSpPr>
              <p:nvPr/>
            </p:nvCxnSpPr>
            <p:spPr bwMode="auto">
              <a:xfrm rot="5400000">
                <a:off x="4160517" y="2291080"/>
                <a:ext cx="746760" cy="0"/>
              </a:xfrm>
              <a:prstGeom prst="straightConnector1">
                <a:avLst/>
              </a:prstGeom>
              <a:noFill/>
              <a:ln w="25400" algn="ctr">
                <a:solidFill>
                  <a:schemeClr val="bg1">
                    <a:lumMod val="50000"/>
                  </a:schemeClr>
                </a:solidFill>
                <a:round/>
                <a:headEnd w="sm" len="sm"/>
                <a:tailEnd type="triangle" w="sm" len="sm"/>
              </a:ln>
            </p:spPr>
          </p:cxnSp>
          <p:cxnSp>
            <p:nvCxnSpPr>
              <p:cNvPr id="166" name="Straight Arrow Connector 32"/>
              <p:cNvCxnSpPr>
                <a:cxnSpLocks noChangeShapeType="1"/>
                <a:stCxn id="172" idx="3"/>
                <a:endCxn id="189" idx="0"/>
              </p:cNvCxnSpPr>
              <p:nvPr/>
            </p:nvCxnSpPr>
            <p:spPr bwMode="auto">
              <a:xfrm>
                <a:off x="6339122" y="2975613"/>
                <a:ext cx="1814115" cy="1520187"/>
              </a:xfrm>
              <a:prstGeom prst="bentConnector2">
                <a:avLst/>
              </a:prstGeom>
              <a:noFill/>
              <a:ln w="25400" algn="ctr">
                <a:solidFill>
                  <a:schemeClr val="bg1">
                    <a:lumMod val="50000"/>
                  </a:schemeClr>
                </a:solidFill>
                <a:round/>
                <a:headEnd w="sm" len="sm"/>
                <a:tailEnd type="triangle" w="sm" len="sm"/>
              </a:ln>
            </p:spPr>
          </p:cxnSp>
          <p:cxnSp>
            <p:nvCxnSpPr>
              <p:cNvPr id="167" name="Straight Arrow Connector 32"/>
              <p:cNvCxnSpPr>
                <a:cxnSpLocks noChangeShapeType="1"/>
                <a:stCxn id="188" idx="0"/>
              </p:cNvCxnSpPr>
              <p:nvPr/>
            </p:nvCxnSpPr>
            <p:spPr bwMode="auto">
              <a:xfrm rot="16200000" flipV="1">
                <a:off x="6490459" y="3286553"/>
                <a:ext cx="1066800" cy="1351693"/>
              </a:xfrm>
              <a:prstGeom prst="bentConnector2">
                <a:avLst/>
              </a:prstGeom>
              <a:noFill/>
              <a:ln w="25400" algn="ctr">
                <a:solidFill>
                  <a:schemeClr val="bg1">
                    <a:lumMod val="50000"/>
                  </a:schemeClr>
                </a:solidFill>
                <a:round/>
                <a:headEnd w="sm" len="sm"/>
                <a:tailEnd type="triangle" w="sm" len="sm"/>
              </a:ln>
            </p:spPr>
          </p:cxnSp>
          <p:grpSp>
            <p:nvGrpSpPr>
              <p:cNvPr id="168" name="Group 37"/>
              <p:cNvGrpSpPr>
                <a:grpSpLocks/>
              </p:cNvGrpSpPr>
              <p:nvPr/>
            </p:nvGrpSpPr>
            <p:grpSpPr bwMode="auto">
              <a:xfrm>
                <a:off x="381000" y="4495800"/>
                <a:ext cx="8305800" cy="1066800"/>
                <a:chOff x="152400" y="4495800"/>
                <a:chExt cx="8305800" cy="1066800"/>
              </a:xfrm>
            </p:grpSpPr>
            <p:sp>
              <p:nvSpPr>
                <p:cNvPr id="180" name="Rectangle 179"/>
                <p:cNvSpPr/>
                <p:nvPr/>
              </p:nvSpPr>
              <p:spPr bwMode="auto">
                <a:xfrm>
                  <a:off x="5790384" y="4495800"/>
                  <a:ext cx="2667816" cy="10668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 cap="flat" cmpd="sng" algn="ctr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91440" bIns="91440"/>
                <a:lstStyle/>
                <a:p>
                  <a:pPr algn="l">
                    <a:buFont typeface="Wingdings" pitchFamily="2" charset="2"/>
                    <a:buNone/>
                  </a:pPr>
                  <a:endParaRPr lang="en-US" b="1">
                    <a:latin typeface="Gill Sans MT" pitchFamily="34" charset="0"/>
                  </a:endParaRPr>
                </a:p>
              </p:txBody>
            </p:sp>
            <p:sp>
              <p:nvSpPr>
                <p:cNvPr id="181" name="Rounded Rectangle 180"/>
                <p:cNvSpPr/>
                <p:nvPr/>
              </p:nvSpPr>
              <p:spPr bwMode="auto">
                <a:xfrm>
                  <a:off x="5879311" y="4878073"/>
                  <a:ext cx="1004875" cy="604520"/>
                </a:xfrm>
                <a:prstGeom prst="round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>
                    <a:buFont typeface="Wingdings" pitchFamily="2" charset="2"/>
                    <a:buNone/>
                  </a:pPr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182" name="Rounded Rectangle 181"/>
                <p:cNvSpPr/>
                <p:nvPr/>
              </p:nvSpPr>
              <p:spPr bwMode="auto">
                <a:xfrm>
                  <a:off x="6990898" y="4878073"/>
                  <a:ext cx="1369479" cy="604520"/>
                </a:xfrm>
                <a:prstGeom prst="round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>
                    <a:buFont typeface="Wingdings" pitchFamily="2" charset="2"/>
                    <a:buNone/>
                  </a:pPr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183" name="Rectangle 182"/>
                <p:cNvSpPr/>
                <p:nvPr/>
              </p:nvSpPr>
              <p:spPr bwMode="auto">
                <a:xfrm>
                  <a:off x="152400" y="4495800"/>
                  <a:ext cx="5335632" cy="10668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 cap="flat" cmpd="sng" algn="ctr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91440" bIns="91440"/>
                <a:lstStyle/>
                <a:p>
                  <a:pPr algn="l">
                    <a:buFont typeface="Wingdings" pitchFamily="2" charset="2"/>
                    <a:buNone/>
                  </a:pPr>
                  <a:endParaRPr lang="en-US" b="1">
                    <a:latin typeface="Gill Sans MT" pitchFamily="34" charset="0"/>
                  </a:endParaRPr>
                </a:p>
              </p:txBody>
            </p:sp>
            <p:sp>
              <p:nvSpPr>
                <p:cNvPr id="184" name="Rounded Rectangle 183"/>
                <p:cNvSpPr/>
                <p:nvPr/>
              </p:nvSpPr>
              <p:spPr bwMode="auto">
                <a:xfrm>
                  <a:off x="232432" y="4878073"/>
                  <a:ext cx="1227195" cy="604520"/>
                </a:xfrm>
                <a:prstGeom prst="round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buFont typeface="Wingdings" pitchFamily="2" charset="2"/>
                    <a:buNone/>
                  </a:pPr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185" name="Rounded Rectangle 184"/>
                <p:cNvSpPr/>
                <p:nvPr/>
              </p:nvSpPr>
              <p:spPr bwMode="auto">
                <a:xfrm>
                  <a:off x="1521879" y="4878073"/>
                  <a:ext cx="1218300" cy="604520"/>
                </a:xfrm>
                <a:prstGeom prst="round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>
                    <a:buFont typeface="Wingdings" pitchFamily="2" charset="2"/>
                    <a:buNone/>
                  </a:pPr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186" name="Rounded Rectangle 185"/>
                <p:cNvSpPr/>
                <p:nvPr/>
              </p:nvSpPr>
              <p:spPr bwMode="auto">
                <a:xfrm>
                  <a:off x="2802430" y="4878073"/>
                  <a:ext cx="1236085" cy="604520"/>
                </a:xfrm>
                <a:prstGeom prst="round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>
                    <a:buFont typeface="Wingdings" pitchFamily="2" charset="2"/>
                    <a:buNone/>
                  </a:pPr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187" name="Rounded Rectangle 186"/>
                <p:cNvSpPr/>
                <p:nvPr/>
              </p:nvSpPr>
              <p:spPr bwMode="auto">
                <a:xfrm>
                  <a:off x="4100767" y="4878073"/>
                  <a:ext cx="1307227" cy="604520"/>
                </a:xfrm>
                <a:prstGeom prst="round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>
                    <a:buFont typeface="Wingdings" pitchFamily="2" charset="2"/>
                    <a:buNone/>
                  </a:pPr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188" name="Rectangle 30"/>
                <p:cNvSpPr>
                  <a:spLocks noChangeArrowheads="1"/>
                </p:cNvSpPr>
                <p:nvPr/>
              </p:nvSpPr>
              <p:spPr bwMode="auto">
                <a:xfrm>
                  <a:off x="7391400" y="4495800"/>
                  <a:ext cx="152400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" name="Rectangle 31"/>
                <p:cNvSpPr>
                  <a:spLocks noChangeArrowheads="1"/>
                </p:cNvSpPr>
                <p:nvPr/>
              </p:nvSpPr>
              <p:spPr bwMode="auto">
                <a:xfrm>
                  <a:off x="7848600" y="4495800"/>
                  <a:ext cx="152400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" name="Rectangle 40"/>
                <p:cNvSpPr>
                  <a:spLocks noChangeArrowheads="1"/>
                </p:cNvSpPr>
                <p:nvPr/>
              </p:nvSpPr>
              <p:spPr bwMode="auto">
                <a:xfrm>
                  <a:off x="762000" y="4495800"/>
                  <a:ext cx="152400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1" name="Rectangle 41"/>
                <p:cNvSpPr>
                  <a:spLocks noChangeArrowheads="1"/>
                </p:cNvSpPr>
                <p:nvPr/>
              </p:nvSpPr>
              <p:spPr bwMode="auto">
                <a:xfrm>
                  <a:off x="1219200" y="4495800"/>
                  <a:ext cx="152400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cxnSp>
            <p:nvCxnSpPr>
              <p:cNvPr id="169" name="Straight Arrow Connector 32"/>
              <p:cNvCxnSpPr>
                <a:cxnSpLocks noChangeShapeType="1"/>
                <a:endCxn id="190" idx="0"/>
              </p:cNvCxnSpPr>
              <p:nvPr/>
            </p:nvCxnSpPr>
            <p:spPr bwMode="auto">
              <a:xfrm rot="10800000" flipV="1">
                <a:off x="1065737" y="2975613"/>
                <a:ext cx="1654046" cy="1520187"/>
              </a:xfrm>
              <a:prstGeom prst="bentConnector2">
                <a:avLst/>
              </a:prstGeom>
              <a:noFill/>
              <a:ln w="25400" algn="ctr">
                <a:solidFill>
                  <a:schemeClr val="bg1">
                    <a:lumMod val="50000"/>
                  </a:schemeClr>
                </a:solidFill>
                <a:round/>
                <a:headEnd w="sm" len="sm"/>
                <a:tailEnd type="triangle" w="sm" len="sm"/>
              </a:ln>
            </p:spPr>
          </p:cxnSp>
          <p:cxnSp>
            <p:nvCxnSpPr>
              <p:cNvPr id="170" name="Straight Arrow Connector 32"/>
              <p:cNvCxnSpPr>
                <a:cxnSpLocks noChangeShapeType="1"/>
                <a:stCxn id="191" idx="0"/>
                <a:endCxn id="175" idx="1"/>
              </p:cNvCxnSpPr>
              <p:nvPr/>
            </p:nvCxnSpPr>
            <p:spPr bwMode="auto">
              <a:xfrm rot="5400000" flipH="1" flipV="1">
                <a:off x="1595021" y="3362137"/>
                <a:ext cx="1066800" cy="1200520"/>
              </a:xfrm>
              <a:prstGeom prst="bentConnector2">
                <a:avLst/>
              </a:prstGeom>
              <a:noFill/>
              <a:ln w="25400" algn="ctr">
                <a:solidFill>
                  <a:schemeClr val="bg1">
                    <a:lumMod val="50000"/>
                  </a:schemeClr>
                </a:solidFill>
                <a:round/>
                <a:headEnd w="sm" len="sm"/>
                <a:tailEnd type="triangle" w="sm" len="sm"/>
              </a:ln>
            </p:spPr>
          </p:cxnSp>
          <p:grpSp>
            <p:nvGrpSpPr>
              <p:cNvPr id="171" name="Group 36"/>
              <p:cNvGrpSpPr>
                <a:grpSpLocks/>
              </p:cNvGrpSpPr>
              <p:nvPr/>
            </p:nvGrpSpPr>
            <p:grpSpPr bwMode="auto">
              <a:xfrm>
                <a:off x="2719781" y="2664458"/>
                <a:ext cx="3623869" cy="1066800"/>
                <a:chOff x="2324493" y="2664458"/>
                <a:chExt cx="3623869" cy="1066800"/>
              </a:xfrm>
            </p:grpSpPr>
            <p:sp>
              <p:nvSpPr>
                <p:cNvPr id="172" name="Rectangle 27"/>
                <p:cNvSpPr>
                  <a:spLocks noChangeArrowheads="1"/>
                </p:cNvSpPr>
                <p:nvPr/>
              </p:nvSpPr>
              <p:spPr bwMode="auto">
                <a:xfrm>
                  <a:off x="5791200" y="2895600"/>
                  <a:ext cx="152400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3" name="Rectangle 29"/>
                <p:cNvSpPr>
                  <a:spLocks noChangeArrowheads="1"/>
                </p:cNvSpPr>
                <p:nvPr/>
              </p:nvSpPr>
              <p:spPr bwMode="auto">
                <a:xfrm>
                  <a:off x="5795962" y="3352800"/>
                  <a:ext cx="152400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" name="Rectangle 38"/>
                <p:cNvSpPr>
                  <a:spLocks noChangeArrowheads="1"/>
                </p:cNvSpPr>
                <p:nvPr/>
              </p:nvSpPr>
              <p:spPr bwMode="auto">
                <a:xfrm>
                  <a:off x="2328862" y="2895600"/>
                  <a:ext cx="152400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" name="Rectangle 39"/>
                <p:cNvSpPr>
                  <a:spLocks noChangeArrowheads="1"/>
                </p:cNvSpPr>
                <p:nvPr/>
              </p:nvSpPr>
              <p:spPr bwMode="auto">
                <a:xfrm>
                  <a:off x="2333625" y="3352800"/>
                  <a:ext cx="152400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2324493" y="2664458"/>
                  <a:ext cx="3619338" cy="10668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 cap="flat" cmpd="sng" algn="ctr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91440" bIns="91440"/>
                <a:lstStyle/>
                <a:p>
                  <a:pPr algn="l">
                    <a:buFont typeface="Wingdings" pitchFamily="2" charset="2"/>
                    <a:buNone/>
                  </a:pPr>
                  <a:endParaRPr lang="en-US" b="1">
                    <a:latin typeface="Gill Sans MT" pitchFamily="34" charset="0"/>
                  </a:endParaRPr>
                </a:p>
              </p:txBody>
            </p:sp>
            <p:sp>
              <p:nvSpPr>
                <p:cNvPr id="177" name="Rounded Rectangle 176"/>
                <p:cNvSpPr/>
                <p:nvPr/>
              </p:nvSpPr>
              <p:spPr bwMode="auto">
                <a:xfrm>
                  <a:off x="2431205" y="3046730"/>
                  <a:ext cx="915952" cy="604520"/>
                </a:xfrm>
                <a:prstGeom prst="round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>
                    <a:buFont typeface="Wingdings" pitchFamily="2" charset="2"/>
                    <a:buNone/>
                  </a:pPr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178" name="Rounded Rectangle 177"/>
                <p:cNvSpPr/>
                <p:nvPr/>
              </p:nvSpPr>
              <p:spPr bwMode="auto">
                <a:xfrm>
                  <a:off x="3453870" y="3046730"/>
                  <a:ext cx="827020" cy="604520"/>
                </a:xfrm>
                <a:prstGeom prst="round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>
                    <a:buFont typeface="Wingdings" pitchFamily="2" charset="2"/>
                    <a:buNone/>
                  </a:pPr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179" name="Rounded Rectangle 178"/>
                <p:cNvSpPr/>
                <p:nvPr/>
              </p:nvSpPr>
              <p:spPr bwMode="auto">
                <a:xfrm>
                  <a:off x="4378712" y="3046730"/>
                  <a:ext cx="1458405" cy="604520"/>
                </a:xfrm>
                <a:prstGeom prst="round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>
                    <a:buFont typeface="Wingdings" pitchFamily="2" charset="2"/>
                    <a:buNone/>
                  </a:pPr>
                  <a:endParaRPr lang="en-US">
                    <a:latin typeface="Gill Sans MT" pitchFamily="34" charset="0"/>
                  </a:endParaRPr>
                </a:p>
              </p:txBody>
            </p:sp>
          </p:grpSp>
        </p:grpSp>
        <p:sp>
          <p:nvSpPr>
            <p:cNvPr id="163" name="Text Box 7"/>
            <p:cNvSpPr txBox="1">
              <a:spLocks noChangeArrowheads="1"/>
            </p:cNvSpPr>
            <p:nvPr/>
          </p:nvSpPr>
          <p:spPr bwMode="auto">
            <a:xfrm>
              <a:off x="3079750" y="6324600"/>
              <a:ext cx="450443" cy="166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  <a:defRPr/>
              </a:pPr>
              <a:r>
                <a:rPr lang="en-US" sz="1200" dirty="0" smtClean="0">
                  <a:latin typeface="+mn-lt"/>
                </a:rPr>
                <a:t>Models</a:t>
              </a:r>
              <a:endParaRPr lang="en-US" sz="1200" dirty="0">
                <a:latin typeface="+mn-lt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876800" y="4959203"/>
            <a:ext cx="1949448" cy="1289197"/>
            <a:chOff x="2317750" y="5201602"/>
            <a:chExt cx="1949448" cy="1289197"/>
          </a:xfrm>
        </p:grpSpPr>
        <p:grpSp>
          <p:nvGrpSpPr>
            <p:cNvPr id="132" name="Group 279"/>
            <p:cNvGrpSpPr>
              <a:grpSpLocks/>
            </p:cNvGrpSpPr>
            <p:nvPr/>
          </p:nvGrpSpPr>
          <p:grpSpPr bwMode="auto">
            <a:xfrm>
              <a:off x="2317750" y="5201602"/>
              <a:ext cx="1949448" cy="1066800"/>
              <a:chOff x="381000" y="1295400"/>
              <a:chExt cx="8305800" cy="4267200"/>
            </a:xfrm>
          </p:grpSpPr>
          <p:sp>
            <p:nvSpPr>
              <p:cNvPr id="134" name="Rectangle 133"/>
              <p:cNvSpPr/>
              <p:nvPr/>
            </p:nvSpPr>
            <p:spPr bwMode="auto">
              <a:xfrm>
                <a:off x="3813590" y="1295400"/>
                <a:ext cx="1440621" cy="6223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5875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182880" tIns="182880" rIns="182880" bIns="182880"/>
              <a:lstStyle/>
              <a:p>
                <a:pPr>
                  <a:buFont typeface="Wingdings" pitchFamily="2" charset="2"/>
                  <a:buNone/>
                </a:pPr>
                <a:endParaRPr lang="en-US" b="1">
                  <a:latin typeface="Gill Sans MT" pitchFamily="34" charset="0"/>
                </a:endParaRPr>
              </a:p>
            </p:txBody>
          </p:sp>
          <p:cxnSp>
            <p:nvCxnSpPr>
              <p:cNvPr id="135" name="Straight Arrow Connector 25"/>
              <p:cNvCxnSpPr>
                <a:cxnSpLocks noChangeShapeType="1"/>
                <a:stCxn id="134" idx="2"/>
                <a:endCxn id="146" idx="0"/>
              </p:cNvCxnSpPr>
              <p:nvPr/>
            </p:nvCxnSpPr>
            <p:spPr bwMode="auto">
              <a:xfrm rot="5400000">
                <a:off x="4160517" y="2291080"/>
                <a:ext cx="746760" cy="0"/>
              </a:xfrm>
              <a:prstGeom prst="straightConnector1">
                <a:avLst/>
              </a:prstGeom>
              <a:noFill/>
              <a:ln w="25400" algn="ctr">
                <a:solidFill>
                  <a:schemeClr val="bg1">
                    <a:lumMod val="50000"/>
                  </a:schemeClr>
                </a:solidFill>
                <a:round/>
                <a:headEnd w="sm" len="sm"/>
                <a:tailEnd type="triangle" w="sm" len="sm"/>
              </a:ln>
            </p:spPr>
          </p:cxnSp>
          <p:cxnSp>
            <p:nvCxnSpPr>
              <p:cNvPr id="136" name="Straight Arrow Connector 32"/>
              <p:cNvCxnSpPr>
                <a:cxnSpLocks noChangeShapeType="1"/>
                <a:stCxn id="142" idx="3"/>
                <a:endCxn id="159" idx="0"/>
              </p:cNvCxnSpPr>
              <p:nvPr/>
            </p:nvCxnSpPr>
            <p:spPr bwMode="auto">
              <a:xfrm>
                <a:off x="6339122" y="2975613"/>
                <a:ext cx="1814115" cy="1520187"/>
              </a:xfrm>
              <a:prstGeom prst="bentConnector2">
                <a:avLst/>
              </a:prstGeom>
              <a:noFill/>
              <a:ln w="25400" algn="ctr">
                <a:solidFill>
                  <a:schemeClr val="bg1">
                    <a:lumMod val="50000"/>
                  </a:schemeClr>
                </a:solidFill>
                <a:round/>
                <a:headEnd w="sm" len="sm"/>
                <a:tailEnd type="triangle" w="sm" len="sm"/>
              </a:ln>
            </p:spPr>
          </p:cxnSp>
          <p:cxnSp>
            <p:nvCxnSpPr>
              <p:cNvPr id="137" name="Straight Arrow Connector 32"/>
              <p:cNvCxnSpPr>
                <a:cxnSpLocks noChangeShapeType="1"/>
                <a:stCxn id="158" idx="0"/>
              </p:cNvCxnSpPr>
              <p:nvPr/>
            </p:nvCxnSpPr>
            <p:spPr bwMode="auto">
              <a:xfrm rot="16200000" flipV="1">
                <a:off x="6490459" y="3286553"/>
                <a:ext cx="1066800" cy="1351693"/>
              </a:xfrm>
              <a:prstGeom prst="bentConnector2">
                <a:avLst/>
              </a:prstGeom>
              <a:noFill/>
              <a:ln w="25400" algn="ctr">
                <a:solidFill>
                  <a:schemeClr val="bg1">
                    <a:lumMod val="50000"/>
                  </a:schemeClr>
                </a:solidFill>
                <a:round/>
                <a:headEnd w="sm" len="sm"/>
                <a:tailEnd type="triangle" w="sm" len="sm"/>
              </a:ln>
            </p:spPr>
          </p:cxnSp>
          <p:grpSp>
            <p:nvGrpSpPr>
              <p:cNvPr id="138" name="Group 37"/>
              <p:cNvGrpSpPr>
                <a:grpSpLocks/>
              </p:cNvGrpSpPr>
              <p:nvPr/>
            </p:nvGrpSpPr>
            <p:grpSpPr bwMode="auto">
              <a:xfrm>
                <a:off x="381000" y="4495800"/>
                <a:ext cx="8305800" cy="1066800"/>
                <a:chOff x="152400" y="4495800"/>
                <a:chExt cx="8305800" cy="1066800"/>
              </a:xfrm>
            </p:grpSpPr>
            <p:sp>
              <p:nvSpPr>
                <p:cNvPr id="150" name="Rectangle 149"/>
                <p:cNvSpPr/>
                <p:nvPr/>
              </p:nvSpPr>
              <p:spPr bwMode="auto">
                <a:xfrm>
                  <a:off x="5790384" y="4495800"/>
                  <a:ext cx="2667816" cy="10668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5875" cap="flat" cmpd="sng" algn="ctr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91440" bIns="91440"/>
                <a:lstStyle/>
                <a:p>
                  <a:pPr algn="l">
                    <a:buFont typeface="Wingdings" pitchFamily="2" charset="2"/>
                    <a:buNone/>
                  </a:pPr>
                  <a:endParaRPr lang="en-US" b="1">
                    <a:latin typeface="Gill Sans MT" pitchFamily="34" charset="0"/>
                  </a:endParaRPr>
                </a:p>
              </p:txBody>
            </p:sp>
            <p:sp>
              <p:nvSpPr>
                <p:cNvPr id="151" name="Rounded Rectangle 150"/>
                <p:cNvSpPr/>
                <p:nvPr/>
              </p:nvSpPr>
              <p:spPr bwMode="auto">
                <a:xfrm>
                  <a:off x="5879311" y="4878073"/>
                  <a:ext cx="1004875" cy="604520"/>
                </a:xfrm>
                <a:prstGeom prst="round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>
                    <a:buFont typeface="Wingdings" pitchFamily="2" charset="2"/>
                    <a:buNone/>
                  </a:pPr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152" name="Rounded Rectangle 151"/>
                <p:cNvSpPr/>
                <p:nvPr/>
              </p:nvSpPr>
              <p:spPr bwMode="auto">
                <a:xfrm>
                  <a:off x="6990898" y="4878073"/>
                  <a:ext cx="1369479" cy="604520"/>
                </a:xfrm>
                <a:prstGeom prst="round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>
                    <a:buFont typeface="Wingdings" pitchFamily="2" charset="2"/>
                    <a:buNone/>
                  </a:pPr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153" name="Rectangle 152"/>
                <p:cNvSpPr/>
                <p:nvPr/>
              </p:nvSpPr>
              <p:spPr bwMode="auto">
                <a:xfrm>
                  <a:off x="152400" y="4495800"/>
                  <a:ext cx="5335632" cy="10668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5875" cap="flat" cmpd="sng" algn="ctr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91440" bIns="91440"/>
                <a:lstStyle/>
                <a:p>
                  <a:pPr algn="l">
                    <a:buFont typeface="Wingdings" pitchFamily="2" charset="2"/>
                    <a:buNone/>
                  </a:pPr>
                  <a:endParaRPr lang="en-US" b="1">
                    <a:latin typeface="Gill Sans MT" pitchFamily="34" charset="0"/>
                  </a:endParaRPr>
                </a:p>
              </p:txBody>
            </p:sp>
            <p:sp>
              <p:nvSpPr>
                <p:cNvPr id="154" name="Rounded Rectangle 153"/>
                <p:cNvSpPr/>
                <p:nvPr/>
              </p:nvSpPr>
              <p:spPr bwMode="auto">
                <a:xfrm>
                  <a:off x="232432" y="4878073"/>
                  <a:ext cx="1227195" cy="604520"/>
                </a:xfrm>
                <a:prstGeom prst="round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buFont typeface="Wingdings" pitchFamily="2" charset="2"/>
                    <a:buNone/>
                  </a:pPr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155" name="Rounded Rectangle 154"/>
                <p:cNvSpPr/>
                <p:nvPr/>
              </p:nvSpPr>
              <p:spPr bwMode="auto">
                <a:xfrm>
                  <a:off x="1521879" y="4878073"/>
                  <a:ext cx="1218300" cy="604520"/>
                </a:xfrm>
                <a:prstGeom prst="round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>
                    <a:buFont typeface="Wingdings" pitchFamily="2" charset="2"/>
                    <a:buNone/>
                  </a:pPr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156" name="Rounded Rectangle 155"/>
                <p:cNvSpPr/>
                <p:nvPr/>
              </p:nvSpPr>
              <p:spPr bwMode="auto">
                <a:xfrm>
                  <a:off x="2802430" y="4878073"/>
                  <a:ext cx="1236085" cy="604520"/>
                </a:xfrm>
                <a:prstGeom prst="round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>
                    <a:buFont typeface="Wingdings" pitchFamily="2" charset="2"/>
                    <a:buNone/>
                  </a:pPr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157" name="Rounded Rectangle 156"/>
                <p:cNvSpPr/>
                <p:nvPr/>
              </p:nvSpPr>
              <p:spPr bwMode="auto">
                <a:xfrm>
                  <a:off x="4100767" y="4878073"/>
                  <a:ext cx="1307227" cy="604520"/>
                </a:xfrm>
                <a:prstGeom prst="round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>
                    <a:buFont typeface="Wingdings" pitchFamily="2" charset="2"/>
                    <a:buNone/>
                  </a:pPr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158" name="Rectangle 30"/>
                <p:cNvSpPr>
                  <a:spLocks noChangeArrowheads="1"/>
                </p:cNvSpPr>
                <p:nvPr/>
              </p:nvSpPr>
              <p:spPr bwMode="auto">
                <a:xfrm>
                  <a:off x="7391400" y="4495800"/>
                  <a:ext cx="152400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" name="Rectangle 31"/>
                <p:cNvSpPr>
                  <a:spLocks noChangeArrowheads="1"/>
                </p:cNvSpPr>
                <p:nvPr/>
              </p:nvSpPr>
              <p:spPr bwMode="auto">
                <a:xfrm>
                  <a:off x="7848600" y="4495800"/>
                  <a:ext cx="152400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0" name="Rectangle 40"/>
                <p:cNvSpPr>
                  <a:spLocks noChangeArrowheads="1"/>
                </p:cNvSpPr>
                <p:nvPr/>
              </p:nvSpPr>
              <p:spPr bwMode="auto">
                <a:xfrm>
                  <a:off x="762000" y="4495800"/>
                  <a:ext cx="152400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1" name="Rectangle 41"/>
                <p:cNvSpPr>
                  <a:spLocks noChangeArrowheads="1"/>
                </p:cNvSpPr>
                <p:nvPr/>
              </p:nvSpPr>
              <p:spPr bwMode="auto">
                <a:xfrm>
                  <a:off x="1219200" y="4495800"/>
                  <a:ext cx="152400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cxnSp>
            <p:nvCxnSpPr>
              <p:cNvPr id="139" name="Straight Arrow Connector 32"/>
              <p:cNvCxnSpPr>
                <a:cxnSpLocks noChangeShapeType="1"/>
                <a:endCxn id="160" idx="0"/>
              </p:cNvCxnSpPr>
              <p:nvPr/>
            </p:nvCxnSpPr>
            <p:spPr bwMode="auto">
              <a:xfrm rot="10800000" flipV="1">
                <a:off x="1065737" y="2975613"/>
                <a:ext cx="1654046" cy="1520187"/>
              </a:xfrm>
              <a:prstGeom prst="bentConnector2">
                <a:avLst/>
              </a:prstGeom>
              <a:noFill/>
              <a:ln w="25400" algn="ctr">
                <a:solidFill>
                  <a:schemeClr val="bg1">
                    <a:lumMod val="50000"/>
                  </a:schemeClr>
                </a:solidFill>
                <a:round/>
                <a:headEnd w="sm" len="sm"/>
                <a:tailEnd type="triangle" w="sm" len="sm"/>
              </a:ln>
            </p:spPr>
          </p:cxnSp>
          <p:cxnSp>
            <p:nvCxnSpPr>
              <p:cNvPr id="140" name="Straight Arrow Connector 32"/>
              <p:cNvCxnSpPr>
                <a:cxnSpLocks noChangeShapeType="1"/>
                <a:stCxn id="161" idx="0"/>
                <a:endCxn id="145" idx="1"/>
              </p:cNvCxnSpPr>
              <p:nvPr/>
            </p:nvCxnSpPr>
            <p:spPr bwMode="auto">
              <a:xfrm rot="5400000" flipH="1" flipV="1">
                <a:off x="1595021" y="3362137"/>
                <a:ext cx="1066800" cy="1200520"/>
              </a:xfrm>
              <a:prstGeom prst="bentConnector2">
                <a:avLst/>
              </a:prstGeom>
              <a:noFill/>
              <a:ln w="25400" algn="ctr">
                <a:solidFill>
                  <a:schemeClr val="bg1">
                    <a:lumMod val="50000"/>
                  </a:schemeClr>
                </a:solidFill>
                <a:round/>
                <a:headEnd w="sm" len="sm"/>
                <a:tailEnd type="triangle" w="sm" len="sm"/>
              </a:ln>
            </p:spPr>
          </p:cxnSp>
          <p:grpSp>
            <p:nvGrpSpPr>
              <p:cNvPr id="141" name="Group 36"/>
              <p:cNvGrpSpPr>
                <a:grpSpLocks/>
              </p:cNvGrpSpPr>
              <p:nvPr/>
            </p:nvGrpSpPr>
            <p:grpSpPr bwMode="auto">
              <a:xfrm>
                <a:off x="2719781" y="2664458"/>
                <a:ext cx="3623869" cy="1066800"/>
                <a:chOff x="2324493" y="2664458"/>
                <a:chExt cx="3623869" cy="1066800"/>
              </a:xfrm>
            </p:grpSpPr>
            <p:sp>
              <p:nvSpPr>
                <p:cNvPr id="142" name="Rectangle 27"/>
                <p:cNvSpPr>
                  <a:spLocks noChangeArrowheads="1"/>
                </p:cNvSpPr>
                <p:nvPr/>
              </p:nvSpPr>
              <p:spPr bwMode="auto">
                <a:xfrm>
                  <a:off x="5791200" y="2895600"/>
                  <a:ext cx="152400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3" name="Rectangle 29"/>
                <p:cNvSpPr>
                  <a:spLocks noChangeArrowheads="1"/>
                </p:cNvSpPr>
                <p:nvPr/>
              </p:nvSpPr>
              <p:spPr bwMode="auto">
                <a:xfrm>
                  <a:off x="5795962" y="3352800"/>
                  <a:ext cx="152400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4" name="Rectangle 38"/>
                <p:cNvSpPr>
                  <a:spLocks noChangeArrowheads="1"/>
                </p:cNvSpPr>
                <p:nvPr/>
              </p:nvSpPr>
              <p:spPr bwMode="auto">
                <a:xfrm>
                  <a:off x="2328862" y="2895600"/>
                  <a:ext cx="152400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" name="Rectangle 39"/>
                <p:cNvSpPr>
                  <a:spLocks noChangeArrowheads="1"/>
                </p:cNvSpPr>
                <p:nvPr/>
              </p:nvSpPr>
              <p:spPr bwMode="auto">
                <a:xfrm>
                  <a:off x="2333625" y="3352800"/>
                  <a:ext cx="152400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" name="Rectangle 145"/>
                <p:cNvSpPr/>
                <p:nvPr/>
              </p:nvSpPr>
              <p:spPr bwMode="auto">
                <a:xfrm>
                  <a:off x="2324493" y="2664458"/>
                  <a:ext cx="3619338" cy="10668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5875" cap="flat" cmpd="sng" algn="ctr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91440" bIns="91440"/>
                <a:lstStyle/>
                <a:p>
                  <a:pPr algn="l">
                    <a:buFont typeface="Wingdings" pitchFamily="2" charset="2"/>
                    <a:buNone/>
                  </a:pPr>
                  <a:endParaRPr lang="en-US" b="1">
                    <a:latin typeface="Gill Sans MT" pitchFamily="34" charset="0"/>
                  </a:endParaRPr>
                </a:p>
              </p:txBody>
            </p:sp>
            <p:sp>
              <p:nvSpPr>
                <p:cNvPr id="147" name="Rounded Rectangle 146"/>
                <p:cNvSpPr/>
                <p:nvPr/>
              </p:nvSpPr>
              <p:spPr bwMode="auto">
                <a:xfrm>
                  <a:off x="2431205" y="3046730"/>
                  <a:ext cx="915952" cy="604520"/>
                </a:xfrm>
                <a:prstGeom prst="round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>
                    <a:buFont typeface="Wingdings" pitchFamily="2" charset="2"/>
                    <a:buNone/>
                  </a:pPr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148" name="Rounded Rectangle 147"/>
                <p:cNvSpPr/>
                <p:nvPr/>
              </p:nvSpPr>
              <p:spPr bwMode="auto">
                <a:xfrm>
                  <a:off x="3453870" y="3046730"/>
                  <a:ext cx="827020" cy="604520"/>
                </a:xfrm>
                <a:prstGeom prst="round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>
                    <a:buFont typeface="Wingdings" pitchFamily="2" charset="2"/>
                    <a:buNone/>
                  </a:pPr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149" name="Rounded Rectangle 148"/>
                <p:cNvSpPr/>
                <p:nvPr/>
              </p:nvSpPr>
              <p:spPr bwMode="auto">
                <a:xfrm>
                  <a:off x="4378712" y="3046730"/>
                  <a:ext cx="1458405" cy="604520"/>
                </a:xfrm>
                <a:prstGeom prst="round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>
                    <a:buFont typeface="Wingdings" pitchFamily="2" charset="2"/>
                    <a:buNone/>
                  </a:pPr>
                  <a:endParaRPr lang="en-US">
                    <a:latin typeface="Gill Sans MT" pitchFamily="34" charset="0"/>
                  </a:endParaRPr>
                </a:p>
              </p:txBody>
            </p:sp>
          </p:grpSp>
        </p:grpSp>
        <p:sp>
          <p:nvSpPr>
            <p:cNvPr id="133" name="Text Box 7"/>
            <p:cNvSpPr txBox="1">
              <a:spLocks noChangeArrowheads="1"/>
            </p:cNvSpPr>
            <p:nvPr/>
          </p:nvSpPr>
          <p:spPr bwMode="auto">
            <a:xfrm>
              <a:off x="3079750" y="6324600"/>
              <a:ext cx="484107" cy="166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  <a:defRPr/>
              </a:pPr>
              <a:r>
                <a:rPr lang="en-US" sz="1200" dirty="0" smtClean="0">
                  <a:latin typeface="+mn-lt"/>
                </a:rPr>
                <a:t>Models’</a:t>
              </a:r>
              <a:endParaRPr lang="en-US" sz="1200" dirty="0">
                <a:latin typeface="+mn-lt"/>
              </a:endParaRPr>
            </a:p>
          </p:txBody>
        </p:sp>
      </p:grpSp>
      <p:pic>
        <p:nvPicPr>
          <p:cNvPr id="110" name="Picture 4" descr="http://aux.iconpedia.net/uploads/1665551475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429000" y="4800600"/>
            <a:ext cx="381000" cy="381000"/>
          </a:xfrm>
          <a:prstGeom prst="rect">
            <a:avLst/>
          </a:prstGeom>
          <a:noFill/>
        </p:spPr>
      </p:pic>
      <p:sp>
        <p:nvSpPr>
          <p:cNvPr id="192" name="Text Box 7"/>
          <p:cNvSpPr txBox="1">
            <a:spLocks noChangeArrowheads="1"/>
          </p:cNvSpPr>
          <p:nvPr/>
        </p:nvSpPr>
        <p:spPr bwMode="auto">
          <a:xfrm>
            <a:off x="2921850" y="5701201"/>
            <a:ext cx="1452450" cy="16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200" dirty="0" smtClean="0">
                <a:latin typeface="+mn-lt"/>
              </a:rPr>
              <a:t>Transformation Pattern</a:t>
            </a:r>
            <a:endParaRPr lang="en-US" sz="1200" dirty="0">
              <a:latin typeface="+mn-lt"/>
            </a:endParaRPr>
          </a:p>
        </p:txBody>
      </p:sp>
      <p:cxnSp>
        <p:nvCxnSpPr>
          <p:cNvPr id="193" name="Curved Connector 192"/>
          <p:cNvCxnSpPr>
            <a:stCxn id="75" idx="0"/>
            <a:endCxn id="110" idx="0"/>
          </p:cNvCxnSpPr>
          <p:nvPr/>
        </p:nvCxnSpPr>
        <p:spPr bwMode="auto">
          <a:xfrm rot="16200000" flipH="1" flipV="1">
            <a:off x="5356225" y="2508249"/>
            <a:ext cx="555625" cy="4029075"/>
          </a:xfrm>
          <a:prstGeom prst="curvedConnector3">
            <a:avLst>
              <a:gd name="adj1" fmla="val -88699"/>
            </a:avLst>
          </a:prstGeom>
          <a:ln w="34925">
            <a:solidFill>
              <a:srgbClr val="C00000">
                <a:alpha val="80000"/>
              </a:srgbClr>
            </a:solidFill>
            <a:headEnd type="none" w="med" len="med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2" name="AutoShape 6"/>
          <p:cNvSpPr>
            <a:spLocks noChangeArrowheads="1"/>
          </p:cNvSpPr>
          <p:nvPr/>
        </p:nvSpPr>
        <p:spPr bwMode="auto">
          <a:xfrm>
            <a:off x="670088" y="3814763"/>
            <a:ext cx="2633166" cy="657224"/>
          </a:xfrm>
          <a:prstGeom prst="wedgeRoundRectCallout">
            <a:avLst>
              <a:gd name="adj1" fmla="val 55792"/>
              <a:gd name="adj2" fmla="val 81866"/>
              <a:gd name="adj3" fmla="val 16667"/>
            </a:avLst>
          </a:prstGeom>
          <a:solidFill>
            <a:srgbClr val="FFFF00"/>
          </a:solidFill>
          <a:ln w="38100" algn="ctr">
            <a:solidFill>
              <a:srgbClr val="888888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None/>
            </a:pPr>
            <a:r>
              <a:rPr lang="en-US" sz="1600" dirty="0" smtClean="0">
                <a:latin typeface="+mn-lt"/>
              </a:rPr>
              <a:t>Reusing existing patterns may cause unknown errors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0992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382000" cy="788987"/>
          </a:xfrm>
        </p:spPr>
        <p:txBody>
          <a:bodyPr/>
          <a:lstStyle/>
          <a:p>
            <a:r>
              <a:rPr lang="en-US" sz="3200" dirty="0" smtClean="0"/>
              <a:t>Lack of an End-User MTL Debugger</a:t>
            </a:r>
            <a:endParaRPr lang="en-US" sz="3200" dirty="0"/>
          </a:p>
        </p:txBody>
      </p:sp>
      <p:sp>
        <p:nvSpPr>
          <p:cNvPr id="77" name="Content Placeholder 76"/>
          <p:cNvSpPr>
            <a:spLocks noGrp="1"/>
          </p:cNvSpPr>
          <p:nvPr>
            <p:ph idx="1"/>
          </p:nvPr>
        </p:nvSpPr>
        <p:spPr>
          <a:xfrm>
            <a:off x="457200" y="1067131"/>
            <a:ext cx="8229600" cy="4835525"/>
          </a:xfrm>
        </p:spPr>
        <p:txBody>
          <a:bodyPr/>
          <a:lstStyle/>
          <a:p>
            <a:r>
              <a:rPr lang="en-US" sz="2000" dirty="0" smtClean="0"/>
              <a:t>Bugs can occur in MTL rules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000" dirty="0" smtClean="0"/>
              <a:t>Most MTLs do not have an associated debugger</a:t>
            </a:r>
          </a:p>
          <a:p>
            <a:r>
              <a:rPr lang="en-US" sz="2000" dirty="0" smtClean="0"/>
              <a:t>Some existing debuggers are at the same level as MTLs, so not appropriate for end-users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9F8C-9375-4C1B-87F2-A24B96BCA8CB}" type="slidenum">
              <a:rPr lang="en-US" altLang="en-US" smtClean="0"/>
              <a:pPr/>
              <a:t>23</a:t>
            </a:fld>
            <a:endParaRPr lang="en-US" altLang="en-US"/>
          </a:p>
        </p:txBody>
      </p:sp>
      <p:grpSp>
        <p:nvGrpSpPr>
          <p:cNvPr id="102" name="Group 101"/>
          <p:cNvGrpSpPr/>
          <p:nvPr/>
        </p:nvGrpSpPr>
        <p:grpSpPr>
          <a:xfrm>
            <a:off x="6781800" y="3200400"/>
            <a:ext cx="1670750" cy="842008"/>
            <a:chOff x="6934200" y="3276600"/>
            <a:chExt cx="1746950" cy="994408"/>
          </a:xfrm>
        </p:grpSpPr>
        <p:pic>
          <p:nvPicPr>
            <p:cNvPr id="5" name="Picture 4" descr="Script_Debugg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34200" y="3607308"/>
              <a:ext cx="617160" cy="663700"/>
            </a:xfrm>
            <a:prstGeom prst="rect">
              <a:avLst/>
            </a:prstGeom>
          </p:spPr>
        </p:pic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20000" y="3276600"/>
              <a:ext cx="106115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0" name="Group 119"/>
          <p:cNvGrpSpPr/>
          <p:nvPr/>
        </p:nvGrpSpPr>
        <p:grpSpPr>
          <a:xfrm>
            <a:off x="869952" y="1496553"/>
            <a:ext cx="6064248" cy="1856247"/>
            <a:chOff x="869952" y="1420353"/>
            <a:chExt cx="6064248" cy="1856247"/>
          </a:xfrm>
        </p:grpSpPr>
        <p:sp>
          <p:nvSpPr>
            <p:cNvPr id="100" name="Right Arrow 99"/>
            <p:cNvSpPr/>
            <p:nvPr/>
          </p:nvSpPr>
          <p:spPr bwMode="auto">
            <a:xfrm>
              <a:off x="2743200" y="2029953"/>
              <a:ext cx="2438400" cy="914400"/>
            </a:xfrm>
            <a:prstGeom prst="rightArrow">
              <a:avLst/>
            </a:prstGeom>
            <a:gradFill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  <a:alpha val="92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69952" y="1807556"/>
              <a:ext cx="1949448" cy="1289197"/>
              <a:chOff x="2317750" y="5201602"/>
              <a:chExt cx="1949448" cy="1289197"/>
            </a:xfrm>
          </p:grpSpPr>
          <p:grpSp>
            <p:nvGrpSpPr>
              <p:cNvPr id="16" name="Group 279"/>
              <p:cNvGrpSpPr>
                <a:grpSpLocks/>
              </p:cNvGrpSpPr>
              <p:nvPr/>
            </p:nvGrpSpPr>
            <p:grpSpPr bwMode="auto">
              <a:xfrm>
                <a:off x="2317750" y="5201602"/>
                <a:ext cx="1949448" cy="1066800"/>
                <a:chOff x="381000" y="1295400"/>
                <a:chExt cx="8305800" cy="4267200"/>
              </a:xfrm>
            </p:grpSpPr>
            <p:sp>
              <p:nvSpPr>
                <p:cNvPr id="18" name="Rectangle 17"/>
                <p:cNvSpPr/>
                <p:nvPr/>
              </p:nvSpPr>
              <p:spPr bwMode="auto">
                <a:xfrm>
                  <a:off x="3813590" y="1295400"/>
                  <a:ext cx="1440621" cy="6223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 cap="flat" cmpd="sng" algn="ctr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182880" tIns="182880" rIns="182880" bIns="182880"/>
                <a:lstStyle/>
                <a:p>
                  <a:pPr>
                    <a:buFont typeface="Wingdings" pitchFamily="2" charset="2"/>
                    <a:buNone/>
                  </a:pPr>
                  <a:endParaRPr lang="en-US" b="1">
                    <a:latin typeface="Gill Sans MT" pitchFamily="34" charset="0"/>
                  </a:endParaRPr>
                </a:p>
              </p:txBody>
            </p:sp>
            <p:cxnSp>
              <p:nvCxnSpPr>
                <p:cNvPr id="19" name="Straight Arrow Connector 25"/>
                <p:cNvCxnSpPr>
                  <a:cxnSpLocks noChangeShapeType="1"/>
                  <a:stCxn id="18" idx="2"/>
                  <a:endCxn id="30" idx="0"/>
                </p:cNvCxnSpPr>
                <p:nvPr/>
              </p:nvCxnSpPr>
              <p:spPr bwMode="auto">
                <a:xfrm rot="5400000">
                  <a:off x="4160517" y="2291080"/>
                  <a:ext cx="746760" cy="0"/>
                </a:xfrm>
                <a:prstGeom prst="straightConnector1">
                  <a:avLst/>
                </a:prstGeom>
                <a:noFill/>
                <a:ln w="25400" algn="ctr">
                  <a:solidFill>
                    <a:schemeClr val="bg1">
                      <a:lumMod val="50000"/>
                    </a:schemeClr>
                  </a:solidFill>
                  <a:round/>
                  <a:headEnd w="sm" len="sm"/>
                  <a:tailEnd type="triangle" w="sm" len="sm"/>
                </a:ln>
              </p:spPr>
            </p:cxnSp>
            <p:cxnSp>
              <p:nvCxnSpPr>
                <p:cNvPr id="20" name="Straight Arrow Connector 32"/>
                <p:cNvCxnSpPr>
                  <a:cxnSpLocks noChangeShapeType="1"/>
                  <a:stCxn id="26" idx="3"/>
                  <a:endCxn id="43" idx="0"/>
                </p:cNvCxnSpPr>
                <p:nvPr/>
              </p:nvCxnSpPr>
              <p:spPr bwMode="auto">
                <a:xfrm>
                  <a:off x="6339122" y="2975613"/>
                  <a:ext cx="1814115" cy="1520187"/>
                </a:xfrm>
                <a:prstGeom prst="bentConnector2">
                  <a:avLst/>
                </a:prstGeom>
                <a:noFill/>
                <a:ln w="25400" algn="ctr">
                  <a:solidFill>
                    <a:schemeClr val="bg1">
                      <a:lumMod val="50000"/>
                    </a:schemeClr>
                  </a:solidFill>
                  <a:round/>
                  <a:headEnd w="sm" len="sm"/>
                  <a:tailEnd type="triangle" w="sm" len="sm"/>
                </a:ln>
              </p:spPr>
            </p:cxnSp>
            <p:cxnSp>
              <p:nvCxnSpPr>
                <p:cNvPr id="21" name="Straight Arrow Connector 32"/>
                <p:cNvCxnSpPr>
                  <a:cxnSpLocks noChangeShapeType="1"/>
                  <a:stCxn id="42" idx="0"/>
                </p:cNvCxnSpPr>
                <p:nvPr/>
              </p:nvCxnSpPr>
              <p:spPr bwMode="auto">
                <a:xfrm rot="16200000" flipV="1">
                  <a:off x="6490459" y="3286553"/>
                  <a:ext cx="1066800" cy="1351693"/>
                </a:xfrm>
                <a:prstGeom prst="bentConnector2">
                  <a:avLst/>
                </a:prstGeom>
                <a:noFill/>
                <a:ln w="25400" algn="ctr">
                  <a:solidFill>
                    <a:schemeClr val="bg1">
                      <a:lumMod val="50000"/>
                    </a:schemeClr>
                  </a:solidFill>
                  <a:round/>
                  <a:headEnd w="sm" len="sm"/>
                  <a:tailEnd type="triangle" w="sm" len="sm"/>
                </a:ln>
              </p:spPr>
            </p:cxnSp>
            <p:grpSp>
              <p:nvGrpSpPr>
                <p:cNvPr id="22" name="Group 37"/>
                <p:cNvGrpSpPr>
                  <a:grpSpLocks/>
                </p:cNvGrpSpPr>
                <p:nvPr/>
              </p:nvGrpSpPr>
              <p:grpSpPr bwMode="auto">
                <a:xfrm>
                  <a:off x="381000" y="4495800"/>
                  <a:ext cx="8305800" cy="1066800"/>
                  <a:chOff x="152400" y="4495800"/>
                  <a:chExt cx="8305800" cy="1066800"/>
                </a:xfrm>
              </p:grpSpPr>
              <p:sp>
                <p:nvSpPr>
                  <p:cNvPr id="34" name="Rectangle 33"/>
                  <p:cNvSpPr/>
                  <p:nvPr/>
                </p:nvSpPr>
                <p:spPr bwMode="auto">
                  <a:xfrm>
                    <a:off x="5790384" y="4495800"/>
                    <a:ext cx="2667816" cy="106680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15875" cap="flat" cmpd="sng" algn="ctr">
                    <a:solidFill>
                      <a:schemeClr val="accent5">
                        <a:lumMod val="7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tIns="91440" bIns="91440"/>
                  <a:lstStyle/>
                  <a:p>
                    <a:pPr algn="l">
                      <a:buFont typeface="Wingdings" pitchFamily="2" charset="2"/>
                      <a:buNone/>
                    </a:pPr>
                    <a:endParaRPr lang="en-US" b="1">
                      <a:latin typeface="Gill Sans MT" pitchFamily="34" charset="0"/>
                    </a:endParaRPr>
                  </a:p>
                </p:txBody>
              </p:sp>
              <p:sp>
                <p:nvSpPr>
                  <p:cNvPr id="35" name="Rounded Rectangle 34"/>
                  <p:cNvSpPr/>
                  <p:nvPr/>
                </p:nvSpPr>
                <p:spPr bwMode="auto">
                  <a:xfrm>
                    <a:off x="5879311" y="4878073"/>
                    <a:ext cx="1004875" cy="60452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5875" cap="flat" cmpd="sng" algn="ctr">
                    <a:solidFill>
                      <a:schemeClr val="accent5">
                        <a:lumMod val="7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anchor="ctr"/>
                  <a:lstStyle/>
                  <a:p>
                    <a:pPr>
                      <a:buFont typeface="Wingdings" pitchFamily="2" charset="2"/>
                      <a:buNone/>
                    </a:pPr>
                    <a:endParaRPr lang="en-US">
                      <a:latin typeface="Gill Sans MT" pitchFamily="34" charset="0"/>
                    </a:endParaRPr>
                  </a:p>
                </p:txBody>
              </p:sp>
              <p:sp>
                <p:nvSpPr>
                  <p:cNvPr id="36" name="Rounded Rectangle 35"/>
                  <p:cNvSpPr/>
                  <p:nvPr/>
                </p:nvSpPr>
                <p:spPr bwMode="auto">
                  <a:xfrm>
                    <a:off x="6990898" y="4878073"/>
                    <a:ext cx="1369479" cy="60452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5875" cap="flat" cmpd="sng" algn="ctr">
                    <a:solidFill>
                      <a:schemeClr val="accent5">
                        <a:lumMod val="7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anchor="ctr"/>
                  <a:lstStyle/>
                  <a:p>
                    <a:pPr>
                      <a:buFont typeface="Wingdings" pitchFamily="2" charset="2"/>
                      <a:buNone/>
                    </a:pPr>
                    <a:endParaRPr lang="en-US">
                      <a:latin typeface="Gill Sans MT" pitchFamily="34" charset="0"/>
                    </a:endParaRPr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 bwMode="auto">
                  <a:xfrm>
                    <a:off x="152400" y="4495800"/>
                    <a:ext cx="5335632" cy="106680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15875" cap="flat" cmpd="sng" algn="ctr">
                    <a:solidFill>
                      <a:schemeClr val="accent5">
                        <a:lumMod val="7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tIns="91440" bIns="91440"/>
                  <a:lstStyle/>
                  <a:p>
                    <a:pPr algn="l">
                      <a:buFont typeface="Wingdings" pitchFamily="2" charset="2"/>
                      <a:buNone/>
                    </a:pPr>
                    <a:endParaRPr lang="en-US" b="1">
                      <a:latin typeface="Gill Sans MT" pitchFamily="34" charset="0"/>
                    </a:endParaRPr>
                  </a:p>
                </p:txBody>
              </p:sp>
              <p:sp>
                <p:nvSpPr>
                  <p:cNvPr id="38" name="Rounded Rectangle 37"/>
                  <p:cNvSpPr/>
                  <p:nvPr/>
                </p:nvSpPr>
                <p:spPr bwMode="auto">
                  <a:xfrm>
                    <a:off x="232432" y="4878073"/>
                    <a:ext cx="1227195" cy="60452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5875" cap="flat" cmpd="sng" algn="ctr">
                    <a:solidFill>
                      <a:schemeClr val="accent5">
                        <a:lumMod val="7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>
                      <a:buFont typeface="Wingdings" pitchFamily="2" charset="2"/>
                      <a:buNone/>
                    </a:pPr>
                    <a:endParaRPr lang="en-US">
                      <a:latin typeface="Gill Sans MT" pitchFamily="34" charset="0"/>
                    </a:endParaRPr>
                  </a:p>
                </p:txBody>
              </p:sp>
              <p:sp>
                <p:nvSpPr>
                  <p:cNvPr id="39" name="Rounded Rectangle 38"/>
                  <p:cNvSpPr/>
                  <p:nvPr/>
                </p:nvSpPr>
                <p:spPr bwMode="auto">
                  <a:xfrm>
                    <a:off x="1521879" y="4878073"/>
                    <a:ext cx="1218300" cy="60452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5875" cap="flat" cmpd="sng" algn="ctr">
                    <a:solidFill>
                      <a:schemeClr val="accent5">
                        <a:lumMod val="7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anchor="ctr"/>
                  <a:lstStyle/>
                  <a:p>
                    <a:pPr>
                      <a:buFont typeface="Wingdings" pitchFamily="2" charset="2"/>
                      <a:buNone/>
                    </a:pPr>
                    <a:endParaRPr lang="en-US">
                      <a:latin typeface="Gill Sans MT" pitchFamily="34" charset="0"/>
                    </a:endParaRPr>
                  </a:p>
                </p:txBody>
              </p:sp>
              <p:sp>
                <p:nvSpPr>
                  <p:cNvPr id="40" name="Rounded Rectangle 39"/>
                  <p:cNvSpPr/>
                  <p:nvPr/>
                </p:nvSpPr>
                <p:spPr bwMode="auto">
                  <a:xfrm>
                    <a:off x="2802430" y="4878073"/>
                    <a:ext cx="1236085" cy="60452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5875" cap="flat" cmpd="sng" algn="ctr">
                    <a:solidFill>
                      <a:schemeClr val="accent5">
                        <a:lumMod val="7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anchor="ctr"/>
                  <a:lstStyle/>
                  <a:p>
                    <a:pPr>
                      <a:buFont typeface="Wingdings" pitchFamily="2" charset="2"/>
                      <a:buNone/>
                    </a:pPr>
                    <a:endParaRPr lang="en-US">
                      <a:latin typeface="Gill Sans MT" pitchFamily="34" charset="0"/>
                    </a:endParaRPr>
                  </a:p>
                </p:txBody>
              </p:sp>
              <p:sp>
                <p:nvSpPr>
                  <p:cNvPr id="41" name="Rounded Rectangle 40"/>
                  <p:cNvSpPr/>
                  <p:nvPr/>
                </p:nvSpPr>
                <p:spPr bwMode="auto">
                  <a:xfrm>
                    <a:off x="4100767" y="4878073"/>
                    <a:ext cx="1307227" cy="60452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5875" cap="flat" cmpd="sng" algn="ctr">
                    <a:solidFill>
                      <a:schemeClr val="accent5">
                        <a:lumMod val="7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anchor="ctr"/>
                  <a:lstStyle/>
                  <a:p>
                    <a:pPr>
                      <a:buFont typeface="Wingdings" pitchFamily="2" charset="2"/>
                      <a:buNone/>
                    </a:pPr>
                    <a:endParaRPr lang="en-US">
                      <a:latin typeface="Gill Sans MT" pitchFamily="34" charset="0"/>
                    </a:endParaRPr>
                  </a:p>
                </p:txBody>
              </p:sp>
              <p:sp>
                <p:nvSpPr>
                  <p:cNvPr id="42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7391400" y="4495800"/>
                    <a:ext cx="152400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7848600" y="4495800"/>
                    <a:ext cx="152400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762000" y="4495800"/>
                    <a:ext cx="152400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1219200" y="4495800"/>
                    <a:ext cx="152400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23" name="Straight Arrow Connector 32"/>
                <p:cNvCxnSpPr>
                  <a:cxnSpLocks noChangeShapeType="1"/>
                  <a:endCxn id="44" idx="0"/>
                </p:cNvCxnSpPr>
                <p:nvPr/>
              </p:nvCxnSpPr>
              <p:spPr bwMode="auto">
                <a:xfrm rot="10800000" flipV="1">
                  <a:off x="1065737" y="2975613"/>
                  <a:ext cx="1654046" cy="1520187"/>
                </a:xfrm>
                <a:prstGeom prst="bentConnector2">
                  <a:avLst/>
                </a:prstGeom>
                <a:noFill/>
                <a:ln w="25400" algn="ctr">
                  <a:solidFill>
                    <a:schemeClr val="bg1">
                      <a:lumMod val="50000"/>
                    </a:schemeClr>
                  </a:solidFill>
                  <a:round/>
                  <a:headEnd w="sm" len="sm"/>
                  <a:tailEnd type="triangle" w="sm" len="sm"/>
                </a:ln>
              </p:spPr>
            </p:cxnSp>
            <p:cxnSp>
              <p:nvCxnSpPr>
                <p:cNvPr id="24" name="Straight Arrow Connector 32"/>
                <p:cNvCxnSpPr>
                  <a:cxnSpLocks noChangeShapeType="1"/>
                  <a:stCxn id="45" idx="0"/>
                  <a:endCxn id="29" idx="1"/>
                </p:cNvCxnSpPr>
                <p:nvPr/>
              </p:nvCxnSpPr>
              <p:spPr bwMode="auto">
                <a:xfrm rot="5400000" flipH="1" flipV="1">
                  <a:off x="1595021" y="3362137"/>
                  <a:ext cx="1066800" cy="1200520"/>
                </a:xfrm>
                <a:prstGeom prst="bentConnector2">
                  <a:avLst/>
                </a:prstGeom>
                <a:noFill/>
                <a:ln w="25400" algn="ctr">
                  <a:solidFill>
                    <a:schemeClr val="bg1">
                      <a:lumMod val="50000"/>
                    </a:schemeClr>
                  </a:solidFill>
                  <a:round/>
                  <a:headEnd w="sm" len="sm"/>
                  <a:tailEnd type="triangle" w="sm" len="sm"/>
                </a:ln>
              </p:spPr>
            </p:cxnSp>
            <p:grpSp>
              <p:nvGrpSpPr>
                <p:cNvPr id="25" name="Group 36"/>
                <p:cNvGrpSpPr>
                  <a:grpSpLocks/>
                </p:cNvGrpSpPr>
                <p:nvPr/>
              </p:nvGrpSpPr>
              <p:grpSpPr bwMode="auto">
                <a:xfrm>
                  <a:off x="2719781" y="2664458"/>
                  <a:ext cx="3623869" cy="1066800"/>
                  <a:chOff x="2324493" y="2664458"/>
                  <a:chExt cx="3623869" cy="1066800"/>
                </a:xfrm>
              </p:grpSpPr>
              <p:sp>
                <p:nvSpPr>
                  <p:cNvPr id="26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5791200" y="2895600"/>
                    <a:ext cx="152400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5795962" y="3352800"/>
                    <a:ext cx="152400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2328862" y="2895600"/>
                    <a:ext cx="152400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2333625" y="3352800"/>
                    <a:ext cx="152400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 bwMode="auto">
                  <a:xfrm>
                    <a:off x="2324493" y="2664458"/>
                    <a:ext cx="3619338" cy="106680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15875" cap="flat" cmpd="sng" algn="ctr">
                    <a:solidFill>
                      <a:schemeClr val="accent5">
                        <a:lumMod val="7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tIns="91440" bIns="91440"/>
                  <a:lstStyle/>
                  <a:p>
                    <a:pPr algn="l">
                      <a:buFont typeface="Wingdings" pitchFamily="2" charset="2"/>
                      <a:buNone/>
                    </a:pPr>
                    <a:endParaRPr lang="en-US" b="1">
                      <a:latin typeface="Gill Sans MT" pitchFamily="34" charset="0"/>
                    </a:endParaRPr>
                  </a:p>
                </p:txBody>
              </p:sp>
              <p:sp>
                <p:nvSpPr>
                  <p:cNvPr id="31" name="Rounded Rectangle 30"/>
                  <p:cNvSpPr/>
                  <p:nvPr/>
                </p:nvSpPr>
                <p:spPr bwMode="auto">
                  <a:xfrm>
                    <a:off x="2431205" y="3046730"/>
                    <a:ext cx="915952" cy="60452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5875" cap="flat" cmpd="sng" algn="ctr">
                    <a:solidFill>
                      <a:schemeClr val="accent5">
                        <a:lumMod val="7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anchor="ctr"/>
                  <a:lstStyle/>
                  <a:p>
                    <a:pPr>
                      <a:buFont typeface="Wingdings" pitchFamily="2" charset="2"/>
                      <a:buNone/>
                    </a:pPr>
                    <a:endParaRPr lang="en-US">
                      <a:latin typeface="Gill Sans MT" pitchFamily="34" charset="0"/>
                    </a:endParaRPr>
                  </a:p>
                </p:txBody>
              </p:sp>
              <p:sp>
                <p:nvSpPr>
                  <p:cNvPr id="32" name="Rounded Rectangle 31"/>
                  <p:cNvSpPr/>
                  <p:nvPr/>
                </p:nvSpPr>
                <p:spPr bwMode="auto">
                  <a:xfrm>
                    <a:off x="3453870" y="3046730"/>
                    <a:ext cx="827020" cy="60452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5875" cap="flat" cmpd="sng" algn="ctr">
                    <a:solidFill>
                      <a:schemeClr val="accent5">
                        <a:lumMod val="7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anchor="ctr"/>
                  <a:lstStyle/>
                  <a:p>
                    <a:pPr>
                      <a:buFont typeface="Wingdings" pitchFamily="2" charset="2"/>
                      <a:buNone/>
                    </a:pPr>
                    <a:endParaRPr lang="en-US">
                      <a:latin typeface="Gill Sans MT" pitchFamily="34" charset="0"/>
                    </a:endParaRPr>
                  </a:p>
                </p:txBody>
              </p:sp>
              <p:sp>
                <p:nvSpPr>
                  <p:cNvPr id="33" name="Rounded Rectangle 32"/>
                  <p:cNvSpPr/>
                  <p:nvPr/>
                </p:nvSpPr>
                <p:spPr bwMode="auto">
                  <a:xfrm>
                    <a:off x="4378712" y="3046730"/>
                    <a:ext cx="1458405" cy="60452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5875" cap="flat" cmpd="sng" algn="ctr">
                    <a:solidFill>
                      <a:schemeClr val="accent5">
                        <a:lumMod val="7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anchor="ctr"/>
                  <a:lstStyle/>
                  <a:p>
                    <a:pPr>
                      <a:buFont typeface="Wingdings" pitchFamily="2" charset="2"/>
                      <a:buNone/>
                    </a:pPr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</p:grpSp>
          <p:sp>
            <p:nvSpPr>
              <p:cNvPr id="17" name="Text Box 7"/>
              <p:cNvSpPr txBox="1">
                <a:spLocks noChangeArrowheads="1"/>
              </p:cNvSpPr>
              <p:nvPr/>
            </p:nvSpPr>
            <p:spPr bwMode="auto">
              <a:xfrm>
                <a:off x="3079750" y="6324600"/>
                <a:ext cx="450443" cy="166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  <a:defRPr/>
                </a:pPr>
                <a:r>
                  <a:rPr lang="en-US" sz="1200" dirty="0" smtClean="0">
                    <a:latin typeface="+mn-lt"/>
                  </a:rPr>
                  <a:t>Models</a:t>
                </a:r>
                <a:endParaRPr lang="en-US" sz="1200" dirty="0">
                  <a:latin typeface="+mn-lt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984752" y="1807556"/>
              <a:ext cx="1949448" cy="1289197"/>
              <a:chOff x="2317750" y="5201602"/>
              <a:chExt cx="1949448" cy="1289197"/>
            </a:xfrm>
          </p:grpSpPr>
          <p:grpSp>
            <p:nvGrpSpPr>
              <p:cNvPr id="47" name="Group 279"/>
              <p:cNvGrpSpPr>
                <a:grpSpLocks/>
              </p:cNvGrpSpPr>
              <p:nvPr/>
            </p:nvGrpSpPr>
            <p:grpSpPr bwMode="auto">
              <a:xfrm>
                <a:off x="2317750" y="5201602"/>
                <a:ext cx="1949448" cy="1066800"/>
                <a:chOff x="381000" y="1295400"/>
                <a:chExt cx="8305800" cy="4267200"/>
              </a:xfrm>
            </p:grpSpPr>
            <p:sp>
              <p:nvSpPr>
                <p:cNvPr id="49" name="Rectangle 48"/>
                <p:cNvSpPr/>
                <p:nvPr/>
              </p:nvSpPr>
              <p:spPr bwMode="auto">
                <a:xfrm>
                  <a:off x="3813590" y="1295400"/>
                  <a:ext cx="1440621" cy="6223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5875" cap="flat" cmpd="sng" algn="ctr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182880" tIns="182880" rIns="182880" bIns="182880"/>
                <a:lstStyle/>
                <a:p>
                  <a:pPr>
                    <a:buFont typeface="Wingdings" pitchFamily="2" charset="2"/>
                    <a:buNone/>
                  </a:pPr>
                  <a:endParaRPr lang="en-US" b="1">
                    <a:latin typeface="Gill Sans MT" pitchFamily="34" charset="0"/>
                  </a:endParaRPr>
                </a:p>
              </p:txBody>
            </p:sp>
            <p:cxnSp>
              <p:nvCxnSpPr>
                <p:cNvPr id="50" name="Straight Arrow Connector 25"/>
                <p:cNvCxnSpPr>
                  <a:cxnSpLocks noChangeShapeType="1"/>
                  <a:stCxn id="49" idx="2"/>
                  <a:endCxn id="61" idx="0"/>
                </p:cNvCxnSpPr>
                <p:nvPr/>
              </p:nvCxnSpPr>
              <p:spPr bwMode="auto">
                <a:xfrm rot="5400000">
                  <a:off x="4160517" y="2291080"/>
                  <a:ext cx="746760" cy="0"/>
                </a:xfrm>
                <a:prstGeom prst="straightConnector1">
                  <a:avLst/>
                </a:prstGeom>
                <a:noFill/>
                <a:ln w="25400" algn="ctr">
                  <a:solidFill>
                    <a:schemeClr val="bg1">
                      <a:lumMod val="50000"/>
                    </a:schemeClr>
                  </a:solidFill>
                  <a:round/>
                  <a:headEnd w="sm" len="sm"/>
                  <a:tailEnd type="triangle" w="sm" len="sm"/>
                </a:ln>
              </p:spPr>
            </p:cxnSp>
            <p:cxnSp>
              <p:nvCxnSpPr>
                <p:cNvPr id="51" name="Straight Arrow Connector 32"/>
                <p:cNvCxnSpPr>
                  <a:cxnSpLocks noChangeShapeType="1"/>
                  <a:stCxn id="57" idx="3"/>
                  <a:endCxn id="74" idx="0"/>
                </p:cNvCxnSpPr>
                <p:nvPr/>
              </p:nvCxnSpPr>
              <p:spPr bwMode="auto">
                <a:xfrm>
                  <a:off x="6339122" y="2975613"/>
                  <a:ext cx="1814115" cy="1520187"/>
                </a:xfrm>
                <a:prstGeom prst="bentConnector2">
                  <a:avLst/>
                </a:prstGeom>
                <a:noFill/>
                <a:ln w="25400" algn="ctr">
                  <a:solidFill>
                    <a:schemeClr val="bg1">
                      <a:lumMod val="50000"/>
                    </a:schemeClr>
                  </a:solidFill>
                  <a:round/>
                  <a:headEnd w="sm" len="sm"/>
                  <a:tailEnd type="triangle" w="sm" len="sm"/>
                </a:ln>
              </p:spPr>
            </p:cxnSp>
            <p:cxnSp>
              <p:nvCxnSpPr>
                <p:cNvPr id="52" name="Straight Arrow Connector 32"/>
                <p:cNvCxnSpPr>
                  <a:cxnSpLocks noChangeShapeType="1"/>
                  <a:stCxn id="73" idx="0"/>
                </p:cNvCxnSpPr>
                <p:nvPr/>
              </p:nvCxnSpPr>
              <p:spPr bwMode="auto">
                <a:xfrm rot="16200000" flipV="1">
                  <a:off x="6490459" y="3286553"/>
                  <a:ext cx="1066800" cy="1351693"/>
                </a:xfrm>
                <a:prstGeom prst="bentConnector2">
                  <a:avLst/>
                </a:prstGeom>
                <a:noFill/>
                <a:ln w="25400" algn="ctr">
                  <a:solidFill>
                    <a:schemeClr val="bg1">
                      <a:lumMod val="50000"/>
                    </a:schemeClr>
                  </a:solidFill>
                  <a:round/>
                  <a:headEnd w="sm" len="sm"/>
                  <a:tailEnd type="triangle" w="sm" len="sm"/>
                </a:ln>
              </p:spPr>
            </p:cxnSp>
            <p:grpSp>
              <p:nvGrpSpPr>
                <p:cNvPr id="53" name="Group 37"/>
                <p:cNvGrpSpPr>
                  <a:grpSpLocks/>
                </p:cNvGrpSpPr>
                <p:nvPr/>
              </p:nvGrpSpPr>
              <p:grpSpPr bwMode="auto">
                <a:xfrm>
                  <a:off x="381000" y="4495800"/>
                  <a:ext cx="8305800" cy="1066800"/>
                  <a:chOff x="152400" y="4495800"/>
                  <a:chExt cx="8305800" cy="1066800"/>
                </a:xfrm>
              </p:grpSpPr>
              <p:sp>
                <p:nvSpPr>
                  <p:cNvPr id="65" name="Rectangle 64"/>
                  <p:cNvSpPr/>
                  <p:nvPr/>
                </p:nvSpPr>
                <p:spPr bwMode="auto">
                  <a:xfrm>
                    <a:off x="5790384" y="4495800"/>
                    <a:ext cx="2667816" cy="10668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15875" cap="flat" cmpd="sng" algn="ctr">
                    <a:solidFill>
                      <a:schemeClr val="accent2">
                        <a:lumMod val="60000"/>
                        <a:lumOff val="4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tIns="91440" bIns="91440"/>
                  <a:lstStyle/>
                  <a:p>
                    <a:pPr algn="l">
                      <a:buFont typeface="Wingdings" pitchFamily="2" charset="2"/>
                      <a:buNone/>
                    </a:pPr>
                    <a:endParaRPr lang="en-US" b="1">
                      <a:latin typeface="Gill Sans MT" pitchFamily="34" charset="0"/>
                    </a:endParaRPr>
                  </a:p>
                </p:txBody>
              </p:sp>
              <p:sp>
                <p:nvSpPr>
                  <p:cNvPr id="66" name="Rounded Rectangle 65"/>
                  <p:cNvSpPr/>
                  <p:nvPr/>
                </p:nvSpPr>
                <p:spPr bwMode="auto">
                  <a:xfrm>
                    <a:off x="5879311" y="4878073"/>
                    <a:ext cx="1004875" cy="60452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5875" cap="flat" cmpd="sng" algn="ctr">
                    <a:solidFill>
                      <a:schemeClr val="accent2">
                        <a:lumMod val="60000"/>
                        <a:lumOff val="4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anchor="ctr"/>
                  <a:lstStyle/>
                  <a:p>
                    <a:pPr>
                      <a:buFont typeface="Wingdings" pitchFamily="2" charset="2"/>
                      <a:buNone/>
                    </a:pPr>
                    <a:endParaRPr lang="en-US">
                      <a:latin typeface="Gill Sans MT" pitchFamily="34" charset="0"/>
                    </a:endParaRPr>
                  </a:p>
                </p:txBody>
              </p:sp>
              <p:sp>
                <p:nvSpPr>
                  <p:cNvPr id="67" name="Rounded Rectangle 66"/>
                  <p:cNvSpPr/>
                  <p:nvPr/>
                </p:nvSpPr>
                <p:spPr bwMode="auto">
                  <a:xfrm>
                    <a:off x="6990898" y="4878073"/>
                    <a:ext cx="1369479" cy="60452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5875" cap="flat" cmpd="sng" algn="ctr">
                    <a:solidFill>
                      <a:schemeClr val="accent2">
                        <a:lumMod val="60000"/>
                        <a:lumOff val="4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anchor="ctr"/>
                  <a:lstStyle/>
                  <a:p>
                    <a:pPr>
                      <a:buFont typeface="Wingdings" pitchFamily="2" charset="2"/>
                      <a:buNone/>
                    </a:pPr>
                    <a:endParaRPr lang="en-US">
                      <a:latin typeface="Gill Sans MT" pitchFamily="34" charset="0"/>
                    </a:endParaRPr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 bwMode="auto">
                  <a:xfrm>
                    <a:off x="152400" y="4495800"/>
                    <a:ext cx="5335632" cy="10668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15875" cap="flat" cmpd="sng" algn="ctr">
                    <a:solidFill>
                      <a:schemeClr val="accent2">
                        <a:lumMod val="60000"/>
                        <a:lumOff val="4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tIns="91440" bIns="91440"/>
                  <a:lstStyle/>
                  <a:p>
                    <a:pPr algn="l">
                      <a:buFont typeface="Wingdings" pitchFamily="2" charset="2"/>
                      <a:buNone/>
                    </a:pPr>
                    <a:endParaRPr lang="en-US" b="1">
                      <a:latin typeface="Gill Sans MT" pitchFamily="34" charset="0"/>
                    </a:endParaRPr>
                  </a:p>
                </p:txBody>
              </p:sp>
              <p:sp>
                <p:nvSpPr>
                  <p:cNvPr id="69" name="Rounded Rectangle 68"/>
                  <p:cNvSpPr/>
                  <p:nvPr/>
                </p:nvSpPr>
                <p:spPr bwMode="auto">
                  <a:xfrm>
                    <a:off x="232432" y="4878073"/>
                    <a:ext cx="1227195" cy="60452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587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>
                      <a:buFont typeface="Wingdings" pitchFamily="2" charset="2"/>
                      <a:buNone/>
                    </a:pPr>
                    <a:endParaRPr lang="en-US">
                      <a:latin typeface="Gill Sans MT" pitchFamily="34" charset="0"/>
                    </a:endParaRPr>
                  </a:p>
                </p:txBody>
              </p:sp>
              <p:sp>
                <p:nvSpPr>
                  <p:cNvPr id="70" name="Rounded Rectangle 69"/>
                  <p:cNvSpPr/>
                  <p:nvPr/>
                </p:nvSpPr>
                <p:spPr bwMode="auto">
                  <a:xfrm>
                    <a:off x="1521879" y="4878073"/>
                    <a:ext cx="1218300" cy="60452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5875" cap="flat" cmpd="sng" algn="ctr">
                    <a:solidFill>
                      <a:schemeClr val="accent2">
                        <a:lumMod val="60000"/>
                        <a:lumOff val="4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anchor="ctr"/>
                  <a:lstStyle/>
                  <a:p>
                    <a:pPr>
                      <a:buFont typeface="Wingdings" pitchFamily="2" charset="2"/>
                      <a:buNone/>
                    </a:pPr>
                    <a:endParaRPr lang="en-US">
                      <a:latin typeface="Gill Sans MT" pitchFamily="34" charset="0"/>
                    </a:endParaRPr>
                  </a:p>
                </p:txBody>
              </p:sp>
              <p:sp>
                <p:nvSpPr>
                  <p:cNvPr id="71" name="Rounded Rectangle 70"/>
                  <p:cNvSpPr/>
                  <p:nvPr/>
                </p:nvSpPr>
                <p:spPr bwMode="auto">
                  <a:xfrm>
                    <a:off x="2802430" y="4878073"/>
                    <a:ext cx="1236085" cy="60452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5875" cap="flat" cmpd="sng" algn="ctr">
                    <a:solidFill>
                      <a:schemeClr val="accent2">
                        <a:lumMod val="60000"/>
                        <a:lumOff val="4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anchor="ctr"/>
                  <a:lstStyle/>
                  <a:p>
                    <a:pPr>
                      <a:buFont typeface="Wingdings" pitchFamily="2" charset="2"/>
                      <a:buNone/>
                    </a:pPr>
                    <a:endParaRPr lang="en-US">
                      <a:latin typeface="Gill Sans MT" pitchFamily="34" charset="0"/>
                    </a:endParaRPr>
                  </a:p>
                </p:txBody>
              </p:sp>
              <p:sp>
                <p:nvSpPr>
                  <p:cNvPr id="72" name="Rounded Rectangle 71"/>
                  <p:cNvSpPr/>
                  <p:nvPr/>
                </p:nvSpPr>
                <p:spPr bwMode="auto">
                  <a:xfrm>
                    <a:off x="4100767" y="4878073"/>
                    <a:ext cx="1307227" cy="60452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5875" cap="flat" cmpd="sng" algn="ctr">
                    <a:solidFill>
                      <a:schemeClr val="accent2">
                        <a:lumMod val="60000"/>
                        <a:lumOff val="4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anchor="ctr"/>
                  <a:lstStyle/>
                  <a:p>
                    <a:pPr>
                      <a:buFont typeface="Wingdings" pitchFamily="2" charset="2"/>
                      <a:buNone/>
                    </a:pPr>
                    <a:endParaRPr lang="en-US">
                      <a:latin typeface="Gill Sans MT" pitchFamily="34" charset="0"/>
                    </a:endParaRPr>
                  </a:p>
                </p:txBody>
              </p:sp>
              <p:sp>
                <p:nvSpPr>
                  <p:cNvPr id="73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7391400" y="4495800"/>
                    <a:ext cx="152400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7848600" y="4495800"/>
                    <a:ext cx="152400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75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762000" y="4495800"/>
                    <a:ext cx="152400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1219200" y="4495800"/>
                    <a:ext cx="152400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54" name="Straight Arrow Connector 32"/>
                <p:cNvCxnSpPr>
                  <a:cxnSpLocks noChangeShapeType="1"/>
                  <a:endCxn id="75" idx="0"/>
                </p:cNvCxnSpPr>
                <p:nvPr/>
              </p:nvCxnSpPr>
              <p:spPr bwMode="auto">
                <a:xfrm rot="10800000" flipV="1">
                  <a:off x="1065737" y="2975613"/>
                  <a:ext cx="1654046" cy="1520187"/>
                </a:xfrm>
                <a:prstGeom prst="bentConnector2">
                  <a:avLst/>
                </a:prstGeom>
                <a:noFill/>
                <a:ln w="25400" algn="ctr">
                  <a:solidFill>
                    <a:schemeClr val="bg1">
                      <a:lumMod val="50000"/>
                    </a:schemeClr>
                  </a:solidFill>
                  <a:round/>
                  <a:headEnd w="sm" len="sm"/>
                  <a:tailEnd type="triangle" w="sm" len="sm"/>
                </a:ln>
              </p:spPr>
            </p:cxnSp>
            <p:cxnSp>
              <p:nvCxnSpPr>
                <p:cNvPr id="55" name="Straight Arrow Connector 32"/>
                <p:cNvCxnSpPr>
                  <a:cxnSpLocks noChangeShapeType="1"/>
                  <a:stCxn id="76" idx="0"/>
                  <a:endCxn id="60" idx="1"/>
                </p:cNvCxnSpPr>
                <p:nvPr/>
              </p:nvCxnSpPr>
              <p:spPr bwMode="auto">
                <a:xfrm rot="5400000" flipH="1" flipV="1">
                  <a:off x="1595021" y="3362137"/>
                  <a:ext cx="1066800" cy="1200520"/>
                </a:xfrm>
                <a:prstGeom prst="bentConnector2">
                  <a:avLst/>
                </a:prstGeom>
                <a:noFill/>
                <a:ln w="25400" algn="ctr">
                  <a:solidFill>
                    <a:schemeClr val="bg1">
                      <a:lumMod val="50000"/>
                    </a:schemeClr>
                  </a:solidFill>
                  <a:round/>
                  <a:headEnd w="sm" len="sm"/>
                  <a:tailEnd type="triangle" w="sm" len="sm"/>
                </a:ln>
              </p:spPr>
            </p:cxnSp>
            <p:grpSp>
              <p:nvGrpSpPr>
                <p:cNvPr id="56" name="Group 36"/>
                <p:cNvGrpSpPr>
                  <a:grpSpLocks/>
                </p:cNvGrpSpPr>
                <p:nvPr/>
              </p:nvGrpSpPr>
              <p:grpSpPr bwMode="auto">
                <a:xfrm>
                  <a:off x="2719781" y="2664458"/>
                  <a:ext cx="3623869" cy="1066800"/>
                  <a:chOff x="2324493" y="2664458"/>
                  <a:chExt cx="3623869" cy="1066800"/>
                </a:xfrm>
              </p:grpSpPr>
              <p:sp>
                <p:nvSpPr>
                  <p:cNvPr id="5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5791200" y="2895600"/>
                    <a:ext cx="152400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8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5795962" y="3352800"/>
                    <a:ext cx="152400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2328862" y="2895600"/>
                    <a:ext cx="152400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2333625" y="3352800"/>
                    <a:ext cx="152400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2324493" y="2664458"/>
                    <a:ext cx="3619338" cy="10668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15875" cap="flat" cmpd="sng" algn="ctr">
                    <a:solidFill>
                      <a:schemeClr val="accent2">
                        <a:lumMod val="60000"/>
                        <a:lumOff val="4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tIns="91440" bIns="91440"/>
                  <a:lstStyle/>
                  <a:p>
                    <a:pPr algn="l">
                      <a:buFont typeface="Wingdings" pitchFamily="2" charset="2"/>
                      <a:buNone/>
                    </a:pPr>
                    <a:endParaRPr lang="en-US" b="1">
                      <a:latin typeface="Gill Sans MT" pitchFamily="34" charset="0"/>
                    </a:endParaRPr>
                  </a:p>
                </p:txBody>
              </p:sp>
              <p:sp>
                <p:nvSpPr>
                  <p:cNvPr id="62" name="Rounded Rectangle 61"/>
                  <p:cNvSpPr/>
                  <p:nvPr/>
                </p:nvSpPr>
                <p:spPr bwMode="auto">
                  <a:xfrm>
                    <a:off x="2431205" y="3046730"/>
                    <a:ext cx="915952" cy="60452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5875" cap="flat" cmpd="sng" algn="ctr">
                    <a:solidFill>
                      <a:schemeClr val="accent2">
                        <a:lumMod val="60000"/>
                        <a:lumOff val="4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anchor="ctr"/>
                  <a:lstStyle/>
                  <a:p>
                    <a:pPr>
                      <a:buFont typeface="Wingdings" pitchFamily="2" charset="2"/>
                      <a:buNone/>
                    </a:pPr>
                    <a:endParaRPr lang="en-US">
                      <a:latin typeface="Gill Sans MT" pitchFamily="34" charset="0"/>
                    </a:endParaRPr>
                  </a:p>
                </p:txBody>
              </p:sp>
              <p:sp>
                <p:nvSpPr>
                  <p:cNvPr id="63" name="Rounded Rectangle 62"/>
                  <p:cNvSpPr/>
                  <p:nvPr/>
                </p:nvSpPr>
                <p:spPr bwMode="auto">
                  <a:xfrm>
                    <a:off x="3453870" y="3046730"/>
                    <a:ext cx="827020" cy="60452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5875" cap="flat" cmpd="sng" algn="ctr">
                    <a:solidFill>
                      <a:schemeClr val="accent2">
                        <a:lumMod val="60000"/>
                        <a:lumOff val="4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anchor="ctr"/>
                  <a:lstStyle/>
                  <a:p>
                    <a:pPr>
                      <a:buFont typeface="Wingdings" pitchFamily="2" charset="2"/>
                      <a:buNone/>
                    </a:pPr>
                    <a:endParaRPr lang="en-US">
                      <a:latin typeface="Gill Sans MT" pitchFamily="34" charset="0"/>
                    </a:endParaRPr>
                  </a:p>
                </p:txBody>
              </p:sp>
              <p:sp>
                <p:nvSpPr>
                  <p:cNvPr id="64" name="Rounded Rectangle 63"/>
                  <p:cNvSpPr/>
                  <p:nvPr/>
                </p:nvSpPr>
                <p:spPr bwMode="auto">
                  <a:xfrm>
                    <a:off x="4378712" y="3046730"/>
                    <a:ext cx="1458405" cy="60452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587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anchor="ctr"/>
                  <a:lstStyle/>
                  <a:p>
                    <a:pPr>
                      <a:buFont typeface="Wingdings" pitchFamily="2" charset="2"/>
                      <a:buNone/>
                    </a:pPr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</p:grpSp>
          <p:sp>
            <p:nvSpPr>
              <p:cNvPr id="48" name="Text Box 7"/>
              <p:cNvSpPr txBox="1">
                <a:spLocks noChangeArrowheads="1"/>
              </p:cNvSpPr>
              <p:nvPr/>
            </p:nvSpPr>
            <p:spPr bwMode="auto">
              <a:xfrm>
                <a:off x="3079750" y="6324600"/>
                <a:ext cx="484107" cy="166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  <a:defRPr/>
                </a:pPr>
                <a:r>
                  <a:rPr lang="en-US" sz="1200" dirty="0" smtClean="0">
                    <a:latin typeface="+mn-lt"/>
                  </a:rPr>
                  <a:t>Models’</a:t>
                </a:r>
                <a:endParaRPr lang="en-US" sz="1200" dirty="0">
                  <a:latin typeface="+mn-lt"/>
                </a:endParaRP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3429000" y="1420353"/>
              <a:ext cx="838200" cy="1856247"/>
              <a:chOff x="1600200" y="4724400"/>
              <a:chExt cx="838200" cy="1856247"/>
            </a:xfrm>
          </p:grpSpPr>
          <p:sp>
            <p:nvSpPr>
              <p:cNvPr id="78" name="Rectangle 5"/>
              <p:cNvSpPr>
                <a:spLocks noChangeArrowheads="1"/>
              </p:cNvSpPr>
              <p:nvPr/>
            </p:nvSpPr>
            <p:spPr bwMode="auto">
              <a:xfrm>
                <a:off x="1600200" y="4724400"/>
                <a:ext cx="838200" cy="16002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en-US" sz="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Line 9"/>
              <p:cNvSpPr>
                <a:spLocks noChangeShapeType="1"/>
              </p:cNvSpPr>
              <p:nvPr/>
            </p:nvSpPr>
            <p:spPr bwMode="auto">
              <a:xfrm>
                <a:off x="1752600" y="6221104"/>
                <a:ext cx="457200" cy="0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0" name="Line 10"/>
              <p:cNvSpPr>
                <a:spLocks noChangeShapeType="1"/>
              </p:cNvSpPr>
              <p:nvPr/>
            </p:nvSpPr>
            <p:spPr bwMode="auto">
              <a:xfrm>
                <a:off x="1752600" y="6144904"/>
                <a:ext cx="533400" cy="0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1" name="Line 11"/>
              <p:cNvSpPr>
                <a:spLocks noChangeShapeType="1"/>
              </p:cNvSpPr>
              <p:nvPr/>
            </p:nvSpPr>
            <p:spPr bwMode="auto">
              <a:xfrm>
                <a:off x="1752600" y="6068704"/>
                <a:ext cx="533400" cy="0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82" name="Line 12"/>
              <p:cNvSpPr>
                <a:spLocks noChangeShapeType="1"/>
              </p:cNvSpPr>
              <p:nvPr/>
            </p:nvSpPr>
            <p:spPr bwMode="auto">
              <a:xfrm>
                <a:off x="1752600" y="5992504"/>
                <a:ext cx="228600" cy="0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" name="Line 13"/>
              <p:cNvSpPr>
                <a:spLocks noChangeShapeType="1"/>
              </p:cNvSpPr>
              <p:nvPr/>
            </p:nvSpPr>
            <p:spPr bwMode="auto">
              <a:xfrm>
                <a:off x="1752600" y="5916304"/>
                <a:ext cx="381000" cy="0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" name="Line 14"/>
              <p:cNvSpPr>
                <a:spLocks noChangeShapeType="1"/>
              </p:cNvSpPr>
              <p:nvPr/>
            </p:nvSpPr>
            <p:spPr bwMode="auto">
              <a:xfrm>
                <a:off x="1752600" y="5840104"/>
                <a:ext cx="533400" cy="0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5" name="Line 15"/>
              <p:cNvSpPr>
                <a:spLocks noChangeShapeType="1"/>
              </p:cNvSpPr>
              <p:nvPr/>
            </p:nvSpPr>
            <p:spPr bwMode="auto">
              <a:xfrm>
                <a:off x="1752600" y="5763904"/>
                <a:ext cx="457200" cy="0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6" name="Line 16"/>
              <p:cNvSpPr>
                <a:spLocks noChangeShapeType="1"/>
              </p:cNvSpPr>
              <p:nvPr/>
            </p:nvSpPr>
            <p:spPr bwMode="auto">
              <a:xfrm>
                <a:off x="1752600" y="5687704"/>
                <a:ext cx="304800" cy="0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7" name="Line 17"/>
              <p:cNvSpPr>
                <a:spLocks noChangeShapeType="1"/>
              </p:cNvSpPr>
              <p:nvPr/>
            </p:nvSpPr>
            <p:spPr bwMode="auto">
              <a:xfrm>
                <a:off x="1752600" y="5611504"/>
                <a:ext cx="304800" cy="0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8" name="Line 18"/>
              <p:cNvSpPr>
                <a:spLocks noChangeShapeType="1"/>
              </p:cNvSpPr>
              <p:nvPr/>
            </p:nvSpPr>
            <p:spPr bwMode="auto">
              <a:xfrm>
                <a:off x="1752600" y="5535304"/>
                <a:ext cx="381000" cy="0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9" name="Line 19"/>
              <p:cNvSpPr>
                <a:spLocks noChangeShapeType="1"/>
              </p:cNvSpPr>
              <p:nvPr/>
            </p:nvSpPr>
            <p:spPr bwMode="auto">
              <a:xfrm>
                <a:off x="1752600" y="5459104"/>
                <a:ext cx="152400" cy="0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0" name="Line 20"/>
              <p:cNvSpPr>
                <a:spLocks noChangeShapeType="1"/>
              </p:cNvSpPr>
              <p:nvPr/>
            </p:nvSpPr>
            <p:spPr bwMode="auto">
              <a:xfrm>
                <a:off x="1752600" y="5382904"/>
                <a:ext cx="228600" cy="0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1" name="Line 21"/>
              <p:cNvSpPr>
                <a:spLocks noChangeShapeType="1"/>
              </p:cNvSpPr>
              <p:nvPr/>
            </p:nvSpPr>
            <p:spPr bwMode="auto">
              <a:xfrm>
                <a:off x="1752600" y="5306704"/>
                <a:ext cx="457200" cy="0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2" name="Line 22"/>
              <p:cNvSpPr>
                <a:spLocks noChangeShapeType="1"/>
              </p:cNvSpPr>
              <p:nvPr/>
            </p:nvSpPr>
            <p:spPr bwMode="auto">
              <a:xfrm>
                <a:off x="1752600" y="5230504"/>
                <a:ext cx="381000" cy="0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3" name="Line 23"/>
              <p:cNvSpPr>
                <a:spLocks noChangeShapeType="1"/>
              </p:cNvSpPr>
              <p:nvPr/>
            </p:nvSpPr>
            <p:spPr bwMode="auto">
              <a:xfrm>
                <a:off x="1752600" y="5154304"/>
                <a:ext cx="457200" cy="0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4" name="Line 24"/>
              <p:cNvSpPr>
                <a:spLocks noChangeShapeType="1"/>
              </p:cNvSpPr>
              <p:nvPr/>
            </p:nvSpPr>
            <p:spPr bwMode="auto">
              <a:xfrm>
                <a:off x="1752600" y="5078104"/>
                <a:ext cx="457200" cy="0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5" name="Line 25"/>
              <p:cNvSpPr>
                <a:spLocks noChangeShapeType="1"/>
              </p:cNvSpPr>
              <p:nvPr/>
            </p:nvSpPr>
            <p:spPr bwMode="auto">
              <a:xfrm>
                <a:off x="1752600" y="5001904"/>
                <a:ext cx="304800" cy="0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6" name="Line 26"/>
              <p:cNvSpPr>
                <a:spLocks noChangeShapeType="1"/>
              </p:cNvSpPr>
              <p:nvPr/>
            </p:nvSpPr>
            <p:spPr bwMode="auto">
              <a:xfrm>
                <a:off x="1752600" y="4925704"/>
                <a:ext cx="457200" cy="0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7" name="Line 27"/>
              <p:cNvSpPr>
                <a:spLocks noChangeShapeType="1"/>
              </p:cNvSpPr>
              <p:nvPr/>
            </p:nvSpPr>
            <p:spPr bwMode="auto">
              <a:xfrm>
                <a:off x="1752600" y="4849504"/>
                <a:ext cx="381000" cy="0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" name="Text Box 7"/>
              <p:cNvSpPr txBox="1">
                <a:spLocks noChangeArrowheads="1"/>
              </p:cNvSpPr>
              <p:nvPr/>
            </p:nvSpPr>
            <p:spPr bwMode="auto">
              <a:xfrm>
                <a:off x="1693748" y="6414448"/>
                <a:ext cx="668452" cy="166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buFont typeface="Wingdings" pitchFamily="2" charset="2"/>
                  <a:buNone/>
                  <a:defRPr/>
                </a:pPr>
                <a:r>
                  <a:rPr lang="en-US" sz="1200" dirty="0" smtClean="0">
                    <a:latin typeface="+mn-lt"/>
                  </a:rPr>
                  <a:t>MTL Rules</a:t>
                </a:r>
                <a:endParaRPr lang="en-US" sz="1200" dirty="0">
                  <a:latin typeface="+mn-lt"/>
                </a:endParaRPr>
              </a:p>
            </p:txBody>
          </p:sp>
        </p:grpSp>
        <p:pic>
          <p:nvPicPr>
            <p:cNvPr id="2052" name="Picture 4" descr="http://aux.iconpedia.net/uploads/1665551475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733800" y="2438400"/>
              <a:ext cx="381000" cy="381000"/>
            </a:xfrm>
            <a:prstGeom prst="rect">
              <a:avLst/>
            </a:prstGeom>
            <a:noFill/>
          </p:spPr>
        </p:pic>
      </p:grpSp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4790007"/>
            <a:ext cx="2082992" cy="1447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grpSp>
        <p:nvGrpSpPr>
          <p:cNvPr id="121" name="Group 120"/>
          <p:cNvGrpSpPr/>
          <p:nvPr/>
        </p:nvGrpSpPr>
        <p:grpSpPr>
          <a:xfrm>
            <a:off x="6279566" y="4495800"/>
            <a:ext cx="1569034" cy="1981200"/>
            <a:chOff x="6279566" y="4495800"/>
            <a:chExt cx="1569034" cy="1981200"/>
          </a:xfrm>
        </p:grpSpPr>
        <p:grpSp>
          <p:nvGrpSpPr>
            <p:cNvPr id="104" name="Group 19"/>
            <p:cNvGrpSpPr/>
            <p:nvPr/>
          </p:nvGrpSpPr>
          <p:grpSpPr>
            <a:xfrm>
              <a:off x="6279566" y="4495800"/>
              <a:ext cx="1569034" cy="1981200"/>
              <a:chOff x="5200072" y="1600200"/>
              <a:chExt cx="3276600" cy="4191000"/>
            </a:xfrm>
          </p:grpSpPr>
          <p:grpSp>
            <p:nvGrpSpPr>
              <p:cNvPr id="105" name="Group 18"/>
              <p:cNvGrpSpPr/>
              <p:nvPr/>
            </p:nvGrpSpPr>
            <p:grpSpPr>
              <a:xfrm>
                <a:off x="5414816" y="2037772"/>
                <a:ext cx="2977576" cy="3677228"/>
                <a:chOff x="5414816" y="1676400"/>
                <a:chExt cx="2977576" cy="3677228"/>
              </a:xfrm>
            </p:grpSpPr>
            <p:pic>
              <p:nvPicPr>
                <p:cNvPr id="107" name="Picture 3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6483924" y="4525820"/>
                  <a:ext cx="863600" cy="762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8" name="Picture 4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6477000" y="1752600"/>
                  <a:ext cx="838200" cy="8255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9" name="Picture 5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6515100" y="2692400"/>
                  <a:ext cx="800100" cy="7366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10" name="Picture 6"/>
                <p:cNvPicPr>
                  <a:picLocks noChangeAspect="1" noChangeArrowheads="1"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7490696" y="2656608"/>
                  <a:ext cx="762000" cy="8001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11" name="Picture 7"/>
                <p:cNvPicPr>
                  <a:picLocks noChangeAspect="1" noChangeArrowheads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5484088" y="1713344"/>
                  <a:ext cx="850900" cy="8001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12" name="Picture 8"/>
                <p:cNvPicPr>
                  <a:picLocks noChangeAspect="1" noChangeArrowheads="1"/>
                </p:cNvPicPr>
                <p:nvPr/>
              </p:nvPicPr>
              <p:blipFill>
                <a:blip r:embed="rId12" cstate="print"/>
                <a:srcRect/>
                <a:stretch>
                  <a:fillRect/>
                </a:stretch>
              </p:blipFill>
              <p:spPr bwMode="auto">
                <a:xfrm>
                  <a:off x="5414816" y="3657600"/>
                  <a:ext cx="889000" cy="787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13" name="Picture 9"/>
                <p:cNvPicPr>
                  <a:picLocks noChangeAspect="1" noChangeArrowheads="1"/>
                </p:cNvPicPr>
                <p:nvPr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6472384" y="3590636"/>
                  <a:ext cx="863600" cy="812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14" name="Picture 10"/>
                <p:cNvPicPr>
                  <a:picLocks noChangeAspect="1" noChangeArrowheads="1"/>
                </p:cNvPicPr>
                <p:nvPr/>
              </p:nvPicPr>
              <p:blipFill>
                <a:blip r:embed="rId14" cstate="print"/>
                <a:srcRect/>
                <a:stretch>
                  <a:fillRect/>
                </a:stretch>
              </p:blipFill>
              <p:spPr bwMode="auto">
                <a:xfrm>
                  <a:off x="7527640" y="3613728"/>
                  <a:ext cx="762000" cy="787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15" name="Picture 11"/>
                <p:cNvPicPr>
                  <a:picLocks noChangeAspect="1" noChangeArrowheads="1"/>
                </p:cNvPicPr>
                <p:nvPr/>
              </p:nvPicPr>
              <p:blipFill>
                <a:blip r:embed="rId15" cstate="print"/>
                <a:srcRect/>
                <a:stretch>
                  <a:fillRect/>
                </a:stretch>
              </p:blipFill>
              <p:spPr bwMode="auto">
                <a:xfrm>
                  <a:off x="5456380" y="4553528"/>
                  <a:ext cx="736600" cy="8001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16" name="Picture 12"/>
                <p:cNvPicPr>
                  <a:picLocks noChangeAspect="1" noChangeArrowheads="1"/>
                </p:cNvPicPr>
                <p:nvPr/>
              </p:nvPicPr>
              <p:blipFill>
                <a:blip r:embed="rId16" cstate="print"/>
                <a:srcRect/>
                <a:stretch>
                  <a:fillRect/>
                </a:stretch>
              </p:blipFill>
              <p:spPr bwMode="auto">
                <a:xfrm>
                  <a:off x="5473700" y="2590800"/>
                  <a:ext cx="850900" cy="9017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17" name="Picture 13"/>
                <p:cNvPicPr>
                  <a:picLocks noChangeAspect="1" noChangeArrowheads="1"/>
                </p:cNvPicPr>
                <p:nvPr/>
              </p:nvPicPr>
              <p:blipFill>
                <a:blip r:embed="rId17" cstate="print"/>
                <a:srcRect/>
                <a:stretch>
                  <a:fillRect/>
                </a:stretch>
              </p:blipFill>
              <p:spPr bwMode="auto">
                <a:xfrm>
                  <a:off x="7423732" y="1676400"/>
                  <a:ext cx="800100" cy="812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18" name="Picture 14"/>
                <p:cNvPicPr>
                  <a:picLocks noChangeAspect="1" noChangeArrowheads="1"/>
                </p:cNvPicPr>
                <p:nvPr/>
              </p:nvPicPr>
              <p:blipFill>
                <a:blip r:embed="rId18" cstate="print"/>
                <a:srcRect/>
                <a:stretch>
                  <a:fillRect/>
                </a:stretch>
              </p:blipFill>
              <p:spPr bwMode="auto">
                <a:xfrm>
                  <a:off x="7516092" y="4477328"/>
                  <a:ext cx="876300" cy="8636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106" name="Rounded Rectangle 105"/>
              <p:cNvSpPr/>
              <p:nvPr/>
            </p:nvSpPr>
            <p:spPr bwMode="auto">
              <a:xfrm>
                <a:off x="5200072" y="1600200"/>
                <a:ext cx="3276600" cy="4191000"/>
              </a:xfrm>
              <a:prstGeom prst="roundRect">
                <a:avLst>
                  <a:gd name="adj" fmla="val 7083"/>
                </a:avLst>
              </a:prstGeom>
              <a:solidFill>
                <a:schemeClr val="accent6">
                  <a:lumMod val="40000"/>
                  <a:lumOff val="60000"/>
                  <a:alpha val="10000"/>
                </a:schemeClr>
              </a:solidFill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100000"/>
                  <a:buNone/>
                  <a:tabLst/>
                </a:pPr>
                <a:r>
                  <a:rPr kumimoji="0" lang="en-US" sz="1200" b="1" u="sng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charset="0"/>
                  </a:rPr>
                  <a:t>End-Users</a:t>
                </a:r>
              </a:p>
            </p:txBody>
          </p:sp>
        </p:grpSp>
        <p:pic>
          <p:nvPicPr>
            <p:cNvPr id="119" name="Picture 4" descr="http://images3.wikia.nocookie.net/__cb20110515060626/leagueoflegends/images/f/f9/Stop.png"/>
            <p:cNvPicPr>
              <a:picLocks noChangeAspect="1" noChangeArrowheads="1"/>
            </p:cNvPicPr>
            <p:nvPr/>
          </p:nvPicPr>
          <p:blipFill>
            <a:blip r:embed="rId19"/>
            <a:srcRect/>
            <a:stretch>
              <a:fillRect/>
            </a:stretch>
          </p:blipFill>
          <p:spPr bwMode="auto">
            <a:xfrm>
              <a:off x="6629400" y="5105400"/>
              <a:ext cx="914400" cy="914400"/>
            </a:xfrm>
            <a:prstGeom prst="rect">
              <a:avLst/>
            </a:prstGeom>
            <a:noFill/>
          </p:spPr>
        </p:pic>
      </p:grpSp>
      <p:pic>
        <p:nvPicPr>
          <p:cNvPr id="2054" name="Picture 6" descr="Image:ADT_dialog.jp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124200" y="4790007"/>
            <a:ext cx="2057400" cy="14583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798814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MTBD Debugger: Being User-Centric</a:t>
            </a:r>
            <a:endParaRPr lang="en-US" dirty="0"/>
          </a:p>
        </p:txBody>
      </p:sp>
      <p:sp>
        <p:nvSpPr>
          <p:cNvPr id="86" name="Content Placeholder 8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debugger should be at the same level of abstraction as MTBD, and be domain-focused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9F8C-9375-4C1B-87F2-A24B96BCA8CB}" type="slidenum">
              <a:rPr lang="en-US" altLang="en-US" smtClean="0"/>
              <a:pPr/>
              <a:t>24</a:t>
            </a:fld>
            <a:endParaRPr lang="en-US" altLang="en-US"/>
          </a:p>
        </p:txBody>
      </p:sp>
      <p:grpSp>
        <p:nvGrpSpPr>
          <p:cNvPr id="3" name="Group 19"/>
          <p:cNvGrpSpPr/>
          <p:nvPr/>
        </p:nvGrpSpPr>
        <p:grpSpPr>
          <a:xfrm>
            <a:off x="594542" y="2824270"/>
            <a:ext cx="1336067" cy="2028534"/>
            <a:chOff x="5200072" y="1600200"/>
            <a:chExt cx="3276600" cy="4191000"/>
          </a:xfrm>
        </p:grpSpPr>
        <p:grpSp>
          <p:nvGrpSpPr>
            <p:cNvPr id="7" name="Group 18"/>
            <p:cNvGrpSpPr/>
            <p:nvPr/>
          </p:nvGrpSpPr>
          <p:grpSpPr>
            <a:xfrm>
              <a:off x="5414816" y="2037772"/>
              <a:ext cx="2977576" cy="3677228"/>
              <a:chOff x="5414816" y="1676400"/>
              <a:chExt cx="2977576" cy="3677228"/>
            </a:xfrm>
          </p:grpSpPr>
          <p:pic>
            <p:nvPicPr>
              <p:cNvPr id="10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483924" y="4525820"/>
                <a:ext cx="863600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477000" y="1752600"/>
                <a:ext cx="838200" cy="825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" name="Picture 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515100" y="2692400"/>
                <a:ext cx="800100" cy="736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" name="Picture 6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490696" y="2656608"/>
                <a:ext cx="762000" cy="800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" name="Picture 7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484088" y="1713344"/>
                <a:ext cx="850900" cy="800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8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414816" y="3657600"/>
                <a:ext cx="889000" cy="787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" name="Picture 9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6472384" y="3590636"/>
                <a:ext cx="863600" cy="812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Picture 10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7527640" y="3613728"/>
                <a:ext cx="762000" cy="787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" name="Picture 11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5456380" y="4553528"/>
                <a:ext cx="736600" cy="800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" name="Picture 12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5473700" y="2590800"/>
                <a:ext cx="850900" cy="901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" name="Picture 13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7423732" y="1676400"/>
                <a:ext cx="800100" cy="812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" name="Picture 14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7516092" y="4477328"/>
                <a:ext cx="876300" cy="863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9" name="Rounded Rectangle 8"/>
            <p:cNvSpPr/>
            <p:nvPr/>
          </p:nvSpPr>
          <p:spPr bwMode="auto">
            <a:xfrm>
              <a:off x="5200072" y="1600200"/>
              <a:ext cx="3276600" cy="4191000"/>
            </a:xfrm>
            <a:prstGeom prst="roundRect">
              <a:avLst>
                <a:gd name="adj" fmla="val 7083"/>
              </a:avLst>
            </a:prstGeom>
            <a:solidFill>
              <a:schemeClr val="accent6">
                <a:lumMod val="40000"/>
                <a:lumOff val="60000"/>
                <a:alpha val="10000"/>
              </a:schemeClr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r>
                <a:rPr kumimoji="0" lang="en-US" sz="1200" b="1" u="sng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End-Users</a:t>
              </a:r>
            </a:p>
          </p:txBody>
        </p:sp>
      </p:grpSp>
      <p:grpSp>
        <p:nvGrpSpPr>
          <p:cNvPr id="8" name="Group 20"/>
          <p:cNvGrpSpPr/>
          <p:nvPr/>
        </p:nvGrpSpPr>
        <p:grpSpPr>
          <a:xfrm>
            <a:off x="2744926" y="2824270"/>
            <a:ext cx="1336067" cy="2028534"/>
            <a:chOff x="4800600" y="1981200"/>
            <a:chExt cx="2971800" cy="3810000"/>
          </a:xfrm>
        </p:grpSpPr>
        <p:grpSp>
          <p:nvGrpSpPr>
            <p:cNvPr id="22" name="Group 21"/>
            <p:cNvGrpSpPr/>
            <p:nvPr/>
          </p:nvGrpSpPr>
          <p:grpSpPr>
            <a:xfrm>
              <a:off x="4995370" y="2378992"/>
              <a:ext cx="2700592" cy="3342932"/>
              <a:chOff x="5414816" y="1676400"/>
              <a:chExt cx="2977576" cy="3677228"/>
            </a:xfrm>
          </p:grpSpPr>
          <p:pic>
            <p:nvPicPr>
              <p:cNvPr id="25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483924" y="4525820"/>
                <a:ext cx="863600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477000" y="1752600"/>
                <a:ext cx="838200" cy="825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Picture 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515100" y="2692400"/>
                <a:ext cx="800100" cy="736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" name="Picture 6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490696" y="2656608"/>
                <a:ext cx="762000" cy="800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" name="Picture 7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484088" y="1713344"/>
                <a:ext cx="850900" cy="800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" name="Picture 8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414816" y="3657600"/>
                <a:ext cx="889000" cy="787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1" name="Picture 9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6472384" y="3590636"/>
                <a:ext cx="863600" cy="812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" name="Picture 10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7527640" y="3613728"/>
                <a:ext cx="762000" cy="787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5456380" y="4553528"/>
                <a:ext cx="736600" cy="800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4" name="Picture 12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5473700" y="2590800"/>
                <a:ext cx="850900" cy="901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" name="Picture 13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7423732" y="1676400"/>
                <a:ext cx="800100" cy="812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6" name="Picture 14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7516092" y="4477328"/>
                <a:ext cx="876300" cy="863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4" name="Rounded Rectangle 23"/>
            <p:cNvSpPr/>
            <p:nvPr/>
          </p:nvSpPr>
          <p:spPr bwMode="auto">
            <a:xfrm>
              <a:off x="4800600" y="1981200"/>
              <a:ext cx="2971800" cy="3810000"/>
            </a:xfrm>
            <a:prstGeom prst="roundRect">
              <a:avLst>
                <a:gd name="adj" fmla="val 7083"/>
              </a:avLst>
            </a:prstGeom>
            <a:solidFill>
              <a:schemeClr val="accent1">
                <a:alpha val="10000"/>
              </a:schemeClr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r>
                <a:rPr kumimoji="0" lang="en-US" sz="1200" b="1" u="sng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Arial" charset="0"/>
                </a:rPr>
                <a:t>End-User Developers</a:t>
              </a:r>
            </a:p>
          </p:txBody>
        </p:sp>
      </p:grpSp>
      <p:grpSp>
        <p:nvGrpSpPr>
          <p:cNvPr id="23" name="Group 35"/>
          <p:cNvGrpSpPr/>
          <p:nvPr/>
        </p:nvGrpSpPr>
        <p:grpSpPr>
          <a:xfrm>
            <a:off x="1821702" y="3662467"/>
            <a:ext cx="853845" cy="1058013"/>
            <a:chOff x="3302348" y="3232717"/>
            <a:chExt cx="1607012" cy="1788450"/>
          </a:xfrm>
        </p:grpSpPr>
        <p:sp>
          <p:nvSpPr>
            <p:cNvPr id="38" name="Striped Right Arrow 37"/>
            <p:cNvSpPr/>
            <p:nvPr/>
          </p:nvSpPr>
          <p:spPr bwMode="auto">
            <a:xfrm>
              <a:off x="3680450" y="3733801"/>
              <a:ext cx="1219198" cy="380999"/>
            </a:xfrm>
            <a:prstGeom prst="stripedRightArrow">
              <a:avLst>
                <a:gd name="adj1" fmla="val 50000"/>
                <a:gd name="adj2" fmla="val 66566"/>
              </a:avLst>
            </a:prstGeom>
            <a:gradFill flip="none" rotWithShape="1">
              <a:gsLst>
                <a:gs pos="100000">
                  <a:schemeClr val="accent2">
                    <a:shade val="51000"/>
                    <a:satMod val="130000"/>
                  </a:schemeClr>
                </a:gs>
                <a:gs pos="0">
                  <a:schemeClr val="accent1"/>
                </a:gs>
              </a:gsLst>
              <a:lin ang="10800000" scaled="1"/>
              <a:tileRect/>
            </a:gradFill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81219" y="3232717"/>
              <a:ext cx="1228141" cy="381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 smtClean="0">
                  <a:solidFill>
                    <a:schemeClr val="accent1"/>
                  </a:solidFill>
                  <a:latin typeface="+mn-lt"/>
                </a:rPr>
                <a:t>Upgrade</a:t>
              </a:r>
              <a:endParaRPr lang="en-US" sz="1600" dirty="0">
                <a:solidFill>
                  <a:schemeClr val="accent1"/>
                </a:solidFill>
                <a:latin typeface="+mn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02348" y="4115913"/>
              <a:ext cx="1607012" cy="905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 smtClean="0">
                  <a:solidFill>
                    <a:schemeClr val="accent1"/>
                  </a:solidFill>
                  <a:latin typeface="+mn-lt"/>
                </a:rPr>
                <a:t>Using DSM</a:t>
              </a:r>
              <a:endParaRPr lang="en-US" sz="1600" dirty="0">
                <a:solidFill>
                  <a:schemeClr val="accent1"/>
                </a:solidFill>
                <a:latin typeface="+mn-lt"/>
              </a:endParaRPr>
            </a:p>
          </p:txBody>
        </p:sp>
      </p:grpSp>
      <p:grpSp>
        <p:nvGrpSpPr>
          <p:cNvPr id="37" name="Group 54"/>
          <p:cNvGrpSpPr/>
          <p:nvPr/>
        </p:nvGrpSpPr>
        <p:grpSpPr>
          <a:xfrm>
            <a:off x="3953030" y="3793262"/>
            <a:ext cx="1023809" cy="603078"/>
            <a:chOff x="3287077" y="3424816"/>
            <a:chExt cx="1926903" cy="1019432"/>
          </a:xfrm>
        </p:grpSpPr>
        <p:sp>
          <p:nvSpPr>
            <p:cNvPr id="42" name="Striped Right Arrow 41"/>
            <p:cNvSpPr/>
            <p:nvPr/>
          </p:nvSpPr>
          <p:spPr bwMode="auto">
            <a:xfrm>
              <a:off x="3680451" y="3733801"/>
              <a:ext cx="1219199" cy="381000"/>
            </a:xfrm>
            <a:prstGeom prst="stripedRightArrow">
              <a:avLst>
                <a:gd name="adj1" fmla="val 50000"/>
                <a:gd name="adj2" fmla="val 66566"/>
              </a:avLst>
            </a:prstGeom>
            <a:gradFill flip="none" rotWithShape="1">
              <a:gsLst>
                <a:gs pos="100000">
                  <a:schemeClr val="accent1"/>
                </a:gs>
                <a:gs pos="36000">
                  <a:schemeClr val="accent1"/>
                </a:gs>
              </a:gsLst>
              <a:lin ang="10800000" scaled="1"/>
              <a:tileRect/>
            </a:gradFill>
            <a:ln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573252" y="3424816"/>
              <a:ext cx="254004" cy="381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endParaRPr lang="en-US" sz="1600" dirty="0">
                <a:solidFill>
                  <a:schemeClr val="accent1"/>
                </a:solidFill>
                <a:latin typeface="+mn-l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287077" y="4062439"/>
              <a:ext cx="1926903" cy="381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endParaRPr lang="en-US" sz="1600" dirty="0">
                <a:solidFill>
                  <a:schemeClr val="accent1"/>
                </a:solidFill>
                <a:latin typeface="+mn-lt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845100" y="4957870"/>
            <a:ext cx="115963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Modeling System</a:t>
            </a:r>
            <a:endParaRPr lang="en-US" sz="1600" dirty="0">
              <a:latin typeface="+mn-lt"/>
            </a:endParaRPr>
          </a:p>
        </p:txBody>
      </p:sp>
      <p:grpSp>
        <p:nvGrpSpPr>
          <p:cNvPr id="41" name="Group 20"/>
          <p:cNvGrpSpPr/>
          <p:nvPr/>
        </p:nvGrpSpPr>
        <p:grpSpPr>
          <a:xfrm>
            <a:off x="4889038" y="2824270"/>
            <a:ext cx="1336067" cy="2028534"/>
            <a:chOff x="4800600" y="1981200"/>
            <a:chExt cx="2971800" cy="3810000"/>
          </a:xfrm>
        </p:grpSpPr>
        <p:grpSp>
          <p:nvGrpSpPr>
            <p:cNvPr id="46" name="Group 21"/>
            <p:cNvGrpSpPr/>
            <p:nvPr/>
          </p:nvGrpSpPr>
          <p:grpSpPr>
            <a:xfrm>
              <a:off x="4995372" y="2378992"/>
              <a:ext cx="2700592" cy="3342932"/>
              <a:chOff x="5414816" y="1676400"/>
              <a:chExt cx="2977576" cy="3677228"/>
            </a:xfrm>
          </p:grpSpPr>
          <p:pic>
            <p:nvPicPr>
              <p:cNvPr id="49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483924" y="4525820"/>
                <a:ext cx="863600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0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477000" y="1752600"/>
                <a:ext cx="838200" cy="825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" name="Picture 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515100" y="2692400"/>
                <a:ext cx="800100" cy="736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2" name="Picture 6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490696" y="2656608"/>
                <a:ext cx="762000" cy="800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3" name="Picture 7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484088" y="1713344"/>
                <a:ext cx="850900" cy="800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4" name="Picture 8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414816" y="3657600"/>
                <a:ext cx="889000" cy="787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5" name="Picture 9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6472384" y="3590636"/>
                <a:ext cx="863600" cy="812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6" name="Picture 10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7527640" y="3613728"/>
                <a:ext cx="762000" cy="787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7" name="Picture 11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5456380" y="4553528"/>
                <a:ext cx="736600" cy="800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8" name="Picture 12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5473700" y="2590800"/>
                <a:ext cx="850900" cy="901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9" name="Picture 13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7423732" y="1676400"/>
                <a:ext cx="800100" cy="812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0" name="Picture 14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7516092" y="4477328"/>
                <a:ext cx="876300" cy="863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8" name="Rounded Rectangle 47"/>
            <p:cNvSpPr/>
            <p:nvPr/>
          </p:nvSpPr>
          <p:spPr bwMode="auto">
            <a:xfrm>
              <a:off x="4800600" y="1981200"/>
              <a:ext cx="2971800" cy="3810000"/>
            </a:xfrm>
            <a:prstGeom prst="roundRect">
              <a:avLst>
                <a:gd name="adj" fmla="val 7083"/>
              </a:avLst>
            </a:prstGeom>
            <a:solidFill>
              <a:schemeClr val="accent1">
                <a:alpha val="10000"/>
              </a:schemeClr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r>
                <a:rPr kumimoji="0" lang="en-US" sz="1200" b="1" u="sng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Arial" charset="0"/>
                </a:rPr>
                <a:t>End-User Developers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008179" y="4957870"/>
            <a:ext cx="112735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Model Evolution</a:t>
            </a:r>
            <a:endParaRPr lang="en-US" sz="1600" dirty="0">
              <a:latin typeface="+mn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086600" y="4876800"/>
            <a:ext cx="112735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Debugging Model Evolution</a:t>
            </a:r>
            <a:endParaRPr lang="en-US" sz="1600" dirty="0">
              <a:latin typeface="+mn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84405" y="3507939"/>
            <a:ext cx="85384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Using MTBD</a:t>
            </a:r>
            <a:endParaRPr lang="en-US" sz="16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508038" y="2582022"/>
            <a:ext cx="1892762" cy="3119330"/>
          </a:xfrm>
          <a:prstGeom prst="rect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355102" y="2582022"/>
            <a:ext cx="1948431" cy="3119330"/>
          </a:xfrm>
          <a:prstGeom prst="rect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87" name="Group 19"/>
          <p:cNvGrpSpPr/>
          <p:nvPr/>
        </p:nvGrpSpPr>
        <p:grpSpPr>
          <a:xfrm>
            <a:off x="6969733" y="2819400"/>
            <a:ext cx="1336067" cy="2028534"/>
            <a:chOff x="5200072" y="1600200"/>
            <a:chExt cx="3276600" cy="4191000"/>
          </a:xfrm>
        </p:grpSpPr>
        <p:grpSp>
          <p:nvGrpSpPr>
            <p:cNvPr id="88" name="Group 18"/>
            <p:cNvGrpSpPr/>
            <p:nvPr/>
          </p:nvGrpSpPr>
          <p:grpSpPr>
            <a:xfrm>
              <a:off x="5414816" y="2037772"/>
              <a:ext cx="2977576" cy="3677228"/>
              <a:chOff x="5414816" y="1676400"/>
              <a:chExt cx="2977576" cy="3677228"/>
            </a:xfrm>
          </p:grpSpPr>
          <p:pic>
            <p:nvPicPr>
              <p:cNvPr id="90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483924" y="4525820"/>
                <a:ext cx="863600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1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477000" y="1752600"/>
                <a:ext cx="838200" cy="825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" name="Picture 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515100" y="2692400"/>
                <a:ext cx="800100" cy="736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3" name="Picture 6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490696" y="2656608"/>
                <a:ext cx="762000" cy="800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4" name="Picture 7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484088" y="1713344"/>
                <a:ext cx="850900" cy="800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5" name="Picture 8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414816" y="3657600"/>
                <a:ext cx="889000" cy="787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6" name="Picture 9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6472384" y="3590636"/>
                <a:ext cx="863600" cy="812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7" name="Picture 10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7527640" y="3613728"/>
                <a:ext cx="762000" cy="787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8" name="Picture 11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5456380" y="4553528"/>
                <a:ext cx="736600" cy="800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9" name="Picture 12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5473700" y="2590800"/>
                <a:ext cx="850900" cy="901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0" name="Picture 13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7423732" y="1676400"/>
                <a:ext cx="800100" cy="812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1" name="Picture 14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7516092" y="4477328"/>
                <a:ext cx="876300" cy="863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89" name="Rounded Rectangle 88"/>
            <p:cNvSpPr/>
            <p:nvPr/>
          </p:nvSpPr>
          <p:spPr bwMode="auto">
            <a:xfrm>
              <a:off x="5200072" y="1600200"/>
              <a:ext cx="3276600" cy="4191000"/>
            </a:xfrm>
            <a:prstGeom prst="roundRect">
              <a:avLst>
                <a:gd name="adj" fmla="val 7083"/>
              </a:avLst>
            </a:prstGeom>
            <a:solidFill>
              <a:schemeClr val="accent6">
                <a:lumMod val="40000"/>
                <a:lumOff val="60000"/>
                <a:alpha val="10000"/>
              </a:schemeClr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r>
                <a:rPr kumimoji="0" lang="en-US" sz="1200" b="1" u="sng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End-Users</a:t>
              </a:r>
            </a:p>
          </p:txBody>
        </p:sp>
      </p:grpSp>
      <p:grpSp>
        <p:nvGrpSpPr>
          <p:cNvPr id="102" name="Group 54"/>
          <p:cNvGrpSpPr/>
          <p:nvPr/>
        </p:nvGrpSpPr>
        <p:grpSpPr>
          <a:xfrm>
            <a:off x="6047096" y="3706504"/>
            <a:ext cx="1115704" cy="762000"/>
            <a:chOff x="3287077" y="3424816"/>
            <a:chExt cx="1926903" cy="1019432"/>
          </a:xfrm>
        </p:grpSpPr>
        <p:sp>
          <p:nvSpPr>
            <p:cNvPr id="103" name="Striped Right Arrow 102"/>
            <p:cNvSpPr/>
            <p:nvPr/>
          </p:nvSpPr>
          <p:spPr bwMode="auto">
            <a:xfrm>
              <a:off x="3680451" y="3733801"/>
              <a:ext cx="1219199" cy="381000"/>
            </a:xfrm>
            <a:prstGeom prst="stripedRightArrow">
              <a:avLst>
                <a:gd name="adj1" fmla="val 50000"/>
                <a:gd name="adj2" fmla="val 66566"/>
              </a:avLst>
            </a:prstGeom>
            <a:gradFill flip="none" rotWithShape="1">
              <a:gsLst>
                <a:gs pos="100000">
                  <a:schemeClr val="accent1"/>
                </a:gs>
                <a:gs pos="36000">
                  <a:schemeClr val="tx2"/>
                </a:gs>
              </a:gsLst>
              <a:lin ang="10800000" scaled="1"/>
              <a:tileRect/>
            </a:gradFill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573252" y="3424816"/>
              <a:ext cx="1448557" cy="381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 smtClean="0">
                  <a:solidFill>
                    <a:schemeClr val="tx2"/>
                  </a:solidFill>
                  <a:latin typeface="+mn-lt"/>
                </a:rPr>
                <a:t>Debugging</a:t>
              </a:r>
              <a:endParaRPr lang="en-US" sz="1600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287077" y="4062439"/>
              <a:ext cx="1926903" cy="381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endParaRPr lang="en-US" sz="1600" dirty="0">
                <a:solidFill>
                  <a:schemeClr val="tx2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3381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MTBD Debugger: Being User-Centric</a:t>
            </a:r>
            <a:endParaRPr lang="en-US" dirty="0"/>
          </a:p>
        </p:txBody>
      </p:sp>
      <p:sp>
        <p:nvSpPr>
          <p:cNvPr id="86" name="Content Placeholder 8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debugger should be at the same level of abstraction as MTBD, and be domain-focused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9F8C-9375-4C1B-87F2-A24B96BCA8CB}" type="slidenum">
              <a:rPr lang="en-US" altLang="en-US" smtClean="0"/>
              <a:pPr/>
              <a:t>25</a:t>
            </a:fld>
            <a:endParaRPr lang="en-US" altLang="en-US"/>
          </a:p>
        </p:txBody>
      </p:sp>
      <p:grpSp>
        <p:nvGrpSpPr>
          <p:cNvPr id="3" name="Group 19"/>
          <p:cNvGrpSpPr/>
          <p:nvPr/>
        </p:nvGrpSpPr>
        <p:grpSpPr>
          <a:xfrm>
            <a:off x="594542" y="2824270"/>
            <a:ext cx="1336067" cy="2028534"/>
            <a:chOff x="5200072" y="1600200"/>
            <a:chExt cx="3276600" cy="4191000"/>
          </a:xfrm>
        </p:grpSpPr>
        <p:grpSp>
          <p:nvGrpSpPr>
            <p:cNvPr id="7" name="Group 18"/>
            <p:cNvGrpSpPr/>
            <p:nvPr/>
          </p:nvGrpSpPr>
          <p:grpSpPr>
            <a:xfrm>
              <a:off x="5414816" y="2037772"/>
              <a:ext cx="2977576" cy="3677228"/>
              <a:chOff x="5414816" y="1676400"/>
              <a:chExt cx="2977576" cy="3677228"/>
            </a:xfrm>
          </p:grpSpPr>
          <p:pic>
            <p:nvPicPr>
              <p:cNvPr id="10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483924" y="4525820"/>
                <a:ext cx="863600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477000" y="1752600"/>
                <a:ext cx="838200" cy="825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" name="Picture 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515100" y="2692400"/>
                <a:ext cx="800100" cy="736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" name="Picture 6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490696" y="2656608"/>
                <a:ext cx="762000" cy="800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" name="Picture 7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484088" y="1713344"/>
                <a:ext cx="850900" cy="800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8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414816" y="3657600"/>
                <a:ext cx="889000" cy="787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" name="Picture 9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6472384" y="3590636"/>
                <a:ext cx="863600" cy="812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Picture 10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7527640" y="3613728"/>
                <a:ext cx="762000" cy="787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" name="Picture 11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5456380" y="4553528"/>
                <a:ext cx="736600" cy="800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" name="Picture 12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5473700" y="2590800"/>
                <a:ext cx="850900" cy="901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" name="Picture 13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7423732" y="1676400"/>
                <a:ext cx="800100" cy="812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" name="Picture 14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7516092" y="4477328"/>
                <a:ext cx="876300" cy="863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9" name="Rounded Rectangle 8"/>
            <p:cNvSpPr/>
            <p:nvPr/>
          </p:nvSpPr>
          <p:spPr bwMode="auto">
            <a:xfrm>
              <a:off x="5200072" y="1600200"/>
              <a:ext cx="3276600" cy="4191000"/>
            </a:xfrm>
            <a:prstGeom prst="roundRect">
              <a:avLst>
                <a:gd name="adj" fmla="val 7083"/>
              </a:avLst>
            </a:prstGeom>
            <a:solidFill>
              <a:schemeClr val="accent6">
                <a:lumMod val="40000"/>
                <a:lumOff val="60000"/>
                <a:alpha val="10000"/>
              </a:schemeClr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r>
                <a:rPr kumimoji="0" lang="en-US" sz="1200" b="1" u="sng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End-Users</a:t>
              </a:r>
            </a:p>
          </p:txBody>
        </p:sp>
      </p:grpSp>
      <p:grpSp>
        <p:nvGrpSpPr>
          <p:cNvPr id="8" name="Group 20"/>
          <p:cNvGrpSpPr/>
          <p:nvPr/>
        </p:nvGrpSpPr>
        <p:grpSpPr>
          <a:xfrm>
            <a:off x="2744926" y="2824270"/>
            <a:ext cx="1336067" cy="2028534"/>
            <a:chOff x="4800600" y="1981200"/>
            <a:chExt cx="2971800" cy="3810000"/>
          </a:xfrm>
        </p:grpSpPr>
        <p:grpSp>
          <p:nvGrpSpPr>
            <p:cNvPr id="22" name="Group 21"/>
            <p:cNvGrpSpPr/>
            <p:nvPr/>
          </p:nvGrpSpPr>
          <p:grpSpPr>
            <a:xfrm>
              <a:off x="4995370" y="2378992"/>
              <a:ext cx="2700592" cy="3342932"/>
              <a:chOff x="5414816" y="1676400"/>
              <a:chExt cx="2977576" cy="3677228"/>
            </a:xfrm>
          </p:grpSpPr>
          <p:pic>
            <p:nvPicPr>
              <p:cNvPr id="25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483924" y="4525820"/>
                <a:ext cx="863600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477000" y="1752600"/>
                <a:ext cx="838200" cy="825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Picture 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515100" y="2692400"/>
                <a:ext cx="800100" cy="736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" name="Picture 6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490696" y="2656608"/>
                <a:ext cx="762000" cy="800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" name="Picture 7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484088" y="1713344"/>
                <a:ext cx="850900" cy="800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" name="Picture 8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414816" y="3657600"/>
                <a:ext cx="889000" cy="787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1" name="Picture 9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6472384" y="3590636"/>
                <a:ext cx="863600" cy="812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" name="Picture 10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7527640" y="3613728"/>
                <a:ext cx="762000" cy="787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5456380" y="4553528"/>
                <a:ext cx="736600" cy="800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4" name="Picture 12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5473700" y="2590800"/>
                <a:ext cx="850900" cy="901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" name="Picture 13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7423732" y="1676400"/>
                <a:ext cx="800100" cy="812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6" name="Picture 14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7516092" y="4477328"/>
                <a:ext cx="876300" cy="863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4" name="Rounded Rectangle 23"/>
            <p:cNvSpPr/>
            <p:nvPr/>
          </p:nvSpPr>
          <p:spPr bwMode="auto">
            <a:xfrm>
              <a:off x="4800600" y="1981200"/>
              <a:ext cx="2971800" cy="3810000"/>
            </a:xfrm>
            <a:prstGeom prst="roundRect">
              <a:avLst>
                <a:gd name="adj" fmla="val 7083"/>
              </a:avLst>
            </a:prstGeom>
            <a:solidFill>
              <a:schemeClr val="accent1">
                <a:alpha val="10000"/>
              </a:schemeClr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r>
                <a:rPr kumimoji="0" lang="en-US" sz="1200" b="1" u="sng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Arial" charset="0"/>
                </a:rPr>
                <a:t>End-User Developers</a:t>
              </a:r>
            </a:p>
          </p:txBody>
        </p:sp>
      </p:grpSp>
      <p:grpSp>
        <p:nvGrpSpPr>
          <p:cNvPr id="23" name="Group 35"/>
          <p:cNvGrpSpPr/>
          <p:nvPr/>
        </p:nvGrpSpPr>
        <p:grpSpPr>
          <a:xfrm>
            <a:off x="1821702" y="3662467"/>
            <a:ext cx="853845" cy="1058013"/>
            <a:chOff x="3302348" y="3232717"/>
            <a:chExt cx="1607012" cy="1788450"/>
          </a:xfrm>
        </p:grpSpPr>
        <p:sp>
          <p:nvSpPr>
            <p:cNvPr id="38" name="Striped Right Arrow 37"/>
            <p:cNvSpPr/>
            <p:nvPr/>
          </p:nvSpPr>
          <p:spPr bwMode="auto">
            <a:xfrm>
              <a:off x="3680450" y="3733801"/>
              <a:ext cx="1219198" cy="380999"/>
            </a:xfrm>
            <a:prstGeom prst="stripedRightArrow">
              <a:avLst>
                <a:gd name="adj1" fmla="val 50000"/>
                <a:gd name="adj2" fmla="val 66566"/>
              </a:avLst>
            </a:prstGeom>
            <a:gradFill flip="none" rotWithShape="1">
              <a:gsLst>
                <a:gs pos="100000">
                  <a:schemeClr val="accent2">
                    <a:shade val="51000"/>
                    <a:satMod val="130000"/>
                  </a:schemeClr>
                </a:gs>
                <a:gs pos="0">
                  <a:schemeClr val="accent1"/>
                </a:gs>
              </a:gsLst>
              <a:lin ang="10800000" scaled="1"/>
              <a:tileRect/>
            </a:gradFill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81219" y="3232717"/>
              <a:ext cx="1228141" cy="381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 smtClean="0">
                  <a:solidFill>
                    <a:schemeClr val="accent1"/>
                  </a:solidFill>
                  <a:latin typeface="+mn-lt"/>
                </a:rPr>
                <a:t>Upgrade</a:t>
              </a:r>
              <a:endParaRPr lang="en-US" sz="1600" dirty="0">
                <a:solidFill>
                  <a:schemeClr val="accent1"/>
                </a:solidFill>
                <a:latin typeface="+mn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02348" y="4115913"/>
              <a:ext cx="1607012" cy="905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 smtClean="0">
                  <a:solidFill>
                    <a:schemeClr val="accent1"/>
                  </a:solidFill>
                  <a:latin typeface="+mn-lt"/>
                </a:rPr>
                <a:t>Using DSM</a:t>
              </a:r>
              <a:endParaRPr lang="en-US" sz="1600" dirty="0">
                <a:solidFill>
                  <a:schemeClr val="accent1"/>
                </a:solidFill>
                <a:latin typeface="+mn-lt"/>
              </a:endParaRPr>
            </a:p>
          </p:txBody>
        </p:sp>
      </p:grpSp>
      <p:grpSp>
        <p:nvGrpSpPr>
          <p:cNvPr id="37" name="Group 54"/>
          <p:cNvGrpSpPr/>
          <p:nvPr/>
        </p:nvGrpSpPr>
        <p:grpSpPr>
          <a:xfrm>
            <a:off x="3953030" y="3793262"/>
            <a:ext cx="1023809" cy="603078"/>
            <a:chOff x="3287077" y="3424816"/>
            <a:chExt cx="1926903" cy="1019432"/>
          </a:xfrm>
        </p:grpSpPr>
        <p:sp>
          <p:nvSpPr>
            <p:cNvPr id="42" name="Striped Right Arrow 41"/>
            <p:cNvSpPr/>
            <p:nvPr/>
          </p:nvSpPr>
          <p:spPr bwMode="auto">
            <a:xfrm>
              <a:off x="3680451" y="3733801"/>
              <a:ext cx="1219199" cy="381000"/>
            </a:xfrm>
            <a:prstGeom prst="stripedRightArrow">
              <a:avLst>
                <a:gd name="adj1" fmla="val 50000"/>
                <a:gd name="adj2" fmla="val 66566"/>
              </a:avLst>
            </a:prstGeom>
            <a:gradFill flip="none" rotWithShape="1">
              <a:gsLst>
                <a:gs pos="100000">
                  <a:schemeClr val="accent1"/>
                </a:gs>
                <a:gs pos="36000">
                  <a:schemeClr val="accent1"/>
                </a:gs>
              </a:gsLst>
              <a:lin ang="10800000" scaled="1"/>
              <a:tileRect/>
            </a:gradFill>
            <a:ln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573252" y="3424816"/>
              <a:ext cx="254004" cy="381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endParaRPr lang="en-US" sz="1600" dirty="0">
                <a:solidFill>
                  <a:schemeClr val="accent1"/>
                </a:solidFill>
                <a:latin typeface="+mn-l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287077" y="4062439"/>
              <a:ext cx="1926903" cy="381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endParaRPr lang="en-US" sz="1600" dirty="0">
                <a:solidFill>
                  <a:schemeClr val="accent1"/>
                </a:solidFill>
                <a:latin typeface="+mn-lt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845100" y="4957870"/>
            <a:ext cx="115963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Modeling System</a:t>
            </a:r>
            <a:endParaRPr lang="en-US" sz="1600" dirty="0">
              <a:latin typeface="+mn-lt"/>
            </a:endParaRPr>
          </a:p>
        </p:txBody>
      </p:sp>
      <p:grpSp>
        <p:nvGrpSpPr>
          <p:cNvPr id="41" name="Group 20"/>
          <p:cNvGrpSpPr/>
          <p:nvPr/>
        </p:nvGrpSpPr>
        <p:grpSpPr>
          <a:xfrm>
            <a:off x="4889038" y="2824270"/>
            <a:ext cx="1336067" cy="2028534"/>
            <a:chOff x="4800600" y="1981200"/>
            <a:chExt cx="2971800" cy="3810000"/>
          </a:xfrm>
        </p:grpSpPr>
        <p:grpSp>
          <p:nvGrpSpPr>
            <p:cNvPr id="46" name="Group 21"/>
            <p:cNvGrpSpPr/>
            <p:nvPr/>
          </p:nvGrpSpPr>
          <p:grpSpPr>
            <a:xfrm>
              <a:off x="4995372" y="2378992"/>
              <a:ext cx="2700592" cy="3342932"/>
              <a:chOff x="5414816" y="1676400"/>
              <a:chExt cx="2977576" cy="3677228"/>
            </a:xfrm>
          </p:grpSpPr>
          <p:pic>
            <p:nvPicPr>
              <p:cNvPr id="49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483924" y="4525820"/>
                <a:ext cx="863600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0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477000" y="1752600"/>
                <a:ext cx="838200" cy="825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" name="Picture 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515100" y="2692400"/>
                <a:ext cx="800100" cy="736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2" name="Picture 6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490696" y="2656608"/>
                <a:ext cx="762000" cy="800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3" name="Picture 7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484088" y="1713344"/>
                <a:ext cx="850900" cy="800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4" name="Picture 8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414816" y="3657600"/>
                <a:ext cx="889000" cy="787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5" name="Picture 9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6472384" y="3590636"/>
                <a:ext cx="863600" cy="812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6" name="Picture 10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7527640" y="3613728"/>
                <a:ext cx="762000" cy="787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7" name="Picture 11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5456380" y="4553528"/>
                <a:ext cx="736600" cy="800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8" name="Picture 12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5473700" y="2590800"/>
                <a:ext cx="850900" cy="901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9" name="Picture 13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7423732" y="1676400"/>
                <a:ext cx="800100" cy="812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0" name="Picture 14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7516092" y="4477328"/>
                <a:ext cx="876300" cy="863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8" name="Rounded Rectangle 47"/>
            <p:cNvSpPr/>
            <p:nvPr/>
          </p:nvSpPr>
          <p:spPr bwMode="auto">
            <a:xfrm>
              <a:off x="4800600" y="1981200"/>
              <a:ext cx="2971800" cy="3810000"/>
            </a:xfrm>
            <a:prstGeom prst="roundRect">
              <a:avLst>
                <a:gd name="adj" fmla="val 7083"/>
              </a:avLst>
            </a:prstGeom>
            <a:solidFill>
              <a:schemeClr val="accent1">
                <a:alpha val="10000"/>
              </a:schemeClr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r>
                <a:rPr kumimoji="0" lang="en-US" sz="1200" b="1" u="sng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Arial" charset="0"/>
                </a:rPr>
                <a:t>End-User Developers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008179" y="4957870"/>
            <a:ext cx="112735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Model Evolution</a:t>
            </a:r>
            <a:endParaRPr lang="en-US" sz="1600" dirty="0">
              <a:latin typeface="+mn-lt"/>
            </a:endParaRPr>
          </a:p>
        </p:txBody>
      </p:sp>
      <p:grpSp>
        <p:nvGrpSpPr>
          <p:cNvPr id="47" name="Group 54"/>
          <p:cNvGrpSpPr/>
          <p:nvPr/>
        </p:nvGrpSpPr>
        <p:grpSpPr>
          <a:xfrm>
            <a:off x="6086630" y="3806910"/>
            <a:ext cx="1023809" cy="603078"/>
            <a:chOff x="3287077" y="3424816"/>
            <a:chExt cx="1926903" cy="1019432"/>
          </a:xfrm>
        </p:grpSpPr>
        <p:sp>
          <p:nvSpPr>
            <p:cNvPr id="65" name="Striped Right Arrow 64"/>
            <p:cNvSpPr/>
            <p:nvPr/>
          </p:nvSpPr>
          <p:spPr bwMode="auto">
            <a:xfrm>
              <a:off x="3680451" y="3733801"/>
              <a:ext cx="1219199" cy="381000"/>
            </a:xfrm>
            <a:prstGeom prst="stripedRightArrow">
              <a:avLst>
                <a:gd name="adj1" fmla="val 50000"/>
                <a:gd name="adj2" fmla="val 66566"/>
              </a:avLst>
            </a:prstGeom>
            <a:gradFill flip="none" rotWithShape="1">
              <a:gsLst>
                <a:gs pos="100000">
                  <a:schemeClr val="accent1"/>
                </a:gs>
                <a:gs pos="36000">
                  <a:schemeClr val="accent1"/>
                </a:gs>
              </a:gsLst>
              <a:lin ang="10800000" scaled="1"/>
              <a:tileRect/>
            </a:gradFill>
            <a:ln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573252" y="3424816"/>
              <a:ext cx="254004" cy="381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endParaRPr lang="en-US" sz="1600" dirty="0">
                <a:solidFill>
                  <a:schemeClr val="accent1"/>
                </a:solidFill>
                <a:latin typeface="+mn-l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287077" y="4062439"/>
              <a:ext cx="1926903" cy="381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endParaRPr lang="en-US" sz="1600" dirty="0">
                <a:solidFill>
                  <a:schemeClr val="accent1"/>
                </a:solidFill>
                <a:latin typeface="+mn-lt"/>
              </a:endParaRPr>
            </a:p>
          </p:txBody>
        </p:sp>
      </p:grpSp>
      <p:grpSp>
        <p:nvGrpSpPr>
          <p:cNvPr id="61" name="Group 20"/>
          <p:cNvGrpSpPr/>
          <p:nvPr/>
        </p:nvGrpSpPr>
        <p:grpSpPr>
          <a:xfrm>
            <a:off x="7022638" y="2837918"/>
            <a:ext cx="1336067" cy="2028534"/>
            <a:chOff x="4800600" y="1981200"/>
            <a:chExt cx="2971800" cy="3810000"/>
          </a:xfrm>
        </p:grpSpPr>
        <p:grpSp>
          <p:nvGrpSpPr>
            <p:cNvPr id="64" name="Group 21"/>
            <p:cNvGrpSpPr/>
            <p:nvPr/>
          </p:nvGrpSpPr>
          <p:grpSpPr>
            <a:xfrm>
              <a:off x="4995372" y="2378992"/>
              <a:ext cx="2700592" cy="3342932"/>
              <a:chOff x="5414816" y="1676400"/>
              <a:chExt cx="2977576" cy="3677228"/>
            </a:xfrm>
          </p:grpSpPr>
          <p:pic>
            <p:nvPicPr>
              <p:cNvPr id="71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483924" y="4525820"/>
                <a:ext cx="863600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2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477000" y="1752600"/>
                <a:ext cx="838200" cy="825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3" name="Picture 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515100" y="2692400"/>
                <a:ext cx="800100" cy="736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4" name="Picture 6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490696" y="2656608"/>
                <a:ext cx="762000" cy="800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5" name="Picture 7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484088" y="1713344"/>
                <a:ext cx="850900" cy="800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6" name="Picture 8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414816" y="3657600"/>
                <a:ext cx="889000" cy="787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7" name="Picture 9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6472384" y="3590636"/>
                <a:ext cx="863600" cy="812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8" name="Picture 10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7527640" y="3613728"/>
                <a:ext cx="762000" cy="787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9" name="Picture 11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5456380" y="4553528"/>
                <a:ext cx="736600" cy="800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0" name="Picture 12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5473700" y="2590800"/>
                <a:ext cx="850900" cy="901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1" name="Picture 13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7423732" y="1676400"/>
                <a:ext cx="800100" cy="812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" name="Picture 14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7516092" y="4477328"/>
                <a:ext cx="876300" cy="863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0" name="Rounded Rectangle 69"/>
            <p:cNvSpPr/>
            <p:nvPr/>
          </p:nvSpPr>
          <p:spPr bwMode="auto">
            <a:xfrm>
              <a:off x="4800600" y="1981200"/>
              <a:ext cx="2971800" cy="3810000"/>
            </a:xfrm>
            <a:prstGeom prst="roundRect">
              <a:avLst>
                <a:gd name="adj" fmla="val 7083"/>
              </a:avLst>
            </a:prstGeom>
            <a:solidFill>
              <a:schemeClr val="accent1">
                <a:alpha val="10000"/>
              </a:schemeClr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r>
                <a:rPr kumimoji="0" lang="en-US" sz="1200" b="1" u="sng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Arial" charset="0"/>
                </a:rPr>
                <a:t>End-User Developers</a:t>
              </a: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7141779" y="4957870"/>
            <a:ext cx="112735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Debugging Model Evolution</a:t>
            </a:r>
            <a:endParaRPr lang="en-US" sz="1600" dirty="0">
              <a:latin typeface="+mn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84405" y="3507939"/>
            <a:ext cx="85384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Using MTBD</a:t>
            </a:r>
            <a:endParaRPr lang="en-US" sz="16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122009" y="3281470"/>
            <a:ext cx="101644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Using MTBD Debugger</a:t>
            </a:r>
            <a:endParaRPr lang="en-US" sz="16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508038" y="2582022"/>
            <a:ext cx="1892762" cy="3119330"/>
          </a:xfrm>
          <a:prstGeom prst="rect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355102" y="2582022"/>
            <a:ext cx="1948431" cy="3119330"/>
          </a:xfrm>
          <a:prstGeom prst="rect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6717838" y="2595670"/>
            <a:ext cx="1892762" cy="3119330"/>
          </a:xfrm>
          <a:prstGeom prst="rect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381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MTBD Debugger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9F8C-9375-4C1B-87F2-A24B96BCA8CB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542925" y="3952874"/>
            <a:ext cx="6210300" cy="2257425"/>
          </a:xfrm>
          <a:prstGeom prst="rect">
            <a:avLst/>
          </a:prstGeom>
          <a:solidFill>
            <a:srgbClr val="C0C0C0">
              <a:alpha val="0"/>
            </a:srgbClr>
          </a:solidFill>
          <a:ln w="19050" cap="flat" cmpd="sng" algn="ctr">
            <a:solidFill>
              <a:schemeClr val="accent2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33400" y="1171575"/>
            <a:ext cx="8077200" cy="2362200"/>
          </a:xfrm>
          <a:prstGeom prst="rect">
            <a:avLst/>
          </a:prstGeom>
          <a:solidFill>
            <a:srgbClr val="C0C0C0">
              <a:alpha val="0"/>
            </a:srgbClr>
          </a:solidFill>
          <a:ln w="19050" cap="flat" cmpd="sng" algn="ctr">
            <a:solidFill>
              <a:schemeClr val="accent2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rapezoid 7"/>
          <p:cNvSpPr/>
          <p:nvPr/>
        </p:nvSpPr>
        <p:spPr bwMode="auto">
          <a:xfrm>
            <a:off x="864649" y="4758749"/>
            <a:ext cx="5259238" cy="565725"/>
          </a:xfrm>
          <a:prstGeom prst="trapezoid">
            <a:avLst>
              <a:gd name="adj" fmla="val 344652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rapezoid 8"/>
          <p:cNvSpPr/>
          <p:nvPr/>
        </p:nvSpPr>
        <p:spPr bwMode="auto">
          <a:xfrm rot="10800000">
            <a:off x="643096" y="1600200"/>
            <a:ext cx="1828799" cy="1314450"/>
          </a:xfrm>
          <a:prstGeom prst="trapezoid">
            <a:avLst/>
          </a:prstGeom>
          <a:gradFill flip="none" rotWithShape="1">
            <a:gsLst>
              <a:gs pos="100000">
                <a:schemeClr val="accent2">
                  <a:tint val="50000"/>
                  <a:satMod val="300000"/>
                </a:schemeClr>
              </a:gs>
              <a:gs pos="0">
                <a:schemeClr val="accent2">
                  <a:tint val="15000"/>
                  <a:satMod val="350000"/>
                </a:scheme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624045" y="1304925"/>
            <a:ext cx="1885950" cy="628650"/>
            <a:chOff x="3744006" y="2381251"/>
            <a:chExt cx="2020661" cy="628650"/>
          </a:xfrm>
        </p:grpSpPr>
        <p:sp>
          <p:nvSpPr>
            <p:cNvPr id="50" name="Flowchart: Alternate Process 49"/>
            <p:cNvSpPr/>
            <p:nvPr/>
          </p:nvSpPr>
          <p:spPr bwMode="auto">
            <a:xfrm>
              <a:off x="3744006" y="2381251"/>
              <a:ext cx="2020661" cy="62865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15505" y="2448580"/>
              <a:ext cx="14447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User</a:t>
              </a:r>
              <a:endParaRPr lang="en-US" sz="1600" dirty="0" smtClean="0"/>
            </a:p>
            <a:p>
              <a:pPr>
                <a:buNone/>
              </a:pPr>
              <a:r>
                <a:rPr lang="en-US" sz="1400" dirty="0" smtClean="0"/>
                <a:t>Demonstration</a:t>
              </a:r>
              <a:endParaRPr lang="en-US" sz="1600" dirty="0" smtClean="0"/>
            </a:p>
          </p:txBody>
        </p:sp>
        <p:pic>
          <p:nvPicPr>
            <p:cNvPr id="52" name="Picture 51" descr="C:\Documents and Settings\Tairas\Local Settings\Temporary Internet Files\Content.IE5\G16N01E7\MCj0433942000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31772" y="2394853"/>
              <a:ext cx="571500" cy="571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7"/>
          <p:cNvGrpSpPr/>
          <p:nvPr/>
        </p:nvGrpSpPr>
        <p:grpSpPr>
          <a:xfrm>
            <a:off x="776445" y="2667000"/>
            <a:ext cx="1619250" cy="685800"/>
            <a:chOff x="1219200" y="2819400"/>
            <a:chExt cx="1619250" cy="685800"/>
          </a:xfrm>
        </p:grpSpPr>
        <p:sp>
          <p:nvSpPr>
            <p:cNvPr id="47" name="Flowchart: Alternate Process 46"/>
            <p:cNvSpPr/>
            <p:nvPr/>
          </p:nvSpPr>
          <p:spPr bwMode="auto">
            <a:xfrm>
              <a:off x="1219200" y="2819400"/>
              <a:ext cx="1543050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647825" y="2924175"/>
              <a:ext cx="11906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Operation</a:t>
              </a:r>
            </a:p>
            <a:p>
              <a:pPr>
                <a:buNone/>
              </a:pPr>
              <a:r>
                <a:rPr lang="en-US" sz="1400" dirty="0" smtClean="0"/>
                <a:t>Recording</a:t>
              </a:r>
            </a:p>
          </p:txBody>
        </p:sp>
        <p:pic>
          <p:nvPicPr>
            <p:cNvPr id="49" name="Picture 2" descr="http://www.deviantart.com/download/86810717/Camstudio_Record_Button_Icon_by_HereticPi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85875" y="2905125"/>
              <a:ext cx="533400" cy="533400"/>
            </a:xfrm>
            <a:prstGeom prst="rect">
              <a:avLst/>
            </a:prstGeom>
            <a:noFill/>
          </p:spPr>
        </p:pic>
      </p:grpSp>
      <p:cxnSp>
        <p:nvCxnSpPr>
          <p:cNvPr id="12" name="Straight Connector 11"/>
          <p:cNvCxnSpPr/>
          <p:nvPr/>
        </p:nvCxnSpPr>
        <p:spPr bwMode="auto">
          <a:xfrm>
            <a:off x="2319495" y="3009900"/>
            <a:ext cx="457200" cy="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0" name="Group 31"/>
          <p:cNvGrpSpPr/>
          <p:nvPr/>
        </p:nvGrpSpPr>
        <p:grpSpPr>
          <a:xfrm>
            <a:off x="4834095" y="2667000"/>
            <a:ext cx="1676400" cy="685800"/>
            <a:chOff x="3200400" y="4419600"/>
            <a:chExt cx="1676400" cy="685800"/>
          </a:xfrm>
        </p:grpSpPr>
        <p:sp>
          <p:nvSpPr>
            <p:cNvPr id="44" name="Flowchart: Alternate Process 43"/>
            <p:cNvSpPr/>
            <p:nvPr/>
          </p:nvSpPr>
          <p:spPr bwMode="auto">
            <a:xfrm>
              <a:off x="3200400" y="4419600"/>
              <a:ext cx="1545336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14724" y="4505325"/>
              <a:ext cx="1362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Pattern</a:t>
              </a:r>
            </a:p>
            <a:p>
              <a:pPr>
                <a:buNone/>
              </a:pPr>
              <a:r>
                <a:rPr lang="en-US" sz="1400" dirty="0" smtClean="0"/>
                <a:t>Inference</a:t>
              </a:r>
            </a:p>
          </p:txBody>
        </p:sp>
        <p:pic>
          <p:nvPicPr>
            <p:cNvPr id="46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05175" y="4543425"/>
              <a:ext cx="428625" cy="444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4" name="Straight Connector 13"/>
          <p:cNvCxnSpPr/>
          <p:nvPr/>
        </p:nvCxnSpPr>
        <p:spPr bwMode="auto">
          <a:xfrm>
            <a:off x="4319745" y="3009900"/>
            <a:ext cx="514350" cy="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" name="Group 57"/>
          <p:cNvGrpSpPr/>
          <p:nvPr/>
        </p:nvGrpSpPr>
        <p:grpSpPr>
          <a:xfrm>
            <a:off x="6872445" y="2667000"/>
            <a:ext cx="1557180" cy="685800"/>
            <a:chOff x="5181600" y="4191000"/>
            <a:chExt cx="1557180" cy="685800"/>
          </a:xfrm>
        </p:grpSpPr>
        <p:sp>
          <p:nvSpPr>
            <p:cNvPr id="41" name="Flowchart: Alternate Process 40"/>
            <p:cNvSpPr/>
            <p:nvPr/>
          </p:nvSpPr>
          <p:spPr bwMode="auto">
            <a:xfrm>
              <a:off x="5181600" y="4191000"/>
              <a:ext cx="1545336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38800" y="4267855"/>
              <a:ext cx="10999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User</a:t>
              </a:r>
              <a:endParaRPr lang="en-US" sz="1600" dirty="0" smtClean="0"/>
            </a:p>
            <a:p>
              <a:pPr>
                <a:buNone/>
              </a:pPr>
              <a:r>
                <a:rPr lang="en-US" sz="1400" dirty="0" smtClean="0"/>
                <a:t>Refinement</a:t>
              </a:r>
              <a:endParaRPr lang="en-US" sz="1600" dirty="0" smtClean="0"/>
            </a:p>
          </p:txBody>
        </p:sp>
        <p:pic>
          <p:nvPicPr>
            <p:cNvPr id="43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253702" y="4339319"/>
              <a:ext cx="461281" cy="461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6" name="Straight Connector 15"/>
          <p:cNvCxnSpPr/>
          <p:nvPr/>
        </p:nvCxnSpPr>
        <p:spPr bwMode="auto">
          <a:xfrm>
            <a:off x="6379431" y="3009900"/>
            <a:ext cx="493014" cy="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3" name="Group 67"/>
          <p:cNvGrpSpPr/>
          <p:nvPr/>
        </p:nvGrpSpPr>
        <p:grpSpPr>
          <a:xfrm>
            <a:off x="2776695" y="2667000"/>
            <a:ext cx="1695450" cy="685800"/>
            <a:chOff x="2600325" y="2809875"/>
            <a:chExt cx="1695450" cy="685800"/>
          </a:xfrm>
        </p:grpSpPr>
        <p:sp>
          <p:nvSpPr>
            <p:cNvPr id="38" name="Flowchart: Alternate Process 37"/>
            <p:cNvSpPr/>
            <p:nvPr/>
          </p:nvSpPr>
          <p:spPr bwMode="auto">
            <a:xfrm>
              <a:off x="2600325" y="2809875"/>
              <a:ext cx="1543050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33699" y="2905125"/>
              <a:ext cx="1362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Operation</a:t>
              </a:r>
            </a:p>
            <a:p>
              <a:pPr>
                <a:buNone/>
              </a:pPr>
              <a:r>
                <a:rPr lang="en-US" sz="1400" dirty="0" smtClean="0"/>
                <a:t>Optimization</a:t>
              </a:r>
            </a:p>
          </p:txBody>
        </p:sp>
        <p:pic>
          <p:nvPicPr>
            <p:cNvPr id="40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638425" y="2924175"/>
              <a:ext cx="472348" cy="466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" name="Group 41"/>
          <p:cNvGrpSpPr/>
          <p:nvPr/>
        </p:nvGrpSpPr>
        <p:grpSpPr>
          <a:xfrm>
            <a:off x="2698623" y="4143375"/>
            <a:ext cx="1673352" cy="685800"/>
            <a:chOff x="3810000" y="3962400"/>
            <a:chExt cx="1673352" cy="685800"/>
          </a:xfrm>
        </p:grpSpPr>
        <p:sp>
          <p:nvSpPr>
            <p:cNvPr id="35" name="Flowchart: Alternate Process 34"/>
            <p:cNvSpPr/>
            <p:nvPr/>
          </p:nvSpPr>
          <p:spPr bwMode="auto">
            <a:xfrm>
              <a:off x="3810000" y="3962400"/>
              <a:ext cx="1673352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76518" y="4072950"/>
              <a:ext cx="1199727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Pattern Execution</a:t>
              </a:r>
              <a:endParaRPr lang="en-US" sz="1600" dirty="0" smtClean="0"/>
            </a:p>
          </p:txBody>
        </p:sp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85993" y="4049137"/>
              <a:ext cx="528638" cy="528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7" name="Group 40"/>
          <p:cNvGrpSpPr/>
          <p:nvPr/>
        </p:nvGrpSpPr>
        <p:grpSpPr>
          <a:xfrm>
            <a:off x="2670048" y="5338123"/>
            <a:ext cx="1673352" cy="685800"/>
            <a:chOff x="1295400" y="4924425"/>
            <a:chExt cx="1673352" cy="685800"/>
          </a:xfrm>
        </p:grpSpPr>
        <p:sp>
          <p:nvSpPr>
            <p:cNvPr id="32" name="Flowchart: Alternate Process 31"/>
            <p:cNvSpPr/>
            <p:nvPr/>
          </p:nvSpPr>
          <p:spPr bwMode="auto">
            <a:xfrm>
              <a:off x="1295400" y="4924425"/>
              <a:ext cx="1673352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3" name="Picture 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394367" y="5038725"/>
              <a:ext cx="510633" cy="486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" name="TextBox 33"/>
            <p:cNvSpPr txBox="1"/>
            <p:nvPr/>
          </p:nvSpPr>
          <p:spPr>
            <a:xfrm>
              <a:off x="1737673" y="5048250"/>
              <a:ext cx="1200150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Correctness Checking</a:t>
              </a:r>
              <a:endParaRPr lang="en-US" sz="1600" dirty="0" smtClean="0"/>
            </a:p>
          </p:txBody>
        </p:sp>
      </p:grpSp>
      <p:grpSp>
        <p:nvGrpSpPr>
          <p:cNvPr id="18" name="Group 62"/>
          <p:cNvGrpSpPr/>
          <p:nvPr/>
        </p:nvGrpSpPr>
        <p:grpSpPr>
          <a:xfrm>
            <a:off x="7115175" y="3762375"/>
            <a:ext cx="1085850" cy="1447800"/>
            <a:chOff x="6858000" y="4191000"/>
            <a:chExt cx="1085850" cy="1447800"/>
          </a:xfrm>
        </p:grpSpPr>
        <p:sp>
          <p:nvSpPr>
            <p:cNvPr id="27" name="Flowchart: Magnetic Disk 26"/>
            <p:cNvSpPr/>
            <p:nvPr/>
          </p:nvSpPr>
          <p:spPr bwMode="auto">
            <a:xfrm>
              <a:off x="6858000" y="4191000"/>
              <a:ext cx="1066800" cy="1447800"/>
            </a:xfrm>
            <a:prstGeom prst="flowChartMagneticDisk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28" name="Picture 27" descr="database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10425" y="5219700"/>
              <a:ext cx="381000" cy="3810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6903179" y="4686300"/>
              <a:ext cx="10406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Pattern</a:t>
              </a:r>
              <a:endParaRPr lang="en-US" sz="1600" dirty="0" smtClean="0"/>
            </a:p>
            <a:p>
              <a:pPr>
                <a:buNone/>
              </a:pPr>
              <a:r>
                <a:rPr lang="en-US" sz="1400" dirty="0" smtClean="0"/>
                <a:t>Repository</a:t>
              </a:r>
              <a:endParaRPr lang="en-US" sz="1600" dirty="0" smtClean="0"/>
            </a:p>
          </p:txBody>
        </p:sp>
      </p:grpSp>
      <p:cxnSp>
        <p:nvCxnSpPr>
          <p:cNvPr id="22" name="Straight Connector 21"/>
          <p:cNvCxnSpPr/>
          <p:nvPr/>
        </p:nvCxnSpPr>
        <p:spPr bwMode="auto">
          <a:xfrm rot="16200000" flipH="1">
            <a:off x="7442057" y="3555856"/>
            <a:ext cx="409575" cy="3462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auto">
          <a:xfrm rot="10800000">
            <a:off x="4371975" y="4486275"/>
            <a:ext cx="2743200" cy="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33013" y="1209675"/>
            <a:ext cx="1729962" cy="341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MT Specification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229225" y="4001768"/>
            <a:ext cx="1489062" cy="341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MT Execution</a:t>
            </a:r>
            <a:endParaRPr lang="en-US" dirty="0"/>
          </a:p>
        </p:txBody>
      </p:sp>
      <p:grpSp>
        <p:nvGrpSpPr>
          <p:cNvPr id="19" name="Group 134"/>
          <p:cNvGrpSpPr/>
          <p:nvPr/>
        </p:nvGrpSpPr>
        <p:grpSpPr>
          <a:xfrm>
            <a:off x="4572000" y="5334000"/>
            <a:ext cx="1703696" cy="727072"/>
            <a:chOff x="3724275" y="5334000"/>
            <a:chExt cx="1703696" cy="727072"/>
          </a:xfrm>
        </p:grpSpPr>
        <p:grpSp>
          <p:nvGrpSpPr>
            <p:cNvPr id="20" name="Group 42"/>
            <p:cNvGrpSpPr/>
            <p:nvPr/>
          </p:nvGrpSpPr>
          <p:grpSpPr>
            <a:xfrm>
              <a:off x="3724275" y="5334000"/>
              <a:ext cx="1703696" cy="685800"/>
              <a:chOff x="4267200" y="4953000"/>
              <a:chExt cx="1703696" cy="685800"/>
            </a:xfrm>
          </p:grpSpPr>
          <p:sp>
            <p:nvSpPr>
              <p:cNvPr id="30" name="Flowchart: Alternate Process 29"/>
              <p:cNvSpPr/>
              <p:nvPr/>
            </p:nvSpPr>
            <p:spPr bwMode="auto">
              <a:xfrm>
                <a:off x="4267200" y="4953000"/>
                <a:ext cx="1673352" cy="685800"/>
              </a:xfrm>
              <a:prstGeom prst="flowChartAlternateProcess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100000"/>
                  <a:buNone/>
                  <a:tabLst/>
                </a:pP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875945" y="5082469"/>
                <a:ext cx="1094951" cy="480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sz="1400" dirty="0" smtClean="0"/>
                  <a:t>Execution Control</a:t>
                </a:r>
                <a:endParaRPr lang="en-US" sz="1600" dirty="0" smtClean="0"/>
              </a:p>
            </p:txBody>
          </p:sp>
        </p:grpSp>
        <p:pic>
          <p:nvPicPr>
            <p:cNvPr id="26" name="Picture 4" descr="http://www.google.com/url?source=imgres&amp;ct=img&amp;q=http://icons.mysitemyway.com/wp-content/gallery/green-jelly-icons-transport-travel/038994-green-jelly-icon-transport-travel-ship-wheel1.png&amp;sa=X&amp;ei=uY7LTImBD4GB8gbt4Y2WAQ&amp;ved=0CAQQ8wc4cQ&amp;usg=AFQjCNG0C9XZ0lmQWQ8hlyOmr2ZiVZUIZA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5334000"/>
              <a:ext cx="727072" cy="727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3" name="Rectangle 52"/>
          <p:cNvSpPr/>
          <p:nvPr/>
        </p:nvSpPr>
        <p:spPr bwMode="auto">
          <a:xfrm>
            <a:off x="532349" y="1112506"/>
            <a:ext cx="8091899" cy="2445081"/>
          </a:xfrm>
          <a:prstGeom prst="rect">
            <a:avLst/>
          </a:prstGeom>
          <a:solidFill>
            <a:srgbClr val="C0C0C0">
              <a:alpha val="9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Right Arrow 62"/>
          <p:cNvSpPr/>
          <p:nvPr/>
        </p:nvSpPr>
        <p:spPr bwMode="auto">
          <a:xfrm>
            <a:off x="2559048" y="1752600"/>
            <a:ext cx="2438400" cy="914400"/>
          </a:xfrm>
          <a:prstGeom prst="rightArrow">
            <a:avLst/>
          </a:prstGeom>
          <a:gradFill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  <a:alpha val="92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1" name="Group 63"/>
          <p:cNvGrpSpPr/>
          <p:nvPr/>
        </p:nvGrpSpPr>
        <p:grpSpPr>
          <a:xfrm>
            <a:off x="685800" y="1530203"/>
            <a:ext cx="1949448" cy="1289197"/>
            <a:chOff x="2317750" y="5201602"/>
            <a:chExt cx="1949448" cy="1289197"/>
          </a:xfrm>
        </p:grpSpPr>
        <p:grpSp>
          <p:nvGrpSpPr>
            <p:cNvPr id="54" name="Group 279"/>
            <p:cNvGrpSpPr>
              <a:grpSpLocks/>
            </p:cNvGrpSpPr>
            <p:nvPr/>
          </p:nvGrpSpPr>
          <p:grpSpPr bwMode="auto">
            <a:xfrm>
              <a:off x="2317750" y="5201602"/>
              <a:ext cx="1949448" cy="1066800"/>
              <a:chOff x="381000" y="1295400"/>
              <a:chExt cx="8305800" cy="4267200"/>
            </a:xfrm>
          </p:grpSpPr>
          <p:sp>
            <p:nvSpPr>
              <p:cNvPr id="67" name="Rectangle 66"/>
              <p:cNvSpPr/>
              <p:nvPr/>
            </p:nvSpPr>
            <p:spPr bwMode="auto">
              <a:xfrm>
                <a:off x="3813590" y="1295400"/>
                <a:ext cx="1440621" cy="6223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5875" cap="flat" cmpd="sng" algn="ctr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182880" tIns="182880" rIns="182880" bIns="182880"/>
              <a:lstStyle/>
              <a:p>
                <a:pPr>
                  <a:buFont typeface="Wingdings" pitchFamily="2" charset="2"/>
                  <a:buNone/>
                </a:pPr>
                <a:endParaRPr lang="en-US" b="1">
                  <a:latin typeface="Gill Sans MT" pitchFamily="34" charset="0"/>
                </a:endParaRPr>
              </a:p>
            </p:txBody>
          </p:sp>
          <p:cxnSp>
            <p:nvCxnSpPr>
              <p:cNvPr id="68" name="Straight Arrow Connector 25"/>
              <p:cNvCxnSpPr>
                <a:cxnSpLocks noChangeShapeType="1"/>
                <a:stCxn id="67" idx="2"/>
                <a:endCxn id="79" idx="0"/>
              </p:cNvCxnSpPr>
              <p:nvPr/>
            </p:nvCxnSpPr>
            <p:spPr bwMode="auto">
              <a:xfrm rot="5400000">
                <a:off x="4160517" y="2291080"/>
                <a:ext cx="746760" cy="0"/>
              </a:xfrm>
              <a:prstGeom prst="straightConnector1">
                <a:avLst/>
              </a:prstGeom>
              <a:noFill/>
              <a:ln w="25400" algn="ctr">
                <a:solidFill>
                  <a:schemeClr val="bg1">
                    <a:lumMod val="50000"/>
                  </a:schemeClr>
                </a:solidFill>
                <a:round/>
                <a:headEnd w="sm" len="sm"/>
                <a:tailEnd type="triangle" w="sm" len="sm"/>
              </a:ln>
            </p:spPr>
          </p:cxnSp>
          <p:cxnSp>
            <p:nvCxnSpPr>
              <p:cNvPr id="69" name="Straight Arrow Connector 32"/>
              <p:cNvCxnSpPr>
                <a:cxnSpLocks noChangeShapeType="1"/>
                <a:stCxn id="75" idx="3"/>
                <a:endCxn id="92" idx="0"/>
              </p:cNvCxnSpPr>
              <p:nvPr/>
            </p:nvCxnSpPr>
            <p:spPr bwMode="auto">
              <a:xfrm>
                <a:off x="6339122" y="2975613"/>
                <a:ext cx="1814115" cy="1520187"/>
              </a:xfrm>
              <a:prstGeom prst="bentConnector2">
                <a:avLst/>
              </a:prstGeom>
              <a:noFill/>
              <a:ln w="25400" algn="ctr">
                <a:solidFill>
                  <a:schemeClr val="bg1">
                    <a:lumMod val="50000"/>
                  </a:schemeClr>
                </a:solidFill>
                <a:round/>
                <a:headEnd w="sm" len="sm"/>
                <a:tailEnd type="triangle" w="sm" len="sm"/>
              </a:ln>
            </p:spPr>
          </p:cxnSp>
          <p:cxnSp>
            <p:nvCxnSpPr>
              <p:cNvPr id="70" name="Straight Arrow Connector 32"/>
              <p:cNvCxnSpPr>
                <a:cxnSpLocks noChangeShapeType="1"/>
                <a:stCxn id="91" idx="0"/>
              </p:cNvCxnSpPr>
              <p:nvPr/>
            </p:nvCxnSpPr>
            <p:spPr bwMode="auto">
              <a:xfrm rot="16200000" flipV="1">
                <a:off x="6490459" y="3286553"/>
                <a:ext cx="1066800" cy="1351693"/>
              </a:xfrm>
              <a:prstGeom prst="bentConnector2">
                <a:avLst/>
              </a:prstGeom>
              <a:noFill/>
              <a:ln w="25400" algn="ctr">
                <a:solidFill>
                  <a:schemeClr val="bg1">
                    <a:lumMod val="50000"/>
                  </a:schemeClr>
                </a:solidFill>
                <a:round/>
                <a:headEnd w="sm" len="sm"/>
                <a:tailEnd type="triangle" w="sm" len="sm"/>
              </a:ln>
            </p:spPr>
          </p:cxnSp>
          <p:grpSp>
            <p:nvGrpSpPr>
              <p:cNvPr id="55" name="Group 37"/>
              <p:cNvGrpSpPr>
                <a:grpSpLocks/>
              </p:cNvGrpSpPr>
              <p:nvPr/>
            </p:nvGrpSpPr>
            <p:grpSpPr bwMode="auto">
              <a:xfrm>
                <a:off x="381000" y="4495800"/>
                <a:ext cx="8305800" cy="1066800"/>
                <a:chOff x="152400" y="4495800"/>
                <a:chExt cx="8305800" cy="1066800"/>
              </a:xfrm>
            </p:grpSpPr>
            <p:sp>
              <p:nvSpPr>
                <p:cNvPr id="83" name="Rectangle 82"/>
                <p:cNvSpPr/>
                <p:nvPr/>
              </p:nvSpPr>
              <p:spPr bwMode="auto">
                <a:xfrm>
                  <a:off x="5790384" y="4495800"/>
                  <a:ext cx="2667816" cy="10668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 cap="flat" cmpd="sng" algn="ctr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91440" bIns="91440"/>
                <a:lstStyle/>
                <a:p>
                  <a:pPr algn="l">
                    <a:buFont typeface="Wingdings" pitchFamily="2" charset="2"/>
                    <a:buNone/>
                  </a:pPr>
                  <a:endParaRPr lang="en-US" b="1">
                    <a:latin typeface="Gill Sans MT" pitchFamily="34" charset="0"/>
                  </a:endParaRPr>
                </a:p>
              </p:txBody>
            </p:sp>
            <p:sp>
              <p:nvSpPr>
                <p:cNvPr id="84" name="Rounded Rectangle 83"/>
                <p:cNvSpPr/>
                <p:nvPr/>
              </p:nvSpPr>
              <p:spPr bwMode="auto">
                <a:xfrm>
                  <a:off x="5879311" y="4878073"/>
                  <a:ext cx="1004875" cy="604520"/>
                </a:xfrm>
                <a:prstGeom prst="round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>
                    <a:buFont typeface="Wingdings" pitchFamily="2" charset="2"/>
                    <a:buNone/>
                  </a:pPr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85" name="Rounded Rectangle 84"/>
                <p:cNvSpPr/>
                <p:nvPr/>
              </p:nvSpPr>
              <p:spPr bwMode="auto">
                <a:xfrm>
                  <a:off x="6990898" y="4878073"/>
                  <a:ext cx="1369479" cy="604520"/>
                </a:xfrm>
                <a:prstGeom prst="round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>
                    <a:buFont typeface="Wingdings" pitchFamily="2" charset="2"/>
                    <a:buNone/>
                  </a:pPr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 bwMode="auto">
                <a:xfrm>
                  <a:off x="152400" y="4495800"/>
                  <a:ext cx="5335632" cy="10668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 cap="flat" cmpd="sng" algn="ctr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91440" bIns="91440"/>
                <a:lstStyle/>
                <a:p>
                  <a:pPr algn="l">
                    <a:buFont typeface="Wingdings" pitchFamily="2" charset="2"/>
                    <a:buNone/>
                  </a:pPr>
                  <a:endParaRPr lang="en-US" b="1">
                    <a:latin typeface="Gill Sans MT" pitchFamily="34" charset="0"/>
                  </a:endParaRPr>
                </a:p>
              </p:txBody>
            </p:sp>
            <p:sp>
              <p:nvSpPr>
                <p:cNvPr id="87" name="Rounded Rectangle 86"/>
                <p:cNvSpPr/>
                <p:nvPr/>
              </p:nvSpPr>
              <p:spPr bwMode="auto">
                <a:xfrm>
                  <a:off x="232432" y="4878073"/>
                  <a:ext cx="1227195" cy="604520"/>
                </a:xfrm>
                <a:prstGeom prst="round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buFont typeface="Wingdings" pitchFamily="2" charset="2"/>
                    <a:buNone/>
                  </a:pPr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88" name="Rounded Rectangle 87"/>
                <p:cNvSpPr/>
                <p:nvPr/>
              </p:nvSpPr>
              <p:spPr bwMode="auto">
                <a:xfrm>
                  <a:off x="1521879" y="4878073"/>
                  <a:ext cx="1218300" cy="604520"/>
                </a:xfrm>
                <a:prstGeom prst="round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>
                    <a:buFont typeface="Wingdings" pitchFamily="2" charset="2"/>
                    <a:buNone/>
                  </a:pPr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89" name="Rounded Rectangle 88"/>
                <p:cNvSpPr/>
                <p:nvPr/>
              </p:nvSpPr>
              <p:spPr bwMode="auto">
                <a:xfrm>
                  <a:off x="2802430" y="4878073"/>
                  <a:ext cx="1236085" cy="604520"/>
                </a:xfrm>
                <a:prstGeom prst="round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>
                    <a:buFont typeface="Wingdings" pitchFamily="2" charset="2"/>
                    <a:buNone/>
                  </a:pPr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90" name="Rounded Rectangle 89"/>
                <p:cNvSpPr/>
                <p:nvPr/>
              </p:nvSpPr>
              <p:spPr bwMode="auto">
                <a:xfrm>
                  <a:off x="4100767" y="4878073"/>
                  <a:ext cx="1307227" cy="604520"/>
                </a:xfrm>
                <a:prstGeom prst="round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>
                    <a:buFont typeface="Wingdings" pitchFamily="2" charset="2"/>
                    <a:buNone/>
                  </a:pPr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91" name="Rectangle 30"/>
                <p:cNvSpPr>
                  <a:spLocks noChangeArrowheads="1"/>
                </p:cNvSpPr>
                <p:nvPr/>
              </p:nvSpPr>
              <p:spPr bwMode="auto">
                <a:xfrm>
                  <a:off x="7391400" y="4495800"/>
                  <a:ext cx="152400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" name="Rectangle 31"/>
                <p:cNvSpPr>
                  <a:spLocks noChangeArrowheads="1"/>
                </p:cNvSpPr>
                <p:nvPr/>
              </p:nvSpPr>
              <p:spPr bwMode="auto">
                <a:xfrm>
                  <a:off x="7848600" y="4495800"/>
                  <a:ext cx="152400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Rectangle 40"/>
                <p:cNvSpPr>
                  <a:spLocks noChangeArrowheads="1"/>
                </p:cNvSpPr>
                <p:nvPr/>
              </p:nvSpPr>
              <p:spPr bwMode="auto">
                <a:xfrm>
                  <a:off x="762000" y="4495800"/>
                  <a:ext cx="152400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Rectangle 41"/>
                <p:cNvSpPr>
                  <a:spLocks noChangeArrowheads="1"/>
                </p:cNvSpPr>
                <p:nvPr/>
              </p:nvSpPr>
              <p:spPr bwMode="auto">
                <a:xfrm>
                  <a:off x="1219200" y="4495800"/>
                  <a:ext cx="152400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cxnSp>
            <p:nvCxnSpPr>
              <p:cNvPr id="72" name="Straight Arrow Connector 32"/>
              <p:cNvCxnSpPr>
                <a:cxnSpLocks noChangeShapeType="1"/>
                <a:endCxn id="93" idx="0"/>
              </p:cNvCxnSpPr>
              <p:nvPr/>
            </p:nvCxnSpPr>
            <p:spPr bwMode="auto">
              <a:xfrm rot="10800000" flipV="1">
                <a:off x="1065737" y="2975613"/>
                <a:ext cx="1654046" cy="1520187"/>
              </a:xfrm>
              <a:prstGeom prst="bentConnector2">
                <a:avLst/>
              </a:prstGeom>
              <a:noFill/>
              <a:ln w="25400" algn="ctr">
                <a:solidFill>
                  <a:schemeClr val="bg1">
                    <a:lumMod val="50000"/>
                  </a:schemeClr>
                </a:solidFill>
                <a:round/>
                <a:headEnd w="sm" len="sm"/>
                <a:tailEnd type="triangle" w="sm" len="sm"/>
              </a:ln>
            </p:spPr>
          </p:cxnSp>
          <p:cxnSp>
            <p:nvCxnSpPr>
              <p:cNvPr id="73" name="Straight Arrow Connector 32"/>
              <p:cNvCxnSpPr>
                <a:cxnSpLocks noChangeShapeType="1"/>
                <a:stCxn id="94" idx="0"/>
                <a:endCxn id="78" idx="1"/>
              </p:cNvCxnSpPr>
              <p:nvPr/>
            </p:nvCxnSpPr>
            <p:spPr bwMode="auto">
              <a:xfrm rot="5400000" flipH="1" flipV="1">
                <a:off x="1595021" y="3362137"/>
                <a:ext cx="1066800" cy="1200520"/>
              </a:xfrm>
              <a:prstGeom prst="bentConnector2">
                <a:avLst/>
              </a:prstGeom>
              <a:noFill/>
              <a:ln w="25400" algn="ctr">
                <a:solidFill>
                  <a:schemeClr val="bg1">
                    <a:lumMod val="50000"/>
                  </a:schemeClr>
                </a:solidFill>
                <a:round/>
                <a:headEnd w="sm" len="sm"/>
                <a:tailEnd type="triangle" w="sm" len="sm"/>
              </a:ln>
            </p:spPr>
          </p:cxnSp>
          <p:grpSp>
            <p:nvGrpSpPr>
              <p:cNvPr id="56" name="Group 36"/>
              <p:cNvGrpSpPr>
                <a:grpSpLocks/>
              </p:cNvGrpSpPr>
              <p:nvPr/>
            </p:nvGrpSpPr>
            <p:grpSpPr bwMode="auto">
              <a:xfrm>
                <a:off x="2719781" y="2664458"/>
                <a:ext cx="3623869" cy="1066800"/>
                <a:chOff x="2324493" y="2664458"/>
                <a:chExt cx="3623869" cy="1066800"/>
              </a:xfrm>
            </p:grpSpPr>
            <p:sp>
              <p:nvSpPr>
                <p:cNvPr id="75" name="Rectangle 27"/>
                <p:cNvSpPr>
                  <a:spLocks noChangeArrowheads="1"/>
                </p:cNvSpPr>
                <p:nvPr/>
              </p:nvSpPr>
              <p:spPr bwMode="auto">
                <a:xfrm>
                  <a:off x="5791200" y="2895600"/>
                  <a:ext cx="152400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" name="Rectangle 29"/>
                <p:cNvSpPr>
                  <a:spLocks noChangeArrowheads="1"/>
                </p:cNvSpPr>
                <p:nvPr/>
              </p:nvSpPr>
              <p:spPr bwMode="auto">
                <a:xfrm>
                  <a:off x="5795962" y="3352800"/>
                  <a:ext cx="152400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" name="Rectangle 38"/>
                <p:cNvSpPr>
                  <a:spLocks noChangeArrowheads="1"/>
                </p:cNvSpPr>
                <p:nvPr/>
              </p:nvSpPr>
              <p:spPr bwMode="auto">
                <a:xfrm>
                  <a:off x="2328862" y="2895600"/>
                  <a:ext cx="152400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" name="Rectangle 39"/>
                <p:cNvSpPr>
                  <a:spLocks noChangeArrowheads="1"/>
                </p:cNvSpPr>
                <p:nvPr/>
              </p:nvSpPr>
              <p:spPr bwMode="auto">
                <a:xfrm>
                  <a:off x="2333625" y="3352800"/>
                  <a:ext cx="152400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 bwMode="auto">
                <a:xfrm>
                  <a:off x="2324493" y="2664458"/>
                  <a:ext cx="3619338" cy="10668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5875" cap="flat" cmpd="sng" algn="ctr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91440" bIns="91440"/>
                <a:lstStyle/>
                <a:p>
                  <a:pPr algn="l">
                    <a:buFont typeface="Wingdings" pitchFamily="2" charset="2"/>
                    <a:buNone/>
                  </a:pPr>
                  <a:endParaRPr lang="en-US" b="1">
                    <a:latin typeface="Gill Sans MT" pitchFamily="34" charset="0"/>
                  </a:endParaRPr>
                </a:p>
              </p:txBody>
            </p:sp>
            <p:sp>
              <p:nvSpPr>
                <p:cNvPr id="80" name="Rounded Rectangle 79"/>
                <p:cNvSpPr/>
                <p:nvPr/>
              </p:nvSpPr>
              <p:spPr bwMode="auto">
                <a:xfrm>
                  <a:off x="2431205" y="3046730"/>
                  <a:ext cx="915952" cy="604520"/>
                </a:xfrm>
                <a:prstGeom prst="round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>
                    <a:buFont typeface="Wingdings" pitchFamily="2" charset="2"/>
                    <a:buNone/>
                  </a:pPr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81" name="Rounded Rectangle 80"/>
                <p:cNvSpPr/>
                <p:nvPr/>
              </p:nvSpPr>
              <p:spPr bwMode="auto">
                <a:xfrm>
                  <a:off x="3453870" y="3046730"/>
                  <a:ext cx="827020" cy="604520"/>
                </a:xfrm>
                <a:prstGeom prst="round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>
                    <a:buFont typeface="Wingdings" pitchFamily="2" charset="2"/>
                    <a:buNone/>
                  </a:pPr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82" name="Rounded Rectangle 81"/>
                <p:cNvSpPr/>
                <p:nvPr/>
              </p:nvSpPr>
              <p:spPr bwMode="auto">
                <a:xfrm>
                  <a:off x="4378712" y="3046730"/>
                  <a:ext cx="1458405" cy="604520"/>
                </a:xfrm>
                <a:prstGeom prst="round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accent5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>
                    <a:buFont typeface="Wingdings" pitchFamily="2" charset="2"/>
                    <a:buNone/>
                  </a:pPr>
                  <a:endParaRPr lang="en-US">
                    <a:latin typeface="Gill Sans MT" pitchFamily="34" charset="0"/>
                  </a:endParaRPr>
                </a:p>
              </p:txBody>
            </p:sp>
          </p:grpSp>
        </p:grpSp>
        <p:sp>
          <p:nvSpPr>
            <p:cNvPr id="66" name="Text Box 7"/>
            <p:cNvSpPr txBox="1">
              <a:spLocks noChangeArrowheads="1"/>
            </p:cNvSpPr>
            <p:nvPr/>
          </p:nvSpPr>
          <p:spPr bwMode="auto">
            <a:xfrm>
              <a:off x="3079750" y="6324600"/>
              <a:ext cx="450443" cy="166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  <a:defRPr/>
              </a:pPr>
              <a:r>
                <a:rPr lang="en-US" sz="1200" dirty="0" smtClean="0">
                  <a:latin typeface="+mn-lt"/>
                </a:rPr>
                <a:t>Models</a:t>
              </a:r>
              <a:endParaRPr lang="en-US" sz="1200" dirty="0">
                <a:latin typeface="+mn-lt"/>
              </a:endParaRPr>
            </a:p>
          </p:txBody>
        </p:sp>
      </p:grpSp>
      <p:grpSp>
        <p:nvGrpSpPr>
          <p:cNvPr id="57" name="Group 94"/>
          <p:cNvGrpSpPr/>
          <p:nvPr/>
        </p:nvGrpSpPr>
        <p:grpSpPr>
          <a:xfrm>
            <a:off x="4800600" y="1530203"/>
            <a:ext cx="1949448" cy="1289197"/>
            <a:chOff x="2317750" y="5201602"/>
            <a:chExt cx="1949448" cy="1289197"/>
          </a:xfrm>
        </p:grpSpPr>
        <p:grpSp>
          <p:nvGrpSpPr>
            <p:cNvPr id="58" name="Group 279"/>
            <p:cNvGrpSpPr>
              <a:grpSpLocks/>
            </p:cNvGrpSpPr>
            <p:nvPr/>
          </p:nvGrpSpPr>
          <p:grpSpPr bwMode="auto">
            <a:xfrm>
              <a:off x="2317750" y="5201602"/>
              <a:ext cx="1949448" cy="1066800"/>
              <a:chOff x="381000" y="1295400"/>
              <a:chExt cx="8305800" cy="4267200"/>
            </a:xfrm>
          </p:grpSpPr>
          <p:sp>
            <p:nvSpPr>
              <p:cNvPr id="98" name="Rectangle 97"/>
              <p:cNvSpPr/>
              <p:nvPr/>
            </p:nvSpPr>
            <p:spPr bwMode="auto">
              <a:xfrm>
                <a:off x="3813590" y="1295400"/>
                <a:ext cx="1440621" cy="6223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5875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182880" tIns="182880" rIns="182880" bIns="182880"/>
              <a:lstStyle/>
              <a:p>
                <a:pPr>
                  <a:buFont typeface="Wingdings" pitchFamily="2" charset="2"/>
                  <a:buNone/>
                </a:pPr>
                <a:endParaRPr lang="en-US" b="1">
                  <a:latin typeface="Gill Sans MT" pitchFamily="34" charset="0"/>
                </a:endParaRPr>
              </a:p>
            </p:txBody>
          </p:sp>
          <p:cxnSp>
            <p:nvCxnSpPr>
              <p:cNvPr id="99" name="Straight Arrow Connector 25"/>
              <p:cNvCxnSpPr>
                <a:cxnSpLocks noChangeShapeType="1"/>
                <a:stCxn id="98" idx="2"/>
                <a:endCxn id="110" idx="0"/>
              </p:cNvCxnSpPr>
              <p:nvPr/>
            </p:nvCxnSpPr>
            <p:spPr bwMode="auto">
              <a:xfrm rot="5400000">
                <a:off x="4160517" y="2291080"/>
                <a:ext cx="746760" cy="0"/>
              </a:xfrm>
              <a:prstGeom prst="straightConnector1">
                <a:avLst/>
              </a:prstGeom>
              <a:noFill/>
              <a:ln w="25400" algn="ctr">
                <a:solidFill>
                  <a:schemeClr val="bg1">
                    <a:lumMod val="50000"/>
                  </a:schemeClr>
                </a:solidFill>
                <a:round/>
                <a:headEnd w="sm" len="sm"/>
                <a:tailEnd type="triangle" w="sm" len="sm"/>
              </a:ln>
            </p:spPr>
          </p:cxnSp>
          <p:cxnSp>
            <p:nvCxnSpPr>
              <p:cNvPr id="100" name="Straight Arrow Connector 32"/>
              <p:cNvCxnSpPr>
                <a:cxnSpLocks noChangeShapeType="1"/>
                <a:stCxn id="106" idx="3"/>
                <a:endCxn id="123" idx="0"/>
              </p:cNvCxnSpPr>
              <p:nvPr/>
            </p:nvCxnSpPr>
            <p:spPr bwMode="auto">
              <a:xfrm>
                <a:off x="6339122" y="2975613"/>
                <a:ext cx="1814115" cy="1520187"/>
              </a:xfrm>
              <a:prstGeom prst="bentConnector2">
                <a:avLst/>
              </a:prstGeom>
              <a:noFill/>
              <a:ln w="25400" algn="ctr">
                <a:solidFill>
                  <a:schemeClr val="bg1">
                    <a:lumMod val="50000"/>
                  </a:schemeClr>
                </a:solidFill>
                <a:round/>
                <a:headEnd w="sm" len="sm"/>
                <a:tailEnd type="triangle" w="sm" len="sm"/>
              </a:ln>
            </p:spPr>
          </p:cxnSp>
          <p:cxnSp>
            <p:nvCxnSpPr>
              <p:cNvPr id="101" name="Straight Arrow Connector 32"/>
              <p:cNvCxnSpPr>
                <a:cxnSpLocks noChangeShapeType="1"/>
                <a:stCxn id="122" idx="0"/>
              </p:cNvCxnSpPr>
              <p:nvPr/>
            </p:nvCxnSpPr>
            <p:spPr bwMode="auto">
              <a:xfrm rot="16200000" flipV="1">
                <a:off x="6490459" y="3286553"/>
                <a:ext cx="1066800" cy="1351693"/>
              </a:xfrm>
              <a:prstGeom prst="bentConnector2">
                <a:avLst/>
              </a:prstGeom>
              <a:noFill/>
              <a:ln w="25400" algn="ctr">
                <a:solidFill>
                  <a:schemeClr val="bg1">
                    <a:lumMod val="50000"/>
                  </a:schemeClr>
                </a:solidFill>
                <a:round/>
                <a:headEnd w="sm" len="sm"/>
                <a:tailEnd type="triangle" w="sm" len="sm"/>
              </a:ln>
            </p:spPr>
          </p:cxnSp>
          <p:grpSp>
            <p:nvGrpSpPr>
              <p:cNvPr id="59" name="Group 37"/>
              <p:cNvGrpSpPr>
                <a:grpSpLocks/>
              </p:cNvGrpSpPr>
              <p:nvPr/>
            </p:nvGrpSpPr>
            <p:grpSpPr bwMode="auto">
              <a:xfrm>
                <a:off x="381000" y="4495800"/>
                <a:ext cx="8305800" cy="1066800"/>
                <a:chOff x="152400" y="4495800"/>
                <a:chExt cx="8305800" cy="1066800"/>
              </a:xfrm>
            </p:grpSpPr>
            <p:sp>
              <p:nvSpPr>
                <p:cNvPr id="114" name="Rectangle 113"/>
                <p:cNvSpPr/>
                <p:nvPr/>
              </p:nvSpPr>
              <p:spPr bwMode="auto">
                <a:xfrm>
                  <a:off x="5790384" y="4495800"/>
                  <a:ext cx="2667816" cy="10668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5875" cap="flat" cmpd="sng" algn="ctr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91440" bIns="91440"/>
                <a:lstStyle/>
                <a:p>
                  <a:pPr algn="l">
                    <a:buFont typeface="Wingdings" pitchFamily="2" charset="2"/>
                    <a:buNone/>
                  </a:pPr>
                  <a:endParaRPr lang="en-US" b="1">
                    <a:latin typeface="Gill Sans MT" pitchFamily="34" charset="0"/>
                  </a:endParaRPr>
                </a:p>
              </p:txBody>
            </p:sp>
            <p:sp>
              <p:nvSpPr>
                <p:cNvPr id="115" name="Rounded Rectangle 114"/>
                <p:cNvSpPr/>
                <p:nvPr/>
              </p:nvSpPr>
              <p:spPr bwMode="auto">
                <a:xfrm>
                  <a:off x="5879311" y="4878073"/>
                  <a:ext cx="1004875" cy="604520"/>
                </a:xfrm>
                <a:prstGeom prst="round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>
                    <a:buFont typeface="Wingdings" pitchFamily="2" charset="2"/>
                    <a:buNone/>
                  </a:pPr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116" name="Rounded Rectangle 115"/>
                <p:cNvSpPr/>
                <p:nvPr/>
              </p:nvSpPr>
              <p:spPr bwMode="auto">
                <a:xfrm>
                  <a:off x="6990898" y="4878073"/>
                  <a:ext cx="1369479" cy="604520"/>
                </a:xfrm>
                <a:prstGeom prst="round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>
                    <a:buFont typeface="Wingdings" pitchFamily="2" charset="2"/>
                    <a:buNone/>
                  </a:pPr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 bwMode="auto">
                <a:xfrm>
                  <a:off x="152400" y="4495800"/>
                  <a:ext cx="5335632" cy="10668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5875" cap="flat" cmpd="sng" algn="ctr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91440" bIns="91440"/>
                <a:lstStyle/>
                <a:p>
                  <a:pPr algn="l">
                    <a:buFont typeface="Wingdings" pitchFamily="2" charset="2"/>
                    <a:buNone/>
                  </a:pPr>
                  <a:endParaRPr lang="en-US" b="1">
                    <a:latin typeface="Gill Sans MT" pitchFamily="34" charset="0"/>
                  </a:endParaRPr>
                </a:p>
              </p:txBody>
            </p:sp>
            <p:sp>
              <p:nvSpPr>
                <p:cNvPr id="118" name="Rounded Rectangle 117"/>
                <p:cNvSpPr/>
                <p:nvPr/>
              </p:nvSpPr>
              <p:spPr bwMode="auto">
                <a:xfrm>
                  <a:off x="232432" y="4878073"/>
                  <a:ext cx="1227195" cy="604520"/>
                </a:xfrm>
                <a:prstGeom prst="round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buFont typeface="Wingdings" pitchFamily="2" charset="2"/>
                    <a:buNone/>
                  </a:pPr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119" name="Rounded Rectangle 118"/>
                <p:cNvSpPr/>
                <p:nvPr/>
              </p:nvSpPr>
              <p:spPr bwMode="auto">
                <a:xfrm>
                  <a:off x="1521879" y="4878073"/>
                  <a:ext cx="1218300" cy="604520"/>
                </a:xfrm>
                <a:prstGeom prst="round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>
                    <a:buFont typeface="Wingdings" pitchFamily="2" charset="2"/>
                    <a:buNone/>
                  </a:pPr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120" name="Rounded Rectangle 119"/>
                <p:cNvSpPr/>
                <p:nvPr/>
              </p:nvSpPr>
              <p:spPr bwMode="auto">
                <a:xfrm>
                  <a:off x="2802430" y="4878073"/>
                  <a:ext cx="1236085" cy="604520"/>
                </a:xfrm>
                <a:prstGeom prst="round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>
                    <a:buFont typeface="Wingdings" pitchFamily="2" charset="2"/>
                    <a:buNone/>
                  </a:pPr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121" name="Rounded Rectangle 120"/>
                <p:cNvSpPr/>
                <p:nvPr/>
              </p:nvSpPr>
              <p:spPr bwMode="auto">
                <a:xfrm>
                  <a:off x="4100767" y="4878073"/>
                  <a:ext cx="1307227" cy="604520"/>
                </a:xfrm>
                <a:prstGeom prst="round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>
                    <a:buFont typeface="Wingdings" pitchFamily="2" charset="2"/>
                    <a:buNone/>
                  </a:pPr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122" name="Rectangle 30"/>
                <p:cNvSpPr>
                  <a:spLocks noChangeArrowheads="1"/>
                </p:cNvSpPr>
                <p:nvPr/>
              </p:nvSpPr>
              <p:spPr bwMode="auto">
                <a:xfrm>
                  <a:off x="7391400" y="4495800"/>
                  <a:ext cx="152400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" name="Rectangle 31"/>
                <p:cNvSpPr>
                  <a:spLocks noChangeArrowheads="1"/>
                </p:cNvSpPr>
                <p:nvPr/>
              </p:nvSpPr>
              <p:spPr bwMode="auto">
                <a:xfrm>
                  <a:off x="7848600" y="4495800"/>
                  <a:ext cx="152400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24" name="Rectangle 40"/>
                <p:cNvSpPr>
                  <a:spLocks noChangeArrowheads="1"/>
                </p:cNvSpPr>
                <p:nvPr/>
              </p:nvSpPr>
              <p:spPr bwMode="auto">
                <a:xfrm>
                  <a:off x="762000" y="4495800"/>
                  <a:ext cx="152400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Rectangle 41"/>
                <p:cNvSpPr>
                  <a:spLocks noChangeArrowheads="1"/>
                </p:cNvSpPr>
                <p:nvPr/>
              </p:nvSpPr>
              <p:spPr bwMode="auto">
                <a:xfrm>
                  <a:off x="1219200" y="4495800"/>
                  <a:ext cx="152400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cxnSp>
            <p:nvCxnSpPr>
              <p:cNvPr id="103" name="Straight Arrow Connector 32"/>
              <p:cNvCxnSpPr>
                <a:cxnSpLocks noChangeShapeType="1"/>
                <a:endCxn id="124" idx="0"/>
              </p:cNvCxnSpPr>
              <p:nvPr/>
            </p:nvCxnSpPr>
            <p:spPr bwMode="auto">
              <a:xfrm rot="10800000" flipV="1">
                <a:off x="1065737" y="2975613"/>
                <a:ext cx="1654046" cy="1520187"/>
              </a:xfrm>
              <a:prstGeom prst="bentConnector2">
                <a:avLst/>
              </a:prstGeom>
              <a:noFill/>
              <a:ln w="25400" algn="ctr">
                <a:solidFill>
                  <a:schemeClr val="bg1">
                    <a:lumMod val="50000"/>
                  </a:schemeClr>
                </a:solidFill>
                <a:round/>
                <a:headEnd w="sm" len="sm"/>
                <a:tailEnd type="triangle" w="sm" len="sm"/>
              </a:ln>
            </p:spPr>
          </p:cxnSp>
          <p:cxnSp>
            <p:nvCxnSpPr>
              <p:cNvPr id="104" name="Straight Arrow Connector 32"/>
              <p:cNvCxnSpPr>
                <a:cxnSpLocks noChangeShapeType="1"/>
                <a:stCxn id="125" idx="0"/>
                <a:endCxn id="109" idx="1"/>
              </p:cNvCxnSpPr>
              <p:nvPr/>
            </p:nvCxnSpPr>
            <p:spPr bwMode="auto">
              <a:xfrm rot="5400000" flipH="1" flipV="1">
                <a:off x="1595021" y="3362137"/>
                <a:ext cx="1066800" cy="1200520"/>
              </a:xfrm>
              <a:prstGeom prst="bentConnector2">
                <a:avLst/>
              </a:prstGeom>
              <a:noFill/>
              <a:ln w="25400" algn="ctr">
                <a:solidFill>
                  <a:schemeClr val="bg1">
                    <a:lumMod val="50000"/>
                  </a:schemeClr>
                </a:solidFill>
                <a:round/>
                <a:headEnd w="sm" len="sm"/>
                <a:tailEnd type="triangle" w="sm" len="sm"/>
              </a:ln>
            </p:spPr>
          </p:cxnSp>
          <p:grpSp>
            <p:nvGrpSpPr>
              <p:cNvPr id="60" name="Group 36"/>
              <p:cNvGrpSpPr>
                <a:grpSpLocks/>
              </p:cNvGrpSpPr>
              <p:nvPr/>
            </p:nvGrpSpPr>
            <p:grpSpPr bwMode="auto">
              <a:xfrm>
                <a:off x="2719781" y="2664458"/>
                <a:ext cx="3623869" cy="1066800"/>
                <a:chOff x="2324493" y="2664458"/>
                <a:chExt cx="3623869" cy="1066800"/>
              </a:xfrm>
            </p:grpSpPr>
            <p:sp>
              <p:nvSpPr>
                <p:cNvPr id="106" name="Rectangle 27"/>
                <p:cNvSpPr>
                  <a:spLocks noChangeArrowheads="1"/>
                </p:cNvSpPr>
                <p:nvPr/>
              </p:nvSpPr>
              <p:spPr bwMode="auto">
                <a:xfrm>
                  <a:off x="5791200" y="2895600"/>
                  <a:ext cx="152400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07" name="Rectangle 29"/>
                <p:cNvSpPr>
                  <a:spLocks noChangeArrowheads="1"/>
                </p:cNvSpPr>
                <p:nvPr/>
              </p:nvSpPr>
              <p:spPr bwMode="auto">
                <a:xfrm>
                  <a:off x="5795962" y="3352800"/>
                  <a:ext cx="152400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08" name="Rectangle 38"/>
                <p:cNvSpPr>
                  <a:spLocks noChangeArrowheads="1"/>
                </p:cNvSpPr>
                <p:nvPr/>
              </p:nvSpPr>
              <p:spPr bwMode="auto">
                <a:xfrm>
                  <a:off x="2328862" y="2895600"/>
                  <a:ext cx="152400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" name="Rectangle 39"/>
                <p:cNvSpPr>
                  <a:spLocks noChangeArrowheads="1"/>
                </p:cNvSpPr>
                <p:nvPr/>
              </p:nvSpPr>
              <p:spPr bwMode="auto">
                <a:xfrm>
                  <a:off x="2333625" y="3352800"/>
                  <a:ext cx="152400" cy="15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Rectangle 109"/>
                <p:cNvSpPr/>
                <p:nvPr/>
              </p:nvSpPr>
              <p:spPr bwMode="auto">
                <a:xfrm>
                  <a:off x="2324493" y="2664458"/>
                  <a:ext cx="3619338" cy="10668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5875" cap="flat" cmpd="sng" algn="ctr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91440" bIns="91440"/>
                <a:lstStyle/>
                <a:p>
                  <a:pPr algn="l">
                    <a:buFont typeface="Wingdings" pitchFamily="2" charset="2"/>
                    <a:buNone/>
                  </a:pPr>
                  <a:endParaRPr lang="en-US" b="1">
                    <a:latin typeface="Gill Sans MT" pitchFamily="34" charset="0"/>
                  </a:endParaRPr>
                </a:p>
              </p:txBody>
            </p:sp>
            <p:sp>
              <p:nvSpPr>
                <p:cNvPr id="111" name="Rounded Rectangle 110"/>
                <p:cNvSpPr/>
                <p:nvPr/>
              </p:nvSpPr>
              <p:spPr bwMode="auto">
                <a:xfrm>
                  <a:off x="2431205" y="3046730"/>
                  <a:ext cx="915952" cy="604520"/>
                </a:xfrm>
                <a:prstGeom prst="round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>
                    <a:buFont typeface="Wingdings" pitchFamily="2" charset="2"/>
                    <a:buNone/>
                  </a:pPr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112" name="Rounded Rectangle 111"/>
                <p:cNvSpPr/>
                <p:nvPr/>
              </p:nvSpPr>
              <p:spPr bwMode="auto">
                <a:xfrm>
                  <a:off x="3453870" y="3046730"/>
                  <a:ext cx="827020" cy="604520"/>
                </a:xfrm>
                <a:prstGeom prst="round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>
                    <a:buFont typeface="Wingdings" pitchFamily="2" charset="2"/>
                    <a:buNone/>
                  </a:pPr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113" name="Rounded Rectangle 112"/>
                <p:cNvSpPr/>
                <p:nvPr/>
              </p:nvSpPr>
              <p:spPr bwMode="auto">
                <a:xfrm>
                  <a:off x="4378712" y="3046730"/>
                  <a:ext cx="1458405" cy="604520"/>
                </a:xfrm>
                <a:prstGeom prst="roundRect">
                  <a:avLst/>
                </a:prstGeom>
                <a:solidFill>
                  <a:schemeClr val="bg1"/>
                </a:solidFill>
                <a:ln w="158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>
                    <a:buFont typeface="Wingdings" pitchFamily="2" charset="2"/>
                    <a:buNone/>
                  </a:pPr>
                  <a:endParaRPr lang="en-US">
                    <a:latin typeface="Gill Sans MT" pitchFamily="34" charset="0"/>
                  </a:endParaRPr>
                </a:p>
              </p:txBody>
            </p:sp>
          </p:grpSp>
        </p:grpSp>
        <p:sp>
          <p:nvSpPr>
            <p:cNvPr id="97" name="Text Box 7"/>
            <p:cNvSpPr txBox="1">
              <a:spLocks noChangeArrowheads="1"/>
            </p:cNvSpPr>
            <p:nvPr/>
          </p:nvSpPr>
          <p:spPr bwMode="auto">
            <a:xfrm>
              <a:off x="3079750" y="6324600"/>
              <a:ext cx="484107" cy="166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  <a:defRPr/>
              </a:pPr>
              <a:r>
                <a:rPr lang="en-US" sz="1200" dirty="0" smtClean="0">
                  <a:latin typeface="+mn-lt"/>
                </a:rPr>
                <a:t>Models’</a:t>
              </a:r>
              <a:endParaRPr lang="en-US" sz="1200" dirty="0">
                <a:latin typeface="+mn-lt"/>
              </a:endParaRPr>
            </a:p>
          </p:txBody>
        </p:sp>
      </p:grpSp>
      <p:pic>
        <p:nvPicPr>
          <p:cNvPr id="128" name="Picture 2" descr="http://icons.iconarchive.com/icons/umut-pulat/tulliana-2/128/k-black-box-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082" y="979164"/>
            <a:ext cx="1512262" cy="151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Text Box 7"/>
          <p:cNvSpPr txBox="1">
            <a:spLocks noChangeArrowheads="1"/>
          </p:cNvSpPr>
          <p:nvPr/>
        </p:nvSpPr>
        <p:spPr bwMode="auto">
          <a:xfrm>
            <a:off x="2921850" y="2231257"/>
            <a:ext cx="1452450" cy="16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200" dirty="0" smtClean="0">
                <a:latin typeface="+mn-lt"/>
              </a:rPr>
              <a:t>Transformation Pattern</a:t>
            </a:r>
            <a:endParaRPr lang="en-US" sz="1200" dirty="0">
              <a:latin typeface="+mn-lt"/>
            </a:endParaRPr>
          </a:p>
        </p:txBody>
      </p:sp>
      <p:grpSp>
        <p:nvGrpSpPr>
          <p:cNvPr id="61" name="Group 40"/>
          <p:cNvGrpSpPr/>
          <p:nvPr/>
        </p:nvGrpSpPr>
        <p:grpSpPr>
          <a:xfrm>
            <a:off x="762000" y="5334000"/>
            <a:ext cx="1747198" cy="685800"/>
            <a:chOff x="1295400" y="4924425"/>
            <a:chExt cx="1747198" cy="685800"/>
          </a:xfrm>
        </p:grpSpPr>
        <p:sp>
          <p:nvSpPr>
            <p:cNvPr id="132" name="Flowchart: Alternate Process 131"/>
            <p:cNvSpPr/>
            <p:nvPr/>
          </p:nvSpPr>
          <p:spPr bwMode="auto">
            <a:xfrm>
              <a:off x="1295400" y="4924425"/>
              <a:ext cx="1673352" cy="685800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842448" y="5048250"/>
              <a:ext cx="1200150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MTBD Debugger</a:t>
              </a:r>
              <a:endParaRPr lang="en-US" sz="1600" dirty="0" smtClean="0"/>
            </a:p>
          </p:txBody>
        </p:sp>
      </p:grpSp>
      <p:pic>
        <p:nvPicPr>
          <p:cNvPr id="136" name="Picture 135" descr="Script_Debugger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79144" y="5437496"/>
            <a:ext cx="530208" cy="504825"/>
          </a:xfrm>
          <a:prstGeom prst="rect">
            <a:avLst/>
          </a:prstGeom>
        </p:spPr>
      </p:pic>
      <p:sp>
        <p:nvSpPr>
          <p:cNvPr id="137" name="Line Callout 2 136"/>
          <p:cNvSpPr/>
          <p:nvPr/>
        </p:nvSpPr>
        <p:spPr bwMode="auto">
          <a:xfrm>
            <a:off x="4454856" y="2883784"/>
            <a:ext cx="2874789" cy="1383416"/>
          </a:xfrm>
          <a:prstGeom prst="borderCallout2">
            <a:avLst>
              <a:gd name="adj1" fmla="val -7887"/>
              <a:gd name="adj2" fmla="val 7102"/>
              <a:gd name="adj3" fmla="val -55676"/>
              <a:gd name="adj4" fmla="val -644"/>
              <a:gd name="adj5" fmla="val -55651"/>
              <a:gd name="adj6" fmla="val -1894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2" name="Group 132"/>
          <p:cNvGrpSpPr/>
          <p:nvPr/>
        </p:nvGrpSpPr>
        <p:grpSpPr>
          <a:xfrm>
            <a:off x="762000" y="2807584"/>
            <a:ext cx="2844297" cy="1383416"/>
            <a:chOff x="762000" y="2807584"/>
            <a:chExt cx="2844297" cy="1383416"/>
          </a:xfrm>
        </p:grpSpPr>
        <p:sp>
          <p:nvSpPr>
            <p:cNvPr id="138" name="Line Callout 2 137"/>
            <p:cNvSpPr/>
            <p:nvPr/>
          </p:nvSpPr>
          <p:spPr bwMode="auto">
            <a:xfrm>
              <a:off x="762000" y="2807584"/>
              <a:ext cx="2844297" cy="1383416"/>
            </a:xfrm>
            <a:prstGeom prst="borderCallout2">
              <a:avLst>
                <a:gd name="adj1" fmla="val 103591"/>
                <a:gd name="adj2" fmla="val 11845"/>
                <a:gd name="adj3" fmla="val 130777"/>
                <a:gd name="adj4" fmla="val 11721"/>
                <a:gd name="adj5" fmla="val 179142"/>
                <a:gd name="adj6" fmla="val 30672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" name="Rounded Rectangle 138"/>
            <p:cNvSpPr/>
            <p:nvPr/>
          </p:nvSpPr>
          <p:spPr bwMode="auto">
            <a:xfrm>
              <a:off x="870345" y="2971800"/>
              <a:ext cx="2634855" cy="48145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Pattern Matching View</a:t>
              </a:r>
            </a:p>
          </p:txBody>
        </p:sp>
        <p:sp>
          <p:nvSpPr>
            <p:cNvPr id="140" name="Rounded Rectangle 139"/>
            <p:cNvSpPr/>
            <p:nvPr/>
          </p:nvSpPr>
          <p:spPr bwMode="auto">
            <a:xfrm>
              <a:off x="870345" y="3557587"/>
              <a:ext cx="2634855" cy="48145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Pattern Execution View</a:t>
              </a:r>
            </a:p>
          </p:txBody>
        </p:sp>
      </p:grpSp>
      <p:sp>
        <p:nvSpPr>
          <p:cNvPr id="141" name="Rounded Rectangle 140"/>
          <p:cNvSpPr/>
          <p:nvPr/>
        </p:nvSpPr>
        <p:spPr bwMode="auto">
          <a:xfrm>
            <a:off x="4573652" y="3064620"/>
            <a:ext cx="2634855" cy="481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Precondition</a:t>
            </a:r>
          </a:p>
        </p:txBody>
      </p:sp>
      <p:sp>
        <p:nvSpPr>
          <p:cNvPr id="142" name="Rounded Rectangle 141"/>
          <p:cNvSpPr/>
          <p:nvPr/>
        </p:nvSpPr>
        <p:spPr bwMode="auto">
          <a:xfrm>
            <a:off x="4572000" y="3630007"/>
            <a:ext cx="2634855" cy="481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Transformation Actions</a:t>
            </a:r>
          </a:p>
        </p:txBody>
      </p:sp>
      <p:pic>
        <p:nvPicPr>
          <p:cNvPr id="126" name="Picture 4" descr="http://aux.iconpedia.net/uploads/1665551475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29400" y="3360742"/>
            <a:ext cx="381000" cy="381000"/>
          </a:xfrm>
          <a:prstGeom prst="rect">
            <a:avLst/>
          </a:prstGeom>
          <a:noFill/>
        </p:spPr>
      </p:pic>
      <p:cxnSp>
        <p:nvCxnSpPr>
          <p:cNvPr id="143" name="Straight Arrow Connector 32"/>
          <p:cNvCxnSpPr>
            <a:cxnSpLocks noChangeShapeType="1"/>
            <a:stCxn id="139" idx="3"/>
            <a:endCxn id="141" idx="1"/>
          </p:cNvCxnSpPr>
          <p:nvPr/>
        </p:nvCxnSpPr>
        <p:spPr bwMode="auto">
          <a:xfrm>
            <a:off x="3505200" y="3212527"/>
            <a:ext cx="1068452" cy="92820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C00000"/>
            </a:solidFill>
            <a:prstDash val="sysDash"/>
            <a:round/>
            <a:headEnd/>
            <a:tailEnd type="triangle" w="lg" len="med"/>
          </a:ln>
        </p:spPr>
      </p:cxnSp>
      <p:cxnSp>
        <p:nvCxnSpPr>
          <p:cNvPr id="147" name="Straight Arrow Connector 32"/>
          <p:cNvCxnSpPr>
            <a:cxnSpLocks noChangeShapeType="1"/>
            <a:stCxn id="140" idx="3"/>
            <a:endCxn id="142" idx="1"/>
          </p:cNvCxnSpPr>
          <p:nvPr/>
        </p:nvCxnSpPr>
        <p:spPr bwMode="auto">
          <a:xfrm>
            <a:off x="3505200" y="3798314"/>
            <a:ext cx="1066800" cy="72420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C00000"/>
            </a:solidFill>
            <a:prstDash val="sysDash"/>
            <a:round/>
            <a:headEnd/>
            <a:tailEnd type="triangle" w="lg" len="med"/>
          </a:ln>
        </p:spPr>
      </p:cxnSp>
    </p:spTree>
    <p:extLst>
      <p:ext uri="{BB962C8B-B14F-4D97-AF65-F5344CB8AC3E}">
        <p14:creationId xmlns:p14="http://schemas.microsoft.com/office/powerpoint/2010/main" val="481684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41" grpId="0" animBg="1"/>
      <p:bldP spid="14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MTBD Debugger Case Study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9F8C-9375-4C1B-87F2-A24B96BCA8CB}" type="slidenum">
              <a:rPr lang="en-US" altLang="en-US" smtClean="0"/>
              <a:pPr/>
              <a:t>27</a:t>
            </a:fld>
            <a:endParaRPr lang="en-US" altLang="en-US"/>
          </a:p>
        </p:txBody>
      </p:sp>
      <p:grpSp>
        <p:nvGrpSpPr>
          <p:cNvPr id="3" name="Group 14"/>
          <p:cNvGrpSpPr/>
          <p:nvPr/>
        </p:nvGrpSpPr>
        <p:grpSpPr>
          <a:xfrm>
            <a:off x="525440" y="1143000"/>
            <a:ext cx="4503760" cy="3284747"/>
            <a:chOff x="533400" y="1143000"/>
            <a:chExt cx="4503760" cy="3284747"/>
          </a:xfrm>
        </p:grpSpPr>
        <p:sp>
          <p:nvSpPr>
            <p:cNvPr id="11" name="Rounded Rectangle 10"/>
            <p:cNvSpPr/>
            <p:nvPr/>
          </p:nvSpPr>
          <p:spPr>
            <a:xfrm>
              <a:off x="533400" y="1143000"/>
              <a:ext cx="4503760" cy="3284747"/>
            </a:xfrm>
            <a:prstGeom prst="roundRect">
              <a:avLst>
                <a:gd name="adj" fmla="val 5936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58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t" anchorCtr="0"/>
            <a:lstStyle/>
            <a:p>
              <a:pPr algn="l">
                <a:buNone/>
              </a:pPr>
              <a:r>
                <a:rPr lang="en-US" b="1" dirty="0" smtClean="0">
                  <a:solidFill>
                    <a:schemeClr val="tx1"/>
                  </a:solidFill>
                </a:rPr>
                <a:t>Replace Monster with Weapon + Gold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ight Arrow 7"/>
            <p:cNvSpPr/>
            <p:nvPr/>
          </p:nvSpPr>
          <p:spPr bwMode="auto">
            <a:xfrm>
              <a:off x="2375848" y="2971800"/>
              <a:ext cx="762000" cy="5334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" name="Group 13"/>
            <p:cNvGrpSpPr/>
            <p:nvPr/>
          </p:nvGrpSpPr>
          <p:grpSpPr>
            <a:xfrm>
              <a:off x="677840" y="2286000"/>
              <a:ext cx="1648691" cy="1981200"/>
              <a:chOff x="677840" y="2258704"/>
              <a:chExt cx="1648691" cy="1981200"/>
            </a:xfrm>
          </p:grpSpPr>
          <p:pic>
            <p:nvPicPr>
              <p:cNvPr id="133122" name="Picture 2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677840" y="2258704"/>
                <a:ext cx="1648691" cy="19812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pic>
          <p:sp>
            <p:nvSpPr>
              <p:cNvPr id="9" name="TextBox 8"/>
              <p:cNvSpPr txBox="1"/>
              <p:nvPr/>
            </p:nvSpPr>
            <p:spPr>
              <a:xfrm>
                <a:off x="1175984" y="3690220"/>
                <a:ext cx="439544" cy="25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200" dirty="0" smtClean="0">
                    <a:solidFill>
                      <a:srgbClr val="C00000"/>
                    </a:solidFill>
                  </a:rPr>
                  <a:t>120</a:t>
                </a:r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6" name="Group 11"/>
            <p:cNvGrpSpPr/>
            <p:nvPr/>
          </p:nvGrpSpPr>
          <p:grpSpPr>
            <a:xfrm>
              <a:off x="3186752" y="1604962"/>
              <a:ext cx="1330797" cy="2703181"/>
              <a:chOff x="4343400" y="3433762"/>
              <a:chExt cx="1330797" cy="2703181"/>
            </a:xfrm>
          </p:grpSpPr>
          <p:pic>
            <p:nvPicPr>
              <p:cNvPr id="133121" name="Picture 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343400" y="3433762"/>
                <a:ext cx="1330797" cy="2703181"/>
              </a:xfrm>
              <a:prstGeom prst="rect">
                <a:avLst/>
              </a:prstGeom>
              <a:noFill/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4724400" y="4419600"/>
                <a:ext cx="439544" cy="25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200" dirty="0" smtClean="0">
                    <a:solidFill>
                      <a:srgbClr val="C00000"/>
                    </a:solidFill>
                  </a:rPr>
                  <a:t>120</a:t>
                </a:r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585493" y="1542568"/>
              <a:ext cx="2276329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b="1" i="1" dirty="0" smtClean="0"/>
                <a:t>(</a:t>
              </a:r>
              <a:r>
                <a:rPr lang="en-US" sz="1400" b="1" i="1" dirty="0" err="1" smtClean="0"/>
                <a:t>Monster.Strength</a:t>
              </a:r>
              <a:r>
                <a:rPr lang="en-US" sz="1400" b="1" i="1" dirty="0" smtClean="0"/>
                <a:t> &gt; 100)</a:t>
              </a:r>
              <a:endParaRPr lang="en-US" sz="1400" b="1" i="1" dirty="0"/>
            </a:p>
          </p:txBody>
        </p:sp>
      </p:grp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33400" y="4572000"/>
          <a:ext cx="6248400" cy="1717547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010770"/>
                <a:gridCol w="523763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Sequence</a:t>
                      </a:r>
                      <a:endParaRPr lang="en-US" sz="1200" b="1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Operation Performed</a:t>
                      </a:r>
                      <a:endParaRPr lang="en-US" sz="1200" b="1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</a:t>
                      </a:r>
                      <a:endParaRPr lang="en-US" sz="12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/>
                        <a:t>Remove</a:t>
                      </a:r>
                      <a:r>
                        <a:rPr lang="en-US" sz="1400" dirty="0"/>
                        <a:t> Monster1 in Root.TextGameFolder.Room2</a:t>
                      </a:r>
                      <a:endParaRPr lang="en-US" sz="12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2</a:t>
                      </a:r>
                      <a:endParaRPr lang="en-US" sz="12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/>
                        <a:t>Add</a:t>
                      </a:r>
                      <a:r>
                        <a:rPr lang="en-US" sz="1400" dirty="0"/>
                        <a:t> a Weapon in Root.TextGameFolder.Room2</a:t>
                      </a:r>
                      <a:endParaRPr lang="en-US" sz="12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3</a:t>
                      </a:r>
                      <a:endParaRPr lang="en-US" sz="12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/>
                        <a:t>Add</a:t>
                      </a:r>
                      <a:r>
                        <a:rPr lang="en-US" sz="1400" dirty="0"/>
                        <a:t> a Gold in Root.TextGameFolder.Room2</a:t>
                      </a:r>
                      <a:endParaRPr lang="en-US" sz="12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4</a:t>
                      </a:r>
                      <a:endParaRPr lang="en-US" sz="12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/>
                        <a:t>Set</a:t>
                      </a:r>
                      <a:r>
                        <a:rPr lang="en-US" sz="1400" dirty="0"/>
                        <a:t> Root.TextGameFolder.Room2.Weapon.strength </a:t>
                      </a:r>
                      <a:endParaRPr lang="en-US" sz="1200" dirty="0"/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          = Monster1.strength = 120</a:t>
                      </a:r>
                      <a:endParaRPr lang="en-US" sz="12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5</a:t>
                      </a:r>
                      <a:endParaRPr lang="en-US" sz="12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/>
                        <a:t>Set precondition </a:t>
                      </a:r>
                      <a:r>
                        <a:rPr lang="en-US" sz="1400" dirty="0"/>
                        <a:t>on Monster1: Monster1.strength &gt; 10</a:t>
                      </a:r>
                      <a:endParaRPr lang="en-US" sz="12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7" name="Rounded Rectangle 16"/>
          <p:cNvSpPr/>
          <p:nvPr/>
        </p:nvSpPr>
        <p:spPr bwMode="auto">
          <a:xfrm>
            <a:off x="3886200" y="6060744"/>
            <a:ext cx="1828800" cy="201304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Cloud 19"/>
          <p:cNvSpPr/>
          <p:nvPr/>
        </p:nvSpPr>
        <p:spPr bwMode="auto">
          <a:xfrm>
            <a:off x="4800600" y="1295400"/>
            <a:ext cx="4038600" cy="3200400"/>
          </a:xfrm>
          <a:prstGeom prst="cloud">
            <a:avLst/>
          </a:prstGeom>
          <a:solidFill>
            <a:schemeClr val="bg1"/>
          </a:solidFill>
          <a:ln w="158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defTabSz="917575">
              <a:defRPr/>
            </a:pPr>
            <a:endParaRPr lang="en-US"/>
          </a:p>
        </p:txBody>
      </p:sp>
      <p:pic>
        <p:nvPicPr>
          <p:cNvPr id="133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1905000"/>
            <a:ext cx="3048000" cy="182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5943600" y="4648200"/>
            <a:ext cx="2514600" cy="838200"/>
          </a:xfrm>
          <a:prstGeom prst="wedgeRoundRectCallout">
            <a:avLst>
              <a:gd name="adj1" fmla="val -32100"/>
              <a:gd name="adj2" fmla="val -157507"/>
              <a:gd name="adj3" fmla="val 16667"/>
            </a:avLst>
          </a:prstGeom>
          <a:solidFill>
            <a:srgbClr val="FFFF00"/>
          </a:solidFill>
          <a:ln w="38100" algn="ctr">
            <a:solidFill>
              <a:srgbClr val="888888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None/>
            </a:pPr>
            <a:r>
              <a:rPr lang="en-US" sz="1600" dirty="0" smtClean="0">
                <a:latin typeface="+mn-lt"/>
              </a:rPr>
              <a:t>This error may cause the generated pattern to be over-matched in the model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 bwMode="auto">
          <a:xfrm>
            <a:off x="3657600" y="1828800"/>
            <a:ext cx="9144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MTBD Debugger In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9F8C-9375-4C1B-87F2-A24B96BCA8CB}" type="slidenum">
              <a:rPr lang="en-US" altLang="en-US" smtClean="0"/>
              <a:pPr/>
              <a:t>28</a:t>
            </a:fld>
            <a:endParaRPr lang="en-US" altLang="en-US"/>
          </a:p>
        </p:txBody>
      </p:sp>
      <p:pic>
        <p:nvPicPr>
          <p:cNvPr id="2068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38480"/>
            <a:ext cx="7105649" cy="5009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 bwMode="auto">
          <a:xfrm>
            <a:off x="1031544" y="3715291"/>
            <a:ext cx="3235656" cy="138752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oup 22"/>
          <p:cNvGrpSpPr/>
          <p:nvPr/>
        </p:nvGrpSpPr>
        <p:grpSpPr>
          <a:xfrm>
            <a:off x="1017896" y="5167952"/>
            <a:ext cx="4318376" cy="865496"/>
            <a:chOff x="1017896" y="5167952"/>
            <a:chExt cx="4318376" cy="865496"/>
          </a:xfrm>
        </p:grpSpPr>
        <p:sp>
          <p:nvSpPr>
            <p:cNvPr id="10" name="Rectangle 9"/>
            <p:cNvSpPr/>
            <p:nvPr/>
          </p:nvSpPr>
          <p:spPr bwMode="auto">
            <a:xfrm>
              <a:off x="1017896" y="5167952"/>
              <a:ext cx="4316104" cy="138752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1017896" y="5320352"/>
              <a:ext cx="4316104" cy="138752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020168" y="5603544"/>
              <a:ext cx="4316104" cy="138752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020168" y="5894696"/>
              <a:ext cx="4316104" cy="138752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oup 23"/>
          <p:cNvGrpSpPr/>
          <p:nvPr/>
        </p:nvGrpSpPr>
        <p:grpSpPr>
          <a:xfrm>
            <a:off x="4267200" y="3784667"/>
            <a:ext cx="1069072" cy="2179405"/>
            <a:chOff x="4267200" y="3784667"/>
            <a:chExt cx="1069072" cy="2179405"/>
          </a:xfrm>
        </p:grpSpPr>
        <p:cxnSp>
          <p:nvCxnSpPr>
            <p:cNvPr id="15" name="Curved Connector 14"/>
            <p:cNvCxnSpPr>
              <a:stCxn id="6" idx="3"/>
              <a:endCxn id="10" idx="3"/>
            </p:cNvCxnSpPr>
            <p:nvPr/>
          </p:nvCxnSpPr>
          <p:spPr bwMode="auto">
            <a:xfrm>
              <a:off x="4267200" y="3784667"/>
              <a:ext cx="1066800" cy="1452661"/>
            </a:xfrm>
            <a:prstGeom prst="curvedConnector3">
              <a:avLst>
                <a:gd name="adj1" fmla="val 126547"/>
              </a:avLst>
            </a:prstGeom>
            <a:ln>
              <a:solidFill>
                <a:schemeClr val="accent2"/>
              </a:solidFill>
              <a:prstDash val="sysDash"/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6" idx="3"/>
              <a:endCxn id="11" idx="3"/>
            </p:cNvCxnSpPr>
            <p:nvPr/>
          </p:nvCxnSpPr>
          <p:spPr bwMode="auto">
            <a:xfrm>
              <a:off x="4267200" y="3784667"/>
              <a:ext cx="1066800" cy="1605061"/>
            </a:xfrm>
            <a:prstGeom prst="curvedConnector3">
              <a:avLst>
                <a:gd name="adj1" fmla="val 140619"/>
              </a:avLst>
            </a:prstGeom>
            <a:ln>
              <a:solidFill>
                <a:schemeClr val="accent2"/>
              </a:solidFill>
              <a:prstDash val="sysDash"/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>
              <a:stCxn id="6" idx="3"/>
              <a:endCxn id="12" idx="3"/>
            </p:cNvCxnSpPr>
            <p:nvPr/>
          </p:nvCxnSpPr>
          <p:spPr bwMode="auto">
            <a:xfrm>
              <a:off x="4267200" y="3784667"/>
              <a:ext cx="1069072" cy="1888253"/>
            </a:xfrm>
            <a:prstGeom prst="curvedConnector3">
              <a:avLst>
                <a:gd name="adj1" fmla="val 160958"/>
              </a:avLst>
            </a:prstGeom>
            <a:ln>
              <a:solidFill>
                <a:schemeClr val="accent2"/>
              </a:solidFill>
              <a:prstDash val="sysDash"/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6" idx="3"/>
              <a:endCxn id="13" idx="3"/>
            </p:cNvCxnSpPr>
            <p:nvPr/>
          </p:nvCxnSpPr>
          <p:spPr bwMode="auto">
            <a:xfrm>
              <a:off x="4267200" y="3784667"/>
              <a:ext cx="1069072" cy="2179405"/>
            </a:xfrm>
            <a:prstGeom prst="curvedConnector3">
              <a:avLst>
                <a:gd name="adj1" fmla="val 181383"/>
              </a:avLst>
            </a:prstGeom>
            <a:ln>
              <a:solidFill>
                <a:schemeClr val="accent2"/>
              </a:solidFill>
              <a:prstDash val="sysDash"/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4" name="Curved Connector 33"/>
          <p:cNvCxnSpPr>
            <a:stCxn id="37" idx="3"/>
            <a:endCxn id="13" idx="3"/>
          </p:cNvCxnSpPr>
          <p:nvPr/>
        </p:nvCxnSpPr>
        <p:spPr bwMode="auto">
          <a:xfrm>
            <a:off x="4572000" y="2286000"/>
            <a:ext cx="764272" cy="3678072"/>
          </a:xfrm>
          <a:prstGeom prst="curvedConnector3">
            <a:avLst>
              <a:gd name="adj1" fmla="val 347769"/>
            </a:avLst>
          </a:prstGeom>
          <a:ln>
            <a:solidFill>
              <a:schemeClr val="accent2"/>
            </a:solidFill>
            <a:prstDash val="sysDash"/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7" idx="3"/>
            <a:endCxn id="6" idx="3"/>
          </p:cNvCxnSpPr>
          <p:nvPr/>
        </p:nvCxnSpPr>
        <p:spPr bwMode="auto">
          <a:xfrm flipH="1">
            <a:off x="4267200" y="2286000"/>
            <a:ext cx="304800" cy="1498667"/>
          </a:xfrm>
          <a:prstGeom prst="curvedConnector3">
            <a:avLst>
              <a:gd name="adj1" fmla="val -379477"/>
            </a:avLst>
          </a:prstGeom>
          <a:ln>
            <a:solidFill>
              <a:schemeClr val="accent2"/>
            </a:solidFill>
            <a:prstDash val="sysDash"/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62400" y="2470616"/>
            <a:ext cx="354584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C00000"/>
                </a:solidFill>
              </a:rPr>
              <a:t>25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1" name="AutoShape 6"/>
          <p:cNvSpPr>
            <a:spLocks noChangeArrowheads="1"/>
          </p:cNvSpPr>
          <p:nvPr/>
        </p:nvSpPr>
        <p:spPr bwMode="auto">
          <a:xfrm>
            <a:off x="54592" y="1828800"/>
            <a:ext cx="3831608" cy="1219200"/>
          </a:xfrm>
          <a:prstGeom prst="wedgeRoundRectCallout">
            <a:avLst>
              <a:gd name="adj1" fmla="val -7336"/>
              <a:gd name="adj2" fmla="val 72582"/>
              <a:gd name="adj3" fmla="val 16667"/>
            </a:avLst>
          </a:prstGeom>
          <a:solidFill>
            <a:srgbClr val="FFFF00"/>
          </a:solidFill>
          <a:ln w="38100" algn="ctr">
            <a:solidFill>
              <a:srgbClr val="888888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None/>
            </a:pPr>
            <a:r>
              <a:rPr lang="en-US" sz="1600" b="1" i="1" dirty="0" smtClean="0">
                <a:latin typeface="+mn-lt"/>
              </a:rPr>
              <a:t>Pattern Execution View</a:t>
            </a:r>
          </a:p>
          <a:p>
            <a:pPr algn="l"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 Step-through each transformation action </a:t>
            </a:r>
          </a:p>
          <a:p>
            <a:pPr algn="l"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 Display relative information</a:t>
            </a:r>
          </a:p>
          <a:p>
            <a:pPr algn="l"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 Track the currently matched elements</a:t>
            </a:r>
            <a:endParaRPr lang="en-US" sz="2400" dirty="0">
              <a:latin typeface="+mn-lt"/>
            </a:endParaRPr>
          </a:p>
        </p:txBody>
      </p:sp>
      <p:sp>
        <p:nvSpPr>
          <p:cNvPr id="52" name="AutoShape 6"/>
          <p:cNvSpPr>
            <a:spLocks noChangeArrowheads="1"/>
          </p:cNvSpPr>
          <p:nvPr/>
        </p:nvSpPr>
        <p:spPr bwMode="auto">
          <a:xfrm>
            <a:off x="5603544" y="3823648"/>
            <a:ext cx="3276600" cy="1205552"/>
          </a:xfrm>
          <a:prstGeom prst="wedgeRoundRectCallout">
            <a:avLst>
              <a:gd name="adj1" fmla="val -73980"/>
              <a:gd name="adj2" fmla="val 49062"/>
              <a:gd name="adj3" fmla="val 16667"/>
            </a:avLst>
          </a:prstGeom>
          <a:solidFill>
            <a:srgbClr val="FFFF00"/>
          </a:solidFill>
          <a:ln w="38100" algn="ctr">
            <a:solidFill>
              <a:srgbClr val="888888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None/>
            </a:pPr>
            <a:r>
              <a:rPr lang="en-US" sz="1600" b="1" i="1" dirty="0" smtClean="0">
                <a:latin typeface="+mn-lt"/>
              </a:rPr>
              <a:t>Pattern Matching View</a:t>
            </a:r>
          </a:p>
          <a:p>
            <a:pPr algn="l"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 Display the information about the matched elements</a:t>
            </a:r>
          </a:p>
          <a:p>
            <a:pPr algn="l"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 Display the precondition</a:t>
            </a:r>
          </a:p>
        </p:txBody>
      </p:sp>
      <p:grpSp>
        <p:nvGrpSpPr>
          <p:cNvPr id="7" name="Group 24"/>
          <p:cNvGrpSpPr/>
          <p:nvPr/>
        </p:nvGrpSpPr>
        <p:grpSpPr>
          <a:xfrm>
            <a:off x="2333058" y="5853752"/>
            <a:ext cx="1172142" cy="591117"/>
            <a:chOff x="2333058" y="5853752"/>
            <a:chExt cx="1172142" cy="591117"/>
          </a:xfrm>
        </p:grpSpPr>
        <p:sp>
          <p:nvSpPr>
            <p:cNvPr id="53" name="Rectangle 52"/>
            <p:cNvSpPr/>
            <p:nvPr/>
          </p:nvSpPr>
          <p:spPr bwMode="auto">
            <a:xfrm>
              <a:off x="2667000" y="5853752"/>
              <a:ext cx="838200" cy="2286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9" name="Picture 46" descr="http://www.public-domain-photos.com/free-cliparts-1/computer/icons/pointing_finger_01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3940119">
              <a:off x="2372166" y="5962549"/>
              <a:ext cx="443212" cy="52142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1" grpId="0" animBg="1"/>
      <p:bldP spid="5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 bwMode="auto">
          <a:xfrm>
            <a:off x="3657600" y="1828800"/>
            <a:ext cx="9144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MTBD Debugger In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9F8C-9375-4C1B-87F2-A24B96BCA8CB}" type="slidenum">
              <a:rPr lang="en-US" altLang="en-US" smtClean="0"/>
              <a:pPr/>
              <a:t>29</a:t>
            </a:fld>
            <a:endParaRPr lang="en-US" altLang="en-US"/>
          </a:p>
        </p:txBody>
      </p:sp>
      <p:pic>
        <p:nvPicPr>
          <p:cNvPr id="2068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1" y="1283429"/>
            <a:ext cx="7258049" cy="5117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TextBox 47"/>
          <p:cNvSpPr txBox="1"/>
          <p:nvPr/>
        </p:nvSpPr>
        <p:spPr>
          <a:xfrm>
            <a:off x="3962400" y="2470616"/>
            <a:ext cx="354584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C00000"/>
                </a:solidFill>
              </a:rPr>
              <a:t>25</a:t>
            </a:r>
            <a:endParaRPr lang="en-US" sz="1600" dirty="0">
              <a:solidFill>
                <a:srgbClr val="C00000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486400" y="1129352"/>
          <a:ext cx="3165144" cy="2219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651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Common Bugs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Over</a:t>
                      </a:r>
                      <a:r>
                        <a:rPr lang="en-US" baseline="0" dirty="0" smtClean="0"/>
                        <a:t>-Matched Precondition</a:t>
                      </a:r>
                      <a:endParaRPr lang="en-US" dirty="0"/>
                    </a:p>
                  </a:txBody>
                  <a:tcPr/>
                </a:tc>
              </a:tr>
              <a:tr h="262568">
                <a:tc>
                  <a:txBody>
                    <a:bodyPr/>
                    <a:lstStyle/>
                    <a:p>
                      <a:r>
                        <a:rPr lang="en-US" dirty="0" smtClean="0"/>
                        <a:t>Under-Matched Precondition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Incorrect Generic</a:t>
                      </a:r>
                      <a:r>
                        <a:rPr lang="en-US" baseline="0" dirty="0" smtClean="0"/>
                        <a:t> Operation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Choosing</a:t>
                      </a:r>
                      <a:r>
                        <a:rPr lang="en-US" baseline="0" dirty="0" smtClean="0"/>
                        <a:t> Wrong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Incorrect Attribute Expression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 bwMode="auto">
          <a:xfrm>
            <a:off x="2411104" y="5119048"/>
            <a:ext cx="789296" cy="1102056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513696" y="1510352"/>
            <a:ext cx="3096904" cy="762000"/>
          </a:xfrm>
          <a:prstGeom prst="rect">
            <a:avLst/>
          </a:prstGeom>
          <a:solidFill>
            <a:srgbClr val="C0C0C0">
              <a:alpha val="0"/>
            </a:srgbClr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" name="Shape 27"/>
          <p:cNvCxnSpPr>
            <a:stCxn id="23" idx="0"/>
            <a:endCxn id="26" idx="1"/>
          </p:cNvCxnSpPr>
          <p:nvPr/>
        </p:nvCxnSpPr>
        <p:spPr bwMode="auto">
          <a:xfrm rot="5400000" flipH="1" flipV="1">
            <a:off x="2545876" y="2151228"/>
            <a:ext cx="3227696" cy="2707944"/>
          </a:xfrm>
          <a:prstGeom prst="bentConnector2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Gill Sans MT" pitchFamily="34" charset="0"/>
              </a:rPr>
              <a:t>Domain-Specific Modeling (DSM)</a:t>
            </a:r>
            <a:endParaRPr lang="en-US" sz="3600" dirty="0">
              <a:latin typeface="Gill Sans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990600"/>
          </a:xfrm>
        </p:spPr>
        <p:txBody>
          <a:bodyPr/>
          <a:lstStyle/>
          <a:p>
            <a:r>
              <a:rPr lang="en-US" sz="2000" dirty="0" smtClean="0">
                <a:latin typeface="Gill Sans MT" pitchFamily="34" charset="0"/>
              </a:rPr>
              <a:t>DSM specifies a system using domain concept models, and enables code generation from models</a:t>
            </a:r>
            <a:endParaRPr lang="en-US" sz="2000" dirty="0">
              <a:latin typeface="Gill Sans MT" pitchFamily="34" charset="0"/>
            </a:endParaRPr>
          </a:p>
        </p:txBody>
      </p:sp>
      <p:grpSp>
        <p:nvGrpSpPr>
          <p:cNvPr id="4" name="Group 26"/>
          <p:cNvGrpSpPr/>
          <p:nvPr/>
        </p:nvGrpSpPr>
        <p:grpSpPr>
          <a:xfrm>
            <a:off x="2774576" y="3677305"/>
            <a:ext cx="4418853" cy="858489"/>
            <a:chOff x="1244908" y="3505200"/>
            <a:chExt cx="5890122" cy="1280160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29000" y="3505200"/>
              <a:ext cx="1691984" cy="128016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34000" y="3505200"/>
              <a:ext cx="1801030" cy="128016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44908" y="3505200"/>
              <a:ext cx="1955492" cy="128016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grpSp>
        <p:nvGrpSpPr>
          <p:cNvPr id="5" name="Group 25"/>
          <p:cNvGrpSpPr/>
          <p:nvPr/>
        </p:nvGrpSpPr>
        <p:grpSpPr>
          <a:xfrm>
            <a:off x="2774576" y="1923472"/>
            <a:ext cx="4078941" cy="858489"/>
            <a:chOff x="2971800" y="2438400"/>
            <a:chExt cx="4953000" cy="914400"/>
          </a:xfrm>
        </p:grpSpPr>
        <p:pic>
          <p:nvPicPr>
            <p:cNvPr id="76819" name="Picture 1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971800" y="2438400"/>
              <a:ext cx="889000" cy="88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820" name="Picture 2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038600" y="2514600"/>
              <a:ext cx="876300" cy="74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821" name="Picture 2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130800" y="2463800"/>
              <a:ext cx="889000" cy="812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822" name="Picture 22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019800" y="2489200"/>
              <a:ext cx="876300" cy="86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823" name="Picture 23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7010400" y="2489200"/>
              <a:ext cx="914400" cy="86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29" name="Straight Connector 28"/>
          <p:cNvCxnSpPr/>
          <p:nvPr/>
        </p:nvCxnSpPr>
        <p:spPr bwMode="auto">
          <a:xfrm>
            <a:off x="1210982" y="3033438"/>
            <a:ext cx="6866218" cy="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95400" y="2224962"/>
            <a:ext cx="1003301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dirty="0" smtClean="0"/>
              <a:t>Problem Domains</a:t>
            </a:r>
            <a:endParaRPr lang="en-US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143000" y="3640026"/>
            <a:ext cx="1359646" cy="814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dirty="0" smtClean="0"/>
              <a:t>Domain- Specific Modeling Languages</a:t>
            </a:r>
            <a:endParaRPr lang="en-US" sz="1400" b="1" dirty="0"/>
          </a:p>
        </p:txBody>
      </p:sp>
      <p:sp>
        <p:nvSpPr>
          <p:cNvPr id="37" name="Up-Down Arrow 36"/>
          <p:cNvSpPr/>
          <p:nvPr/>
        </p:nvSpPr>
        <p:spPr bwMode="auto">
          <a:xfrm>
            <a:off x="4542118" y="2747276"/>
            <a:ext cx="475876" cy="786948"/>
          </a:xfrm>
          <a:prstGeom prst="upDownArrow">
            <a:avLst>
              <a:gd name="adj1" fmla="val 50000"/>
              <a:gd name="adj2" fmla="val 2714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02200" y="3033438"/>
            <a:ext cx="1584528" cy="2687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 smtClean="0"/>
              <a:t>Represent the System</a:t>
            </a:r>
            <a:endParaRPr lang="en-US" sz="1400" dirty="0"/>
          </a:p>
        </p:txBody>
      </p:sp>
      <p:grpSp>
        <p:nvGrpSpPr>
          <p:cNvPr id="6" name="Group 33"/>
          <p:cNvGrpSpPr/>
          <p:nvPr/>
        </p:nvGrpSpPr>
        <p:grpSpPr>
          <a:xfrm>
            <a:off x="1143000" y="4642019"/>
            <a:ext cx="6934200" cy="1394232"/>
            <a:chOff x="1143000" y="4642019"/>
            <a:chExt cx="6934200" cy="1394232"/>
          </a:xfrm>
        </p:grpSpPr>
        <p:grpSp>
          <p:nvGrpSpPr>
            <p:cNvPr id="10" name="Group 24"/>
            <p:cNvGrpSpPr/>
            <p:nvPr/>
          </p:nvGrpSpPr>
          <p:grpSpPr>
            <a:xfrm>
              <a:off x="3454400" y="5480272"/>
              <a:ext cx="2923241" cy="555979"/>
              <a:chOff x="2209799" y="5486400"/>
              <a:chExt cx="4572001" cy="999772"/>
            </a:xfrm>
          </p:grpSpPr>
          <p:pic>
            <p:nvPicPr>
              <p:cNvPr id="76804" name="Picture 4" descr="http://www.afghanfun.com/downloads/images/java-icon.gif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209799" y="5486400"/>
                <a:ext cx="943225" cy="914400"/>
              </a:xfrm>
              <a:prstGeom prst="rect">
                <a:avLst/>
              </a:prstGeom>
              <a:noFill/>
            </p:spPr>
          </p:pic>
          <p:pic>
            <p:nvPicPr>
              <p:cNvPr id="76806" name="Picture 6" descr="http://news.xp-framework.net/image/fetch/uploads/csharp.png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3302950" y="5486400"/>
                <a:ext cx="811850" cy="914400"/>
              </a:xfrm>
              <a:prstGeom prst="rect">
                <a:avLst/>
              </a:prstGeom>
              <a:noFill/>
            </p:spPr>
          </p:pic>
          <p:pic>
            <p:nvPicPr>
              <p:cNvPr id="76808" name="Picture 8" descr="http://www.iconspedia.com/uploads/985501528.png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4267200" y="5486400"/>
                <a:ext cx="914400" cy="914400"/>
              </a:xfrm>
              <a:prstGeom prst="rect">
                <a:avLst/>
              </a:prstGeom>
              <a:noFill/>
            </p:spPr>
          </p:pic>
          <p:pic>
            <p:nvPicPr>
              <p:cNvPr id="76810" name="Picture 10" descr="http://library.case.edu/digitalcase/images/doc_xml_icon.png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5181600" y="5486400"/>
                <a:ext cx="914400" cy="914400"/>
              </a:xfrm>
              <a:prstGeom prst="rect">
                <a:avLst/>
              </a:prstGeom>
              <a:noFill/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6096000" y="5769112"/>
                <a:ext cx="685800" cy="717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sz="2400" b="1" dirty="0" smtClean="0">
                    <a:latin typeface="Arial" pitchFamily="34" charset="0"/>
                    <a:cs typeface="Arial" pitchFamily="34" charset="0"/>
                  </a:rPr>
                  <a:t>…</a:t>
                </a:r>
                <a:endParaRPr lang="en-US" sz="44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30" name="Straight Connector 29"/>
            <p:cNvCxnSpPr/>
            <p:nvPr/>
          </p:nvCxnSpPr>
          <p:spPr bwMode="auto">
            <a:xfrm>
              <a:off x="1210982" y="4821956"/>
              <a:ext cx="6866218" cy="0"/>
            </a:xfrm>
            <a:prstGeom prst="line">
              <a:avLst/>
            </a:prstGeom>
            <a:ln w="19050"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143000" y="5179660"/>
              <a:ext cx="1359647" cy="674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b="1" dirty="0" smtClean="0"/>
                <a:t>Low-Level Software Artifacts</a:t>
              </a:r>
              <a:endParaRPr lang="en-US" sz="1400" b="1" dirty="0"/>
            </a:p>
          </p:txBody>
        </p:sp>
        <p:sp>
          <p:nvSpPr>
            <p:cNvPr id="36" name="Down Arrow 35"/>
            <p:cNvSpPr/>
            <p:nvPr/>
          </p:nvSpPr>
          <p:spPr bwMode="auto">
            <a:xfrm>
              <a:off x="4495800" y="4642019"/>
              <a:ext cx="555065" cy="752263"/>
            </a:xfrm>
            <a:prstGeom prst="downArrow">
              <a:avLst>
                <a:gd name="adj1" fmla="val 40476"/>
                <a:gd name="adj2" fmla="val 43939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289924" y="4821956"/>
              <a:ext cx="1438997" cy="26873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Generate the Code</a:t>
              </a:r>
              <a:endParaRPr lang="en-US" sz="1400" dirty="0"/>
            </a:p>
          </p:txBody>
        </p:sp>
      </p:grpSp>
      <p:sp>
        <p:nvSpPr>
          <p:cNvPr id="4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400472" y="6242050"/>
            <a:ext cx="306387" cy="457200"/>
          </a:xfrm>
        </p:spPr>
        <p:txBody>
          <a:bodyPr/>
          <a:lstStyle/>
          <a:p>
            <a:fld id="{63BF9F8C-9375-4C1B-87F2-A24B96BCA8CB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 bwMode="auto">
          <a:xfrm>
            <a:off x="3657600" y="1828800"/>
            <a:ext cx="9144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MTBD Debugger In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9F8C-9375-4C1B-87F2-A24B96BCA8CB}" type="slidenum">
              <a:rPr lang="en-US" altLang="en-US" smtClean="0"/>
              <a:pPr/>
              <a:t>30</a:t>
            </a:fld>
            <a:endParaRPr lang="en-US" altLang="en-US"/>
          </a:p>
        </p:txBody>
      </p:sp>
      <p:pic>
        <p:nvPicPr>
          <p:cNvPr id="2068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1" y="1283429"/>
            <a:ext cx="7258049" cy="5117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TextBox 47"/>
          <p:cNvSpPr txBox="1"/>
          <p:nvPr/>
        </p:nvSpPr>
        <p:spPr>
          <a:xfrm>
            <a:off x="3962400" y="2470616"/>
            <a:ext cx="354584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C00000"/>
                </a:solidFill>
              </a:rPr>
              <a:t>25</a:t>
            </a:r>
            <a:endParaRPr lang="en-US" sz="1600" dirty="0">
              <a:solidFill>
                <a:srgbClr val="C00000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486400" y="1129352"/>
          <a:ext cx="3165144" cy="2219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651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Common Bugs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Over</a:t>
                      </a:r>
                      <a:r>
                        <a:rPr lang="en-US" baseline="0" dirty="0" smtClean="0"/>
                        <a:t>-Matched Precondition</a:t>
                      </a:r>
                      <a:endParaRPr lang="en-US" dirty="0"/>
                    </a:p>
                  </a:txBody>
                  <a:tcPr/>
                </a:tc>
              </a:tr>
              <a:tr h="262568">
                <a:tc>
                  <a:txBody>
                    <a:bodyPr/>
                    <a:lstStyle/>
                    <a:p>
                      <a:r>
                        <a:rPr lang="en-US" dirty="0" smtClean="0"/>
                        <a:t>Under-Matched Precondition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Incorrect Generic</a:t>
                      </a:r>
                      <a:r>
                        <a:rPr lang="en-US" baseline="0" dirty="0" smtClean="0"/>
                        <a:t> Operation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Choosing</a:t>
                      </a:r>
                      <a:r>
                        <a:rPr lang="en-US" baseline="0" dirty="0" smtClean="0"/>
                        <a:t> Wrong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Incorrect Attribute Expression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 bwMode="auto">
          <a:xfrm>
            <a:off x="3450608" y="3630304"/>
            <a:ext cx="636896" cy="838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513696" y="2258704"/>
            <a:ext cx="3096904" cy="367352"/>
          </a:xfrm>
          <a:prstGeom prst="rect">
            <a:avLst/>
          </a:prstGeom>
          <a:solidFill>
            <a:srgbClr val="C0C0C0">
              <a:alpha val="0"/>
            </a:srgbClr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" name="Shape 27"/>
          <p:cNvCxnSpPr>
            <a:stCxn id="23" idx="0"/>
            <a:endCxn id="26" idx="1"/>
          </p:cNvCxnSpPr>
          <p:nvPr/>
        </p:nvCxnSpPr>
        <p:spPr bwMode="auto">
          <a:xfrm rot="5400000" flipH="1" flipV="1">
            <a:off x="4047414" y="2164022"/>
            <a:ext cx="1187924" cy="1744640"/>
          </a:xfrm>
          <a:prstGeom prst="bentConnector2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 bwMode="auto">
          <a:xfrm>
            <a:off x="3657600" y="1828800"/>
            <a:ext cx="9144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MTBD Debugger In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9F8C-9375-4C1B-87F2-A24B96BCA8CB}" type="slidenum">
              <a:rPr lang="en-US" altLang="en-US" smtClean="0"/>
              <a:pPr/>
              <a:t>31</a:t>
            </a:fld>
            <a:endParaRPr lang="en-US" altLang="en-US"/>
          </a:p>
        </p:txBody>
      </p:sp>
      <p:pic>
        <p:nvPicPr>
          <p:cNvPr id="2068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1" y="1283429"/>
            <a:ext cx="7258049" cy="5117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TextBox 47"/>
          <p:cNvSpPr txBox="1"/>
          <p:nvPr/>
        </p:nvSpPr>
        <p:spPr>
          <a:xfrm>
            <a:off x="3962400" y="2470616"/>
            <a:ext cx="354584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C00000"/>
                </a:solidFill>
              </a:rPr>
              <a:t>25</a:t>
            </a:r>
            <a:endParaRPr lang="en-US" sz="1600" dirty="0">
              <a:solidFill>
                <a:srgbClr val="C00000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486400" y="1129352"/>
          <a:ext cx="3165144" cy="2219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651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Common Bugs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Over</a:t>
                      </a:r>
                      <a:r>
                        <a:rPr lang="en-US" baseline="0" dirty="0" smtClean="0"/>
                        <a:t>-Matched Precondition</a:t>
                      </a:r>
                      <a:endParaRPr lang="en-US" dirty="0"/>
                    </a:p>
                  </a:txBody>
                  <a:tcPr/>
                </a:tc>
              </a:tr>
              <a:tr h="262568">
                <a:tc>
                  <a:txBody>
                    <a:bodyPr/>
                    <a:lstStyle/>
                    <a:p>
                      <a:r>
                        <a:rPr lang="en-US" dirty="0" smtClean="0"/>
                        <a:t>Under-Matched Precondition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Incorrect Generic</a:t>
                      </a:r>
                      <a:r>
                        <a:rPr lang="en-US" baseline="0" dirty="0" smtClean="0"/>
                        <a:t> Operation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Choosing</a:t>
                      </a:r>
                      <a:r>
                        <a:rPr lang="en-US" baseline="0" dirty="0" smtClean="0"/>
                        <a:t> Wrong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Incorrect Attribute Expression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 bwMode="auto">
          <a:xfrm>
            <a:off x="3554104" y="5105400"/>
            <a:ext cx="1551296" cy="11430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513696" y="2618096"/>
            <a:ext cx="3096904" cy="367352"/>
          </a:xfrm>
          <a:prstGeom prst="rect">
            <a:avLst/>
          </a:prstGeom>
          <a:solidFill>
            <a:srgbClr val="C0C0C0">
              <a:alpha val="0"/>
            </a:srgbClr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" name="Shape 27"/>
          <p:cNvCxnSpPr>
            <a:stCxn id="23" idx="0"/>
            <a:endCxn id="26" idx="1"/>
          </p:cNvCxnSpPr>
          <p:nvPr/>
        </p:nvCxnSpPr>
        <p:spPr bwMode="auto">
          <a:xfrm rot="5400000" flipH="1" flipV="1">
            <a:off x="3769910" y="3361614"/>
            <a:ext cx="2303628" cy="1183944"/>
          </a:xfrm>
          <a:prstGeom prst="bentConnector2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auto">
          <a:xfrm>
            <a:off x="3608696" y="1828800"/>
            <a:ext cx="762000" cy="914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hape 14"/>
          <p:cNvCxnSpPr>
            <a:stCxn id="14" idx="2"/>
            <a:endCxn id="26" idx="1"/>
          </p:cNvCxnSpPr>
          <p:nvPr/>
        </p:nvCxnSpPr>
        <p:spPr bwMode="auto">
          <a:xfrm rot="16200000" flipH="1">
            <a:off x="4722410" y="2010486"/>
            <a:ext cx="58572" cy="1524000"/>
          </a:xfrm>
          <a:prstGeom prst="bentConnector2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 bwMode="auto">
          <a:xfrm>
            <a:off x="3657600" y="1828800"/>
            <a:ext cx="9144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MTBD Debugger In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9F8C-9375-4C1B-87F2-A24B96BCA8CB}" type="slidenum">
              <a:rPr lang="en-US" altLang="en-US" smtClean="0"/>
              <a:pPr/>
              <a:t>32</a:t>
            </a:fld>
            <a:endParaRPr lang="en-US" altLang="en-US"/>
          </a:p>
        </p:txBody>
      </p:sp>
      <p:pic>
        <p:nvPicPr>
          <p:cNvPr id="2068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1" y="1283429"/>
            <a:ext cx="7258049" cy="5117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TextBox 47"/>
          <p:cNvSpPr txBox="1"/>
          <p:nvPr/>
        </p:nvSpPr>
        <p:spPr>
          <a:xfrm>
            <a:off x="3962400" y="2470616"/>
            <a:ext cx="354584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C00000"/>
                </a:solidFill>
              </a:rPr>
              <a:t>25</a:t>
            </a:r>
            <a:endParaRPr lang="en-US" sz="1600" dirty="0">
              <a:solidFill>
                <a:srgbClr val="C00000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486400" y="1129352"/>
          <a:ext cx="3165144" cy="2219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651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Common Bugs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Over</a:t>
                      </a:r>
                      <a:r>
                        <a:rPr lang="en-US" baseline="0" dirty="0" smtClean="0"/>
                        <a:t>-Matched Precondition</a:t>
                      </a:r>
                      <a:endParaRPr lang="en-US" dirty="0"/>
                    </a:p>
                  </a:txBody>
                  <a:tcPr/>
                </a:tc>
              </a:tr>
              <a:tr h="262568">
                <a:tc>
                  <a:txBody>
                    <a:bodyPr/>
                    <a:lstStyle/>
                    <a:p>
                      <a:r>
                        <a:rPr lang="en-US" dirty="0" smtClean="0"/>
                        <a:t>Under-Matched Precondition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Incorrect Generic</a:t>
                      </a:r>
                      <a:r>
                        <a:rPr lang="en-US" baseline="0" dirty="0" smtClean="0"/>
                        <a:t> Operation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Choosing</a:t>
                      </a:r>
                      <a:r>
                        <a:rPr lang="en-US" baseline="0" dirty="0" smtClean="0"/>
                        <a:t> Wrong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Incorrect Attribute Expression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 bwMode="auto">
          <a:xfrm>
            <a:off x="4163704" y="3630304"/>
            <a:ext cx="1475096" cy="838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513696" y="2985448"/>
            <a:ext cx="3096904" cy="367352"/>
          </a:xfrm>
          <a:prstGeom prst="rect">
            <a:avLst/>
          </a:prstGeom>
          <a:solidFill>
            <a:srgbClr val="C0C0C0">
              <a:alpha val="0"/>
            </a:srgbClr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" name="Shape 27"/>
          <p:cNvCxnSpPr>
            <a:stCxn id="23" idx="0"/>
            <a:endCxn id="26" idx="1"/>
          </p:cNvCxnSpPr>
          <p:nvPr/>
        </p:nvCxnSpPr>
        <p:spPr bwMode="auto">
          <a:xfrm rot="5400000" flipH="1" flipV="1">
            <a:off x="4976884" y="3093492"/>
            <a:ext cx="461180" cy="612444"/>
          </a:xfrm>
          <a:prstGeom prst="bentConnector2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MTBD Debugger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MTBD Debugger assists in debugging MTBD transformation patterns</a:t>
            </a:r>
          </a:p>
          <a:p>
            <a:pPr lvl="1"/>
            <a:r>
              <a:rPr lang="en-US" sz="2200" i="1" dirty="0" smtClean="0"/>
              <a:t>Pattern Matching View</a:t>
            </a:r>
            <a:r>
              <a:rPr lang="en-US" sz="2200" dirty="0" smtClean="0"/>
              <a:t> checks the matching elements</a:t>
            </a:r>
          </a:p>
          <a:p>
            <a:pPr lvl="1"/>
            <a:r>
              <a:rPr lang="en-US" sz="2200" i="1" dirty="0" smtClean="0"/>
              <a:t>Pattern Execution View</a:t>
            </a:r>
            <a:r>
              <a:rPr lang="en-US" sz="2200" dirty="0" smtClean="0"/>
              <a:t> traces the transformation actions</a:t>
            </a:r>
          </a:p>
          <a:p>
            <a:pPr lvl="1"/>
            <a:endParaRPr lang="en-US" sz="2200" dirty="0" smtClean="0"/>
          </a:p>
          <a:p>
            <a:r>
              <a:rPr lang="en-US" sz="2400" dirty="0" smtClean="0"/>
              <a:t>MTBD Debugger is at the same level of abstraction as MTBD</a:t>
            </a:r>
          </a:p>
          <a:p>
            <a:pPr lvl="1"/>
            <a:r>
              <a:rPr lang="en-US" sz="2000" dirty="0" smtClean="0"/>
              <a:t>Users do not need to know MTLs</a:t>
            </a:r>
          </a:p>
          <a:p>
            <a:pPr lvl="1"/>
            <a:r>
              <a:rPr lang="en-US" sz="2000" dirty="0" smtClean="0"/>
              <a:t>Users are isolated from </a:t>
            </a:r>
            <a:r>
              <a:rPr lang="en-US" sz="2000" dirty="0" err="1" smtClean="0"/>
              <a:t>metamodels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9F8C-9375-4C1B-87F2-A24B96BCA8CB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r>
              <a:rPr lang="en-US" sz="2400" dirty="0" smtClean="0"/>
              <a:t>Enable end-users to participate in changing and evolving software models with reusable transformations and debugging support</a:t>
            </a:r>
          </a:p>
          <a:p>
            <a:pPr lvl="1"/>
            <a:r>
              <a:rPr lang="en-US" sz="2200" dirty="0" smtClean="0"/>
              <a:t>Model Transformation By Demonstration (MTBD)</a:t>
            </a:r>
          </a:p>
          <a:p>
            <a:pPr lvl="2"/>
            <a:r>
              <a:rPr lang="en-US" sz="2000" dirty="0" smtClean="0"/>
              <a:t>An end-user centric model transformation approach to support model evolution activities</a:t>
            </a:r>
          </a:p>
          <a:p>
            <a:pPr lvl="1"/>
            <a:r>
              <a:rPr lang="en-US" sz="2200" dirty="0" smtClean="0"/>
              <a:t>MTBD Debugger</a:t>
            </a:r>
          </a:p>
          <a:p>
            <a:pPr lvl="2"/>
            <a:r>
              <a:rPr lang="en-US" sz="2000" dirty="0" smtClean="0"/>
              <a:t>An end-user centric debugging facility for MTBD</a:t>
            </a:r>
          </a:p>
          <a:p>
            <a:pPr lvl="2"/>
            <a:endParaRPr lang="en-US" sz="2000" dirty="0"/>
          </a:p>
          <a:p>
            <a:r>
              <a:rPr lang="en-US" sz="2400" dirty="0" smtClean="0"/>
              <a:t>Next version</a:t>
            </a:r>
            <a:endParaRPr lang="en-US" sz="2400" dirty="0"/>
          </a:p>
          <a:p>
            <a:pPr lvl="1"/>
            <a:r>
              <a:rPr lang="en-US" sz="2000" dirty="0"/>
              <a:t>Improve user experience  by adding graphical representations</a:t>
            </a:r>
          </a:p>
          <a:p>
            <a:pPr lvl="1"/>
            <a:r>
              <a:rPr lang="en-US" sz="2000" dirty="0"/>
              <a:t>Breakpoint support</a:t>
            </a:r>
          </a:p>
          <a:p>
            <a:pPr lvl="1"/>
            <a:r>
              <a:rPr lang="en-US" sz="2000" dirty="0"/>
              <a:t>Use MTBD debugger to support MTL debugging</a:t>
            </a:r>
            <a:endParaRPr lang="en-US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9F8C-9375-4C1B-87F2-A24B96BCA8CB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</a:t>
            </a:r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Personal:</a:t>
            </a:r>
          </a:p>
          <a:p>
            <a:pPr lvl="1"/>
            <a:r>
              <a:rPr lang="en-US" dirty="0" smtClean="0"/>
              <a:t>http://students.cis.uab.edu/yusun</a:t>
            </a:r>
          </a:p>
          <a:p>
            <a:r>
              <a:rPr lang="en-US" dirty="0" smtClean="0"/>
              <a:t>Model Transformation By Demonstration:</a:t>
            </a:r>
          </a:p>
          <a:p>
            <a:pPr lvl="1"/>
            <a:r>
              <a:rPr lang="en-US" dirty="0" smtClean="0"/>
              <a:t>http://www.cis.uab.edu/softcom/mtbd</a:t>
            </a:r>
          </a:p>
          <a:p>
            <a:pPr lvl="1"/>
            <a:endParaRPr lang="en-US" dirty="0" smtClean="0"/>
          </a:p>
        </p:txBody>
      </p:sp>
      <p:grpSp>
        <p:nvGrpSpPr>
          <p:cNvPr id="2" name="Group 4"/>
          <p:cNvGrpSpPr/>
          <p:nvPr/>
        </p:nvGrpSpPr>
        <p:grpSpPr>
          <a:xfrm>
            <a:off x="2971800" y="4495800"/>
            <a:ext cx="5943600" cy="1853401"/>
            <a:chOff x="1460090" y="2638425"/>
            <a:chExt cx="5847735" cy="1853401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24200" y="2638425"/>
              <a:ext cx="2743200" cy="14838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1460090" y="4114800"/>
              <a:ext cx="5847735" cy="3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2000" b="1" dirty="0" smtClean="0">
                  <a:solidFill>
                    <a:schemeClr val="tx2"/>
                  </a:solidFill>
                  <a:latin typeface="Bradley Hand ITC" pitchFamily="66" charset="0"/>
                </a:rPr>
                <a:t>Model Transformation </a:t>
              </a:r>
              <a:r>
                <a:rPr lang="en-US" sz="2000" b="1" dirty="0" smtClean="0">
                  <a:solidFill>
                    <a:schemeClr val="accent1"/>
                  </a:solidFill>
                  <a:latin typeface="Bradley Hand ITC" pitchFamily="66" charset="0"/>
                </a:rPr>
                <a:t>By Demonstration</a:t>
              </a:r>
              <a:endParaRPr lang="en-US" sz="2000" b="1" dirty="0">
                <a:solidFill>
                  <a:schemeClr val="accent1"/>
                </a:solidFill>
                <a:latin typeface="Bradley Hand ITC" pitchFamily="66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Related Work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>
                <a:solidFill>
                  <a:srgbClr val="C00000"/>
                </a:solidFill>
              </a:rPr>
              <a:t>MTL Debugger (ATL, </a:t>
            </a:r>
            <a:r>
              <a:rPr lang="en-US" sz="2400" i="1" dirty="0" err="1" smtClean="0">
                <a:solidFill>
                  <a:srgbClr val="C00000"/>
                </a:solidFill>
              </a:rPr>
              <a:t>Fujaba</a:t>
            </a:r>
            <a:r>
              <a:rPr lang="en-US" sz="2400" i="1" dirty="0" smtClean="0">
                <a:solidFill>
                  <a:srgbClr val="C00000"/>
                </a:solidFill>
              </a:rPr>
              <a:t>)</a:t>
            </a:r>
            <a:endParaRPr lang="en-US" sz="2400" dirty="0" smtClean="0">
              <a:solidFill>
                <a:srgbClr val="C00000"/>
              </a:solidFill>
            </a:endParaRPr>
          </a:p>
          <a:p>
            <a:pPr lvl="1"/>
            <a:r>
              <a:rPr lang="en-US" sz="2000" dirty="0" err="1" smtClean="0"/>
              <a:t>Allilaire</a:t>
            </a:r>
            <a:r>
              <a:rPr lang="en-US" sz="2000" dirty="0" smtClean="0"/>
              <a:t> ‘06, </a:t>
            </a:r>
            <a:r>
              <a:rPr lang="en-US" sz="2000" dirty="0" err="1" smtClean="0"/>
              <a:t>Königs</a:t>
            </a:r>
            <a:r>
              <a:rPr lang="en-US" sz="2000" dirty="0" smtClean="0"/>
              <a:t> ’05</a:t>
            </a:r>
            <a:r>
              <a:rPr lang="en-US" sz="2000" dirty="0"/>
              <a:t>, </a:t>
            </a:r>
            <a:r>
              <a:rPr lang="en-US" sz="2000" dirty="0" smtClean="0"/>
              <a:t>Wagner ’06</a:t>
            </a:r>
          </a:p>
          <a:p>
            <a:r>
              <a:rPr lang="en-US" sz="2400" i="1" dirty="0" smtClean="0">
                <a:solidFill>
                  <a:srgbClr val="C00000"/>
                </a:solidFill>
              </a:rPr>
              <a:t>Transformation Nets (TNs) Supported Debugging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800000"/>
                </a:solidFill>
              </a:rPr>
              <a:t> </a:t>
            </a:r>
          </a:p>
          <a:p>
            <a:pPr lvl="1"/>
            <a:r>
              <a:rPr lang="en-US" sz="2200" dirty="0" err="1"/>
              <a:t>Schoenboeck</a:t>
            </a:r>
            <a:r>
              <a:rPr lang="en-US" sz="2200" dirty="0"/>
              <a:t> </a:t>
            </a:r>
            <a:r>
              <a:rPr lang="fr-FR" sz="2200" dirty="0"/>
              <a:t>’</a:t>
            </a:r>
            <a:r>
              <a:rPr lang="en-US" sz="2200" dirty="0" smtClean="0"/>
              <a:t>10</a:t>
            </a:r>
            <a:endParaRPr lang="en-US" sz="2200" i="1" dirty="0" smtClean="0">
              <a:solidFill>
                <a:srgbClr val="C00000"/>
              </a:solidFill>
            </a:endParaRPr>
          </a:p>
          <a:p>
            <a:r>
              <a:rPr lang="en-US" sz="2400" i="1" dirty="0" smtClean="0">
                <a:solidFill>
                  <a:srgbClr val="C00000"/>
                </a:solidFill>
              </a:rPr>
              <a:t>F</a:t>
            </a:r>
            <a:r>
              <a:rPr lang="en-US" sz="2400" dirty="0" smtClean="0">
                <a:solidFill>
                  <a:srgbClr val="C00000"/>
                </a:solidFill>
              </a:rPr>
              <a:t>orensic </a:t>
            </a:r>
            <a:r>
              <a:rPr lang="en-US" sz="2400" i="1" dirty="0">
                <a:solidFill>
                  <a:srgbClr val="C00000"/>
                </a:solidFill>
              </a:rPr>
              <a:t>MT </a:t>
            </a:r>
            <a:r>
              <a:rPr lang="en-US" sz="2400" i="1" dirty="0" smtClean="0">
                <a:solidFill>
                  <a:srgbClr val="C00000"/>
                </a:solidFill>
              </a:rPr>
              <a:t>Debugging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endParaRPr lang="en-US" sz="2400" dirty="0">
              <a:solidFill>
                <a:srgbClr val="C00000"/>
              </a:solidFill>
            </a:endParaRPr>
          </a:p>
          <a:p>
            <a:pPr lvl="1"/>
            <a:r>
              <a:rPr lang="en-US" sz="2200" dirty="0" err="1" smtClean="0"/>
              <a:t>Hillberd</a:t>
            </a:r>
            <a:r>
              <a:rPr lang="en-US" sz="2200" dirty="0" smtClean="0"/>
              <a:t> </a:t>
            </a:r>
            <a:r>
              <a:rPr lang="en-US" sz="2200" dirty="0"/>
              <a:t>‘</a:t>
            </a:r>
            <a:r>
              <a:rPr lang="en-US" sz="2200" dirty="0" smtClean="0"/>
              <a:t>07</a:t>
            </a:r>
            <a:endParaRPr lang="en-US" sz="2200" dirty="0"/>
          </a:p>
          <a:p>
            <a:r>
              <a:rPr lang="en-US" sz="2400" i="1" dirty="0" smtClean="0">
                <a:solidFill>
                  <a:srgbClr val="C00000"/>
                </a:solidFill>
              </a:rPr>
              <a:t>M2T (Model-to-Text) Debugging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endParaRPr lang="en-US" sz="2400" dirty="0">
              <a:solidFill>
                <a:srgbClr val="C00000"/>
              </a:solidFill>
            </a:endParaRPr>
          </a:p>
          <a:p>
            <a:pPr lvl="1"/>
            <a:r>
              <a:rPr lang="en-US" sz="2200" dirty="0" smtClean="0"/>
              <a:t>Dhoolia</a:t>
            </a:r>
            <a:r>
              <a:rPr lang="en-US" sz="2200" dirty="0"/>
              <a:t>‘10</a:t>
            </a:r>
          </a:p>
          <a:p>
            <a:pPr lvl="1"/>
            <a:endParaRPr lang="en-US" sz="2200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FFA85AD-CAFF-4F17-B938-BE71FAB17900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4983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DSM Helps End-User Programming</a:t>
            </a:r>
            <a:endParaRPr lang="en-US" sz="3600" dirty="0"/>
          </a:p>
        </p:txBody>
      </p:sp>
      <p:sp>
        <p:nvSpPr>
          <p:cNvPr id="43" name="Content Placeholder 42"/>
          <p:cNvSpPr>
            <a:spLocks noGrp="1"/>
          </p:cNvSpPr>
          <p:nvPr>
            <p:ph idx="1"/>
          </p:nvPr>
        </p:nvSpPr>
        <p:spPr>
          <a:xfrm>
            <a:off x="457200" y="1184275"/>
            <a:ext cx="8229600" cy="4835525"/>
          </a:xfrm>
        </p:spPr>
        <p:txBody>
          <a:bodyPr/>
          <a:lstStyle/>
          <a:p>
            <a:r>
              <a:rPr lang="en-US" sz="2200" dirty="0" smtClean="0"/>
              <a:t>DSM enables end-users to participate in software development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9F8C-9375-4C1B-87F2-A24B96BCA8CB}" type="slidenum">
              <a:rPr lang="en-US" altLang="en-US" smtClean="0"/>
              <a:pPr/>
              <a:t>4</a:t>
            </a:fld>
            <a:endParaRPr lang="en-US" altLang="en-US"/>
          </a:p>
        </p:txBody>
      </p:sp>
      <p:grpSp>
        <p:nvGrpSpPr>
          <p:cNvPr id="3" name="Group 19"/>
          <p:cNvGrpSpPr/>
          <p:nvPr/>
        </p:nvGrpSpPr>
        <p:grpSpPr>
          <a:xfrm>
            <a:off x="1219200" y="2286000"/>
            <a:ext cx="2514600" cy="3429000"/>
            <a:chOff x="5200072" y="1600200"/>
            <a:chExt cx="3276600" cy="4191000"/>
          </a:xfrm>
        </p:grpSpPr>
        <p:grpSp>
          <p:nvGrpSpPr>
            <p:cNvPr id="5" name="Group 18"/>
            <p:cNvGrpSpPr/>
            <p:nvPr/>
          </p:nvGrpSpPr>
          <p:grpSpPr>
            <a:xfrm>
              <a:off x="5414816" y="2037772"/>
              <a:ext cx="2977576" cy="3677228"/>
              <a:chOff x="5414816" y="1676400"/>
              <a:chExt cx="2977576" cy="3677228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483924" y="4525820"/>
                <a:ext cx="863600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477000" y="1752600"/>
                <a:ext cx="838200" cy="825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515100" y="2692400"/>
                <a:ext cx="800100" cy="736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490696" y="2656608"/>
                <a:ext cx="762000" cy="800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31" name="Picture 7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484088" y="1713344"/>
                <a:ext cx="850900" cy="800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414816" y="3657600"/>
                <a:ext cx="889000" cy="787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33" name="Picture 9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6472384" y="3590636"/>
                <a:ext cx="863600" cy="812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34" name="Picture 10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7527640" y="3613728"/>
                <a:ext cx="762000" cy="787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35" name="Picture 11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5456380" y="4553528"/>
                <a:ext cx="736600" cy="800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36" name="Picture 12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5473700" y="2590800"/>
                <a:ext cx="850900" cy="901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37" name="Picture 13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7423732" y="1676400"/>
                <a:ext cx="800100" cy="812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38" name="Picture 14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7516092" y="4477328"/>
                <a:ext cx="876300" cy="863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8" name="Rounded Rectangle 17"/>
            <p:cNvSpPr/>
            <p:nvPr/>
          </p:nvSpPr>
          <p:spPr bwMode="auto">
            <a:xfrm>
              <a:off x="5200072" y="1600200"/>
              <a:ext cx="3276600" cy="4191000"/>
            </a:xfrm>
            <a:prstGeom prst="roundRect">
              <a:avLst>
                <a:gd name="adj" fmla="val 7083"/>
              </a:avLst>
            </a:prstGeom>
            <a:solidFill>
              <a:schemeClr val="accent6">
                <a:lumMod val="40000"/>
                <a:lumOff val="60000"/>
                <a:alpha val="10000"/>
              </a:schemeClr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r>
                <a:rPr kumimoji="0" lang="en-US" sz="1600" b="1" u="sng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End-Users</a:t>
              </a:r>
            </a:p>
          </p:txBody>
        </p:sp>
      </p:grpSp>
      <p:grpSp>
        <p:nvGrpSpPr>
          <p:cNvPr id="6" name="Group 47"/>
          <p:cNvGrpSpPr/>
          <p:nvPr/>
        </p:nvGrpSpPr>
        <p:grpSpPr>
          <a:xfrm>
            <a:off x="5257800" y="2286000"/>
            <a:ext cx="2514600" cy="3429000"/>
            <a:chOff x="4800600" y="1981200"/>
            <a:chExt cx="2971800" cy="3810000"/>
          </a:xfrm>
        </p:grpSpPr>
        <p:grpSp>
          <p:nvGrpSpPr>
            <p:cNvPr id="7" name="Group 18"/>
            <p:cNvGrpSpPr/>
            <p:nvPr/>
          </p:nvGrpSpPr>
          <p:grpSpPr>
            <a:xfrm>
              <a:off x="4995368" y="2378993"/>
              <a:ext cx="2700592" cy="3342935"/>
              <a:chOff x="5414816" y="1676400"/>
              <a:chExt cx="2977576" cy="3677228"/>
            </a:xfrm>
          </p:grpSpPr>
          <p:pic>
            <p:nvPicPr>
              <p:cNvPr id="32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483924" y="4525820"/>
                <a:ext cx="863600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3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477000" y="1752600"/>
                <a:ext cx="838200" cy="825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4" name="Picture 5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515100" y="2692400"/>
                <a:ext cx="800100" cy="736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" name="Picture 6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490696" y="2656608"/>
                <a:ext cx="762000" cy="800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6" name="Picture 7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484088" y="1713344"/>
                <a:ext cx="850900" cy="800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7" name="Picture 8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414816" y="3657600"/>
                <a:ext cx="889000" cy="787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8" name="Picture 9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6472384" y="3590636"/>
                <a:ext cx="863600" cy="812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9" name="Picture 10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7527640" y="3613728"/>
                <a:ext cx="762000" cy="787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0" name="Picture 11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5456380" y="4553528"/>
                <a:ext cx="736600" cy="800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1" name="Picture 12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5473700" y="2590800"/>
                <a:ext cx="850900" cy="901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6" name="Picture 13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7423732" y="1676400"/>
                <a:ext cx="800100" cy="812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7" name="Picture 14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7516092" y="4477328"/>
                <a:ext cx="876300" cy="863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1" name="Rounded Rectangle 30"/>
            <p:cNvSpPr/>
            <p:nvPr/>
          </p:nvSpPr>
          <p:spPr bwMode="auto">
            <a:xfrm>
              <a:off x="4800600" y="1981200"/>
              <a:ext cx="2971800" cy="3810000"/>
            </a:xfrm>
            <a:prstGeom prst="roundRect">
              <a:avLst>
                <a:gd name="adj" fmla="val 7083"/>
              </a:avLst>
            </a:prstGeom>
            <a:solidFill>
              <a:schemeClr val="accent1">
                <a:alpha val="10000"/>
              </a:schemeClr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r>
                <a:rPr kumimoji="0" lang="en-US" sz="1600" b="1" u="sng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Arial" charset="0"/>
                </a:rPr>
                <a:t>End-User Developers</a:t>
              </a:r>
            </a:p>
          </p:txBody>
        </p:sp>
      </p:grpSp>
      <p:grpSp>
        <p:nvGrpSpPr>
          <p:cNvPr id="8" name="Group 41"/>
          <p:cNvGrpSpPr/>
          <p:nvPr/>
        </p:nvGrpSpPr>
        <p:grpSpPr>
          <a:xfrm>
            <a:off x="3845166" y="3574580"/>
            <a:ext cx="1265380" cy="616420"/>
            <a:chOff x="3845166" y="3574580"/>
            <a:chExt cx="1265380" cy="616420"/>
          </a:xfrm>
        </p:grpSpPr>
        <p:sp>
          <p:nvSpPr>
            <p:cNvPr id="52" name="Striped Right Arrow 51"/>
            <p:cNvSpPr/>
            <p:nvPr/>
          </p:nvSpPr>
          <p:spPr bwMode="auto">
            <a:xfrm>
              <a:off x="3891346" y="3810000"/>
              <a:ext cx="1219200" cy="381000"/>
            </a:xfrm>
            <a:prstGeom prst="stripedRightArrow">
              <a:avLst>
                <a:gd name="adj1" fmla="val 50000"/>
                <a:gd name="adj2" fmla="val 66566"/>
              </a:avLst>
            </a:prstGeom>
            <a:gradFill flip="none" rotWithShape="1">
              <a:gsLst>
                <a:gs pos="100000">
                  <a:schemeClr val="accent2">
                    <a:shade val="51000"/>
                    <a:satMod val="130000"/>
                  </a:schemeClr>
                </a:gs>
                <a:gs pos="0">
                  <a:schemeClr val="accent1"/>
                </a:gs>
              </a:gsLst>
              <a:lin ang="10800000" scaled="1"/>
              <a:tileRect/>
            </a:gradFill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45166" y="3574580"/>
              <a:ext cx="893193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 smtClean="0">
                  <a:solidFill>
                    <a:schemeClr val="tx2"/>
                  </a:solidFill>
                  <a:latin typeface="+mn-lt"/>
                </a:rPr>
                <a:t>Upgrade</a:t>
              </a:r>
              <a:endParaRPr lang="en-US" sz="1600" dirty="0">
                <a:solidFill>
                  <a:schemeClr val="tx2"/>
                </a:solidFill>
                <a:latin typeface="+mn-lt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828472" y="4160980"/>
            <a:ext cx="111120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Using DSM</a:t>
            </a:r>
            <a:endParaRPr lang="en-US" sz="1600" dirty="0">
              <a:solidFill>
                <a:schemeClr val="accent1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0682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Line Callout 2 98"/>
          <p:cNvSpPr/>
          <p:nvPr/>
        </p:nvSpPr>
        <p:spPr bwMode="auto">
          <a:xfrm>
            <a:off x="5105400" y="1143000"/>
            <a:ext cx="2667000" cy="1066800"/>
          </a:xfrm>
          <a:prstGeom prst="borderCallout2">
            <a:avLst>
              <a:gd name="adj1" fmla="val 107174"/>
              <a:gd name="adj2" fmla="val 33076"/>
              <a:gd name="adj3" fmla="val 123805"/>
              <a:gd name="adj4" fmla="val 27462"/>
              <a:gd name="adj5" fmla="val 124681"/>
              <a:gd name="adj6" fmla="val -2559"/>
            </a:avLst>
          </a:prstGeom>
          <a:ln w="19050">
            <a:prstDash val="solid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6" name="Line Callout 2 95"/>
          <p:cNvSpPr/>
          <p:nvPr/>
        </p:nvSpPr>
        <p:spPr bwMode="auto">
          <a:xfrm>
            <a:off x="340056" y="4302456"/>
            <a:ext cx="2438400" cy="1981200"/>
          </a:xfrm>
          <a:prstGeom prst="borderCallout2">
            <a:avLst>
              <a:gd name="adj1" fmla="val 90154"/>
              <a:gd name="adj2" fmla="val 102871"/>
              <a:gd name="adj3" fmla="val 90154"/>
              <a:gd name="adj4" fmla="val 116375"/>
              <a:gd name="adj5" fmla="val 45863"/>
              <a:gd name="adj6" fmla="val 132890"/>
            </a:avLst>
          </a:prstGeom>
          <a:ln w="19050">
            <a:prstDash val="solid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5" name="Line Callout 2 94"/>
          <p:cNvSpPr/>
          <p:nvPr/>
        </p:nvSpPr>
        <p:spPr bwMode="auto">
          <a:xfrm>
            <a:off x="6351896" y="4544704"/>
            <a:ext cx="2438400" cy="1828800"/>
          </a:xfrm>
          <a:prstGeom prst="borderCallout2">
            <a:avLst>
              <a:gd name="adj1" fmla="val 87169"/>
              <a:gd name="adj2" fmla="val -4032"/>
              <a:gd name="adj3" fmla="val 87169"/>
              <a:gd name="adj4" fmla="val -15715"/>
              <a:gd name="adj5" fmla="val 48102"/>
              <a:gd name="adj6" fmla="val -25506"/>
            </a:avLst>
          </a:prstGeom>
          <a:ln w="19050">
            <a:prstDash val="solid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2" name="Line Callout 2 91"/>
          <p:cNvSpPr/>
          <p:nvPr/>
        </p:nvSpPr>
        <p:spPr bwMode="auto">
          <a:xfrm>
            <a:off x="7010400" y="2587752"/>
            <a:ext cx="1828800" cy="1527048"/>
          </a:xfrm>
          <a:prstGeom prst="borderCallout2">
            <a:avLst>
              <a:gd name="adj1" fmla="val 52094"/>
              <a:gd name="adj2" fmla="val -7390"/>
              <a:gd name="adj3" fmla="val 52094"/>
              <a:gd name="adj4" fmla="val -18513"/>
              <a:gd name="adj5" fmla="val 77953"/>
              <a:gd name="adj6" fmla="val -31663"/>
            </a:avLst>
          </a:prstGeom>
          <a:ln w="19050">
            <a:prstDash val="solid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1524000"/>
            <a:ext cx="103155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1219200"/>
            <a:ext cx="1066800" cy="941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7000" y="4724401"/>
            <a:ext cx="2209800" cy="1582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7086600" y="2680648"/>
            <a:ext cx="1676400" cy="1328717"/>
            <a:chOff x="144" y="2036"/>
            <a:chExt cx="2106" cy="1776"/>
          </a:xfrm>
        </p:grpSpPr>
        <p:sp>
          <p:nvSpPr>
            <p:cNvPr id="8" name="Oval 14"/>
            <p:cNvSpPr>
              <a:spLocks noChangeArrowheads="1"/>
            </p:cNvSpPr>
            <p:nvPr/>
          </p:nvSpPr>
          <p:spPr bwMode="auto">
            <a:xfrm>
              <a:off x="769" y="2036"/>
              <a:ext cx="278" cy="19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83210" tIns="41605" rIns="83210" bIns="41605" anchor="ctr"/>
            <a:lstStyle/>
            <a:p>
              <a:pPr algn="ctr">
                <a:buNone/>
              </a:pPr>
              <a:r>
                <a:rPr lang="en-US" sz="1100" dirty="0">
                  <a:solidFill>
                    <a:srgbClr val="000000"/>
                  </a:solidFill>
                  <a:cs typeface="Times New Roman" pitchFamily="18" charset="0"/>
                </a:rPr>
                <a:t>A</a:t>
              </a:r>
              <a:endParaRPr lang="en-US" dirty="0"/>
            </a:p>
          </p:txBody>
        </p:sp>
        <p:sp>
          <p:nvSpPr>
            <p:cNvPr id="9" name="Oval 15"/>
            <p:cNvSpPr>
              <a:spLocks noChangeArrowheads="1"/>
            </p:cNvSpPr>
            <p:nvPr/>
          </p:nvSpPr>
          <p:spPr bwMode="auto">
            <a:xfrm>
              <a:off x="375" y="2357"/>
              <a:ext cx="232" cy="17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83210" tIns="41605" rIns="83210" bIns="41605" anchor="ctr"/>
            <a:lstStyle/>
            <a:p>
              <a:pPr algn="ctr">
                <a:buNone/>
              </a:pPr>
              <a:r>
                <a:rPr lang="en-US" sz="1100" dirty="0">
                  <a:solidFill>
                    <a:srgbClr val="000000"/>
                  </a:solidFill>
                  <a:cs typeface="Times New Roman" pitchFamily="18" charset="0"/>
                </a:rPr>
                <a:t>B</a:t>
              </a:r>
              <a:endParaRPr lang="en-US" dirty="0"/>
            </a:p>
          </p:txBody>
        </p:sp>
        <p:sp>
          <p:nvSpPr>
            <p:cNvPr id="10" name="Oval 16"/>
            <p:cNvSpPr>
              <a:spLocks noChangeArrowheads="1"/>
            </p:cNvSpPr>
            <p:nvPr/>
          </p:nvSpPr>
          <p:spPr bwMode="auto">
            <a:xfrm>
              <a:off x="190" y="2678"/>
              <a:ext cx="139" cy="9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83210" tIns="41605" rIns="83210" bIns="41605" anchor="ctr"/>
            <a:lstStyle/>
            <a:p>
              <a:pPr algn="ctr">
                <a:buNone/>
              </a:pPr>
              <a:r>
                <a:rPr lang="en-US" sz="1100" dirty="0">
                  <a:solidFill>
                    <a:srgbClr val="000000"/>
                  </a:solidFill>
                  <a:cs typeface="Times New Roman" pitchFamily="18" charset="0"/>
                </a:rPr>
                <a:t>c</a:t>
              </a:r>
              <a:endParaRPr lang="en-US" dirty="0"/>
            </a:p>
          </p:txBody>
        </p:sp>
        <p:sp>
          <p:nvSpPr>
            <p:cNvPr id="11" name="Oval 17"/>
            <p:cNvSpPr>
              <a:spLocks noChangeArrowheads="1"/>
            </p:cNvSpPr>
            <p:nvPr/>
          </p:nvSpPr>
          <p:spPr bwMode="auto">
            <a:xfrm>
              <a:off x="422" y="2678"/>
              <a:ext cx="138" cy="9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83210" tIns="41605" rIns="83210" bIns="41605" anchor="ctr"/>
            <a:lstStyle/>
            <a:p>
              <a:pPr algn="ctr">
                <a:buNone/>
              </a:pPr>
              <a:r>
                <a:rPr lang="en-US" sz="1100" dirty="0">
                  <a:solidFill>
                    <a:srgbClr val="000000"/>
                  </a:solidFill>
                  <a:cs typeface="Times New Roman" pitchFamily="18" charset="0"/>
                </a:rPr>
                <a:t>d</a:t>
              </a:r>
              <a:endParaRPr lang="en-US" dirty="0"/>
            </a:p>
          </p:txBody>
        </p:sp>
        <p:sp>
          <p:nvSpPr>
            <p:cNvPr id="12" name="Oval 18"/>
            <p:cNvSpPr>
              <a:spLocks noChangeArrowheads="1"/>
            </p:cNvSpPr>
            <p:nvPr/>
          </p:nvSpPr>
          <p:spPr bwMode="auto">
            <a:xfrm>
              <a:off x="630" y="2678"/>
              <a:ext cx="139" cy="9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83210" tIns="41605" rIns="83210" bIns="41605" anchor="ctr"/>
            <a:lstStyle/>
            <a:p>
              <a:pPr algn="ctr">
                <a:buNone/>
              </a:pPr>
              <a:r>
                <a:rPr lang="en-US" sz="1100" dirty="0">
                  <a:solidFill>
                    <a:srgbClr val="000000"/>
                  </a:solidFill>
                  <a:cs typeface="Times New Roman" pitchFamily="18" charset="0"/>
                </a:rPr>
                <a:t>e</a:t>
              </a:r>
              <a:endParaRPr lang="en-US" dirty="0"/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 flipH="1">
              <a:off x="306" y="2486"/>
              <a:ext cx="116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514" y="2528"/>
              <a:ext cx="0" cy="1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584" y="2486"/>
              <a:ext cx="115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" name="Oval 22"/>
            <p:cNvSpPr>
              <a:spLocks noChangeArrowheads="1"/>
            </p:cNvSpPr>
            <p:nvPr/>
          </p:nvSpPr>
          <p:spPr bwMode="auto">
            <a:xfrm>
              <a:off x="1718" y="2742"/>
              <a:ext cx="231" cy="17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83210" tIns="41605" rIns="83210" bIns="41605" anchor="ctr"/>
            <a:lstStyle/>
            <a:p>
              <a:pPr algn="ctr">
                <a:buNone/>
              </a:pPr>
              <a:r>
                <a:rPr lang="en-US" sz="1100" dirty="0">
                  <a:solidFill>
                    <a:srgbClr val="000000"/>
                  </a:solidFill>
                  <a:cs typeface="Times New Roman" pitchFamily="18" charset="0"/>
                </a:rPr>
                <a:t>B</a:t>
              </a:r>
              <a:endParaRPr lang="en-US" dirty="0"/>
            </a:p>
          </p:txBody>
        </p:sp>
        <p:sp>
          <p:nvSpPr>
            <p:cNvPr id="17" name="Oval 23"/>
            <p:cNvSpPr>
              <a:spLocks noChangeArrowheads="1"/>
            </p:cNvSpPr>
            <p:nvPr/>
          </p:nvSpPr>
          <p:spPr bwMode="auto">
            <a:xfrm>
              <a:off x="1533" y="3063"/>
              <a:ext cx="139" cy="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83210" tIns="41605" rIns="83210" bIns="41605" anchor="ctr"/>
            <a:lstStyle/>
            <a:p>
              <a:pPr algn="ctr">
                <a:buNone/>
              </a:pPr>
              <a:r>
                <a:rPr lang="en-US" sz="1100" dirty="0">
                  <a:solidFill>
                    <a:srgbClr val="000000"/>
                  </a:solidFill>
                  <a:cs typeface="Times New Roman" pitchFamily="18" charset="0"/>
                </a:rPr>
                <a:t>c</a:t>
              </a:r>
              <a:endParaRPr lang="en-US" dirty="0"/>
            </a:p>
          </p:txBody>
        </p:sp>
        <p:sp>
          <p:nvSpPr>
            <p:cNvPr id="18" name="Oval 24"/>
            <p:cNvSpPr>
              <a:spLocks noChangeArrowheads="1"/>
            </p:cNvSpPr>
            <p:nvPr/>
          </p:nvSpPr>
          <p:spPr bwMode="auto">
            <a:xfrm>
              <a:off x="1764" y="3063"/>
              <a:ext cx="139" cy="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83210" tIns="41605" rIns="83210" bIns="41605" anchor="ctr"/>
            <a:lstStyle/>
            <a:p>
              <a:pPr algn="ctr">
                <a:buNone/>
              </a:pPr>
              <a:r>
                <a:rPr lang="en-US" sz="1100" dirty="0">
                  <a:solidFill>
                    <a:srgbClr val="000000"/>
                  </a:solidFill>
                  <a:cs typeface="Times New Roman" pitchFamily="18" charset="0"/>
                </a:rPr>
                <a:t>d</a:t>
              </a:r>
              <a:endParaRPr lang="en-US" dirty="0"/>
            </a:p>
          </p:txBody>
        </p:sp>
        <p:sp>
          <p:nvSpPr>
            <p:cNvPr id="19" name="Oval 25"/>
            <p:cNvSpPr>
              <a:spLocks noChangeArrowheads="1"/>
            </p:cNvSpPr>
            <p:nvPr/>
          </p:nvSpPr>
          <p:spPr bwMode="auto">
            <a:xfrm>
              <a:off x="1972" y="3063"/>
              <a:ext cx="139" cy="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83210" tIns="41605" rIns="83210" bIns="41605" anchor="ctr"/>
            <a:lstStyle/>
            <a:p>
              <a:pPr algn="ctr">
                <a:buNone/>
              </a:pPr>
              <a:r>
                <a:rPr lang="en-US" sz="1100" dirty="0">
                  <a:solidFill>
                    <a:srgbClr val="000000"/>
                  </a:solidFill>
                  <a:cs typeface="Times New Roman" pitchFamily="18" charset="0"/>
                </a:rPr>
                <a:t>e</a:t>
              </a:r>
              <a:endParaRPr lang="en-US" dirty="0"/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 flipH="1">
              <a:off x="1648" y="2871"/>
              <a:ext cx="116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21" name="Line 27"/>
            <p:cNvSpPr>
              <a:spLocks noChangeShapeType="1"/>
            </p:cNvSpPr>
            <p:nvPr/>
          </p:nvSpPr>
          <p:spPr bwMode="auto">
            <a:xfrm>
              <a:off x="1857" y="2914"/>
              <a:ext cx="0" cy="1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" name="Line 28"/>
            <p:cNvSpPr>
              <a:spLocks noChangeShapeType="1"/>
            </p:cNvSpPr>
            <p:nvPr/>
          </p:nvSpPr>
          <p:spPr bwMode="auto">
            <a:xfrm>
              <a:off x="1926" y="2871"/>
              <a:ext cx="116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" name="Oval 29"/>
            <p:cNvSpPr>
              <a:spLocks noChangeArrowheads="1"/>
            </p:cNvSpPr>
            <p:nvPr/>
          </p:nvSpPr>
          <p:spPr bwMode="auto">
            <a:xfrm>
              <a:off x="1070" y="2357"/>
              <a:ext cx="277" cy="19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83210" tIns="41605" rIns="83210" bIns="41605" anchor="ctr"/>
            <a:lstStyle/>
            <a:p>
              <a:pPr algn="ctr">
                <a:buNone/>
              </a:pPr>
              <a:r>
                <a:rPr lang="en-US" sz="1100" dirty="0">
                  <a:solidFill>
                    <a:srgbClr val="000000"/>
                  </a:solidFill>
                  <a:cs typeface="Times New Roman" pitchFamily="18" charset="0"/>
                </a:rPr>
                <a:t>F</a:t>
              </a:r>
              <a:endParaRPr lang="en-US" dirty="0"/>
            </a:p>
          </p:txBody>
        </p:sp>
        <p:sp>
          <p:nvSpPr>
            <p:cNvPr id="24" name="Line 30"/>
            <p:cNvSpPr>
              <a:spLocks noChangeShapeType="1"/>
            </p:cNvSpPr>
            <p:nvPr/>
          </p:nvSpPr>
          <p:spPr bwMode="auto">
            <a:xfrm>
              <a:off x="1000" y="2207"/>
              <a:ext cx="139" cy="1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" name="Oval 31"/>
            <p:cNvSpPr>
              <a:spLocks noChangeArrowheads="1"/>
            </p:cNvSpPr>
            <p:nvPr/>
          </p:nvSpPr>
          <p:spPr bwMode="auto">
            <a:xfrm>
              <a:off x="954" y="2742"/>
              <a:ext cx="231" cy="17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83210" tIns="41605" rIns="83210" bIns="41605" anchor="ctr"/>
            <a:lstStyle/>
            <a:p>
              <a:pPr algn="ctr">
                <a:buNone/>
              </a:pPr>
              <a:r>
                <a:rPr lang="en-US" sz="1100" dirty="0">
                  <a:solidFill>
                    <a:srgbClr val="000000"/>
                  </a:solidFill>
                  <a:cs typeface="Times New Roman" pitchFamily="18" charset="0"/>
                </a:rPr>
                <a:t>B</a:t>
              </a:r>
              <a:endParaRPr lang="en-US" dirty="0"/>
            </a:p>
          </p:txBody>
        </p:sp>
        <p:sp>
          <p:nvSpPr>
            <p:cNvPr id="26" name="Oval 32"/>
            <p:cNvSpPr>
              <a:spLocks noChangeArrowheads="1"/>
            </p:cNvSpPr>
            <p:nvPr/>
          </p:nvSpPr>
          <p:spPr bwMode="auto">
            <a:xfrm>
              <a:off x="769" y="3063"/>
              <a:ext cx="139" cy="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83210" tIns="41605" rIns="83210" bIns="41605" anchor="ctr"/>
            <a:lstStyle/>
            <a:p>
              <a:pPr algn="ctr">
                <a:buNone/>
              </a:pPr>
              <a:r>
                <a:rPr lang="en-US" sz="1100" dirty="0">
                  <a:solidFill>
                    <a:srgbClr val="000000"/>
                  </a:solidFill>
                  <a:cs typeface="Times New Roman" pitchFamily="18" charset="0"/>
                </a:rPr>
                <a:t>c</a:t>
              </a:r>
              <a:endParaRPr lang="en-US" dirty="0"/>
            </a:p>
          </p:txBody>
        </p:sp>
        <p:sp>
          <p:nvSpPr>
            <p:cNvPr id="27" name="Oval 33"/>
            <p:cNvSpPr>
              <a:spLocks noChangeArrowheads="1"/>
            </p:cNvSpPr>
            <p:nvPr/>
          </p:nvSpPr>
          <p:spPr bwMode="auto">
            <a:xfrm>
              <a:off x="1000" y="3063"/>
              <a:ext cx="139" cy="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83210" tIns="41605" rIns="83210" bIns="41605" anchor="ctr"/>
            <a:lstStyle/>
            <a:p>
              <a:pPr algn="ctr">
                <a:buNone/>
              </a:pPr>
              <a:r>
                <a:rPr lang="en-US" sz="1100" dirty="0">
                  <a:solidFill>
                    <a:srgbClr val="000000"/>
                  </a:solidFill>
                  <a:cs typeface="Times New Roman" pitchFamily="18" charset="0"/>
                </a:rPr>
                <a:t>d</a:t>
              </a:r>
              <a:endParaRPr lang="en-US" dirty="0"/>
            </a:p>
          </p:txBody>
        </p:sp>
        <p:sp>
          <p:nvSpPr>
            <p:cNvPr id="28" name="Oval 34"/>
            <p:cNvSpPr>
              <a:spLocks noChangeArrowheads="1"/>
            </p:cNvSpPr>
            <p:nvPr/>
          </p:nvSpPr>
          <p:spPr bwMode="auto">
            <a:xfrm>
              <a:off x="1209" y="3063"/>
              <a:ext cx="138" cy="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83210" tIns="41605" rIns="83210" bIns="41605" anchor="ctr"/>
            <a:lstStyle/>
            <a:p>
              <a:pPr algn="ctr">
                <a:buNone/>
              </a:pPr>
              <a:r>
                <a:rPr lang="en-US" sz="1100" dirty="0">
                  <a:solidFill>
                    <a:srgbClr val="000000"/>
                  </a:solidFill>
                  <a:cs typeface="Times New Roman" pitchFamily="18" charset="0"/>
                </a:rPr>
                <a:t>e</a:t>
              </a:r>
              <a:endParaRPr lang="en-US" dirty="0"/>
            </a:p>
          </p:txBody>
        </p:sp>
        <p:sp>
          <p:nvSpPr>
            <p:cNvPr id="29" name="Line 35"/>
            <p:cNvSpPr>
              <a:spLocks noChangeShapeType="1"/>
            </p:cNvSpPr>
            <p:nvPr/>
          </p:nvSpPr>
          <p:spPr bwMode="auto">
            <a:xfrm flipH="1">
              <a:off x="885" y="2871"/>
              <a:ext cx="115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0" name="Line 36"/>
            <p:cNvSpPr>
              <a:spLocks noChangeShapeType="1"/>
            </p:cNvSpPr>
            <p:nvPr/>
          </p:nvSpPr>
          <p:spPr bwMode="auto">
            <a:xfrm>
              <a:off x="1093" y="2914"/>
              <a:ext cx="0" cy="1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1" name="Line 37"/>
            <p:cNvSpPr>
              <a:spLocks noChangeShapeType="1"/>
            </p:cNvSpPr>
            <p:nvPr/>
          </p:nvSpPr>
          <p:spPr bwMode="auto">
            <a:xfrm>
              <a:off x="1162" y="2871"/>
              <a:ext cx="116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" name="Line 38"/>
            <p:cNvSpPr>
              <a:spLocks noChangeShapeType="1"/>
            </p:cNvSpPr>
            <p:nvPr/>
          </p:nvSpPr>
          <p:spPr bwMode="auto">
            <a:xfrm flipH="1">
              <a:off x="1116" y="2550"/>
              <a:ext cx="69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33" name="Line 39"/>
            <p:cNvSpPr>
              <a:spLocks noChangeShapeType="1"/>
            </p:cNvSpPr>
            <p:nvPr/>
          </p:nvSpPr>
          <p:spPr bwMode="auto">
            <a:xfrm>
              <a:off x="1301" y="2507"/>
              <a:ext cx="533" cy="2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" name="Line 40"/>
            <p:cNvSpPr>
              <a:spLocks noChangeShapeType="1"/>
            </p:cNvSpPr>
            <p:nvPr/>
          </p:nvSpPr>
          <p:spPr bwMode="auto">
            <a:xfrm flipH="1">
              <a:off x="584" y="2186"/>
              <a:ext cx="208" cy="1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" name="Oval 41"/>
            <p:cNvSpPr>
              <a:spLocks noChangeArrowheads="1"/>
            </p:cNvSpPr>
            <p:nvPr/>
          </p:nvSpPr>
          <p:spPr bwMode="auto">
            <a:xfrm>
              <a:off x="1440" y="3299"/>
              <a:ext cx="69" cy="6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83210" tIns="41605" rIns="83210" bIns="41605" anchor="ctr"/>
            <a:lstStyle/>
            <a:p>
              <a:endParaRPr lang="en-US"/>
            </a:p>
          </p:txBody>
        </p:sp>
        <p:sp>
          <p:nvSpPr>
            <p:cNvPr id="36" name="Oval 42"/>
            <p:cNvSpPr>
              <a:spLocks noChangeArrowheads="1"/>
            </p:cNvSpPr>
            <p:nvPr/>
          </p:nvSpPr>
          <p:spPr bwMode="auto">
            <a:xfrm>
              <a:off x="1579" y="3299"/>
              <a:ext cx="69" cy="6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83210" tIns="41605" rIns="83210" bIns="41605" anchor="ctr"/>
            <a:lstStyle/>
            <a:p>
              <a:endParaRPr lang="en-US"/>
            </a:p>
          </p:txBody>
        </p:sp>
        <p:sp>
          <p:nvSpPr>
            <p:cNvPr id="37" name="Oval 43"/>
            <p:cNvSpPr>
              <a:spLocks noChangeArrowheads="1"/>
            </p:cNvSpPr>
            <p:nvPr/>
          </p:nvSpPr>
          <p:spPr bwMode="auto">
            <a:xfrm>
              <a:off x="1810" y="3299"/>
              <a:ext cx="70" cy="6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83210" tIns="41605" rIns="83210" bIns="41605" anchor="ctr"/>
            <a:lstStyle/>
            <a:p>
              <a:endParaRPr lang="en-US"/>
            </a:p>
          </p:txBody>
        </p:sp>
        <p:sp>
          <p:nvSpPr>
            <p:cNvPr id="38" name="Oval 44"/>
            <p:cNvSpPr>
              <a:spLocks noChangeArrowheads="1"/>
            </p:cNvSpPr>
            <p:nvPr/>
          </p:nvSpPr>
          <p:spPr bwMode="auto">
            <a:xfrm>
              <a:off x="1903" y="3299"/>
              <a:ext cx="69" cy="6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83210" tIns="41605" rIns="83210" bIns="41605" anchor="ctr"/>
            <a:lstStyle/>
            <a:p>
              <a:endParaRPr lang="en-US"/>
            </a:p>
          </p:txBody>
        </p:sp>
        <p:sp>
          <p:nvSpPr>
            <p:cNvPr id="39" name="Oval 45"/>
            <p:cNvSpPr>
              <a:spLocks noChangeArrowheads="1"/>
            </p:cNvSpPr>
            <p:nvPr/>
          </p:nvSpPr>
          <p:spPr bwMode="auto">
            <a:xfrm>
              <a:off x="1718" y="3299"/>
              <a:ext cx="69" cy="6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83210" tIns="41605" rIns="83210" bIns="41605" anchor="ctr"/>
            <a:lstStyle/>
            <a:p>
              <a:endParaRPr lang="en-US"/>
            </a:p>
          </p:txBody>
        </p:sp>
        <p:sp>
          <p:nvSpPr>
            <p:cNvPr id="40" name="Oval 46"/>
            <p:cNvSpPr>
              <a:spLocks noChangeArrowheads="1"/>
            </p:cNvSpPr>
            <p:nvPr/>
          </p:nvSpPr>
          <p:spPr bwMode="auto">
            <a:xfrm>
              <a:off x="1810" y="3299"/>
              <a:ext cx="70" cy="6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83210" tIns="41605" rIns="83210" bIns="41605" anchor="ctr"/>
            <a:lstStyle/>
            <a:p>
              <a:endParaRPr lang="en-US"/>
            </a:p>
          </p:txBody>
        </p:sp>
        <p:sp>
          <p:nvSpPr>
            <p:cNvPr id="41" name="Oval 47"/>
            <p:cNvSpPr>
              <a:spLocks noChangeArrowheads="1"/>
            </p:cNvSpPr>
            <p:nvPr/>
          </p:nvSpPr>
          <p:spPr bwMode="auto">
            <a:xfrm>
              <a:off x="2065" y="3299"/>
              <a:ext cx="69" cy="6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83210" tIns="41605" rIns="83210" bIns="41605" anchor="ctr"/>
            <a:lstStyle/>
            <a:p>
              <a:endParaRPr lang="en-US"/>
            </a:p>
          </p:txBody>
        </p:sp>
        <p:sp>
          <p:nvSpPr>
            <p:cNvPr id="42" name="Oval 48"/>
            <p:cNvSpPr>
              <a:spLocks noChangeArrowheads="1"/>
            </p:cNvSpPr>
            <p:nvPr/>
          </p:nvSpPr>
          <p:spPr bwMode="auto">
            <a:xfrm>
              <a:off x="2181" y="3299"/>
              <a:ext cx="69" cy="6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83210" tIns="41605" rIns="83210" bIns="41605" anchor="ctr"/>
            <a:lstStyle/>
            <a:p>
              <a:endParaRPr lang="en-US"/>
            </a:p>
          </p:txBody>
        </p:sp>
        <p:grpSp>
          <p:nvGrpSpPr>
            <p:cNvPr id="5" name="Group 49"/>
            <p:cNvGrpSpPr>
              <a:grpSpLocks/>
            </p:cNvGrpSpPr>
            <p:nvPr/>
          </p:nvGrpSpPr>
          <p:grpSpPr bwMode="auto">
            <a:xfrm>
              <a:off x="144" y="2036"/>
              <a:ext cx="2060" cy="1288"/>
              <a:chOff x="3331" y="1356"/>
              <a:chExt cx="2060" cy="1288"/>
            </a:xfrm>
          </p:grpSpPr>
          <p:sp>
            <p:nvSpPr>
              <p:cNvPr id="58" name="Rectangle 50"/>
              <p:cNvSpPr>
                <a:spLocks noChangeArrowheads="1"/>
              </p:cNvSpPr>
              <p:nvPr/>
            </p:nvSpPr>
            <p:spPr bwMode="auto">
              <a:xfrm>
                <a:off x="3331" y="1977"/>
                <a:ext cx="69" cy="64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3210" tIns="41605" rIns="83210" bIns="41605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1"/>
              <p:cNvSpPr>
                <a:spLocks noChangeArrowheads="1"/>
              </p:cNvSpPr>
              <p:nvPr/>
            </p:nvSpPr>
            <p:spPr bwMode="auto">
              <a:xfrm>
                <a:off x="3609" y="1977"/>
                <a:ext cx="69" cy="64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3210" tIns="41605" rIns="83210" bIns="41605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2"/>
              <p:cNvSpPr>
                <a:spLocks noChangeArrowheads="1"/>
              </p:cNvSpPr>
              <p:nvPr/>
            </p:nvSpPr>
            <p:spPr bwMode="auto">
              <a:xfrm>
                <a:off x="3562" y="1656"/>
                <a:ext cx="70" cy="64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3210" tIns="41605" rIns="83210" bIns="41605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53"/>
              <p:cNvSpPr>
                <a:spLocks noChangeArrowheads="1"/>
              </p:cNvSpPr>
              <p:nvPr/>
            </p:nvSpPr>
            <p:spPr bwMode="auto">
              <a:xfrm>
                <a:off x="4673" y="2362"/>
                <a:ext cx="70" cy="64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3210" tIns="41605" rIns="83210" bIns="41605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54"/>
              <p:cNvSpPr>
                <a:spLocks noChangeArrowheads="1"/>
              </p:cNvSpPr>
              <p:nvPr/>
            </p:nvSpPr>
            <p:spPr bwMode="auto">
              <a:xfrm>
                <a:off x="4951" y="2362"/>
                <a:ext cx="70" cy="64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3210" tIns="41605" rIns="83210" bIns="41605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55"/>
              <p:cNvSpPr>
                <a:spLocks noChangeArrowheads="1"/>
              </p:cNvSpPr>
              <p:nvPr/>
            </p:nvSpPr>
            <p:spPr bwMode="auto">
              <a:xfrm>
                <a:off x="5252" y="2341"/>
                <a:ext cx="69" cy="64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3210" tIns="41605" rIns="83210" bIns="41605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Rectangle 56"/>
              <p:cNvSpPr>
                <a:spLocks noChangeArrowheads="1"/>
              </p:cNvSpPr>
              <p:nvPr/>
            </p:nvSpPr>
            <p:spPr bwMode="auto">
              <a:xfrm>
                <a:off x="3910" y="2362"/>
                <a:ext cx="69" cy="64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3210" tIns="41605" rIns="83210" bIns="41605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57"/>
              <p:cNvSpPr>
                <a:spLocks noChangeArrowheads="1"/>
              </p:cNvSpPr>
              <p:nvPr/>
            </p:nvSpPr>
            <p:spPr bwMode="auto">
              <a:xfrm>
                <a:off x="4173" y="2362"/>
                <a:ext cx="70" cy="64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3210" tIns="41605" rIns="83210" bIns="41605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58"/>
              <p:cNvSpPr>
                <a:spLocks noChangeArrowheads="1"/>
              </p:cNvSpPr>
              <p:nvPr/>
            </p:nvSpPr>
            <p:spPr bwMode="auto">
              <a:xfrm>
                <a:off x="4141" y="2041"/>
                <a:ext cx="69" cy="64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3210" tIns="41605" rIns="83210" bIns="41605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59"/>
              <p:cNvSpPr>
                <a:spLocks noChangeArrowheads="1"/>
              </p:cNvSpPr>
              <p:nvPr/>
            </p:nvSpPr>
            <p:spPr bwMode="auto">
              <a:xfrm>
                <a:off x="3956" y="1356"/>
                <a:ext cx="69" cy="65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3210" tIns="41605" rIns="83210" bIns="41605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0"/>
              <p:cNvSpPr>
                <a:spLocks noChangeArrowheads="1"/>
              </p:cNvSpPr>
              <p:nvPr/>
            </p:nvSpPr>
            <p:spPr bwMode="auto">
              <a:xfrm>
                <a:off x="4617" y="2601"/>
                <a:ext cx="47" cy="43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3210" tIns="41605" rIns="83210" bIns="41605" anchor="ctr"/>
              <a:lstStyle/>
              <a:p>
                <a:endParaRPr lang="en-US"/>
              </a:p>
            </p:txBody>
          </p:sp>
          <p:sp>
            <p:nvSpPr>
              <p:cNvPr id="69" name="Rectangle 61"/>
              <p:cNvSpPr>
                <a:spLocks noChangeArrowheads="1"/>
              </p:cNvSpPr>
              <p:nvPr/>
            </p:nvSpPr>
            <p:spPr bwMode="auto">
              <a:xfrm>
                <a:off x="4743" y="2601"/>
                <a:ext cx="46" cy="43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3210" tIns="41605" rIns="83210" bIns="41605" anchor="ctr"/>
              <a:lstStyle/>
              <a:p>
                <a:endParaRPr lang="en-US"/>
              </a:p>
            </p:txBody>
          </p:sp>
          <p:sp>
            <p:nvSpPr>
              <p:cNvPr id="70" name="Rectangle 62"/>
              <p:cNvSpPr>
                <a:spLocks noChangeArrowheads="1"/>
              </p:cNvSpPr>
              <p:nvPr/>
            </p:nvSpPr>
            <p:spPr bwMode="auto">
              <a:xfrm>
                <a:off x="4997" y="2601"/>
                <a:ext cx="47" cy="43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3210" tIns="41605" rIns="83210" bIns="41605" anchor="ctr"/>
              <a:lstStyle/>
              <a:p>
                <a:endParaRPr lang="en-US"/>
              </a:p>
            </p:txBody>
          </p:sp>
          <p:sp>
            <p:nvSpPr>
              <p:cNvPr id="71" name="Rectangle 63"/>
              <p:cNvSpPr>
                <a:spLocks noChangeArrowheads="1"/>
              </p:cNvSpPr>
              <p:nvPr/>
            </p:nvSpPr>
            <p:spPr bwMode="auto">
              <a:xfrm>
                <a:off x="5229" y="2601"/>
                <a:ext cx="46" cy="43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3210" tIns="41605" rIns="83210" bIns="41605" anchor="ctr"/>
              <a:lstStyle/>
              <a:p>
                <a:endParaRPr lang="en-US"/>
              </a:p>
            </p:txBody>
          </p:sp>
          <p:sp>
            <p:nvSpPr>
              <p:cNvPr id="72" name="Rectangle 64"/>
              <p:cNvSpPr>
                <a:spLocks noChangeArrowheads="1"/>
              </p:cNvSpPr>
              <p:nvPr/>
            </p:nvSpPr>
            <p:spPr bwMode="auto">
              <a:xfrm>
                <a:off x="5345" y="2601"/>
                <a:ext cx="46" cy="43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83210" tIns="41605" rIns="83210" bIns="41605" anchor="ctr"/>
              <a:lstStyle/>
              <a:p>
                <a:endParaRPr lang="en-US"/>
              </a:p>
            </p:txBody>
          </p:sp>
        </p:grpSp>
        <p:sp>
          <p:nvSpPr>
            <p:cNvPr id="44" name="Line 65"/>
            <p:cNvSpPr>
              <a:spLocks noChangeShapeType="1"/>
            </p:cNvSpPr>
            <p:nvPr/>
          </p:nvSpPr>
          <p:spPr bwMode="auto">
            <a:xfrm flipH="1">
              <a:off x="1486" y="3149"/>
              <a:ext cx="93" cy="1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5" name="Line 66"/>
            <p:cNvSpPr>
              <a:spLocks noChangeShapeType="1"/>
            </p:cNvSpPr>
            <p:nvPr/>
          </p:nvSpPr>
          <p:spPr bwMode="auto">
            <a:xfrm>
              <a:off x="1625" y="3149"/>
              <a:ext cx="0" cy="1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6" name="Line 67"/>
            <p:cNvSpPr>
              <a:spLocks noChangeShapeType="1"/>
            </p:cNvSpPr>
            <p:nvPr/>
          </p:nvSpPr>
          <p:spPr bwMode="auto">
            <a:xfrm flipH="1">
              <a:off x="1764" y="3149"/>
              <a:ext cx="46" cy="1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7" name="Line 68"/>
            <p:cNvSpPr>
              <a:spLocks noChangeShapeType="1"/>
            </p:cNvSpPr>
            <p:nvPr/>
          </p:nvSpPr>
          <p:spPr bwMode="auto">
            <a:xfrm>
              <a:off x="1857" y="3149"/>
              <a:ext cx="0" cy="1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8" name="Line 69"/>
            <p:cNvSpPr>
              <a:spLocks noChangeShapeType="1"/>
            </p:cNvSpPr>
            <p:nvPr/>
          </p:nvSpPr>
          <p:spPr bwMode="auto">
            <a:xfrm>
              <a:off x="1880" y="3149"/>
              <a:ext cx="46" cy="1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9" name="Line 70"/>
            <p:cNvSpPr>
              <a:spLocks noChangeShapeType="1"/>
            </p:cNvSpPr>
            <p:nvPr/>
          </p:nvSpPr>
          <p:spPr bwMode="auto">
            <a:xfrm>
              <a:off x="2065" y="3149"/>
              <a:ext cx="46" cy="1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0" name="Line 71"/>
            <p:cNvSpPr>
              <a:spLocks noChangeShapeType="1"/>
            </p:cNvSpPr>
            <p:nvPr/>
          </p:nvSpPr>
          <p:spPr bwMode="auto">
            <a:xfrm>
              <a:off x="2088" y="3128"/>
              <a:ext cx="139" cy="1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1" name="AutoShape 72"/>
            <p:cNvSpPr>
              <a:spLocks noChangeArrowheads="1"/>
            </p:cNvSpPr>
            <p:nvPr/>
          </p:nvSpPr>
          <p:spPr bwMode="auto">
            <a:xfrm>
              <a:off x="999" y="3562"/>
              <a:ext cx="249" cy="250"/>
            </a:xfrm>
            <a:prstGeom prst="flowChartOr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2" name="Line 73"/>
            <p:cNvSpPr>
              <a:spLocks noChangeShapeType="1"/>
            </p:cNvSpPr>
            <p:nvPr/>
          </p:nvSpPr>
          <p:spPr bwMode="auto">
            <a:xfrm>
              <a:off x="223" y="2802"/>
              <a:ext cx="737" cy="866"/>
            </a:xfrm>
            <a:prstGeom prst="line">
              <a:avLst/>
            </a:prstGeom>
            <a:noFill/>
            <a:ln w="38100">
              <a:solidFill>
                <a:srgbClr val="FB3535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" name="Line 74"/>
            <p:cNvSpPr>
              <a:spLocks noChangeShapeType="1"/>
            </p:cNvSpPr>
            <p:nvPr/>
          </p:nvSpPr>
          <p:spPr bwMode="auto">
            <a:xfrm flipH="1">
              <a:off x="1248" y="3324"/>
              <a:ext cx="223" cy="248"/>
            </a:xfrm>
            <a:prstGeom prst="line">
              <a:avLst/>
            </a:prstGeom>
            <a:noFill/>
            <a:ln w="38100">
              <a:solidFill>
                <a:srgbClr val="FB3535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54" name="Line 75"/>
            <p:cNvSpPr>
              <a:spLocks noChangeShapeType="1"/>
            </p:cNvSpPr>
            <p:nvPr/>
          </p:nvSpPr>
          <p:spPr bwMode="auto">
            <a:xfrm>
              <a:off x="792" y="3107"/>
              <a:ext cx="264" cy="465"/>
            </a:xfrm>
            <a:prstGeom prst="line">
              <a:avLst/>
            </a:prstGeom>
            <a:noFill/>
            <a:ln w="38100">
              <a:solidFill>
                <a:srgbClr val="FB3535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5" name="Line 76"/>
            <p:cNvSpPr>
              <a:spLocks noChangeShapeType="1"/>
            </p:cNvSpPr>
            <p:nvPr/>
          </p:nvSpPr>
          <p:spPr bwMode="auto">
            <a:xfrm flipH="1">
              <a:off x="1296" y="3020"/>
              <a:ext cx="810" cy="648"/>
            </a:xfrm>
            <a:prstGeom prst="line">
              <a:avLst/>
            </a:prstGeom>
            <a:noFill/>
            <a:ln w="38100">
              <a:solidFill>
                <a:srgbClr val="FB3535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 dirty="0"/>
            </a:p>
          </p:txBody>
        </p:sp>
      </p:grpSp>
      <p:grpSp>
        <p:nvGrpSpPr>
          <p:cNvPr id="6" name="Group 124"/>
          <p:cNvGrpSpPr/>
          <p:nvPr/>
        </p:nvGrpSpPr>
        <p:grpSpPr>
          <a:xfrm>
            <a:off x="457200" y="1252184"/>
            <a:ext cx="1891352" cy="2133600"/>
            <a:chOff x="394648" y="1295400"/>
            <a:chExt cx="1891352" cy="2133600"/>
          </a:xfrm>
        </p:grpSpPr>
        <p:sp>
          <p:nvSpPr>
            <p:cNvPr id="97" name="Line Callout 2 96"/>
            <p:cNvSpPr/>
            <p:nvPr/>
          </p:nvSpPr>
          <p:spPr bwMode="auto">
            <a:xfrm>
              <a:off x="394648" y="1295400"/>
              <a:ext cx="1891352" cy="2133600"/>
            </a:xfrm>
            <a:prstGeom prst="borderCallout2">
              <a:avLst>
                <a:gd name="adj1" fmla="val 34086"/>
                <a:gd name="adj2" fmla="val 103468"/>
                <a:gd name="adj3" fmla="val 34086"/>
                <a:gd name="adj4" fmla="val 112793"/>
                <a:gd name="adj5" fmla="val 107382"/>
                <a:gd name="adj6" fmla="val 124532"/>
              </a:avLst>
            </a:prstGeom>
            <a:ln w="19050"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aphicFrame>
          <p:nvGraphicFramePr>
            <p:cNvPr id="1028" name="Object 4"/>
            <p:cNvGraphicFramePr>
              <a:graphicFrameLocks noChangeAspect="1"/>
            </p:cNvGraphicFramePr>
            <p:nvPr/>
          </p:nvGraphicFramePr>
          <p:xfrm>
            <a:off x="457201" y="1371600"/>
            <a:ext cx="1676400" cy="1982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606" name="Visio" r:id="rId6" imgW="7647051" imgH="9014460" progId="Visio.Drawing.11">
                    <p:embed/>
                  </p:oleObj>
                </mc:Choice>
                <mc:Fallback>
                  <p:oleObj name="Visio" r:id="rId6" imgW="7647051" imgH="9014460" progId="Visio.Drawing.11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1" y="1371600"/>
                          <a:ext cx="1676400" cy="1982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9" name="Diagram 88"/>
          <p:cNvGraphicFramePr/>
          <p:nvPr/>
        </p:nvGraphicFramePr>
        <p:xfrm>
          <a:off x="1600200" y="1963542"/>
          <a:ext cx="5833806" cy="3929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Typical Model Evolution Activities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9F8C-9375-4C1B-87F2-A24B96BCA8CB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1" name="Right Arrow 100"/>
          <p:cNvSpPr/>
          <p:nvPr/>
        </p:nvSpPr>
        <p:spPr bwMode="auto">
          <a:xfrm>
            <a:off x="6144904" y="1613848"/>
            <a:ext cx="498144" cy="255896"/>
          </a:xfrm>
          <a:prstGeom prst="rightArrow">
            <a:avLst/>
          </a:prstGeom>
          <a:solidFill>
            <a:srgbClr val="FF9E90">
              <a:alpha val="5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" name="Group 29"/>
          <p:cNvGrpSpPr/>
          <p:nvPr/>
        </p:nvGrpSpPr>
        <p:grpSpPr>
          <a:xfrm>
            <a:off x="400540" y="4724400"/>
            <a:ext cx="1199660" cy="1114649"/>
            <a:chOff x="533400" y="296435"/>
            <a:chExt cx="3886200" cy="2666998"/>
          </a:xfrm>
        </p:grpSpPr>
        <p:sp>
          <p:nvSpPr>
            <p:cNvPr id="115" name="Cloud 114"/>
            <p:cNvSpPr/>
            <p:nvPr/>
          </p:nvSpPr>
          <p:spPr>
            <a:xfrm>
              <a:off x="533400" y="296435"/>
              <a:ext cx="3886200" cy="2666998"/>
            </a:xfrm>
            <a:prstGeom prst="cloud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6" name="Picture 5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1295400" y="990600"/>
              <a:ext cx="607092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7" name="Picture 5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971800" y="685800"/>
              <a:ext cx="607092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8" name="Picture 5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1524000" y="1905000"/>
              <a:ext cx="607092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9" name="Picture 5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895600" y="1752600"/>
              <a:ext cx="607092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0" name="Picture 5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133600" y="1219200"/>
              <a:ext cx="607092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21" name="Straight Arrow Connector 120"/>
            <p:cNvCxnSpPr>
              <a:stCxn id="119" idx="0"/>
              <a:endCxn id="117" idx="2"/>
            </p:cNvCxnSpPr>
            <p:nvPr/>
          </p:nvCxnSpPr>
          <p:spPr>
            <a:xfrm rot="5400000" flipH="1" flipV="1">
              <a:off x="2970546" y="1447800"/>
              <a:ext cx="533400" cy="762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17" idx="1"/>
              <a:endCxn id="120" idx="0"/>
            </p:cNvCxnSpPr>
            <p:nvPr/>
          </p:nvCxnSpPr>
          <p:spPr>
            <a:xfrm rot="10800000" flipV="1">
              <a:off x="2437146" y="952500"/>
              <a:ext cx="534654" cy="266700"/>
            </a:xfrm>
            <a:prstGeom prst="straightConnector1">
              <a:avLst/>
            </a:prstGeom>
            <a:ln w="15875">
              <a:headEnd type="arrow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120" idx="2"/>
              <a:endCxn id="118" idx="3"/>
            </p:cNvCxnSpPr>
            <p:nvPr/>
          </p:nvCxnSpPr>
          <p:spPr>
            <a:xfrm rot="5400000">
              <a:off x="2074569" y="1809123"/>
              <a:ext cx="419100" cy="306054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13" name="Picture 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81200" y="5462607"/>
            <a:ext cx="729205" cy="70959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124" name="Left-Right Arrow 123"/>
          <p:cNvSpPr/>
          <p:nvPr/>
        </p:nvSpPr>
        <p:spPr bwMode="auto">
          <a:xfrm rot="1651813">
            <a:off x="1320930" y="5534581"/>
            <a:ext cx="710939" cy="284636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6" name="Picture 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81200" y="4419600"/>
            <a:ext cx="729205" cy="70959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127" name="Left-Right Arrow 126"/>
          <p:cNvSpPr/>
          <p:nvPr/>
        </p:nvSpPr>
        <p:spPr bwMode="auto">
          <a:xfrm rot="20313964">
            <a:off x="1325581" y="4924682"/>
            <a:ext cx="726528" cy="250581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Model Transformation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35525"/>
          </a:xfrm>
        </p:spPr>
        <p:txBody>
          <a:bodyPr/>
          <a:lstStyle/>
          <a:p>
            <a:r>
              <a:rPr lang="en-US" sz="2000" dirty="0" smtClean="0"/>
              <a:t>MTLs are specialized languages to implement model transformation tasks</a:t>
            </a:r>
          </a:p>
          <a:p>
            <a:r>
              <a:rPr lang="en-US" sz="2000" dirty="0" smtClean="0"/>
              <a:t>Automate model transformations by programming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9F8C-9375-4C1B-87F2-A24B96BCA8CB}" type="slidenum">
              <a:rPr lang="en-US" altLang="en-US" smtClean="0"/>
              <a:pPr/>
              <a:t>6</a:t>
            </a:fld>
            <a:endParaRPr lang="en-US" altLang="en-US"/>
          </a:p>
        </p:txBody>
      </p:sp>
      <p:grpSp>
        <p:nvGrpSpPr>
          <p:cNvPr id="5" name="Group 22"/>
          <p:cNvGrpSpPr/>
          <p:nvPr/>
        </p:nvGrpSpPr>
        <p:grpSpPr>
          <a:xfrm>
            <a:off x="783976" y="2209800"/>
            <a:ext cx="7293224" cy="4244586"/>
            <a:chOff x="935189" y="2199137"/>
            <a:chExt cx="7293224" cy="4244586"/>
          </a:xfrm>
        </p:grpSpPr>
        <p:pic>
          <p:nvPicPr>
            <p:cNvPr id="17" name="Picture 16" descr="PPT3F5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1030618" y="2618326"/>
              <a:ext cx="1941182" cy="2634485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pic>
        <p:pic>
          <p:nvPicPr>
            <p:cNvPr id="18" name="Content Placeholder 3" descr="PPT5A8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3186045" y="2618326"/>
              <a:ext cx="2401013" cy="30041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pic>
        <p:pic>
          <p:nvPicPr>
            <p:cNvPr id="19" name="Picture 3" descr="C:\Documents and Settings\yusun\Desktop\Picture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817738" y="2609592"/>
              <a:ext cx="1954662" cy="2733459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pic>
        <p:sp>
          <p:nvSpPr>
            <p:cNvPr id="20" name="TextBox 6"/>
            <p:cNvSpPr txBox="1">
              <a:spLocks noChangeArrowheads="1"/>
            </p:cNvSpPr>
            <p:nvPr/>
          </p:nvSpPr>
          <p:spPr bwMode="auto">
            <a:xfrm>
              <a:off x="984264" y="5272693"/>
              <a:ext cx="2045305" cy="517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1600" dirty="0">
                  <a:solidFill>
                    <a:srgbClr val="C00000"/>
                  </a:solidFill>
                </a:rPr>
                <a:t>QVT</a:t>
              </a:r>
            </a:p>
            <a:p>
              <a:pPr algn="ctr">
                <a:buNone/>
              </a:pPr>
              <a:r>
                <a:rPr lang="en-US" sz="1200" dirty="0">
                  <a:solidFill>
                    <a:srgbClr val="C00000"/>
                  </a:solidFill>
                </a:rPr>
                <a:t>Query/View/Transformation</a:t>
              </a:r>
            </a:p>
          </p:txBody>
        </p:sp>
        <p:sp>
          <p:nvSpPr>
            <p:cNvPr id="21" name="TextBox 8"/>
            <p:cNvSpPr txBox="1">
              <a:spLocks noChangeArrowheads="1"/>
            </p:cNvSpPr>
            <p:nvPr/>
          </p:nvSpPr>
          <p:spPr bwMode="auto">
            <a:xfrm>
              <a:off x="3188668" y="5621960"/>
              <a:ext cx="2390398" cy="821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600" dirty="0" smtClean="0">
                  <a:solidFill>
                    <a:srgbClr val="C00000"/>
                  </a:solidFill>
                </a:rPr>
                <a:t>ECL</a:t>
              </a:r>
              <a:endParaRPr lang="en-US" sz="1600" dirty="0">
                <a:solidFill>
                  <a:srgbClr val="C00000"/>
                </a:solidFill>
              </a:endParaRPr>
            </a:p>
            <a:p>
              <a:pPr>
                <a:buNone/>
              </a:pPr>
              <a:r>
                <a:rPr lang="en-US" sz="1200" dirty="0" smtClean="0">
                  <a:solidFill>
                    <a:srgbClr val="C00000"/>
                  </a:solidFill>
                </a:rPr>
                <a:t>Embedded Constraint Language</a:t>
              </a:r>
              <a:endParaRPr lang="en-US" sz="1200" dirty="0">
                <a:solidFill>
                  <a:srgbClr val="C00000"/>
                </a:solidFill>
              </a:endParaRPr>
            </a:p>
            <a:p>
              <a:endParaRPr lang="en-US" dirty="0"/>
            </a:p>
          </p:txBody>
        </p:sp>
        <p:sp>
          <p:nvSpPr>
            <p:cNvPr id="22" name="TextBox 10"/>
            <p:cNvSpPr txBox="1">
              <a:spLocks noChangeArrowheads="1"/>
            </p:cNvSpPr>
            <p:nvPr/>
          </p:nvSpPr>
          <p:spPr bwMode="auto">
            <a:xfrm>
              <a:off x="5570762" y="5359543"/>
              <a:ext cx="2657651" cy="517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1600" dirty="0" err="1">
                  <a:solidFill>
                    <a:srgbClr val="C00000"/>
                  </a:solidFill>
                </a:rPr>
                <a:t>GReAT</a:t>
              </a:r>
              <a:endParaRPr lang="en-US" sz="1600" dirty="0">
                <a:solidFill>
                  <a:srgbClr val="C00000"/>
                </a:solidFill>
              </a:endParaRPr>
            </a:p>
            <a:p>
              <a:pPr algn="ctr">
                <a:buNone/>
              </a:pPr>
              <a:r>
                <a:rPr lang="en-US" sz="1200" dirty="0">
                  <a:solidFill>
                    <a:srgbClr val="C00000"/>
                  </a:solidFill>
                </a:rPr>
                <a:t>Graph Rewriting and Transformation</a:t>
              </a:r>
            </a:p>
          </p:txBody>
        </p:sp>
        <p:sp>
          <p:nvSpPr>
            <p:cNvPr id="16" name="TextBox 12"/>
            <p:cNvSpPr txBox="1">
              <a:spLocks noChangeArrowheads="1"/>
            </p:cNvSpPr>
            <p:nvPr/>
          </p:nvSpPr>
          <p:spPr bwMode="auto">
            <a:xfrm>
              <a:off x="935189" y="2199137"/>
              <a:ext cx="4604657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i="1" dirty="0" smtClean="0">
                  <a:solidFill>
                    <a:schemeClr val="tx2"/>
                  </a:solidFill>
                </a:rPr>
                <a:t>Popular </a:t>
              </a:r>
              <a:r>
                <a:rPr lang="en-US" i="1" dirty="0">
                  <a:solidFill>
                    <a:schemeClr val="tx2"/>
                  </a:solidFill>
                </a:rPr>
                <a:t>Model </a:t>
              </a:r>
              <a:r>
                <a:rPr lang="en-US" i="1" dirty="0" smtClean="0">
                  <a:solidFill>
                    <a:schemeClr val="tx2"/>
                  </a:solidFill>
                </a:rPr>
                <a:t>Transformation </a:t>
              </a:r>
              <a:r>
                <a:rPr lang="en-US" i="1" dirty="0">
                  <a:solidFill>
                    <a:schemeClr val="tx2"/>
                  </a:solidFill>
                </a:rPr>
                <a:t>Languages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Difficult to Learn and Use MTLs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9F8C-9375-4C1B-87F2-A24B96BCA8CB}" type="slidenum">
              <a:rPr lang="en-US" altLang="en-US" smtClean="0"/>
              <a:pPr/>
              <a:t>7</a:t>
            </a:fld>
            <a:endParaRPr lang="en-US" altLang="en-US"/>
          </a:p>
        </p:txBody>
      </p:sp>
      <p:grpSp>
        <p:nvGrpSpPr>
          <p:cNvPr id="3" name="Group 19"/>
          <p:cNvGrpSpPr/>
          <p:nvPr/>
        </p:nvGrpSpPr>
        <p:grpSpPr>
          <a:xfrm>
            <a:off x="6660566" y="3878052"/>
            <a:ext cx="1873834" cy="2388279"/>
            <a:chOff x="5200072" y="1600200"/>
            <a:chExt cx="3276600" cy="4191000"/>
          </a:xfrm>
        </p:grpSpPr>
        <p:grpSp>
          <p:nvGrpSpPr>
            <p:cNvPr id="5" name="Group 18"/>
            <p:cNvGrpSpPr/>
            <p:nvPr/>
          </p:nvGrpSpPr>
          <p:grpSpPr>
            <a:xfrm>
              <a:off x="5414816" y="2037772"/>
              <a:ext cx="2977576" cy="3677228"/>
              <a:chOff x="5414816" y="1676400"/>
              <a:chExt cx="2977576" cy="3677228"/>
            </a:xfrm>
          </p:grpSpPr>
          <p:pic>
            <p:nvPicPr>
              <p:cNvPr id="48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483924" y="4525820"/>
                <a:ext cx="863600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9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477000" y="1752600"/>
                <a:ext cx="838200" cy="825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0" name="Picture 5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515100" y="2692400"/>
                <a:ext cx="800100" cy="736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490696" y="2656608"/>
                <a:ext cx="762000" cy="800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2" name="Picture 7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484088" y="1713344"/>
                <a:ext cx="850900" cy="800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3" name="Picture 8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414816" y="3657600"/>
                <a:ext cx="889000" cy="787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4" name="Picture 9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6472384" y="3590636"/>
                <a:ext cx="863600" cy="812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5" name="Picture 10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7527640" y="3613728"/>
                <a:ext cx="762000" cy="787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6" name="Picture 11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5456380" y="4553528"/>
                <a:ext cx="736600" cy="800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7" name="Picture 12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5473700" y="2590800"/>
                <a:ext cx="850900" cy="901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8" name="Picture 13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7423732" y="1676400"/>
                <a:ext cx="800100" cy="812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9" name="Picture 14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7516092" y="4477328"/>
                <a:ext cx="876300" cy="863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7" name="Rounded Rectangle 46"/>
            <p:cNvSpPr/>
            <p:nvPr/>
          </p:nvSpPr>
          <p:spPr bwMode="auto">
            <a:xfrm>
              <a:off x="5200072" y="1600200"/>
              <a:ext cx="3276600" cy="4191000"/>
            </a:xfrm>
            <a:prstGeom prst="roundRect">
              <a:avLst>
                <a:gd name="adj" fmla="val 7083"/>
              </a:avLst>
            </a:prstGeom>
            <a:solidFill>
              <a:schemeClr val="accent6">
                <a:lumMod val="40000"/>
                <a:lumOff val="60000"/>
                <a:alpha val="10000"/>
              </a:schemeClr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r>
                <a:rPr kumimoji="0" lang="en-US" sz="1200" b="1" u="sng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End-Users</a:t>
              </a:r>
            </a:p>
          </p:txBody>
        </p:sp>
      </p:grpSp>
      <p:grpSp>
        <p:nvGrpSpPr>
          <p:cNvPr id="6" name="Group 28"/>
          <p:cNvGrpSpPr/>
          <p:nvPr/>
        </p:nvGrpSpPr>
        <p:grpSpPr>
          <a:xfrm>
            <a:off x="5388506" y="1266096"/>
            <a:ext cx="3145894" cy="2370347"/>
            <a:chOff x="5388506" y="1266096"/>
            <a:chExt cx="3145894" cy="2370347"/>
          </a:xfrm>
        </p:grpSpPr>
        <p:sp>
          <p:nvSpPr>
            <p:cNvPr id="84" name="Rounded Rectangle 83"/>
            <p:cNvSpPr/>
            <p:nvPr/>
          </p:nvSpPr>
          <p:spPr>
            <a:xfrm>
              <a:off x="5388506" y="1266096"/>
              <a:ext cx="3145894" cy="2370347"/>
            </a:xfrm>
            <a:prstGeom prst="roundRect">
              <a:avLst>
                <a:gd name="adj" fmla="val 9163"/>
              </a:avLst>
            </a:prstGeom>
            <a:ln w="158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t" anchorCtr="0"/>
            <a:lstStyle/>
            <a:p>
              <a:pPr algn="r">
                <a:buNone/>
              </a:pPr>
              <a:r>
                <a:rPr lang="en-US" b="1" dirty="0">
                  <a:solidFill>
                    <a:schemeClr val="tx1"/>
                  </a:solidFill>
                </a:rPr>
                <a:t>Metamodel</a:t>
              </a:r>
            </a:p>
          </p:txBody>
        </p:sp>
        <p:pic>
          <p:nvPicPr>
            <p:cNvPr id="68" name="Picture 1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5742296" y="1746381"/>
              <a:ext cx="2590800" cy="173806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pic>
      </p:grpSp>
      <p:grpSp>
        <p:nvGrpSpPr>
          <p:cNvPr id="7" name="Group 22"/>
          <p:cNvGrpSpPr/>
          <p:nvPr/>
        </p:nvGrpSpPr>
        <p:grpSpPr>
          <a:xfrm>
            <a:off x="579177" y="1266096"/>
            <a:ext cx="4526223" cy="2370347"/>
            <a:chOff x="457200" y="1266096"/>
            <a:chExt cx="4526223" cy="2370347"/>
          </a:xfrm>
        </p:grpSpPr>
        <p:sp>
          <p:nvSpPr>
            <p:cNvPr id="80" name="Rounded Rectangle 79"/>
            <p:cNvSpPr/>
            <p:nvPr/>
          </p:nvSpPr>
          <p:spPr>
            <a:xfrm>
              <a:off x="457200" y="1266096"/>
              <a:ext cx="4526223" cy="2370347"/>
            </a:xfrm>
            <a:prstGeom prst="roundRect">
              <a:avLst>
                <a:gd name="adj" fmla="val 5278"/>
              </a:avLst>
            </a:prstGeom>
            <a:solidFill>
              <a:schemeClr val="tx2">
                <a:alpha val="33000"/>
              </a:schemeClr>
            </a:solidFill>
            <a:ln w="158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t" anchorCtr="0"/>
            <a:lstStyle/>
            <a:p>
              <a:pPr algn="l">
                <a:buNone/>
              </a:pPr>
              <a:r>
                <a:rPr lang="en-US" b="1" dirty="0" smtClean="0">
                  <a:solidFill>
                    <a:schemeClr val="tx1"/>
                  </a:solidFill>
                </a:rPr>
                <a:t>Diversity of MTLs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589" y="1676400"/>
              <a:ext cx="4251641" cy="1842856"/>
            </a:xfrm>
            <a:prstGeom prst="rect">
              <a:avLst/>
            </a:prstGeom>
          </p:spPr>
        </p:pic>
      </p:grpSp>
      <p:grpSp>
        <p:nvGrpSpPr>
          <p:cNvPr id="8" name="Group 21"/>
          <p:cNvGrpSpPr/>
          <p:nvPr/>
        </p:nvGrpSpPr>
        <p:grpSpPr>
          <a:xfrm>
            <a:off x="587145" y="3878053"/>
            <a:ext cx="5661255" cy="2370347"/>
            <a:chOff x="434745" y="1269241"/>
            <a:chExt cx="5661255" cy="2370347"/>
          </a:xfrm>
        </p:grpSpPr>
        <p:sp>
          <p:nvSpPr>
            <p:cNvPr id="76" name="Rounded Rectangle 75"/>
            <p:cNvSpPr/>
            <p:nvPr/>
          </p:nvSpPr>
          <p:spPr>
            <a:xfrm>
              <a:off x="434745" y="1269241"/>
              <a:ext cx="5661255" cy="2370347"/>
            </a:xfrm>
            <a:prstGeom prst="roundRect">
              <a:avLst>
                <a:gd name="adj" fmla="val 926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58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t" anchorCtr="0"/>
            <a:lstStyle/>
            <a:p>
              <a:pPr algn="l">
                <a:buNone/>
              </a:pPr>
              <a:r>
                <a:rPr lang="en-US" b="1" dirty="0" smtClean="0">
                  <a:solidFill>
                    <a:schemeClr val="tx1"/>
                  </a:solidFill>
                </a:rPr>
                <a:t>Programming Concepts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ysun\AppData\Local\Temp\SNAGHTML3cc729dc.PNG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145" y="1779896"/>
              <a:ext cx="5432655" cy="173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8" name="Picture 4" descr="http://images3.wikia.nocookie.net/__cb20110515060626/leagueoflegends/images/f/f9/Stop.pn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239000" y="4724400"/>
            <a:ext cx="914400" cy="91440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Challenges Lead to an Irony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 technology meant to enable end-users to participate in software development, does not enable end-users to change and evolve the software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9F8C-9375-4C1B-87F2-A24B96BCA8CB}" type="slidenum">
              <a:rPr lang="en-US" altLang="en-US" smtClean="0"/>
              <a:pPr/>
              <a:t>8</a:t>
            </a:fld>
            <a:endParaRPr lang="en-US" altLang="en-US"/>
          </a:p>
        </p:txBody>
      </p:sp>
      <p:grpSp>
        <p:nvGrpSpPr>
          <p:cNvPr id="5" name="Group 19"/>
          <p:cNvGrpSpPr/>
          <p:nvPr/>
        </p:nvGrpSpPr>
        <p:grpSpPr>
          <a:xfrm>
            <a:off x="664192" y="2667000"/>
            <a:ext cx="1828800" cy="2819400"/>
            <a:chOff x="5200072" y="1600200"/>
            <a:chExt cx="3276600" cy="4191000"/>
          </a:xfrm>
        </p:grpSpPr>
        <p:grpSp>
          <p:nvGrpSpPr>
            <p:cNvPr id="6" name="Group 18"/>
            <p:cNvGrpSpPr/>
            <p:nvPr/>
          </p:nvGrpSpPr>
          <p:grpSpPr>
            <a:xfrm>
              <a:off x="5414816" y="2037772"/>
              <a:ext cx="2977576" cy="3677228"/>
              <a:chOff x="5414816" y="1676400"/>
              <a:chExt cx="2977576" cy="3677228"/>
            </a:xfrm>
          </p:grpSpPr>
          <p:pic>
            <p:nvPicPr>
              <p:cNvPr id="9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483924" y="4525820"/>
                <a:ext cx="863600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477000" y="1752600"/>
                <a:ext cx="838200" cy="825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" name="Picture 5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515100" y="2692400"/>
                <a:ext cx="800100" cy="736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" name="Picture 6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7490696" y="2656608"/>
                <a:ext cx="762000" cy="800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" name="Picture 7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484088" y="1713344"/>
                <a:ext cx="850900" cy="800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" name="Picture 8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5414816" y="3657600"/>
                <a:ext cx="889000" cy="787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9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6472384" y="3590636"/>
                <a:ext cx="863600" cy="812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" name="Picture 10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7527640" y="3613728"/>
                <a:ext cx="762000" cy="787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Picture 11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5456380" y="4553528"/>
                <a:ext cx="736600" cy="800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" name="Picture 12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5473700" y="2590800"/>
                <a:ext cx="850900" cy="901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" name="Picture 13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7423732" y="1676400"/>
                <a:ext cx="800100" cy="812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" name="Picture 14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7516092" y="4477328"/>
                <a:ext cx="876300" cy="863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8" name="Rounded Rectangle 7"/>
            <p:cNvSpPr/>
            <p:nvPr/>
          </p:nvSpPr>
          <p:spPr bwMode="auto">
            <a:xfrm>
              <a:off x="5200072" y="1600200"/>
              <a:ext cx="3276600" cy="4191000"/>
            </a:xfrm>
            <a:prstGeom prst="roundRect">
              <a:avLst>
                <a:gd name="adj" fmla="val 7083"/>
              </a:avLst>
            </a:prstGeom>
            <a:solidFill>
              <a:schemeClr val="accent6">
                <a:lumMod val="40000"/>
                <a:lumOff val="60000"/>
                <a:alpha val="10000"/>
              </a:schemeClr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r>
                <a:rPr kumimoji="0" lang="en-US" sz="1200" b="1" u="sng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End-Users</a:t>
              </a:r>
            </a:p>
          </p:txBody>
        </p:sp>
      </p:grpSp>
      <p:grpSp>
        <p:nvGrpSpPr>
          <p:cNvPr id="7" name="Group 20"/>
          <p:cNvGrpSpPr/>
          <p:nvPr/>
        </p:nvGrpSpPr>
        <p:grpSpPr>
          <a:xfrm>
            <a:off x="3486728" y="2667000"/>
            <a:ext cx="1828800" cy="2819400"/>
            <a:chOff x="4800600" y="1981200"/>
            <a:chExt cx="2971800" cy="3810000"/>
          </a:xfrm>
        </p:grpSpPr>
        <p:grpSp>
          <p:nvGrpSpPr>
            <p:cNvPr id="21" name="Group 21"/>
            <p:cNvGrpSpPr/>
            <p:nvPr/>
          </p:nvGrpSpPr>
          <p:grpSpPr>
            <a:xfrm>
              <a:off x="4995370" y="2378992"/>
              <a:ext cx="2700592" cy="3342932"/>
              <a:chOff x="5414816" y="1676400"/>
              <a:chExt cx="2977576" cy="3677228"/>
            </a:xfrm>
          </p:grpSpPr>
          <p:pic>
            <p:nvPicPr>
              <p:cNvPr id="24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483924" y="4525820"/>
                <a:ext cx="863600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477000" y="1752600"/>
                <a:ext cx="838200" cy="825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" name="Picture 5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515100" y="2692400"/>
                <a:ext cx="800100" cy="736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Picture 6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7490696" y="2656608"/>
                <a:ext cx="762000" cy="800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" name="Picture 7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484088" y="1713344"/>
                <a:ext cx="850900" cy="800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" name="Picture 8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5414816" y="3657600"/>
                <a:ext cx="889000" cy="787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" name="Picture 9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6472384" y="3590636"/>
                <a:ext cx="863600" cy="812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1" name="Picture 10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7527640" y="3613728"/>
                <a:ext cx="762000" cy="787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" name="Picture 11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5456380" y="4553528"/>
                <a:ext cx="736600" cy="800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3" name="Picture 12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5473700" y="2590800"/>
                <a:ext cx="850900" cy="901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4" name="Picture 13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7423732" y="1676400"/>
                <a:ext cx="800100" cy="812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" name="Picture 14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7516092" y="4477328"/>
                <a:ext cx="876300" cy="863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3" name="Rounded Rectangle 22"/>
            <p:cNvSpPr/>
            <p:nvPr/>
          </p:nvSpPr>
          <p:spPr bwMode="auto">
            <a:xfrm>
              <a:off x="4800600" y="1981200"/>
              <a:ext cx="2971800" cy="3810000"/>
            </a:xfrm>
            <a:prstGeom prst="roundRect">
              <a:avLst>
                <a:gd name="adj" fmla="val 7083"/>
              </a:avLst>
            </a:prstGeom>
            <a:solidFill>
              <a:schemeClr val="accent1">
                <a:alpha val="10000"/>
              </a:schemeClr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r>
                <a:rPr kumimoji="0" lang="en-US" sz="1200" b="1" u="sng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Arial" charset="0"/>
                </a:rPr>
                <a:t>End-User Developers</a:t>
              </a:r>
            </a:p>
          </p:txBody>
        </p:sp>
      </p:grpSp>
      <p:grpSp>
        <p:nvGrpSpPr>
          <p:cNvPr id="22" name="Group 35"/>
          <p:cNvGrpSpPr/>
          <p:nvPr/>
        </p:nvGrpSpPr>
        <p:grpSpPr>
          <a:xfrm>
            <a:off x="2426197" y="3618842"/>
            <a:ext cx="1105885" cy="847332"/>
            <a:chOff x="3537804" y="3424816"/>
            <a:chExt cx="1520591" cy="1030539"/>
          </a:xfrm>
        </p:grpSpPr>
        <p:sp>
          <p:nvSpPr>
            <p:cNvPr id="37" name="Striped Right Arrow 36"/>
            <p:cNvSpPr/>
            <p:nvPr/>
          </p:nvSpPr>
          <p:spPr bwMode="auto">
            <a:xfrm>
              <a:off x="3680451" y="3733801"/>
              <a:ext cx="1219199" cy="381000"/>
            </a:xfrm>
            <a:prstGeom prst="stripedRightArrow">
              <a:avLst>
                <a:gd name="adj1" fmla="val 50000"/>
                <a:gd name="adj2" fmla="val 66566"/>
              </a:avLst>
            </a:prstGeom>
            <a:gradFill flip="none" rotWithShape="1">
              <a:gsLst>
                <a:gs pos="100000">
                  <a:schemeClr val="accent2">
                    <a:shade val="51000"/>
                    <a:satMod val="130000"/>
                  </a:schemeClr>
                </a:gs>
                <a:gs pos="0">
                  <a:schemeClr val="accent1"/>
                </a:gs>
              </a:gsLst>
              <a:lin ang="10800000" scaled="1"/>
              <a:tileRect/>
            </a:gradFill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75456" y="3424816"/>
              <a:ext cx="1228141" cy="381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 smtClean="0">
                  <a:solidFill>
                    <a:schemeClr val="accent1"/>
                  </a:solidFill>
                  <a:latin typeface="+mn-lt"/>
                </a:rPr>
                <a:t>Upgrade</a:t>
              </a:r>
              <a:endParaRPr lang="en-US" sz="1600" dirty="0">
                <a:solidFill>
                  <a:schemeClr val="accent1"/>
                </a:solidFill>
                <a:latin typeface="+mn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37804" y="4073546"/>
              <a:ext cx="1520591" cy="381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 smtClean="0">
                  <a:solidFill>
                    <a:schemeClr val="accent1"/>
                  </a:solidFill>
                  <a:latin typeface="+mn-lt"/>
                </a:rPr>
                <a:t>Using DSM</a:t>
              </a:r>
              <a:endParaRPr lang="en-US" sz="1600" dirty="0">
                <a:solidFill>
                  <a:schemeClr val="accent1"/>
                </a:solidFill>
                <a:latin typeface="+mn-lt"/>
              </a:endParaRPr>
            </a:p>
          </p:txBody>
        </p:sp>
      </p:grpSp>
      <p:grpSp>
        <p:nvGrpSpPr>
          <p:cNvPr id="36" name="Group 19"/>
          <p:cNvGrpSpPr/>
          <p:nvPr/>
        </p:nvGrpSpPr>
        <p:grpSpPr>
          <a:xfrm>
            <a:off x="6346206" y="2667000"/>
            <a:ext cx="1828800" cy="2819400"/>
            <a:chOff x="5200072" y="1600200"/>
            <a:chExt cx="3276600" cy="4191000"/>
          </a:xfrm>
        </p:grpSpPr>
        <p:grpSp>
          <p:nvGrpSpPr>
            <p:cNvPr id="40" name="Group 18"/>
            <p:cNvGrpSpPr/>
            <p:nvPr/>
          </p:nvGrpSpPr>
          <p:grpSpPr>
            <a:xfrm>
              <a:off x="5414816" y="2037772"/>
              <a:ext cx="2977576" cy="3677228"/>
              <a:chOff x="5414816" y="1676400"/>
              <a:chExt cx="2977576" cy="3677228"/>
            </a:xfrm>
          </p:grpSpPr>
          <p:pic>
            <p:nvPicPr>
              <p:cNvPr id="43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483924" y="4525820"/>
                <a:ext cx="863600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477000" y="1752600"/>
                <a:ext cx="838200" cy="825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5" name="Picture 5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515100" y="2692400"/>
                <a:ext cx="800100" cy="736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6" name="Picture 6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7490696" y="2656608"/>
                <a:ext cx="762000" cy="800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7" name="Picture 7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484088" y="1713344"/>
                <a:ext cx="850900" cy="800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8" name="Picture 8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5414816" y="3657600"/>
                <a:ext cx="889000" cy="787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9" name="Picture 9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6472384" y="3590636"/>
                <a:ext cx="863600" cy="812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0" name="Picture 10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7527640" y="3613728"/>
                <a:ext cx="762000" cy="787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" name="Picture 11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5456380" y="4553528"/>
                <a:ext cx="736600" cy="800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2" name="Picture 12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5473700" y="2590800"/>
                <a:ext cx="850900" cy="901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3" name="Picture 13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7423732" y="1676400"/>
                <a:ext cx="800100" cy="812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4" name="Picture 14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7516092" y="4477328"/>
                <a:ext cx="876300" cy="863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2" name="Rounded Rectangle 41"/>
            <p:cNvSpPr/>
            <p:nvPr/>
          </p:nvSpPr>
          <p:spPr bwMode="auto">
            <a:xfrm>
              <a:off x="5200072" y="1600200"/>
              <a:ext cx="3276600" cy="4191000"/>
            </a:xfrm>
            <a:prstGeom prst="roundRect">
              <a:avLst>
                <a:gd name="adj" fmla="val 7083"/>
              </a:avLst>
            </a:prstGeom>
            <a:solidFill>
              <a:schemeClr val="accent6">
                <a:lumMod val="40000"/>
                <a:lumOff val="60000"/>
                <a:alpha val="10000"/>
              </a:schemeClr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r>
                <a:rPr kumimoji="0" lang="en-US" sz="1200" b="1" u="sng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End-Users</a:t>
              </a:r>
            </a:p>
          </p:txBody>
        </p:sp>
      </p:grpSp>
      <p:grpSp>
        <p:nvGrpSpPr>
          <p:cNvPr id="41" name="Group 54"/>
          <p:cNvGrpSpPr/>
          <p:nvPr/>
        </p:nvGrpSpPr>
        <p:grpSpPr>
          <a:xfrm>
            <a:off x="5124107" y="3657601"/>
            <a:ext cx="1401383" cy="838200"/>
            <a:chOff x="3287077" y="3424816"/>
            <a:chExt cx="1926903" cy="1019432"/>
          </a:xfrm>
        </p:grpSpPr>
        <p:sp>
          <p:nvSpPr>
            <p:cNvPr id="56" name="Striped Right Arrow 55"/>
            <p:cNvSpPr/>
            <p:nvPr/>
          </p:nvSpPr>
          <p:spPr bwMode="auto">
            <a:xfrm>
              <a:off x="3680451" y="3733801"/>
              <a:ext cx="1219199" cy="381000"/>
            </a:xfrm>
            <a:prstGeom prst="stripedRightArrow">
              <a:avLst>
                <a:gd name="adj1" fmla="val 50000"/>
                <a:gd name="adj2" fmla="val 66566"/>
              </a:avLst>
            </a:prstGeom>
            <a:gradFill flip="none" rotWithShape="1">
              <a:gsLst>
                <a:gs pos="100000">
                  <a:schemeClr val="accent1"/>
                </a:gs>
                <a:gs pos="36000">
                  <a:schemeClr val="tx2"/>
                </a:gs>
              </a:gsLst>
              <a:lin ang="10800000" scaled="1"/>
              <a:tileRect/>
            </a:gradFill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73252" y="3424816"/>
              <a:ext cx="1232549" cy="381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 smtClean="0">
                  <a:solidFill>
                    <a:schemeClr val="tx2"/>
                  </a:solidFill>
                  <a:latin typeface="+mn-lt"/>
                </a:rPr>
                <a:t>Degrade</a:t>
              </a:r>
              <a:endParaRPr lang="en-US" sz="1600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287077" y="4062439"/>
              <a:ext cx="1926903" cy="381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 smtClean="0">
                  <a:solidFill>
                    <a:schemeClr val="tx2"/>
                  </a:solidFill>
                  <a:latin typeface="+mn-lt"/>
                </a:rPr>
                <a:t>Using MTL</a:t>
              </a:r>
              <a:endParaRPr lang="en-US" sz="1600" dirty="0">
                <a:solidFill>
                  <a:schemeClr val="tx2"/>
                </a:solidFill>
                <a:latin typeface="+mn-lt"/>
              </a:endParaRPr>
            </a:p>
          </p:txBody>
        </p:sp>
      </p:grpSp>
      <p:sp>
        <p:nvSpPr>
          <p:cNvPr id="59" name="Rectangle 58"/>
          <p:cNvSpPr/>
          <p:nvPr/>
        </p:nvSpPr>
        <p:spPr bwMode="auto">
          <a:xfrm>
            <a:off x="3096904" y="2424752"/>
            <a:ext cx="2590800" cy="3810000"/>
          </a:xfrm>
          <a:prstGeom prst="rect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5965208" y="2424752"/>
            <a:ext cx="2590800" cy="3810000"/>
          </a:xfrm>
          <a:prstGeom prst="rect">
            <a:avLst/>
          </a:prstGeom>
          <a:solidFill>
            <a:schemeClr val="accent2">
              <a:lumMod val="40000"/>
              <a:lumOff val="60000"/>
              <a:alpha val="2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594306" y="5715000"/>
            <a:ext cx="158729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Modeling System</a:t>
            </a:r>
            <a:endParaRPr lang="en-US" sz="1600" dirty="0">
              <a:latin typeface="+mn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79492" y="5715000"/>
            <a:ext cx="154311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+mn-lt"/>
              </a:rPr>
              <a:t>Model Evolution</a:t>
            </a:r>
            <a:endParaRPr lang="en-US" sz="16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Model Transformation By Demonstration (MTBD)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A complete model transformation framework</a:t>
            </a:r>
          </a:p>
          <a:p>
            <a:pPr lvl="1"/>
            <a:r>
              <a:rPr lang="en-US" sz="2000" dirty="0" smtClean="0"/>
              <a:t>Specify and execute model transformations</a:t>
            </a:r>
          </a:p>
          <a:p>
            <a:pPr lvl="1"/>
            <a:r>
              <a:rPr lang="en-US" sz="2000" dirty="0" smtClean="0"/>
              <a:t>Users are fully isolated from MTLs and metamodel definitions</a:t>
            </a:r>
            <a:endParaRPr lang="en-US" sz="2200" dirty="0" smtClean="0"/>
          </a:p>
          <a:p>
            <a:r>
              <a:rPr lang="en-US" sz="2200" dirty="0" smtClean="0"/>
              <a:t>Infer and generate model transformation patterns by demonstrating model transformations on concrete examples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9F8C-9375-4C1B-87F2-A24B96BCA8CB}" type="slidenum">
              <a:rPr lang="en-US" altLang="en-US" smtClean="0"/>
              <a:pPr/>
              <a:t>9</a:t>
            </a:fld>
            <a:endParaRPr lang="en-US" altLang="en-US"/>
          </a:p>
        </p:txBody>
      </p:sp>
      <p:grpSp>
        <p:nvGrpSpPr>
          <p:cNvPr id="6" name="Group 38"/>
          <p:cNvGrpSpPr/>
          <p:nvPr/>
        </p:nvGrpSpPr>
        <p:grpSpPr>
          <a:xfrm>
            <a:off x="569409" y="3352800"/>
            <a:ext cx="8041191" cy="3027741"/>
            <a:chOff x="798009" y="3429000"/>
            <a:chExt cx="8041191" cy="3027741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484" y="4442204"/>
              <a:ext cx="2009516" cy="2014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8" descr="E:\Research\TOOLS10\figure15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98009" y="4033650"/>
              <a:ext cx="2743200" cy="1828647"/>
            </a:xfrm>
            <a:prstGeom prst="rect">
              <a:avLst/>
            </a:prstGeom>
            <a:scene3d>
              <a:camera prst="perspectiveHeroicExtremeRightFacing"/>
              <a:lightRig rig="threePt" dir="t"/>
            </a:scene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pic>
        <p:cxnSp>
          <p:nvCxnSpPr>
            <p:cNvPr id="9" name="Straight Connector 8"/>
            <p:cNvCxnSpPr/>
            <p:nvPr/>
          </p:nvCxnSpPr>
          <p:spPr bwMode="auto">
            <a:xfrm flipV="1">
              <a:off x="962284" y="5990947"/>
              <a:ext cx="4419600" cy="1524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auto">
            <a:xfrm>
              <a:off x="809884" y="4090897"/>
              <a:ext cx="4419600" cy="159525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auto">
            <a:xfrm>
              <a:off x="3148334" y="3962400"/>
              <a:ext cx="2081150" cy="164754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auto">
            <a:xfrm>
              <a:off x="3172084" y="5609947"/>
              <a:ext cx="2209800" cy="381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Cloud Callout 37"/>
            <p:cNvSpPr/>
            <p:nvPr/>
          </p:nvSpPr>
          <p:spPr bwMode="auto">
            <a:xfrm>
              <a:off x="5853242" y="3429000"/>
              <a:ext cx="2985958" cy="1981200"/>
            </a:xfrm>
            <a:prstGeom prst="cloudCallout">
              <a:avLst>
                <a:gd name="adj1" fmla="val -46984"/>
                <a:gd name="adj2" fmla="val 39219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7" name="Picture 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457802" y="3797856"/>
              <a:ext cx="1924198" cy="1383744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pic>
        <p:pic>
          <p:nvPicPr>
            <p:cNvPr id="3074" name="Picture 2" descr="http://www.canduh.com/images/update.gif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3186" y="4038600"/>
              <a:ext cx="364614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cross, delete, exit, first, last, next, previous, remove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1661" y="4102924"/>
              <a:ext cx="392875" cy="392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001, 01, add, addition, new, plus ico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0129" y="4184929"/>
              <a:ext cx="387071" cy="387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Striped Right Arrow 41"/>
            <p:cNvSpPr/>
            <p:nvPr/>
          </p:nvSpPr>
          <p:spPr bwMode="auto">
            <a:xfrm rot="21303523">
              <a:off x="3179181" y="4384688"/>
              <a:ext cx="2752532" cy="568683"/>
            </a:xfrm>
            <a:prstGeom prst="stripedRightArrow">
              <a:avLst>
                <a:gd name="adj1" fmla="val 44777"/>
                <a:gd name="adj2" fmla="val 27366"/>
              </a:avLst>
            </a:prstGeom>
            <a:solidFill>
              <a:schemeClr val="accent2">
                <a:lumMod val="40000"/>
                <a:lumOff val="60000"/>
                <a:alpha val="3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Add, Remove, Update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0402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13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10.9|2.9|6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4.6|10|1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0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7.6|3.1|7.1|4.6|4.3|1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.1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.1|0.1|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.1|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15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13.2|18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3.7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>
            <a:alpha val="97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 typeface="Wingdings" pitchFamily="2" charset="2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>
            <a:alpha val="97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 typeface="Wingdings" pitchFamily="2" charset="2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26178</TotalTime>
  <Words>1911</Words>
  <Application>Microsoft Macintosh PowerPoint</Application>
  <PresentationFormat>On-screen Show (4:3)</PresentationFormat>
  <Paragraphs>624</Paragraphs>
  <Slides>36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Edge</vt:lpstr>
      <vt:lpstr>Visio</vt:lpstr>
      <vt:lpstr>End-User Support for Debugging             Demonstration-based Model Transformation Execution </vt:lpstr>
      <vt:lpstr>Outline</vt:lpstr>
      <vt:lpstr>Domain-Specific Modeling (DSM)</vt:lpstr>
      <vt:lpstr>DSM Helps End-User Programming</vt:lpstr>
      <vt:lpstr>Typical Model Evolution Activities</vt:lpstr>
      <vt:lpstr>Using Model Transformation Languages</vt:lpstr>
      <vt:lpstr>Difficult to Learn and Use MTLs </vt:lpstr>
      <vt:lpstr>The Challenges Lead to an Irony</vt:lpstr>
      <vt:lpstr>Model Transformation By Demonstration (MTBD)</vt:lpstr>
      <vt:lpstr>Overview of MTBD</vt:lpstr>
      <vt:lpstr>A Model Transformation Example</vt:lpstr>
      <vt:lpstr>User Demonstration</vt:lpstr>
      <vt:lpstr>Operation Recording</vt:lpstr>
      <vt:lpstr>Operation Optimization</vt:lpstr>
      <vt:lpstr>Pattern Inference</vt:lpstr>
      <vt:lpstr>User Refinement</vt:lpstr>
      <vt:lpstr>Pattern Repository</vt:lpstr>
      <vt:lpstr>Pattern Execution</vt:lpstr>
      <vt:lpstr>Correctness Checking</vt:lpstr>
      <vt:lpstr>Execution Control</vt:lpstr>
      <vt:lpstr>Practical and Incremental Development of MTBD</vt:lpstr>
      <vt:lpstr>The Need for a MTBD Debugger</vt:lpstr>
      <vt:lpstr>Lack of an End-User MTL Debugger</vt:lpstr>
      <vt:lpstr>MTBD Debugger: Being User-Centric</vt:lpstr>
      <vt:lpstr>MTBD Debugger: Being User-Centric</vt:lpstr>
      <vt:lpstr>Overview of MTBD Debugger</vt:lpstr>
      <vt:lpstr>MTBD Debugger Case Study</vt:lpstr>
      <vt:lpstr>MTBD Debugger In Action</vt:lpstr>
      <vt:lpstr>MTBD Debugger In Action</vt:lpstr>
      <vt:lpstr>MTBD Debugger In Action</vt:lpstr>
      <vt:lpstr>MTBD Debugger In Action</vt:lpstr>
      <vt:lpstr>MTBD Debugger In Action</vt:lpstr>
      <vt:lpstr>MTBD Debugger Summary</vt:lpstr>
      <vt:lpstr>Conclusion &amp; Future Work</vt:lpstr>
      <vt:lpstr>Thank you</vt:lpstr>
      <vt:lpstr>Related Work</vt:lpstr>
    </vt:vector>
  </TitlesOfParts>
  <Company>University of Alabama at Birmingham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Clone Maintenance through Analysis and Refactoring</dc:title>
  <dc:creator>Robert Tairas</dc:creator>
  <cp:lastModifiedBy>Yu Sun</cp:lastModifiedBy>
  <cp:revision>1916</cp:revision>
  <cp:lastPrinted>2011-10-31T22:01:48Z</cp:lastPrinted>
  <dcterms:created xsi:type="dcterms:W3CDTF">2004-03-15T04:18:07Z</dcterms:created>
  <dcterms:modified xsi:type="dcterms:W3CDTF">2013-07-03T12:57:06Z</dcterms:modified>
</cp:coreProperties>
</file>