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3" r:id="rId3"/>
    <p:sldId id="284" r:id="rId4"/>
    <p:sldId id="287" r:id="rId5"/>
    <p:sldId id="289" r:id="rId6"/>
    <p:sldId id="290" r:id="rId7"/>
    <p:sldId id="291" r:id="rId8"/>
    <p:sldId id="297" r:id="rId9"/>
    <p:sldId id="314" r:id="rId10"/>
    <p:sldId id="315" r:id="rId11"/>
    <p:sldId id="316" r:id="rId12"/>
    <p:sldId id="313" r:id="rId13"/>
    <p:sldId id="298" r:id="rId14"/>
    <p:sldId id="307" r:id="rId15"/>
    <p:sldId id="308" r:id="rId16"/>
    <p:sldId id="309" r:id="rId17"/>
    <p:sldId id="299" r:id="rId18"/>
    <p:sldId id="310" r:id="rId19"/>
    <p:sldId id="311" r:id="rId20"/>
    <p:sldId id="312" r:id="rId21"/>
    <p:sldId id="282" r:id="rId22"/>
    <p:sldId id="300" r:id="rId23"/>
  </p:sldIdLst>
  <p:sldSz cx="9144000" cy="6858000" type="screen4x3"/>
  <p:notesSz cx="7043738" cy="93329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8080"/>
    <a:srgbClr val="545454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0" autoAdjust="0"/>
    <p:restoredTop sz="86410" autoAdjust="0"/>
  </p:normalViewPr>
  <p:slideViewPr>
    <p:cSldViewPr>
      <p:cViewPr>
        <p:scale>
          <a:sx n="66" d="100"/>
          <a:sy n="66" d="100"/>
        </p:scale>
        <p:origin x="-8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lIns="93580" tIns="46790" rIns="93580" bIns="4679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89388" y="0"/>
            <a:ext cx="3052762" cy="466725"/>
          </a:xfrm>
          <a:prstGeom prst="rect">
            <a:avLst/>
          </a:prstGeom>
        </p:spPr>
        <p:txBody>
          <a:bodyPr vert="horz" lIns="93580" tIns="46790" rIns="93580" bIns="46790" rtlCol="0"/>
          <a:lstStyle>
            <a:lvl1pPr algn="r">
              <a:defRPr sz="1200"/>
            </a:lvl1pPr>
          </a:lstStyle>
          <a:p>
            <a:pPr>
              <a:defRPr/>
            </a:pPr>
            <a:fld id="{78E8113B-D6C2-4FB8-8F84-7FF658140838}" type="datetimeFigureOut">
              <a:rPr lang="en-US"/>
              <a:pPr>
                <a:defRPr/>
              </a:pPr>
              <a:t>5/22/2011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0088"/>
            <a:ext cx="4667250" cy="3500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580" tIns="46790" rIns="93580" bIns="4679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33888"/>
            <a:ext cx="5634038" cy="4198937"/>
          </a:xfrm>
          <a:prstGeom prst="rect">
            <a:avLst/>
          </a:prstGeom>
        </p:spPr>
        <p:txBody>
          <a:bodyPr vert="horz" lIns="93580" tIns="46790" rIns="93580" bIns="4679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4600"/>
            <a:ext cx="3052763" cy="466725"/>
          </a:xfrm>
          <a:prstGeom prst="rect">
            <a:avLst/>
          </a:prstGeom>
        </p:spPr>
        <p:txBody>
          <a:bodyPr vert="horz" lIns="93580" tIns="46790" rIns="93580" bIns="467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89388" y="8864600"/>
            <a:ext cx="3052762" cy="466725"/>
          </a:xfrm>
          <a:prstGeom prst="rect">
            <a:avLst/>
          </a:prstGeom>
        </p:spPr>
        <p:txBody>
          <a:bodyPr vert="horz" lIns="93580" tIns="46790" rIns="93580" bIns="46790" rtlCol="0" anchor="b"/>
          <a:lstStyle>
            <a:lvl1pPr algn="r">
              <a:defRPr sz="1200"/>
            </a:lvl1pPr>
          </a:lstStyle>
          <a:p>
            <a:pPr>
              <a:defRPr/>
            </a:pPr>
            <a:fld id="{3C1B6138-6BCF-483A-B488-97B4722BDC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50DE33-7739-4952-BF81-1C72C91AC502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C6878F-004A-414A-AE76-57851C3441D6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1B6138-6BCF-483A-B488-97B4722BDC3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1109C-DA23-4C30-9D6F-97CDC2DD4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6FFD1-8DC3-47C2-B6EE-F29F42DB8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F48B4-65E2-4503-984E-507F89C35A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28457-FB54-4C6C-BC68-B53EF833A3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5675" y="1600200"/>
            <a:ext cx="40005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5675" y="3938588"/>
            <a:ext cx="40005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D3740-023D-4115-9541-B3799D416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07AA8-05CE-472E-87FC-202000571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F81C5-F8D0-44BA-AB9A-345BDEC550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19CD-B255-427E-B3A1-0EE8646C52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338-81F2-4D0A-84C7-CD40512960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0C5F0-5D23-4143-8C63-786F1CE14B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B9A0A-A85E-4F0D-881F-7E2AEE5976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07F02-E8F6-4D89-A5EC-D2BDCC8C80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5467-9551-4FAF-8322-D957413CEA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954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763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2076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02076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01282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pPr>
              <a:defRPr/>
            </a:pPr>
            <a:fld id="{8F211CCA-190E-4678-B233-78CB39F603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600">
          <a:solidFill>
            <a:schemeClr val="tx1"/>
          </a:solidFill>
          <a:latin typeface="+mn-lt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12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1200">
          <a:solidFill>
            <a:schemeClr val="tx1"/>
          </a:solidFill>
          <a:latin typeface="+mn-lt"/>
        </a:defRPr>
      </a:lvl5pPr>
      <a:lvl6pPr marL="22860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153400" cy="1905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Key Challenges for</a:t>
            </a:r>
            <a:br>
              <a:rPr lang="en-US" sz="4400" dirty="0" smtClean="0"/>
            </a:br>
            <a:r>
              <a:rPr lang="en-US" sz="4400" dirty="0" smtClean="0"/>
              <a:t>Modeling Language </a:t>
            </a:r>
            <a:br>
              <a:rPr lang="en-US" sz="4400" dirty="0" smtClean="0"/>
            </a:br>
            <a:r>
              <a:rPr lang="en-US" sz="4400" dirty="0" smtClean="0"/>
              <a:t>Creation by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62400"/>
            <a:ext cx="3048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Hyun Cho, Jeff Gray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sz="1600" dirty="0" smtClean="0"/>
              <a:t>Department of Computer Science</a:t>
            </a:r>
            <a:br>
              <a:rPr sz="1600" dirty="0" smtClean="0"/>
            </a:br>
            <a:endParaRPr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sz="1600" dirty="0" smtClean="0"/>
              <a:t>University of Alabama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6019800" y="39624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+mj-lt"/>
                <a:ea typeface="+mj-ea"/>
                <a:cs typeface="+mj-cs"/>
              </a:rPr>
              <a:t>Jules White</a:t>
            </a:r>
          </a:p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600" kern="0" dirty="0">
                <a:latin typeface="+mj-lt"/>
                <a:ea typeface="+mj-ea"/>
                <a:cs typeface="+mj-cs"/>
              </a:rPr>
              <a:t>Bradley Dept. of Electrical and Computer Engineering</a:t>
            </a:r>
          </a:p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600" kern="0" dirty="0">
                <a:latin typeface="+mj-lt"/>
                <a:ea typeface="+mj-ea"/>
                <a:cs typeface="+mj-cs"/>
              </a:rPr>
              <a:t>Virginia Tech</a:t>
            </a:r>
          </a:p>
        </p:txBody>
      </p:sp>
      <p:pic>
        <p:nvPicPr>
          <p:cNvPr id="2054" name="Picture 14" descr="bigN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162" y="5943600"/>
            <a:ext cx="757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200400" y="6105525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1400" dirty="0">
                <a:latin typeface="Times New Roman" pitchFamily="18" charset="0"/>
                <a:ea typeface="宋体" pitchFamily="2" charset="-122"/>
              </a:rPr>
            </a:br>
            <a:r>
              <a:rPr lang="en-US" altLang="zh-CN" sz="1400" dirty="0" smtClean="0">
                <a:latin typeface="Times New Roman" pitchFamily="18" charset="0"/>
                <a:ea typeface="宋体" pitchFamily="2" charset="-122"/>
              </a:rPr>
              <a:t>This work supported in part by NSF CAREER #1052616.</a:t>
            </a:r>
            <a:r>
              <a:rPr lang="en-US" altLang="zh-CN" sz="1400" dirty="0" smtClean="0">
                <a:latin typeface="Tahoma" pitchFamily="34" charset="0"/>
                <a:ea typeface="宋体" pitchFamily="2" charset="-122"/>
              </a:rPr>
              <a:t> 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>
            <a:off x="3200400" y="6334125"/>
            <a:ext cx="5859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pic>
        <p:nvPicPr>
          <p:cNvPr id="2057" name="Picture 12" descr="Virginia Tech web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5486400"/>
            <a:ext cx="1905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894A49C-F74F-44E8-BFC5-96A5DDA7520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2895600" y="39624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+mj-lt"/>
                <a:ea typeface="+mj-ea"/>
                <a:cs typeface="+mj-cs"/>
              </a:rPr>
              <a:t>Yu Sun</a:t>
            </a:r>
          </a:p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600" kern="0" dirty="0">
                <a:latin typeface="+mj-lt"/>
                <a:ea typeface="+mj-ea"/>
                <a:cs typeface="+mj-cs"/>
              </a:rPr>
              <a:t>Dept. of Computer and Information science</a:t>
            </a:r>
          </a:p>
          <a:p>
            <a:pPr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1600" kern="0" dirty="0">
                <a:latin typeface="+mj-lt"/>
                <a:ea typeface="+mj-ea"/>
                <a:cs typeface="+mj-cs"/>
              </a:rPr>
              <a:t>University of Alabama at Birmingham</a:t>
            </a:r>
          </a:p>
        </p:txBody>
      </p:sp>
      <p:pic>
        <p:nvPicPr>
          <p:cNvPr id="2060" name="Picture 11" descr="D:\dnldChrome\CompAndInfoSciences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28975" y="5486400"/>
            <a:ext cx="3095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 descr="D:\dnldChrome\ComputerScienceColo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5646" y="5257800"/>
            <a:ext cx="1842754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 Resolution</a:t>
            </a:r>
            <a:r>
              <a:rPr lang="en-US" baseline="0" dirty="0" smtClean="0"/>
              <a:t> of the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2025" y="10128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9607AA8-05CE-472E-87FC-202000571F1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57800" y="12954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Resolution 1</a:t>
            </a:r>
          </a:p>
          <a:p>
            <a:pPr marL="639763" marR="0" lvl="1" indent="-273050" defTabSz="914400" eaLnBrk="0" latin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 flexible modeling tool that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supports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model sketching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4271962" y="15240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4765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 2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rPr>
              <a:t>Familiarity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rPr>
              <a:t> of domain knowledge and language design expertise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7800" y="2362200"/>
            <a:ext cx="3730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 2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kern="0" noProof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Provide DSML development environment that can create DSML without language design expertise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4271962" y="27051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3733800"/>
            <a:ext cx="3730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 3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Complexity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DSML development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57800" y="3733800"/>
            <a:ext cx="3730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 3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kern="0" noProof="0" dirty="0" smtClean="0">
                <a:latin typeface="+mn-lt"/>
              </a:rPr>
              <a:t>Simplify DSML development through automation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4271962" y="39243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04800" y="13716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eaLnBrk="0" hangingPunct="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Tw Cen MT"/>
              </a:rPr>
              <a:t>Challenge 1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rgbClr val="94B6D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Tw Cen MT"/>
              </a:rPr>
              <a:t>Preference to unconstrained </a:t>
            </a:r>
            <a:r>
              <a:rPr lang="en-US" sz="1600" kern="0" dirty="0" smtClean="0">
                <a:solidFill>
                  <a:schemeClr val="bg1">
                    <a:lumMod val="50000"/>
                  </a:schemeClr>
                </a:solidFill>
                <a:latin typeface="Tw Cen MT"/>
              </a:rPr>
              <a:t>environment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 Resolution</a:t>
            </a:r>
            <a:r>
              <a:rPr lang="en-US" baseline="0" dirty="0" smtClean="0"/>
              <a:t> of the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2025" y="10128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9607AA8-05CE-472E-87FC-202000571F1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57800" y="12954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Resolution 1</a:t>
            </a:r>
          </a:p>
          <a:p>
            <a:pPr marL="639763" marR="0" lvl="1" indent="-273050" defTabSz="914400" eaLnBrk="0" latin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 flexible modeling tool that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supports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model sketching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4271962" y="15240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4765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 2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rPr>
              <a:t>Familiarity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rPr>
              <a:t> of domain knowledge and language design expertise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7800" y="2362200"/>
            <a:ext cx="3730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 2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kern="0" noProof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Provide DSML development environment that can </a:t>
            </a:r>
            <a:r>
              <a:rPr lang="en-US" sz="1600" kern="0" noProof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createDSML</a:t>
            </a:r>
            <a:r>
              <a:rPr lang="en-US" sz="1600" kern="0" noProof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without language design expertise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4271962" y="27051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3733800"/>
            <a:ext cx="3730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 3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rPr>
              <a:t>Complexity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</a:rPr>
              <a:t> of DSML development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57800" y="3733800"/>
            <a:ext cx="3730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 3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kern="0" noProof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Simplify DSML development through automation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4271962" y="39243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04800" y="48768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 4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Formal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specification of modeling language semantics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257800" y="48768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 4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kern="0" noProof="0" dirty="0" smtClean="0">
                <a:latin typeface="+mn-lt"/>
              </a:rPr>
              <a:t>Infer the semantics from DSML model instances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Notched Right Arrow 14"/>
          <p:cNvSpPr/>
          <p:nvPr/>
        </p:nvSpPr>
        <p:spPr>
          <a:xfrm>
            <a:off x="4271962" y="51054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04800" y="13716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eaLnBrk="0" hangingPunct="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Tw Cen MT"/>
              </a:rPr>
              <a:t>Challenge 1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rgbClr val="94B6D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Tw Cen MT"/>
              </a:rPr>
              <a:t>Preference to unconstrained </a:t>
            </a:r>
            <a:r>
              <a:rPr lang="en-US" sz="1600" kern="0" dirty="0" smtClean="0">
                <a:solidFill>
                  <a:schemeClr val="bg1">
                    <a:lumMod val="50000"/>
                  </a:schemeClr>
                </a:solidFill>
                <a:latin typeface="Tw Cen MT"/>
              </a:rPr>
              <a:t>environment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 Resolution</a:t>
            </a:r>
            <a:r>
              <a:rPr lang="en-US" baseline="0" dirty="0" smtClean="0"/>
              <a:t> of the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2025" y="10128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9607AA8-05CE-472E-87FC-202000571F1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57800" y="12954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lang="en-US" sz="2000" dirty="0">
                <a:latin typeface="+mn-lt"/>
                <a:cs typeface="+mn-cs"/>
              </a:rPr>
              <a:t>Resolution 1</a:t>
            </a:r>
          </a:p>
          <a:p>
            <a:pPr marL="639763" marR="0" lvl="1" indent="-273050" defTabSz="914400" eaLnBrk="0" latin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dirty="0">
                <a:latin typeface="+mn-lt"/>
                <a:cs typeface="+mn-cs"/>
              </a:rPr>
              <a:t>Use flexible modeling tool that </a:t>
            </a:r>
            <a:r>
              <a:rPr lang="en-US" sz="1600" dirty="0" smtClean="0">
                <a:latin typeface="+mn-lt"/>
                <a:cs typeface="+mn-cs"/>
              </a:rPr>
              <a:t>supports </a:t>
            </a:r>
            <a:r>
              <a:rPr lang="en-US" sz="1600" dirty="0">
                <a:latin typeface="+mn-lt"/>
                <a:cs typeface="+mn-cs"/>
              </a:rPr>
              <a:t>model sketching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4271962" y="15240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4765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 2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Familiarity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domain knowledge and language design expertise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7800" y="2362200"/>
            <a:ext cx="3730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 2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kern="0" noProof="0" dirty="0" smtClean="0">
                <a:latin typeface="+mn-lt"/>
              </a:rPr>
              <a:t>Provide DSML development environment that can develop DSML without language design expertise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4271962" y="27051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3733800"/>
            <a:ext cx="3730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 3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Complexity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DSML development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57800" y="3733800"/>
            <a:ext cx="3730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 3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kern="0" noProof="0" dirty="0" smtClean="0">
                <a:latin typeface="+mn-lt"/>
              </a:rPr>
              <a:t>Simplify DSML development through automation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4271962" y="39243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04800" y="48768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 4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Formal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specification of modeling language semantics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257800" y="48768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 4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kern="0" noProof="0" dirty="0" smtClean="0">
                <a:latin typeface="+mn-lt"/>
              </a:rPr>
              <a:t>Infer the semantics from DSML model instances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Notched Right Arrow 14"/>
          <p:cNvSpPr/>
          <p:nvPr/>
        </p:nvSpPr>
        <p:spPr>
          <a:xfrm>
            <a:off x="4271962" y="51054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6096000"/>
            <a:ext cx="82296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Modeling Language Creation By Demonstration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04800" y="13716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eaLnBrk="0" hangingPunct="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000" kern="0" dirty="0">
                <a:solidFill>
                  <a:srgbClr val="000000"/>
                </a:solidFill>
                <a:latin typeface="Tw Cen MT"/>
              </a:rPr>
              <a:t>Challenge 1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rgbClr val="94B6D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1600" kern="0" dirty="0">
                <a:solidFill>
                  <a:srgbClr val="000000"/>
                </a:solidFill>
                <a:latin typeface="Tw Cen MT"/>
              </a:rPr>
              <a:t>Preference to unconstrained </a:t>
            </a:r>
            <a:r>
              <a:rPr lang="en-US" sz="1600" kern="0" dirty="0" smtClean="0">
                <a:solidFill>
                  <a:srgbClr val="000000"/>
                </a:solidFill>
                <a:latin typeface="Tw Cen MT"/>
              </a:rPr>
              <a:t>environment</a:t>
            </a:r>
            <a:endParaRPr lang="en-US" sz="1600" kern="0" dirty="0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odeling</a:t>
            </a:r>
            <a:r>
              <a:rPr lang="en-US" baseline="0" dirty="0" smtClean="0"/>
              <a:t> </a:t>
            </a:r>
            <a:r>
              <a:rPr lang="en-US" sz="3600" b="1" baseline="0" dirty="0" smtClean="0">
                <a:solidFill>
                  <a:srgbClr val="FF0000"/>
                </a:solidFill>
              </a:rPr>
              <a:t>L</a:t>
            </a:r>
            <a:r>
              <a:rPr lang="en-US" baseline="0" dirty="0" smtClean="0"/>
              <a:t>anguage </a:t>
            </a:r>
            <a:r>
              <a:rPr lang="en-US" sz="3600" b="1" baseline="0" dirty="0" smtClean="0">
                <a:solidFill>
                  <a:srgbClr val="FF0000"/>
                </a:solidFill>
              </a:rPr>
              <a:t>C</a:t>
            </a:r>
            <a:r>
              <a:rPr lang="en-US" baseline="0" dirty="0" smtClean="0"/>
              <a:t>reation </a:t>
            </a:r>
            <a:r>
              <a:rPr lang="en-US" sz="3600" b="1" baseline="0" dirty="0" smtClean="0">
                <a:solidFill>
                  <a:srgbClr val="FF0000"/>
                </a:solidFill>
              </a:rPr>
              <a:t>B</a:t>
            </a:r>
            <a:r>
              <a:rPr lang="en-US" baseline="0" dirty="0" smtClean="0"/>
              <a:t>y </a:t>
            </a:r>
            <a:r>
              <a:rPr lang="en-US" sz="3600" b="1" baseline="0" dirty="0" smtClean="0">
                <a:solidFill>
                  <a:srgbClr val="FF0000"/>
                </a:solidFill>
              </a:rPr>
              <a:t>D</a:t>
            </a:r>
            <a:r>
              <a:rPr lang="en-US" baseline="0" dirty="0" smtClean="0"/>
              <a:t>emonstration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B0C5F0-5D23-4143-8C63-786F1CE14B2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baseline="0" dirty="0" smtClean="0"/>
              <a:t>Aid domain experts, who do not have language design expertise, to create their own DSMLs</a:t>
            </a:r>
          </a:p>
          <a:p>
            <a:pPr lvl="1"/>
            <a:r>
              <a:rPr lang="en-US" baseline="0" dirty="0" smtClean="0"/>
              <a:t>Automate DSML development</a:t>
            </a:r>
          </a:p>
          <a:p>
            <a:pPr lvl="0"/>
            <a:r>
              <a:rPr lang="en-US" baseline="0" dirty="0" smtClean="0"/>
              <a:t>Key tasks of MLCBD</a:t>
            </a:r>
          </a:p>
          <a:p>
            <a:pPr lvl="1"/>
            <a:r>
              <a:rPr lang="en-US" dirty="0" smtClean="0"/>
              <a:t>Capturing Concrete Syntax</a:t>
            </a:r>
          </a:p>
          <a:p>
            <a:pPr lvl="2"/>
            <a:r>
              <a:rPr lang="en-US" dirty="0" smtClean="0"/>
              <a:t>Capture concrete syntax of DSML while users demonstrate how to model their domain</a:t>
            </a:r>
          </a:p>
          <a:p>
            <a:pPr lvl="1"/>
            <a:r>
              <a:rPr lang="en-US" dirty="0" smtClean="0"/>
              <a:t>Inferring Abstract Syntax</a:t>
            </a:r>
          </a:p>
          <a:p>
            <a:pPr lvl="2"/>
            <a:r>
              <a:rPr lang="en-US" dirty="0" smtClean="0"/>
              <a:t>Infer abstract syntax from the captured concrete syntax and domain models</a:t>
            </a:r>
          </a:p>
          <a:p>
            <a:pPr lvl="2"/>
            <a:r>
              <a:rPr lang="en-US" dirty="0" smtClean="0"/>
              <a:t>Metamodel of DSML is generated as the result of Abstract Syntax Inference</a:t>
            </a:r>
          </a:p>
          <a:p>
            <a:pPr lvl="1"/>
            <a:r>
              <a:rPr lang="en-US" dirty="0" smtClean="0"/>
              <a:t>Inferring Semantics of DSML</a:t>
            </a:r>
          </a:p>
          <a:p>
            <a:pPr lvl="2"/>
            <a:r>
              <a:rPr lang="en-US" dirty="0" smtClean="0"/>
              <a:t>Infer semantics of DSML and anchor the inferred semantics into relevant metamodel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MLCBD Process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dirty="0" smtClean="0"/>
              <a:t>Concrete Syntax Identification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B0C5F0-5D23-4143-8C63-786F1CE14B2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09575" y="1600200"/>
          <a:ext cx="8353425" cy="4460875"/>
        </p:xfrm>
        <a:graphic>
          <a:graphicData uri="http://schemas.openxmlformats.org/presentationml/2006/ole">
            <p:oleObj spid="_x0000_s44034" name="Visio" r:id="rId4" imgW="8441591" imgH="4463892" progId="Visio.Drawing.11">
              <p:embed/>
            </p:oleObj>
          </a:graphicData>
        </a:graphic>
      </p:graphicFrame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4873626" y="1752600"/>
            <a:ext cx="41179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(or Demonstrate) a domain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domain modeling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tool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1600" kern="0" dirty="0"/>
              <a:t>The tool provides predefined </a:t>
            </a:r>
            <a:r>
              <a:rPr lang="en-US" sz="1600" kern="0" dirty="0" smtClean="0"/>
              <a:t>shapes and supports users to define new shapes</a:t>
            </a:r>
            <a:endParaRPr lang="en-US" sz="1600" kern="0" dirty="0"/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Capture domain model elements (or concrete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syntax)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while users demonstrate the domain model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rgbClr val="94B6D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Tw Cen MT"/>
              </a:rPr>
              <a:t>Identify unique modeling elements and their structural pattern</a:t>
            </a:r>
            <a:endParaRPr lang="en-US" sz="1600" kern="0" dirty="0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MLCBD Process: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Abstraction Syntax Inference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B0C5F0-5D23-4143-8C63-786F1CE14B2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09575" y="1600200"/>
          <a:ext cx="8353425" cy="4460875"/>
        </p:xfrm>
        <a:graphic>
          <a:graphicData uri="http://schemas.openxmlformats.org/presentationml/2006/ole">
            <p:oleObj spid="_x0000_s45058" name="Visio" r:id="rId3" imgW="8441591" imgH="4463892" progId="Visio.Drawing.11">
              <p:embed/>
            </p:oleObj>
          </a:graphicData>
        </a:graphic>
      </p:graphicFrame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4114800" y="4267200"/>
            <a:ext cx="449897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Tw Cen MT"/>
              </a:rPr>
              <a:t>abstract syntax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(i.e., </a:t>
            </a:r>
            <a:r>
              <a:rPr lang="en-US" sz="2000" kern="0" dirty="0" smtClean="0">
                <a:solidFill>
                  <a:srgbClr val="000000"/>
                </a:solidFill>
                <a:latin typeface="Tw Cen MT"/>
              </a:rPr>
              <a:t>metamodel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based on the identified concrete syntax and structural patterns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lvl="1" indent="-273050" eaLnBrk="0" hangingPunct="0">
              <a:spcBef>
                <a:spcPts val="550"/>
              </a:spcBef>
              <a:buClr>
                <a:srgbClr val="94B6D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Tw Cen MT"/>
              </a:rPr>
              <a:t>May require machine learning techniques to infer metamodel</a:t>
            </a:r>
            <a:endParaRPr lang="en-US" sz="1600" kern="0" dirty="0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MLCBD Process: Semantics Inference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B0C5F0-5D23-4143-8C63-786F1CE14B2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09575" y="1600200"/>
          <a:ext cx="8353425" cy="4460875"/>
        </p:xfrm>
        <a:graphic>
          <a:graphicData uri="http://schemas.openxmlformats.org/presentationml/2006/ole">
            <p:oleObj spid="_x0000_s46082" name="Visio" r:id="rId3" imgW="8441591" imgH="4463892" progId="Visio.Drawing.11">
              <p:embed/>
            </p:oleObj>
          </a:graphicData>
        </a:graphic>
      </p:graphicFrame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762000" y="601980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semantics of modeling language and associate with metamodel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Prototyping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B0C5F0-5D23-4143-8C63-786F1CE14B2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Developed based</a:t>
            </a:r>
            <a:r>
              <a:rPr lang="en-US" baseline="0" dirty="0" smtClean="0"/>
              <a:t> on Microsoft</a:t>
            </a:r>
            <a:r>
              <a:rPr lang="en-US" dirty="0" smtClean="0"/>
              <a:t> </a:t>
            </a:r>
            <a:r>
              <a:rPr lang="en-US" baseline="0" dirty="0" smtClean="0"/>
              <a:t>Visio</a:t>
            </a:r>
          </a:p>
          <a:p>
            <a:pPr lvl="1"/>
            <a:r>
              <a:rPr lang="en-US" dirty="0" smtClean="0"/>
              <a:t>Support various shapes</a:t>
            </a:r>
            <a:r>
              <a:rPr lang="en-US" baseline="0" dirty="0" smtClean="0"/>
              <a:t> and allow to use custom shapes designed by users</a:t>
            </a:r>
          </a:p>
          <a:p>
            <a:pPr lvl="1"/>
            <a:r>
              <a:rPr lang="en-US" baseline="0" dirty="0" smtClean="0"/>
              <a:t>Provide SDK (for Office 2007 and 2010) and embedded programming language (VBA)</a:t>
            </a:r>
          </a:p>
          <a:p>
            <a:pPr lvl="1"/>
            <a:r>
              <a:rPr lang="en-US" dirty="0" smtClean="0"/>
              <a:t>Very little DK documentation and a lack of general references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581400"/>
            <a:ext cx="3976688" cy="294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</a:t>
            </a:r>
            <a:r>
              <a:rPr lang="en-US" baseline="0" dirty="0" smtClean="0"/>
              <a:t> Prototyping 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B0C5F0-5D23-4143-8C63-786F1CE14B2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409575" y="1600200"/>
          <a:ext cx="8353425" cy="4460875"/>
        </p:xfrm>
        <a:graphic>
          <a:graphicData uri="http://schemas.openxmlformats.org/presentationml/2006/ole">
            <p:oleObj spid="_x0000_s47106" name="Visio" r:id="rId3" imgW="8441591" imgH="4463892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3048000"/>
            <a:ext cx="22860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MS Visio User Interface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029200"/>
            <a:ext cx="1752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Hook Visio Event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29718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Capture unique shapes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Place the shapes as master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4114800"/>
            <a:ext cx="17526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Save the master as template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6096000"/>
            <a:ext cx="3048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Infer relationship semantics statically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B0C5F0-5D23-4143-8C63-786F1CE14B2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362200"/>
            <a:ext cx="6781800" cy="297180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 rtlCol="0" anchor="t">
            <a:noAutofit/>
          </a:bodyPr>
          <a:lstStyle/>
          <a:p>
            <a:r>
              <a:rPr lang="en-US" sz="3200" b="1" i="1" dirty="0" smtClean="0"/>
              <a:t>Modeling Language  Creation </a:t>
            </a:r>
            <a:br>
              <a:rPr lang="en-US" sz="3200" b="1" i="1" dirty="0" smtClean="0"/>
            </a:br>
            <a:r>
              <a:rPr lang="en-US" sz="3200" b="1" i="1" dirty="0" smtClean="0"/>
              <a:t>                          By Demonstration</a:t>
            </a:r>
          </a:p>
        </p:txBody>
      </p:sp>
      <p:sp>
        <p:nvSpPr>
          <p:cNvPr id="5" name="Action Button: Forward or Next 4">
            <a:hlinkClick r:id="" action="ppaction://noaction" highlightClick="1"/>
          </p:cNvPr>
          <p:cNvSpPr/>
          <p:nvPr/>
        </p:nvSpPr>
        <p:spPr>
          <a:xfrm>
            <a:off x="3733800" y="3886200"/>
            <a:ext cx="1295400" cy="12192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Presentation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GPMLs vs. DSMLs</a:t>
            </a:r>
          </a:p>
          <a:p>
            <a:r>
              <a:rPr lang="en-US" dirty="0" smtClean="0"/>
              <a:t>Challenges of DSMLs Development</a:t>
            </a:r>
          </a:p>
          <a:p>
            <a:r>
              <a:rPr lang="en-US" dirty="0" smtClean="0"/>
              <a:t>Modeling</a:t>
            </a:r>
            <a:r>
              <a:rPr lang="en-US" baseline="0" dirty="0" smtClean="0"/>
              <a:t> Language Creation By Demonstration</a:t>
            </a:r>
          </a:p>
          <a:p>
            <a:r>
              <a:rPr lang="en-US" baseline="0" dirty="0" smtClean="0"/>
              <a:t>Demo</a:t>
            </a:r>
          </a:p>
          <a:p>
            <a:r>
              <a:rPr lang="en-US" baseline="0" dirty="0" smtClean="0"/>
              <a:t>Conclusion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DDC1D9-19BA-4DE3-876D-E75384BB35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B0C5F0-5D23-4143-8C63-786F1CE14B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Design and implement generic MLCBD</a:t>
            </a:r>
            <a:r>
              <a:rPr lang="en-US" baseline="0" dirty="0" smtClean="0"/>
              <a:t> framework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0"/>
            <a:r>
              <a:rPr lang="en-US" dirty="0" smtClean="0"/>
              <a:t>Challenges</a:t>
            </a:r>
          </a:p>
          <a:p>
            <a:pPr lvl="1"/>
            <a:r>
              <a:rPr lang="en-US" baseline="0" dirty="0" smtClean="0"/>
              <a:t>Designing </a:t>
            </a:r>
            <a:r>
              <a:rPr lang="en-US" baseline="0" dirty="0" smtClean="0"/>
              <a:t>effective and efficient inference engine</a:t>
            </a:r>
            <a:endParaRPr lang="en-US" dirty="0" smtClean="0"/>
          </a:p>
          <a:p>
            <a:pPr lvl="1"/>
            <a:r>
              <a:rPr lang="en-US" baseline="0" smtClean="0"/>
              <a:t>Identifying </a:t>
            </a:r>
            <a:r>
              <a:rPr lang="en-US" baseline="0" dirty="0" smtClean="0"/>
              <a:t>commonly applicable semantics and </a:t>
            </a:r>
            <a:r>
              <a:rPr lang="en-US" baseline="0" smtClean="0"/>
              <a:t>domain-specific semantics</a:t>
            </a:r>
          </a:p>
          <a:p>
            <a:pPr lvl="1"/>
            <a:r>
              <a:rPr lang="en-US" baseline="0" dirty="0" smtClean="0"/>
              <a:t>Verifying </a:t>
            </a:r>
            <a:r>
              <a:rPr lang="en-US" baseline="0" dirty="0" smtClean="0"/>
              <a:t>the generated DSMLs</a:t>
            </a:r>
          </a:p>
          <a:p>
            <a:pPr lvl="1"/>
            <a:r>
              <a:rPr lang="en-US" dirty="0" smtClean="0"/>
              <a:t>Managing</a:t>
            </a:r>
            <a:r>
              <a:rPr lang="en-US" baseline="0" dirty="0" smtClean="0"/>
              <a:t> the evolution of DSMLs </a:t>
            </a:r>
            <a:endParaRPr lang="en-US" dirty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133600" y="1905000"/>
          <a:ext cx="5496658" cy="2362200"/>
        </p:xfrm>
        <a:graphic>
          <a:graphicData uri="http://schemas.openxmlformats.org/presentationml/2006/ole">
            <p:oleObj spid="_x0000_s48132" name="Visio" r:id="rId3" imgW="4609780" imgH="198077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http://www.healthcareersinteraction.com/images/faq_question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447800"/>
            <a:ext cx="3597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14" descr="bigN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943600"/>
            <a:ext cx="757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200400" y="6105525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宋体" pitchFamily="2" charset="-122"/>
              </a:rPr>
            </a:br>
            <a:r>
              <a:rPr lang="en-US" altLang="zh-CN" sz="1400" dirty="0" smtClean="0">
                <a:latin typeface="Times New Roman" pitchFamily="18" charset="0"/>
                <a:ea typeface="宋体" pitchFamily="2" charset="-122"/>
              </a:rPr>
              <a:t> This work supported in part by NSF CAREER #1052616.</a:t>
            </a:r>
            <a:r>
              <a:rPr lang="en-US" altLang="zh-CN" sz="1400" dirty="0" smtClean="0">
                <a:latin typeface="Tahoma" pitchFamily="34" charset="0"/>
                <a:ea typeface="宋体" pitchFamily="2" charset="-122"/>
              </a:rPr>
              <a:t> 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3200400" y="6334125"/>
            <a:ext cx="5859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893529B-D588-42E2-B45E-7106B0B55F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271" name="Title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MLCBD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B0C5F0-5D23-4143-8C63-786F1CE14B2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09575" y="1600200"/>
          <a:ext cx="8353425" cy="4460875"/>
        </p:xfrm>
        <a:graphic>
          <a:graphicData uri="http://schemas.openxmlformats.org/presentationml/2006/ole">
            <p:oleObj spid="_x0000_s28680" name="Visio" r:id="rId3" imgW="8441591" imgH="4463892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Types of Modeling Languages</a:t>
            </a:r>
          </a:p>
        </p:txBody>
      </p:sp>
      <p:sp>
        <p:nvSpPr>
          <p:cNvPr id="4099" name="Content Placeholder 43"/>
          <p:cNvSpPr>
            <a:spLocks noGrp="1"/>
          </p:cNvSpPr>
          <p:nvPr>
            <p:ph sz="half" idx="2"/>
          </p:nvPr>
        </p:nvSpPr>
        <p:spPr>
          <a:xfrm>
            <a:off x="457200" y="1728787"/>
            <a:ext cx="4040188" cy="3951288"/>
          </a:xfrm>
        </p:spPr>
        <p:txBody>
          <a:bodyPr/>
          <a:lstStyle/>
          <a:p>
            <a:r>
              <a:rPr lang="en-US" dirty="0" smtClean="0"/>
              <a:t>GPMLs (General-Purpose Modeling Languages)</a:t>
            </a:r>
          </a:p>
          <a:p>
            <a:pPr lvl="1"/>
            <a:r>
              <a:rPr lang="en-US" dirty="0" smtClean="0"/>
              <a:t>Example: UML</a:t>
            </a:r>
          </a:p>
          <a:p>
            <a:pPr lvl="1"/>
            <a:r>
              <a:rPr lang="en-US" dirty="0" smtClean="0"/>
              <a:t>Rich constructs and expressiveness for all domains</a:t>
            </a:r>
          </a:p>
          <a:p>
            <a:pPr lvl="1"/>
            <a:r>
              <a:rPr lang="en-US" dirty="0" smtClean="0"/>
              <a:t>Requires much time and effort for domain experts to understand and use </a:t>
            </a:r>
          </a:p>
          <a:p>
            <a:pPr lvl="1"/>
            <a:r>
              <a:rPr lang="en-US" dirty="0" smtClean="0"/>
              <a:t>Many tools are already available (commercial, open)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1FCD62F-FC2F-4AE8-803F-0863386DA3A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Content Placeholder 43"/>
          <p:cNvSpPr txBox="1">
            <a:spLocks/>
          </p:cNvSpPr>
          <p:nvPr/>
        </p:nvSpPr>
        <p:spPr bwMode="auto">
          <a:xfrm>
            <a:off x="4648200" y="1676400"/>
            <a:ext cx="4040188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DSMLs (Domain-Specific Modeling Languages)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Example: Petri Net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Customized to a specific domain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Easier to learn and use by domain experts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Designed and implemented by domain-driven needs and abstractions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</a:pPr>
            <a:endParaRPr lang="en-US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DSMLs Development Challenge 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Preference to unconstrained environments</a:t>
            </a:r>
          </a:p>
          <a:p>
            <a:pPr lvl="1"/>
            <a:r>
              <a:rPr lang="en-US" dirty="0" smtClean="0"/>
              <a:t>Design with whiteboard, papers, or computer with pen-based input system</a:t>
            </a:r>
          </a:p>
          <a:p>
            <a:pPr lvl="1"/>
            <a:r>
              <a:rPr lang="en-US" dirty="0" smtClean="0"/>
              <a:t>Easy to capture high-level requirements and communicate with participants </a:t>
            </a:r>
          </a:p>
          <a:p>
            <a:pPr lvl="1"/>
            <a:r>
              <a:rPr lang="en-US" dirty="0" smtClean="0"/>
              <a:t>Documents are informal and often not documented</a:t>
            </a:r>
          </a:p>
          <a:p>
            <a:pPr lvl="1"/>
            <a:r>
              <a:rPr lang="en-US" dirty="0" smtClean="0"/>
              <a:t>Need to process wide range of open notations for different domains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6316E41-1194-487F-98AC-88AA58B2C2D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962400"/>
            <a:ext cx="65865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2895600" y="64770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/>
              <a:t>Figures are excerpted from Chen, Q., Grundy, J.C., and Hosking, J.G. SUMLOW: Early Design-Stage Sketching of UML Diagrams on an E-whiteboard, Software – Practice and Experience, vol. 38 , no. 9, Wiley, July 2008, pp. 961-994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DSML Development Challenge 2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143000"/>
          </a:xfrm>
        </p:spPr>
        <p:txBody>
          <a:bodyPr/>
          <a:lstStyle/>
          <a:p>
            <a:r>
              <a:rPr lang="en-US" dirty="0" smtClean="0"/>
              <a:t>Often requires familiarity of </a:t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b="1" i="1" dirty="0" smtClean="0"/>
              <a:t>domain knowledge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b="1" i="1" dirty="0" smtClean="0"/>
              <a:t>language design expertise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D24AC7E-2200-41BA-ABD5-2F173EFD0CD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895600"/>
            <a:ext cx="2590800" cy="25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Domain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Experts</a:t>
            </a:r>
          </a:p>
        </p:txBody>
      </p:sp>
      <p:sp>
        <p:nvSpPr>
          <p:cNvPr id="6" name="Oval 5"/>
          <p:cNvSpPr/>
          <p:nvPr/>
        </p:nvSpPr>
        <p:spPr>
          <a:xfrm>
            <a:off x="3886200" y="2819400"/>
            <a:ext cx="2590800" cy="25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dirty="0">
                <a:solidFill>
                  <a:schemeClr val="tx1"/>
                </a:solidFill>
              </a:rPr>
              <a:t>Programming Language Development Experts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2895600" y="5830888"/>
            <a:ext cx="510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Experts</a:t>
            </a:r>
            <a:r>
              <a:rPr lang="en-US" dirty="0"/>
              <a:t> </a:t>
            </a:r>
            <a:r>
              <a:rPr lang="en-US" sz="1400" dirty="0"/>
              <a:t>who have both </a:t>
            </a:r>
            <a:r>
              <a:rPr lang="en-US" i="1" dirty="0"/>
              <a:t>domain knowledge </a:t>
            </a:r>
            <a:r>
              <a:rPr lang="en-US" sz="1400" dirty="0"/>
              <a:t>and</a:t>
            </a:r>
            <a:r>
              <a:rPr lang="en-US" dirty="0"/>
              <a:t> </a:t>
            </a:r>
            <a:r>
              <a:rPr lang="en-US" i="1" dirty="0"/>
              <a:t>language development expertise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733801" y="5181600"/>
            <a:ext cx="1219200" cy="31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TextBox 14"/>
          <p:cNvSpPr txBox="1">
            <a:spLocks noChangeArrowheads="1"/>
          </p:cNvSpPr>
          <p:nvPr/>
        </p:nvSpPr>
        <p:spPr bwMode="auto">
          <a:xfrm>
            <a:off x="6705600" y="34290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0000CC"/>
                </a:solidFill>
              </a:rPr>
              <a:t>Quality of DSML Implementations &amp; Maintenance</a:t>
            </a:r>
          </a:p>
        </p:txBody>
      </p:sp>
      <p:sp>
        <p:nvSpPr>
          <p:cNvPr id="8202" name="TextBox 15"/>
          <p:cNvSpPr txBox="1">
            <a:spLocks noChangeArrowheads="1"/>
          </p:cNvSpPr>
          <p:nvPr/>
        </p:nvSpPr>
        <p:spPr bwMode="auto">
          <a:xfrm>
            <a:off x="152400" y="33528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0000CC"/>
                </a:solidFill>
              </a:rPr>
              <a:t>Quality of </a:t>
            </a:r>
            <a:r>
              <a:rPr lang="en-US" dirty="0" smtClean="0">
                <a:solidFill>
                  <a:srgbClr val="0000CC"/>
                </a:solidFill>
              </a:rPr>
              <a:t>Domain Understanding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DSML Development Challenge 3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12775" y="1295400"/>
            <a:ext cx="8153400" cy="1905000"/>
          </a:xfrm>
        </p:spPr>
        <p:txBody>
          <a:bodyPr/>
          <a:lstStyle/>
          <a:p>
            <a:r>
              <a:rPr lang="en-US" dirty="0" smtClean="0"/>
              <a:t>Complexity of DSML development</a:t>
            </a:r>
          </a:p>
          <a:p>
            <a:pPr lvl="1"/>
            <a:r>
              <a:rPr lang="en-US" dirty="0" smtClean="0"/>
              <a:t>DSML development is often </a:t>
            </a:r>
            <a:r>
              <a:rPr lang="en-US" sz="2400" b="1" dirty="0" smtClean="0"/>
              <a:t>iterative</a:t>
            </a:r>
            <a:r>
              <a:rPr lang="en-US" dirty="0" smtClean="0"/>
              <a:t> and </a:t>
            </a:r>
            <a:r>
              <a:rPr lang="en-US" sz="2400" b="1" dirty="0" smtClean="0"/>
              <a:t>incremental</a:t>
            </a:r>
          </a:p>
          <a:p>
            <a:pPr lvl="2"/>
            <a:r>
              <a:rPr lang="en-US" dirty="0" smtClean="0"/>
              <a:t>Several different stages are often used to develop a DSML</a:t>
            </a:r>
          </a:p>
          <a:p>
            <a:pPr lvl="2"/>
            <a:r>
              <a:rPr lang="en-US" dirty="0" smtClean="0"/>
              <a:t>Helps to capture and formalize constantly changing requirements and notations</a:t>
            </a:r>
          </a:p>
          <a:p>
            <a:pPr lvl="2"/>
            <a:r>
              <a:rPr lang="en-US" dirty="0" smtClean="0"/>
              <a:t>Can be tedious, error-prone, and time-consuming without tool supports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73751F1-85B7-44A8-B809-CBDB653340C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6" name="Group 142"/>
          <p:cNvGrpSpPr>
            <a:grpSpLocks/>
          </p:cNvGrpSpPr>
          <p:nvPr/>
        </p:nvGrpSpPr>
        <p:grpSpPr bwMode="auto">
          <a:xfrm rot="5400000">
            <a:off x="3172970" y="3162300"/>
            <a:ext cx="3276600" cy="3352800"/>
            <a:chOff x="1826" y="1488"/>
            <a:chExt cx="2112" cy="1584"/>
          </a:xfrm>
        </p:grpSpPr>
        <p:sp>
          <p:nvSpPr>
            <p:cNvPr id="7" name="AutoShape 143"/>
            <p:cNvSpPr>
              <a:spLocks noChangeArrowheads="1"/>
            </p:cNvSpPr>
            <p:nvPr/>
          </p:nvSpPr>
          <p:spPr bwMode="auto">
            <a:xfrm rot="2700000">
              <a:off x="2126" y="1212"/>
              <a:ext cx="1536" cy="2088"/>
            </a:xfrm>
            <a:custGeom>
              <a:avLst/>
              <a:gdLst>
                <a:gd name="G0" fmla="+- 7184998 0 0"/>
                <a:gd name="G1" fmla="+- 2333192 0 0"/>
                <a:gd name="G2" fmla="+- 7184998 0 2333192"/>
                <a:gd name="G3" fmla="+- 10800 0 0"/>
                <a:gd name="G4" fmla="+- 0 0 718499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151 0 0"/>
                <a:gd name="G9" fmla="+- 0 0 2333192"/>
                <a:gd name="G10" fmla="+- 5151 0 2700"/>
                <a:gd name="G11" fmla="cos G10 7184998"/>
                <a:gd name="G12" fmla="sin G10 7184998"/>
                <a:gd name="G13" fmla="cos 13500 7184998"/>
                <a:gd name="G14" fmla="sin 13500 7184998"/>
                <a:gd name="G15" fmla="+- G11 10800 0"/>
                <a:gd name="G16" fmla="+- G12 10800 0"/>
                <a:gd name="G17" fmla="+- G13 10800 0"/>
                <a:gd name="G18" fmla="+- G14 10800 0"/>
                <a:gd name="G19" fmla="*/ 5151 1 2"/>
                <a:gd name="G20" fmla="+- G19 5400 0"/>
                <a:gd name="G21" fmla="cos G20 7184998"/>
                <a:gd name="G22" fmla="sin G20 7184998"/>
                <a:gd name="G23" fmla="+- G21 10800 0"/>
                <a:gd name="G24" fmla="+- G12 G23 G22"/>
                <a:gd name="G25" fmla="+- G22 G23 G11"/>
                <a:gd name="G26" fmla="cos 10800 7184998"/>
                <a:gd name="G27" fmla="sin 10800 7184998"/>
                <a:gd name="G28" fmla="cos 5151 7184998"/>
                <a:gd name="G29" fmla="sin 5151 718499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2333192"/>
                <a:gd name="G36" fmla="sin G34 2333192"/>
                <a:gd name="G37" fmla="+/ 2333192 718499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151 G39"/>
                <a:gd name="G43" fmla="sin 5151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4026 w 21600"/>
                <a:gd name="T5" fmla="*/ 21106 h 21600"/>
                <a:gd name="T6" fmla="*/ 17285 w 21600"/>
                <a:gd name="T7" fmla="*/ 15443 h 21600"/>
                <a:gd name="T8" fmla="*/ 12338 w 21600"/>
                <a:gd name="T9" fmla="*/ 15715 h 21600"/>
                <a:gd name="T10" fmla="*/ 6263 w 21600"/>
                <a:gd name="T11" fmla="*/ 23515 h 21600"/>
                <a:gd name="T12" fmla="*/ 2915 w 21600"/>
                <a:gd name="T13" fmla="*/ 16455 h 21600"/>
                <a:gd name="T14" fmla="*/ 9976 w 21600"/>
                <a:gd name="T15" fmla="*/ 13108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069" y="15651"/>
                  </a:moveTo>
                  <a:cubicBezTo>
                    <a:pt x="9624" y="15849"/>
                    <a:pt x="10210" y="15951"/>
                    <a:pt x="10800" y="15951"/>
                  </a:cubicBezTo>
                  <a:cubicBezTo>
                    <a:pt x="12461" y="15950"/>
                    <a:pt x="14020" y="15149"/>
                    <a:pt x="14988" y="13798"/>
                  </a:cubicBezTo>
                  <a:lnTo>
                    <a:pt x="19581" y="17087"/>
                  </a:lnTo>
                  <a:cubicBezTo>
                    <a:pt x="17553" y="19919"/>
                    <a:pt x="14283" y="21599"/>
                    <a:pt x="10800" y="21600"/>
                  </a:cubicBezTo>
                  <a:cubicBezTo>
                    <a:pt x="9563" y="21600"/>
                    <a:pt x="8335" y="21387"/>
                    <a:pt x="7171" y="20972"/>
                  </a:cubicBezTo>
                  <a:lnTo>
                    <a:pt x="6263" y="23515"/>
                  </a:lnTo>
                  <a:lnTo>
                    <a:pt x="2915" y="16455"/>
                  </a:lnTo>
                  <a:lnTo>
                    <a:pt x="9976" y="13108"/>
                  </a:lnTo>
                  <a:lnTo>
                    <a:pt x="9069" y="15651"/>
                  </a:lnTo>
                  <a:close/>
                </a:path>
              </a:pathLst>
            </a:custGeom>
            <a:gradFill rotWithShape="0">
              <a:gsLst>
                <a:gs pos="0">
                  <a:srgbClr val="FF0000">
                    <a:gamma/>
                    <a:shade val="40000"/>
                    <a:invGamma/>
                  </a:srgbClr>
                </a:gs>
                <a:gs pos="100000">
                  <a:srgbClr val="FF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AutoShape 144"/>
            <p:cNvSpPr>
              <a:spLocks noChangeArrowheads="1"/>
            </p:cNvSpPr>
            <p:nvPr/>
          </p:nvSpPr>
          <p:spPr bwMode="auto">
            <a:xfrm rot="2700000">
              <a:off x="2102" y="1260"/>
              <a:ext cx="1536" cy="2088"/>
            </a:xfrm>
            <a:custGeom>
              <a:avLst/>
              <a:gdLst>
                <a:gd name="G0" fmla="+- 146498 0 0"/>
                <a:gd name="G1" fmla="+- -3194549 0 0"/>
                <a:gd name="G2" fmla="+- 146498 0 -3194549"/>
                <a:gd name="G3" fmla="+- 10800 0 0"/>
                <a:gd name="G4" fmla="+- 0 0 14649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4768 0 0"/>
                <a:gd name="G9" fmla="+- 0 0 -3194549"/>
                <a:gd name="G10" fmla="+- 4768 0 2700"/>
                <a:gd name="G11" fmla="cos G10 146498"/>
                <a:gd name="G12" fmla="sin G10 146498"/>
                <a:gd name="G13" fmla="cos 13500 146498"/>
                <a:gd name="G14" fmla="sin 13500 146498"/>
                <a:gd name="G15" fmla="+- G11 10800 0"/>
                <a:gd name="G16" fmla="+- G12 10800 0"/>
                <a:gd name="G17" fmla="+- G13 10800 0"/>
                <a:gd name="G18" fmla="+- G14 10800 0"/>
                <a:gd name="G19" fmla="*/ 4768 1 2"/>
                <a:gd name="G20" fmla="+- G19 5400 0"/>
                <a:gd name="G21" fmla="cos G20 146498"/>
                <a:gd name="G22" fmla="sin G20 146498"/>
                <a:gd name="G23" fmla="+- G21 10800 0"/>
                <a:gd name="G24" fmla="+- G12 G23 G22"/>
                <a:gd name="G25" fmla="+- G22 G23 G11"/>
                <a:gd name="G26" fmla="cos 10800 146498"/>
                <a:gd name="G27" fmla="sin 10800 146498"/>
                <a:gd name="G28" fmla="cos 4768 146498"/>
                <a:gd name="G29" fmla="sin 4768 14649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3194549"/>
                <a:gd name="G36" fmla="sin G34 -3194549"/>
                <a:gd name="G37" fmla="+/ -3194549 14649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4768 G39"/>
                <a:gd name="G43" fmla="sin 476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0722 w 21600"/>
                <a:gd name="T5" fmla="*/ 6535 h 21600"/>
                <a:gd name="T6" fmla="*/ 15932 w 21600"/>
                <a:gd name="T7" fmla="*/ 4948 h 21600"/>
                <a:gd name="T8" fmla="*/ 15180 w 21600"/>
                <a:gd name="T9" fmla="*/ 8917 h 21600"/>
                <a:gd name="T10" fmla="*/ 24289 w 21600"/>
                <a:gd name="T11" fmla="*/ 11326 h 21600"/>
                <a:gd name="T12" fmla="*/ 18355 w 21600"/>
                <a:gd name="T13" fmla="*/ 16815 h 21600"/>
                <a:gd name="T14" fmla="*/ 12866 w 21600"/>
                <a:gd name="T15" fmla="*/ 1088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564" y="10985"/>
                  </a:moveTo>
                  <a:cubicBezTo>
                    <a:pt x="15566" y="10924"/>
                    <a:pt x="15568" y="10862"/>
                    <a:pt x="15568" y="10800"/>
                  </a:cubicBezTo>
                  <a:cubicBezTo>
                    <a:pt x="15568" y="9427"/>
                    <a:pt x="14976" y="8120"/>
                    <a:pt x="13944" y="7215"/>
                  </a:cubicBezTo>
                  <a:lnTo>
                    <a:pt x="17921" y="2680"/>
                  </a:lnTo>
                  <a:cubicBezTo>
                    <a:pt x="20259" y="4731"/>
                    <a:pt x="21600" y="7690"/>
                    <a:pt x="21600" y="10800"/>
                  </a:cubicBezTo>
                  <a:cubicBezTo>
                    <a:pt x="21600" y="10940"/>
                    <a:pt x="21597" y="11080"/>
                    <a:pt x="21591" y="11221"/>
                  </a:cubicBezTo>
                  <a:lnTo>
                    <a:pt x="24289" y="11326"/>
                  </a:lnTo>
                  <a:lnTo>
                    <a:pt x="18355" y="16815"/>
                  </a:lnTo>
                  <a:lnTo>
                    <a:pt x="12866" y="10880"/>
                  </a:lnTo>
                  <a:lnTo>
                    <a:pt x="15564" y="10985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000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AutoShape 145"/>
            <p:cNvSpPr>
              <a:spLocks noChangeArrowheads="1"/>
            </p:cNvSpPr>
            <p:nvPr/>
          </p:nvSpPr>
          <p:spPr bwMode="auto">
            <a:xfrm rot="2700000">
              <a:off x="2102" y="1260"/>
              <a:ext cx="1536" cy="2088"/>
            </a:xfrm>
            <a:custGeom>
              <a:avLst/>
              <a:gdLst>
                <a:gd name="G0" fmla="+- -4317438 0 0"/>
                <a:gd name="G1" fmla="+- -8659349 0 0"/>
                <a:gd name="G2" fmla="+- -4317438 0 -8659349"/>
                <a:gd name="G3" fmla="+- 10800 0 0"/>
                <a:gd name="G4" fmla="+- 0 0 -431743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170 0 0"/>
                <a:gd name="G9" fmla="+- 0 0 -8659349"/>
                <a:gd name="G10" fmla="+- 5170 0 2700"/>
                <a:gd name="G11" fmla="cos G10 -4317438"/>
                <a:gd name="G12" fmla="sin G10 -4317438"/>
                <a:gd name="G13" fmla="cos 13500 -4317438"/>
                <a:gd name="G14" fmla="sin 13500 -4317438"/>
                <a:gd name="G15" fmla="+- G11 10800 0"/>
                <a:gd name="G16" fmla="+- G12 10800 0"/>
                <a:gd name="G17" fmla="+- G13 10800 0"/>
                <a:gd name="G18" fmla="+- G14 10800 0"/>
                <a:gd name="G19" fmla="*/ 5170 1 2"/>
                <a:gd name="G20" fmla="+- G19 5400 0"/>
                <a:gd name="G21" fmla="cos G20 -4317438"/>
                <a:gd name="G22" fmla="sin G20 -4317438"/>
                <a:gd name="G23" fmla="+- G21 10800 0"/>
                <a:gd name="G24" fmla="+- G12 G23 G22"/>
                <a:gd name="G25" fmla="+- G22 G23 G11"/>
                <a:gd name="G26" fmla="cos 10800 -4317438"/>
                <a:gd name="G27" fmla="sin 10800 -4317438"/>
                <a:gd name="G28" fmla="cos 5170 -4317438"/>
                <a:gd name="G29" fmla="sin 5170 -431743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8659349"/>
                <a:gd name="G36" fmla="sin G34 -8659349"/>
                <a:gd name="G37" fmla="+/ -8659349 -431743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170 G39"/>
                <a:gd name="G43" fmla="sin 517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09 w 21600"/>
                <a:gd name="T5" fmla="*/ 133 h 21600"/>
                <a:gd name="T6" fmla="*/ 5443 w 21600"/>
                <a:gd name="T7" fmla="*/ 4878 h 21600"/>
                <a:gd name="T8" fmla="*/ 9990 w 21600"/>
                <a:gd name="T9" fmla="*/ 5693 h 21600"/>
                <a:gd name="T10" fmla="*/ 16317 w 21600"/>
                <a:gd name="T11" fmla="*/ -1522 h 21600"/>
                <a:gd name="T12" fmla="*/ 19096 w 21600"/>
                <a:gd name="T13" fmla="*/ 5766 h 21600"/>
                <a:gd name="T14" fmla="*/ 11809 w 21600"/>
                <a:gd name="T15" fmla="*/ 854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2912" y="6081"/>
                  </a:moveTo>
                  <a:cubicBezTo>
                    <a:pt x="12248" y="5783"/>
                    <a:pt x="11528" y="5630"/>
                    <a:pt x="10800" y="5630"/>
                  </a:cubicBezTo>
                  <a:cubicBezTo>
                    <a:pt x="9518" y="5629"/>
                    <a:pt x="8282" y="6106"/>
                    <a:pt x="7331" y="6965"/>
                  </a:cubicBezTo>
                  <a:lnTo>
                    <a:pt x="3555" y="2790"/>
                  </a:lnTo>
                  <a:cubicBezTo>
                    <a:pt x="5540" y="994"/>
                    <a:pt x="8122" y="-1"/>
                    <a:pt x="10800" y="0"/>
                  </a:cubicBezTo>
                  <a:cubicBezTo>
                    <a:pt x="12321" y="0"/>
                    <a:pt x="13825" y="321"/>
                    <a:pt x="15213" y="943"/>
                  </a:cubicBezTo>
                  <a:lnTo>
                    <a:pt x="16317" y="-1522"/>
                  </a:lnTo>
                  <a:lnTo>
                    <a:pt x="19096" y="5766"/>
                  </a:lnTo>
                  <a:lnTo>
                    <a:pt x="11809" y="8545"/>
                  </a:lnTo>
                  <a:lnTo>
                    <a:pt x="12912" y="6081"/>
                  </a:lnTo>
                  <a:close/>
                </a:path>
              </a:pathLst>
            </a:custGeom>
            <a:gradFill rotWithShape="0">
              <a:gsLst>
                <a:gs pos="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AutoShape 146"/>
            <p:cNvSpPr>
              <a:spLocks noChangeArrowheads="1"/>
            </p:cNvSpPr>
            <p:nvPr/>
          </p:nvSpPr>
          <p:spPr bwMode="auto">
            <a:xfrm rot="2700000">
              <a:off x="2102" y="1260"/>
              <a:ext cx="1536" cy="2088"/>
            </a:xfrm>
            <a:custGeom>
              <a:avLst/>
              <a:gdLst>
                <a:gd name="G0" fmla="+- -10554645 0 0"/>
                <a:gd name="G1" fmla="+- 9738445 0 0"/>
                <a:gd name="G2" fmla="+- -10554645 0 9738445"/>
                <a:gd name="G3" fmla="+- 10800 0 0"/>
                <a:gd name="G4" fmla="+- 0 0 -10554645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041 0 0"/>
                <a:gd name="G9" fmla="+- 0 0 9738445"/>
                <a:gd name="G10" fmla="+- 5041 0 2700"/>
                <a:gd name="G11" fmla="cos G10 -10554645"/>
                <a:gd name="G12" fmla="sin G10 -10554645"/>
                <a:gd name="G13" fmla="cos 13500 -10554645"/>
                <a:gd name="G14" fmla="sin 13500 -10554645"/>
                <a:gd name="G15" fmla="+- G11 10800 0"/>
                <a:gd name="G16" fmla="+- G12 10800 0"/>
                <a:gd name="G17" fmla="+- G13 10800 0"/>
                <a:gd name="G18" fmla="+- G14 10800 0"/>
                <a:gd name="G19" fmla="*/ 5041 1 2"/>
                <a:gd name="G20" fmla="+- G19 5400 0"/>
                <a:gd name="G21" fmla="cos G20 -10554645"/>
                <a:gd name="G22" fmla="sin G20 -10554645"/>
                <a:gd name="G23" fmla="+- G21 10800 0"/>
                <a:gd name="G24" fmla="+- G12 G23 G22"/>
                <a:gd name="G25" fmla="+- G22 G23 G11"/>
                <a:gd name="G26" fmla="cos 10800 -10554645"/>
                <a:gd name="G27" fmla="sin 10800 -10554645"/>
                <a:gd name="G28" fmla="cos 5041 -10554645"/>
                <a:gd name="G29" fmla="sin 5041 -10554645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9738445"/>
                <a:gd name="G36" fmla="sin G34 9738445"/>
                <a:gd name="G37" fmla="+/ 9738445 -10554645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041 G39"/>
                <a:gd name="G43" fmla="sin 5041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63 w 21600"/>
                <a:gd name="T5" fmla="*/ 11971 h 21600"/>
                <a:gd name="T6" fmla="*/ 4039 w 21600"/>
                <a:gd name="T7" fmla="*/ 14927 h 21600"/>
                <a:gd name="T8" fmla="*/ 5788 w 21600"/>
                <a:gd name="T9" fmla="*/ 11346 h 21600"/>
                <a:gd name="T10" fmla="*/ -1969 w 21600"/>
                <a:gd name="T11" fmla="*/ 6416 h 21600"/>
                <a:gd name="T12" fmla="*/ 5120 w 21600"/>
                <a:gd name="T13" fmla="*/ 2950 h 21600"/>
                <a:gd name="T14" fmla="*/ 8585 w 21600"/>
                <a:gd name="T15" fmla="*/ 1003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032" y="9163"/>
                  </a:moveTo>
                  <a:cubicBezTo>
                    <a:pt x="5851" y="9689"/>
                    <a:pt x="5759" y="10243"/>
                    <a:pt x="5759" y="10799"/>
                  </a:cubicBezTo>
                  <a:cubicBezTo>
                    <a:pt x="5758" y="11726"/>
                    <a:pt x="6014" y="12635"/>
                    <a:pt x="6497" y="13426"/>
                  </a:cubicBezTo>
                  <a:lnTo>
                    <a:pt x="1581" y="16427"/>
                  </a:lnTo>
                  <a:cubicBezTo>
                    <a:pt x="547" y="14732"/>
                    <a:pt x="0" y="12785"/>
                    <a:pt x="0" y="10800"/>
                  </a:cubicBezTo>
                  <a:cubicBezTo>
                    <a:pt x="-1" y="9606"/>
                    <a:pt x="197" y="8421"/>
                    <a:pt x="585" y="7292"/>
                  </a:cubicBezTo>
                  <a:lnTo>
                    <a:pt x="-1969" y="6416"/>
                  </a:lnTo>
                  <a:lnTo>
                    <a:pt x="5120" y="2950"/>
                  </a:lnTo>
                  <a:lnTo>
                    <a:pt x="8585" y="10039"/>
                  </a:lnTo>
                  <a:lnTo>
                    <a:pt x="6032" y="9163"/>
                  </a:lnTo>
                  <a:close/>
                </a:path>
              </a:pathLst>
            </a:custGeom>
            <a:gradFill rotWithShape="0">
              <a:gsLst>
                <a:gs pos="0">
                  <a:srgbClr val="0033CC">
                    <a:gamma/>
                    <a:shade val="40000"/>
                    <a:invGamma/>
                  </a:srgbClr>
                </a:gs>
                <a:gs pos="100000">
                  <a:srgbClr val="0033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573"/>
          <p:cNvGrpSpPr>
            <a:grpSpLocks/>
          </p:cNvGrpSpPr>
          <p:nvPr/>
        </p:nvGrpSpPr>
        <p:grpSpPr bwMode="auto">
          <a:xfrm rot="16640448" flipH="1">
            <a:off x="1984717" y="3432046"/>
            <a:ext cx="1277937" cy="1438275"/>
            <a:chOff x="3709" y="1577"/>
            <a:chExt cx="805" cy="906"/>
          </a:xfrm>
        </p:grpSpPr>
        <p:sp>
          <p:nvSpPr>
            <p:cNvPr id="12" name="Freeform 574"/>
            <p:cNvSpPr>
              <a:spLocks/>
            </p:cNvSpPr>
            <p:nvPr/>
          </p:nvSpPr>
          <p:spPr bwMode="auto">
            <a:xfrm>
              <a:off x="3742" y="1624"/>
              <a:ext cx="772" cy="859"/>
            </a:xfrm>
            <a:custGeom>
              <a:avLst/>
              <a:gdLst/>
              <a:ahLst/>
              <a:cxnLst>
                <a:cxn ang="0">
                  <a:pos x="249" y="953"/>
                </a:cxn>
                <a:cxn ang="0">
                  <a:pos x="90" y="903"/>
                </a:cxn>
                <a:cxn ang="0">
                  <a:pos x="73" y="983"/>
                </a:cxn>
                <a:cxn ang="0">
                  <a:pos x="22" y="977"/>
                </a:cxn>
                <a:cxn ang="0">
                  <a:pos x="0" y="1095"/>
                </a:cxn>
                <a:cxn ang="0">
                  <a:pos x="115" y="1127"/>
                </a:cxn>
                <a:cxn ang="0">
                  <a:pos x="223" y="1181"/>
                </a:cxn>
                <a:cxn ang="0">
                  <a:pos x="318" y="1251"/>
                </a:cxn>
                <a:cxn ang="0">
                  <a:pos x="402" y="1336"/>
                </a:cxn>
                <a:cxn ang="0">
                  <a:pos x="471" y="1432"/>
                </a:cxn>
                <a:cxn ang="0">
                  <a:pos x="522" y="1541"/>
                </a:cxn>
                <a:cxn ang="0">
                  <a:pos x="555" y="1659"/>
                </a:cxn>
                <a:cxn ang="0">
                  <a:pos x="566" y="1781"/>
                </a:cxn>
                <a:cxn ang="0">
                  <a:pos x="4" y="1778"/>
                </a:cxn>
                <a:cxn ang="0">
                  <a:pos x="1151" y="2577"/>
                </a:cxn>
                <a:cxn ang="0">
                  <a:pos x="2315" y="1778"/>
                </a:cxn>
                <a:cxn ang="0">
                  <a:pos x="1812" y="1782"/>
                </a:cxn>
                <a:cxn ang="0">
                  <a:pos x="1807" y="1635"/>
                </a:cxn>
                <a:cxn ang="0">
                  <a:pos x="1790" y="1491"/>
                </a:cxn>
                <a:cxn ang="0">
                  <a:pos x="1763" y="1349"/>
                </a:cxn>
                <a:cxn ang="0">
                  <a:pos x="1726" y="1211"/>
                </a:cxn>
                <a:cxn ang="0">
                  <a:pos x="1679" y="1078"/>
                </a:cxn>
                <a:cxn ang="0">
                  <a:pos x="1622" y="949"/>
                </a:cxn>
                <a:cxn ang="0">
                  <a:pos x="1559" y="826"/>
                </a:cxn>
                <a:cxn ang="0">
                  <a:pos x="1486" y="707"/>
                </a:cxn>
                <a:cxn ang="0">
                  <a:pos x="1404" y="593"/>
                </a:cxn>
                <a:cxn ang="0">
                  <a:pos x="1315" y="487"/>
                </a:cxn>
                <a:cxn ang="0">
                  <a:pos x="1219" y="386"/>
                </a:cxn>
                <a:cxn ang="0">
                  <a:pos x="1116" y="294"/>
                </a:cxn>
                <a:cxn ang="0">
                  <a:pos x="1007" y="208"/>
                </a:cxn>
                <a:cxn ang="0">
                  <a:pos x="891" y="131"/>
                </a:cxn>
                <a:cxn ang="0">
                  <a:pos x="770" y="60"/>
                </a:cxn>
                <a:cxn ang="0">
                  <a:pos x="644" y="0"/>
                </a:cxn>
                <a:cxn ang="0">
                  <a:pos x="560" y="187"/>
                </a:cxn>
                <a:cxn ang="0">
                  <a:pos x="649" y="235"/>
                </a:cxn>
                <a:cxn ang="0">
                  <a:pos x="493" y="559"/>
                </a:cxn>
                <a:cxn ang="0">
                  <a:pos x="380" y="515"/>
                </a:cxn>
                <a:cxn ang="0">
                  <a:pos x="410" y="440"/>
                </a:cxn>
                <a:cxn ang="0">
                  <a:pos x="291" y="391"/>
                </a:cxn>
                <a:cxn ang="0">
                  <a:pos x="241" y="508"/>
                </a:cxn>
                <a:cxn ang="0">
                  <a:pos x="333" y="551"/>
                </a:cxn>
                <a:cxn ang="0">
                  <a:pos x="249" y="743"/>
                </a:cxn>
                <a:cxn ang="0">
                  <a:pos x="321" y="769"/>
                </a:cxn>
                <a:cxn ang="0">
                  <a:pos x="249" y="953"/>
                </a:cxn>
              </a:cxnLst>
              <a:rect l="0" t="0" r="r" b="b"/>
              <a:pathLst>
                <a:path w="2315" h="2577">
                  <a:moveTo>
                    <a:pt x="249" y="953"/>
                  </a:moveTo>
                  <a:lnTo>
                    <a:pt x="90" y="903"/>
                  </a:lnTo>
                  <a:lnTo>
                    <a:pt x="73" y="983"/>
                  </a:lnTo>
                  <a:lnTo>
                    <a:pt x="22" y="977"/>
                  </a:lnTo>
                  <a:lnTo>
                    <a:pt x="0" y="1095"/>
                  </a:lnTo>
                  <a:lnTo>
                    <a:pt x="115" y="1127"/>
                  </a:lnTo>
                  <a:lnTo>
                    <a:pt x="223" y="1181"/>
                  </a:lnTo>
                  <a:lnTo>
                    <a:pt x="318" y="1251"/>
                  </a:lnTo>
                  <a:lnTo>
                    <a:pt x="402" y="1336"/>
                  </a:lnTo>
                  <a:lnTo>
                    <a:pt x="471" y="1432"/>
                  </a:lnTo>
                  <a:lnTo>
                    <a:pt x="522" y="1541"/>
                  </a:lnTo>
                  <a:lnTo>
                    <a:pt x="555" y="1659"/>
                  </a:lnTo>
                  <a:lnTo>
                    <a:pt x="566" y="1781"/>
                  </a:lnTo>
                  <a:lnTo>
                    <a:pt x="4" y="1778"/>
                  </a:lnTo>
                  <a:lnTo>
                    <a:pt x="1151" y="2577"/>
                  </a:lnTo>
                  <a:lnTo>
                    <a:pt x="2315" y="1778"/>
                  </a:lnTo>
                  <a:lnTo>
                    <a:pt x="1812" y="1782"/>
                  </a:lnTo>
                  <a:lnTo>
                    <a:pt x="1807" y="1635"/>
                  </a:lnTo>
                  <a:lnTo>
                    <a:pt x="1790" y="1491"/>
                  </a:lnTo>
                  <a:lnTo>
                    <a:pt x="1763" y="1349"/>
                  </a:lnTo>
                  <a:lnTo>
                    <a:pt x="1726" y="1211"/>
                  </a:lnTo>
                  <a:lnTo>
                    <a:pt x="1679" y="1078"/>
                  </a:lnTo>
                  <a:lnTo>
                    <a:pt x="1622" y="949"/>
                  </a:lnTo>
                  <a:lnTo>
                    <a:pt x="1559" y="826"/>
                  </a:lnTo>
                  <a:lnTo>
                    <a:pt x="1486" y="707"/>
                  </a:lnTo>
                  <a:lnTo>
                    <a:pt x="1404" y="593"/>
                  </a:lnTo>
                  <a:lnTo>
                    <a:pt x="1315" y="487"/>
                  </a:lnTo>
                  <a:lnTo>
                    <a:pt x="1219" y="386"/>
                  </a:lnTo>
                  <a:lnTo>
                    <a:pt x="1116" y="294"/>
                  </a:lnTo>
                  <a:lnTo>
                    <a:pt x="1007" y="208"/>
                  </a:lnTo>
                  <a:lnTo>
                    <a:pt x="891" y="131"/>
                  </a:lnTo>
                  <a:lnTo>
                    <a:pt x="770" y="60"/>
                  </a:lnTo>
                  <a:lnTo>
                    <a:pt x="644" y="0"/>
                  </a:lnTo>
                  <a:lnTo>
                    <a:pt x="560" y="187"/>
                  </a:lnTo>
                  <a:lnTo>
                    <a:pt x="649" y="235"/>
                  </a:lnTo>
                  <a:lnTo>
                    <a:pt x="493" y="559"/>
                  </a:lnTo>
                  <a:lnTo>
                    <a:pt x="380" y="515"/>
                  </a:lnTo>
                  <a:lnTo>
                    <a:pt x="410" y="440"/>
                  </a:lnTo>
                  <a:lnTo>
                    <a:pt x="291" y="391"/>
                  </a:lnTo>
                  <a:lnTo>
                    <a:pt x="241" y="508"/>
                  </a:lnTo>
                  <a:lnTo>
                    <a:pt x="333" y="551"/>
                  </a:lnTo>
                  <a:lnTo>
                    <a:pt x="249" y="743"/>
                  </a:lnTo>
                  <a:lnTo>
                    <a:pt x="321" y="769"/>
                  </a:lnTo>
                  <a:lnTo>
                    <a:pt x="249" y="953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575"/>
            <p:cNvSpPr>
              <a:spLocks/>
            </p:cNvSpPr>
            <p:nvPr/>
          </p:nvSpPr>
          <p:spPr bwMode="auto">
            <a:xfrm>
              <a:off x="3740" y="1742"/>
              <a:ext cx="47" cy="47"/>
            </a:xfrm>
            <a:custGeom>
              <a:avLst/>
              <a:gdLst/>
              <a:ahLst/>
              <a:cxnLst>
                <a:cxn ang="0">
                  <a:pos x="142" y="24"/>
                </a:cxn>
                <a:cxn ang="0">
                  <a:pos x="24" y="0"/>
                </a:cxn>
                <a:cxn ang="0">
                  <a:pos x="0" y="117"/>
                </a:cxn>
                <a:cxn ang="0">
                  <a:pos x="117" y="141"/>
                </a:cxn>
                <a:cxn ang="0">
                  <a:pos x="142" y="24"/>
                </a:cxn>
              </a:cxnLst>
              <a:rect l="0" t="0" r="r" b="b"/>
              <a:pathLst>
                <a:path w="142" h="141">
                  <a:moveTo>
                    <a:pt x="142" y="24"/>
                  </a:moveTo>
                  <a:lnTo>
                    <a:pt x="24" y="0"/>
                  </a:lnTo>
                  <a:lnTo>
                    <a:pt x="0" y="117"/>
                  </a:lnTo>
                  <a:lnTo>
                    <a:pt x="117" y="141"/>
                  </a:lnTo>
                  <a:lnTo>
                    <a:pt x="142" y="24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576"/>
            <p:cNvSpPr>
              <a:spLocks/>
            </p:cNvSpPr>
            <p:nvPr/>
          </p:nvSpPr>
          <p:spPr bwMode="auto">
            <a:xfrm>
              <a:off x="3861" y="1594"/>
              <a:ext cx="53" cy="52"/>
            </a:xfrm>
            <a:custGeom>
              <a:avLst/>
              <a:gdLst/>
              <a:ahLst/>
              <a:cxnLst>
                <a:cxn ang="0">
                  <a:pos x="159" y="49"/>
                </a:cxn>
                <a:cxn ang="0">
                  <a:pos x="51" y="0"/>
                </a:cxn>
                <a:cxn ang="0">
                  <a:pos x="0" y="106"/>
                </a:cxn>
                <a:cxn ang="0">
                  <a:pos x="108" y="156"/>
                </a:cxn>
                <a:cxn ang="0">
                  <a:pos x="159" y="49"/>
                </a:cxn>
              </a:cxnLst>
              <a:rect l="0" t="0" r="r" b="b"/>
              <a:pathLst>
                <a:path w="159" h="156">
                  <a:moveTo>
                    <a:pt x="159" y="49"/>
                  </a:moveTo>
                  <a:lnTo>
                    <a:pt x="51" y="0"/>
                  </a:lnTo>
                  <a:lnTo>
                    <a:pt x="0" y="106"/>
                  </a:lnTo>
                  <a:lnTo>
                    <a:pt x="108" y="156"/>
                  </a:lnTo>
                  <a:lnTo>
                    <a:pt x="159" y="49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577"/>
            <p:cNvSpPr>
              <a:spLocks/>
            </p:cNvSpPr>
            <p:nvPr/>
          </p:nvSpPr>
          <p:spPr bwMode="auto">
            <a:xfrm>
              <a:off x="3745" y="1835"/>
              <a:ext cx="28" cy="28"/>
            </a:xfrm>
            <a:custGeom>
              <a:avLst/>
              <a:gdLst/>
              <a:ahLst/>
              <a:cxnLst>
                <a:cxn ang="0">
                  <a:pos x="85" y="9"/>
                </a:cxn>
                <a:cxn ang="0">
                  <a:pos x="8" y="0"/>
                </a:cxn>
                <a:cxn ang="0">
                  <a:pos x="0" y="74"/>
                </a:cxn>
                <a:cxn ang="0">
                  <a:pos x="77" y="84"/>
                </a:cxn>
                <a:cxn ang="0">
                  <a:pos x="85" y="9"/>
                </a:cxn>
              </a:cxnLst>
              <a:rect l="0" t="0" r="r" b="b"/>
              <a:pathLst>
                <a:path w="85" h="84">
                  <a:moveTo>
                    <a:pt x="85" y="9"/>
                  </a:moveTo>
                  <a:lnTo>
                    <a:pt x="8" y="0"/>
                  </a:lnTo>
                  <a:lnTo>
                    <a:pt x="0" y="74"/>
                  </a:lnTo>
                  <a:lnTo>
                    <a:pt x="77" y="84"/>
                  </a:lnTo>
                  <a:lnTo>
                    <a:pt x="85" y="9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578"/>
            <p:cNvSpPr>
              <a:spLocks/>
            </p:cNvSpPr>
            <p:nvPr/>
          </p:nvSpPr>
          <p:spPr bwMode="auto">
            <a:xfrm>
              <a:off x="3737" y="1646"/>
              <a:ext cx="28" cy="28"/>
            </a:xfrm>
            <a:custGeom>
              <a:avLst/>
              <a:gdLst/>
              <a:ahLst/>
              <a:cxnLst>
                <a:cxn ang="0">
                  <a:pos x="85" y="10"/>
                </a:cxn>
                <a:cxn ang="0">
                  <a:pos x="8" y="0"/>
                </a:cxn>
                <a:cxn ang="0">
                  <a:pos x="0" y="75"/>
                </a:cxn>
                <a:cxn ang="0">
                  <a:pos x="77" y="84"/>
                </a:cxn>
                <a:cxn ang="0">
                  <a:pos x="85" y="10"/>
                </a:cxn>
              </a:cxnLst>
              <a:rect l="0" t="0" r="r" b="b"/>
              <a:pathLst>
                <a:path w="85" h="84">
                  <a:moveTo>
                    <a:pt x="85" y="10"/>
                  </a:moveTo>
                  <a:lnTo>
                    <a:pt x="8" y="0"/>
                  </a:lnTo>
                  <a:lnTo>
                    <a:pt x="0" y="75"/>
                  </a:lnTo>
                  <a:lnTo>
                    <a:pt x="77" y="84"/>
                  </a:lnTo>
                  <a:lnTo>
                    <a:pt x="85" y="10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579"/>
            <p:cNvSpPr>
              <a:spLocks/>
            </p:cNvSpPr>
            <p:nvPr/>
          </p:nvSpPr>
          <p:spPr bwMode="auto">
            <a:xfrm>
              <a:off x="3795" y="1652"/>
              <a:ext cx="47" cy="47"/>
            </a:xfrm>
            <a:custGeom>
              <a:avLst/>
              <a:gdLst/>
              <a:ahLst/>
              <a:cxnLst>
                <a:cxn ang="0">
                  <a:pos x="141" y="38"/>
                </a:cxn>
                <a:cxn ang="0">
                  <a:pos x="37" y="0"/>
                </a:cxn>
                <a:cxn ang="0">
                  <a:pos x="0" y="101"/>
                </a:cxn>
                <a:cxn ang="0">
                  <a:pos x="103" y="140"/>
                </a:cxn>
                <a:cxn ang="0">
                  <a:pos x="141" y="38"/>
                </a:cxn>
              </a:cxnLst>
              <a:rect l="0" t="0" r="r" b="b"/>
              <a:pathLst>
                <a:path w="141" h="140">
                  <a:moveTo>
                    <a:pt x="141" y="38"/>
                  </a:moveTo>
                  <a:lnTo>
                    <a:pt x="37" y="0"/>
                  </a:lnTo>
                  <a:lnTo>
                    <a:pt x="0" y="101"/>
                  </a:lnTo>
                  <a:lnTo>
                    <a:pt x="103" y="140"/>
                  </a:lnTo>
                  <a:lnTo>
                    <a:pt x="141" y="38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580"/>
            <p:cNvSpPr>
              <a:spLocks/>
            </p:cNvSpPr>
            <p:nvPr/>
          </p:nvSpPr>
          <p:spPr bwMode="auto">
            <a:xfrm>
              <a:off x="3709" y="1903"/>
              <a:ext cx="35" cy="34"/>
            </a:xfrm>
            <a:custGeom>
              <a:avLst/>
              <a:gdLst/>
              <a:ahLst/>
              <a:cxnLst>
                <a:cxn ang="0">
                  <a:pos x="104" y="12"/>
                </a:cxn>
                <a:cxn ang="0">
                  <a:pos x="12" y="0"/>
                </a:cxn>
                <a:cxn ang="0">
                  <a:pos x="0" y="90"/>
                </a:cxn>
                <a:cxn ang="0">
                  <a:pos x="92" y="103"/>
                </a:cxn>
                <a:cxn ang="0">
                  <a:pos x="104" y="12"/>
                </a:cxn>
              </a:cxnLst>
              <a:rect l="0" t="0" r="r" b="b"/>
              <a:pathLst>
                <a:path w="104" h="103">
                  <a:moveTo>
                    <a:pt x="104" y="12"/>
                  </a:moveTo>
                  <a:lnTo>
                    <a:pt x="12" y="0"/>
                  </a:lnTo>
                  <a:lnTo>
                    <a:pt x="0" y="90"/>
                  </a:lnTo>
                  <a:lnTo>
                    <a:pt x="92" y="103"/>
                  </a:lnTo>
                  <a:lnTo>
                    <a:pt x="104" y="12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581"/>
            <p:cNvSpPr>
              <a:spLocks/>
            </p:cNvSpPr>
            <p:nvPr/>
          </p:nvSpPr>
          <p:spPr bwMode="auto">
            <a:xfrm>
              <a:off x="3803" y="1577"/>
              <a:ext cx="22" cy="21"/>
            </a:xfrm>
            <a:custGeom>
              <a:avLst/>
              <a:gdLst/>
              <a:ahLst/>
              <a:cxnLst>
                <a:cxn ang="0">
                  <a:pos x="64" y="10"/>
                </a:cxn>
                <a:cxn ang="0">
                  <a:pos x="10" y="0"/>
                </a:cxn>
                <a:cxn ang="0">
                  <a:pos x="0" y="53"/>
                </a:cxn>
                <a:cxn ang="0">
                  <a:pos x="54" y="63"/>
                </a:cxn>
                <a:cxn ang="0">
                  <a:pos x="64" y="10"/>
                </a:cxn>
              </a:cxnLst>
              <a:rect l="0" t="0" r="r" b="b"/>
              <a:pathLst>
                <a:path w="64" h="63">
                  <a:moveTo>
                    <a:pt x="64" y="10"/>
                  </a:moveTo>
                  <a:lnTo>
                    <a:pt x="10" y="0"/>
                  </a:lnTo>
                  <a:lnTo>
                    <a:pt x="0" y="53"/>
                  </a:lnTo>
                  <a:lnTo>
                    <a:pt x="54" y="63"/>
                  </a:lnTo>
                  <a:lnTo>
                    <a:pt x="64" y="10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582"/>
            <p:cNvSpPr>
              <a:spLocks/>
            </p:cNvSpPr>
            <p:nvPr/>
          </p:nvSpPr>
          <p:spPr bwMode="auto">
            <a:xfrm>
              <a:off x="3848" y="1660"/>
              <a:ext cx="78" cy="114"/>
            </a:xfrm>
            <a:custGeom>
              <a:avLst/>
              <a:gdLst/>
              <a:ahLst/>
              <a:cxnLst>
                <a:cxn ang="0">
                  <a:pos x="98" y="202"/>
                </a:cxn>
                <a:cxn ang="0">
                  <a:pos x="0" y="164"/>
                </a:cxn>
                <a:cxn ang="0">
                  <a:pos x="66" y="0"/>
                </a:cxn>
                <a:cxn ang="0">
                  <a:pos x="230" y="65"/>
                </a:cxn>
                <a:cxn ang="0">
                  <a:pos x="175" y="198"/>
                </a:cxn>
                <a:cxn ang="0">
                  <a:pos x="234" y="220"/>
                </a:cxn>
                <a:cxn ang="0">
                  <a:pos x="186" y="342"/>
                </a:cxn>
                <a:cxn ang="0">
                  <a:pos x="62" y="293"/>
                </a:cxn>
                <a:cxn ang="0">
                  <a:pos x="98" y="202"/>
                </a:cxn>
              </a:cxnLst>
              <a:rect l="0" t="0" r="r" b="b"/>
              <a:pathLst>
                <a:path w="234" h="342">
                  <a:moveTo>
                    <a:pt x="98" y="202"/>
                  </a:moveTo>
                  <a:lnTo>
                    <a:pt x="0" y="164"/>
                  </a:lnTo>
                  <a:lnTo>
                    <a:pt x="66" y="0"/>
                  </a:lnTo>
                  <a:lnTo>
                    <a:pt x="230" y="65"/>
                  </a:lnTo>
                  <a:lnTo>
                    <a:pt x="175" y="198"/>
                  </a:lnTo>
                  <a:lnTo>
                    <a:pt x="234" y="220"/>
                  </a:lnTo>
                  <a:lnTo>
                    <a:pt x="186" y="342"/>
                  </a:lnTo>
                  <a:lnTo>
                    <a:pt x="62" y="293"/>
                  </a:lnTo>
                  <a:lnTo>
                    <a:pt x="98" y="202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583"/>
            <p:cNvSpPr>
              <a:spLocks/>
            </p:cNvSpPr>
            <p:nvPr/>
          </p:nvSpPr>
          <p:spPr bwMode="auto">
            <a:xfrm>
              <a:off x="3767" y="1855"/>
              <a:ext cx="61" cy="62"/>
            </a:xfrm>
            <a:custGeom>
              <a:avLst/>
              <a:gdLst/>
              <a:ahLst/>
              <a:cxnLst>
                <a:cxn ang="0">
                  <a:pos x="183" y="54"/>
                </a:cxn>
                <a:cxn ang="0">
                  <a:pos x="54" y="0"/>
                </a:cxn>
                <a:cxn ang="0">
                  <a:pos x="0" y="128"/>
                </a:cxn>
                <a:cxn ang="0">
                  <a:pos x="131" y="184"/>
                </a:cxn>
                <a:cxn ang="0">
                  <a:pos x="183" y="54"/>
                </a:cxn>
              </a:cxnLst>
              <a:rect l="0" t="0" r="r" b="b"/>
              <a:pathLst>
                <a:path w="183" h="184">
                  <a:moveTo>
                    <a:pt x="183" y="54"/>
                  </a:moveTo>
                  <a:lnTo>
                    <a:pt x="54" y="0"/>
                  </a:lnTo>
                  <a:lnTo>
                    <a:pt x="0" y="128"/>
                  </a:lnTo>
                  <a:lnTo>
                    <a:pt x="131" y="184"/>
                  </a:lnTo>
                  <a:lnTo>
                    <a:pt x="183" y="54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66800" y="4191000"/>
            <a:ext cx="16764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Initial requirements for domain models</a:t>
            </a:r>
          </a:p>
        </p:txBody>
      </p:sp>
      <p:sp>
        <p:nvSpPr>
          <p:cNvPr id="23" name="TextBox 22"/>
          <p:cNvSpPr txBox="1"/>
          <p:nvPr/>
        </p:nvSpPr>
        <p:spPr>
          <a:xfrm rot="2395332">
            <a:off x="4872429" y="3540984"/>
            <a:ext cx="1415740" cy="975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Identify concrete syntax</a:t>
            </a:r>
          </a:p>
        </p:txBody>
      </p:sp>
      <p:sp>
        <p:nvSpPr>
          <p:cNvPr id="24" name="TextBox 23"/>
          <p:cNvSpPr txBox="1"/>
          <p:nvPr/>
        </p:nvSpPr>
        <p:spPr>
          <a:xfrm rot="18678908">
            <a:off x="3129535" y="3619255"/>
            <a:ext cx="1676400" cy="975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Identify abstract syntax</a:t>
            </a:r>
          </a:p>
        </p:txBody>
      </p:sp>
      <p:sp>
        <p:nvSpPr>
          <p:cNvPr id="25" name="TextBox 24"/>
          <p:cNvSpPr txBox="1"/>
          <p:nvPr/>
        </p:nvSpPr>
        <p:spPr>
          <a:xfrm rot="18514232">
            <a:off x="4734847" y="5196086"/>
            <a:ext cx="1676400" cy="975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Specify associated semantics</a:t>
            </a:r>
          </a:p>
        </p:txBody>
      </p:sp>
      <p:sp>
        <p:nvSpPr>
          <p:cNvPr id="26" name="TextBox 25"/>
          <p:cNvSpPr txBox="1"/>
          <p:nvPr/>
        </p:nvSpPr>
        <p:spPr>
          <a:xfrm rot="2594329">
            <a:off x="2925971" y="5288296"/>
            <a:ext cx="1676400" cy="975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Evaluate and feedback</a:t>
            </a:r>
          </a:p>
        </p:txBody>
      </p:sp>
      <p:grpSp>
        <p:nvGrpSpPr>
          <p:cNvPr id="27" name="Group 573"/>
          <p:cNvGrpSpPr>
            <a:grpSpLocks/>
          </p:cNvGrpSpPr>
          <p:nvPr/>
        </p:nvGrpSpPr>
        <p:grpSpPr bwMode="auto">
          <a:xfrm rot="14331359" flipH="1">
            <a:off x="6250589" y="5220057"/>
            <a:ext cx="1277937" cy="1438275"/>
            <a:chOff x="3709" y="1577"/>
            <a:chExt cx="805" cy="906"/>
          </a:xfrm>
        </p:grpSpPr>
        <p:sp>
          <p:nvSpPr>
            <p:cNvPr id="28" name="Freeform 574"/>
            <p:cNvSpPr>
              <a:spLocks/>
            </p:cNvSpPr>
            <p:nvPr/>
          </p:nvSpPr>
          <p:spPr bwMode="auto">
            <a:xfrm>
              <a:off x="3742" y="1624"/>
              <a:ext cx="772" cy="859"/>
            </a:xfrm>
            <a:custGeom>
              <a:avLst/>
              <a:gdLst/>
              <a:ahLst/>
              <a:cxnLst>
                <a:cxn ang="0">
                  <a:pos x="249" y="953"/>
                </a:cxn>
                <a:cxn ang="0">
                  <a:pos x="90" y="903"/>
                </a:cxn>
                <a:cxn ang="0">
                  <a:pos x="73" y="983"/>
                </a:cxn>
                <a:cxn ang="0">
                  <a:pos x="22" y="977"/>
                </a:cxn>
                <a:cxn ang="0">
                  <a:pos x="0" y="1095"/>
                </a:cxn>
                <a:cxn ang="0">
                  <a:pos x="115" y="1127"/>
                </a:cxn>
                <a:cxn ang="0">
                  <a:pos x="223" y="1181"/>
                </a:cxn>
                <a:cxn ang="0">
                  <a:pos x="318" y="1251"/>
                </a:cxn>
                <a:cxn ang="0">
                  <a:pos x="402" y="1336"/>
                </a:cxn>
                <a:cxn ang="0">
                  <a:pos x="471" y="1432"/>
                </a:cxn>
                <a:cxn ang="0">
                  <a:pos x="522" y="1541"/>
                </a:cxn>
                <a:cxn ang="0">
                  <a:pos x="555" y="1659"/>
                </a:cxn>
                <a:cxn ang="0">
                  <a:pos x="566" y="1781"/>
                </a:cxn>
                <a:cxn ang="0">
                  <a:pos x="4" y="1778"/>
                </a:cxn>
                <a:cxn ang="0">
                  <a:pos x="1151" y="2577"/>
                </a:cxn>
                <a:cxn ang="0">
                  <a:pos x="2315" y="1778"/>
                </a:cxn>
                <a:cxn ang="0">
                  <a:pos x="1812" y="1782"/>
                </a:cxn>
                <a:cxn ang="0">
                  <a:pos x="1807" y="1635"/>
                </a:cxn>
                <a:cxn ang="0">
                  <a:pos x="1790" y="1491"/>
                </a:cxn>
                <a:cxn ang="0">
                  <a:pos x="1763" y="1349"/>
                </a:cxn>
                <a:cxn ang="0">
                  <a:pos x="1726" y="1211"/>
                </a:cxn>
                <a:cxn ang="0">
                  <a:pos x="1679" y="1078"/>
                </a:cxn>
                <a:cxn ang="0">
                  <a:pos x="1622" y="949"/>
                </a:cxn>
                <a:cxn ang="0">
                  <a:pos x="1559" y="826"/>
                </a:cxn>
                <a:cxn ang="0">
                  <a:pos x="1486" y="707"/>
                </a:cxn>
                <a:cxn ang="0">
                  <a:pos x="1404" y="593"/>
                </a:cxn>
                <a:cxn ang="0">
                  <a:pos x="1315" y="487"/>
                </a:cxn>
                <a:cxn ang="0">
                  <a:pos x="1219" y="386"/>
                </a:cxn>
                <a:cxn ang="0">
                  <a:pos x="1116" y="294"/>
                </a:cxn>
                <a:cxn ang="0">
                  <a:pos x="1007" y="208"/>
                </a:cxn>
                <a:cxn ang="0">
                  <a:pos x="891" y="131"/>
                </a:cxn>
                <a:cxn ang="0">
                  <a:pos x="770" y="60"/>
                </a:cxn>
                <a:cxn ang="0">
                  <a:pos x="644" y="0"/>
                </a:cxn>
                <a:cxn ang="0">
                  <a:pos x="560" y="187"/>
                </a:cxn>
                <a:cxn ang="0">
                  <a:pos x="649" y="235"/>
                </a:cxn>
                <a:cxn ang="0">
                  <a:pos x="493" y="559"/>
                </a:cxn>
                <a:cxn ang="0">
                  <a:pos x="380" y="515"/>
                </a:cxn>
                <a:cxn ang="0">
                  <a:pos x="410" y="440"/>
                </a:cxn>
                <a:cxn ang="0">
                  <a:pos x="291" y="391"/>
                </a:cxn>
                <a:cxn ang="0">
                  <a:pos x="241" y="508"/>
                </a:cxn>
                <a:cxn ang="0">
                  <a:pos x="333" y="551"/>
                </a:cxn>
                <a:cxn ang="0">
                  <a:pos x="249" y="743"/>
                </a:cxn>
                <a:cxn ang="0">
                  <a:pos x="321" y="769"/>
                </a:cxn>
                <a:cxn ang="0">
                  <a:pos x="249" y="953"/>
                </a:cxn>
              </a:cxnLst>
              <a:rect l="0" t="0" r="r" b="b"/>
              <a:pathLst>
                <a:path w="2315" h="2577">
                  <a:moveTo>
                    <a:pt x="249" y="953"/>
                  </a:moveTo>
                  <a:lnTo>
                    <a:pt x="90" y="903"/>
                  </a:lnTo>
                  <a:lnTo>
                    <a:pt x="73" y="983"/>
                  </a:lnTo>
                  <a:lnTo>
                    <a:pt x="22" y="977"/>
                  </a:lnTo>
                  <a:lnTo>
                    <a:pt x="0" y="1095"/>
                  </a:lnTo>
                  <a:lnTo>
                    <a:pt x="115" y="1127"/>
                  </a:lnTo>
                  <a:lnTo>
                    <a:pt x="223" y="1181"/>
                  </a:lnTo>
                  <a:lnTo>
                    <a:pt x="318" y="1251"/>
                  </a:lnTo>
                  <a:lnTo>
                    <a:pt x="402" y="1336"/>
                  </a:lnTo>
                  <a:lnTo>
                    <a:pt x="471" y="1432"/>
                  </a:lnTo>
                  <a:lnTo>
                    <a:pt x="522" y="1541"/>
                  </a:lnTo>
                  <a:lnTo>
                    <a:pt x="555" y="1659"/>
                  </a:lnTo>
                  <a:lnTo>
                    <a:pt x="566" y="1781"/>
                  </a:lnTo>
                  <a:lnTo>
                    <a:pt x="4" y="1778"/>
                  </a:lnTo>
                  <a:lnTo>
                    <a:pt x="1151" y="2577"/>
                  </a:lnTo>
                  <a:lnTo>
                    <a:pt x="2315" y="1778"/>
                  </a:lnTo>
                  <a:lnTo>
                    <a:pt x="1812" y="1782"/>
                  </a:lnTo>
                  <a:lnTo>
                    <a:pt x="1807" y="1635"/>
                  </a:lnTo>
                  <a:lnTo>
                    <a:pt x="1790" y="1491"/>
                  </a:lnTo>
                  <a:lnTo>
                    <a:pt x="1763" y="1349"/>
                  </a:lnTo>
                  <a:lnTo>
                    <a:pt x="1726" y="1211"/>
                  </a:lnTo>
                  <a:lnTo>
                    <a:pt x="1679" y="1078"/>
                  </a:lnTo>
                  <a:lnTo>
                    <a:pt x="1622" y="949"/>
                  </a:lnTo>
                  <a:lnTo>
                    <a:pt x="1559" y="826"/>
                  </a:lnTo>
                  <a:lnTo>
                    <a:pt x="1486" y="707"/>
                  </a:lnTo>
                  <a:lnTo>
                    <a:pt x="1404" y="593"/>
                  </a:lnTo>
                  <a:lnTo>
                    <a:pt x="1315" y="487"/>
                  </a:lnTo>
                  <a:lnTo>
                    <a:pt x="1219" y="386"/>
                  </a:lnTo>
                  <a:lnTo>
                    <a:pt x="1116" y="294"/>
                  </a:lnTo>
                  <a:lnTo>
                    <a:pt x="1007" y="208"/>
                  </a:lnTo>
                  <a:lnTo>
                    <a:pt x="891" y="131"/>
                  </a:lnTo>
                  <a:lnTo>
                    <a:pt x="770" y="60"/>
                  </a:lnTo>
                  <a:lnTo>
                    <a:pt x="644" y="0"/>
                  </a:lnTo>
                  <a:lnTo>
                    <a:pt x="560" y="187"/>
                  </a:lnTo>
                  <a:lnTo>
                    <a:pt x="649" y="235"/>
                  </a:lnTo>
                  <a:lnTo>
                    <a:pt x="493" y="559"/>
                  </a:lnTo>
                  <a:lnTo>
                    <a:pt x="380" y="515"/>
                  </a:lnTo>
                  <a:lnTo>
                    <a:pt x="410" y="440"/>
                  </a:lnTo>
                  <a:lnTo>
                    <a:pt x="291" y="391"/>
                  </a:lnTo>
                  <a:lnTo>
                    <a:pt x="241" y="508"/>
                  </a:lnTo>
                  <a:lnTo>
                    <a:pt x="333" y="551"/>
                  </a:lnTo>
                  <a:lnTo>
                    <a:pt x="249" y="743"/>
                  </a:lnTo>
                  <a:lnTo>
                    <a:pt x="321" y="769"/>
                  </a:lnTo>
                  <a:lnTo>
                    <a:pt x="249" y="953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575"/>
            <p:cNvSpPr>
              <a:spLocks/>
            </p:cNvSpPr>
            <p:nvPr/>
          </p:nvSpPr>
          <p:spPr bwMode="auto">
            <a:xfrm>
              <a:off x="3740" y="1742"/>
              <a:ext cx="47" cy="47"/>
            </a:xfrm>
            <a:custGeom>
              <a:avLst/>
              <a:gdLst/>
              <a:ahLst/>
              <a:cxnLst>
                <a:cxn ang="0">
                  <a:pos x="142" y="24"/>
                </a:cxn>
                <a:cxn ang="0">
                  <a:pos x="24" y="0"/>
                </a:cxn>
                <a:cxn ang="0">
                  <a:pos x="0" y="117"/>
                </a:cxn>
                <a:cxn ang="0">
                  <a:pos x="117" y="141"/>
                </a:cxn>
                <a:cxn ang="0">
                  <a:pos x="142" y="24"/>
                </a:cxn>
              </a:cxnLst>
              <a:rect l="0" t="0" r="r" b="b"/>
              <a:pathLst>
                <a:path w="142" h="141">
                  <a:moveTo>
                    <a:pt x="142" y="24"/>
                  </a:moveTo>
                  <a:lnTo>
                    <a:pt x="24" y="0"/>
                  </a:lnTo>
                  <a:lnTo>
                    <a:pt x="0" y="117"/>
                  </a:lnTo>
                  <a:lnTo>
                    <a:pt x="117" y="141"/>
                  </a:lnTo>
                  <a:lnTo>
                    <a:pt x="142" y="24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576"/>
            <p:cNvSpPr>
              <a:spLocks/>
            </p:cNvSpPr>
            <p:nvPr/>
          </p:nvSpPr>
          <p:spPr bwMode="auto">
            <a:xfrm>
              <a:off x="3861" y="1594"/>
              <a:ext cx="53" cy="52"/>
            </a:xfrm>
            <a:custGeom>
              <a:avLst/>
              <a:gdLst/>
              <a:ahLst/>
              <a:cxnLst>
                <a:cxn ang="0">
                  <a:pos x="159" y="49"/>
                </a:cxn>
                <a:cxn ang="0">
                  <a:pos x="51" y="0"/>
                </a:cxn>
                <a:cxn ang="0">
                  <a:pos x="0" y="106"/>
                </a:cxn>
                <a:cxn ang="0">
                  <a:pos x="108" y="156"/>
                </a:cxn>
                <a:cxn ang="0">
                  <a:pos x="159" y="49"/>
                </a:cxn>
              </a:cxnLst>
              <a:rect l="0" t="0" r="r" b="b"/>
              <a:pathLst>
                <a:path w="159" h="156">
                  <a:moveTo>
                    <a:pt x="159" y="49"/>
                  </a:moveTo>
                  <a:lnTo>
                    <a:pt x="51" y="0"/>
                  </a:lnTo>
                  <a:lnTo>
                    <a:pt x="0" y="106"/>
                  </a:lnTo>
                  <a:lnTo>
                    <a:pt x="108" y="156"/>
                  </a:lnTo>
                  <a:lnTo>
                    <a:pt x="159" y="49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577"/>
            <p:cNvSpPr>
              <a:spLocks/>
            </p:cNvSpPr>
            <p:nvPr/>
          </p:nvSpPr>
          <p:spPr bwMode="auto">
            <a:xfrm>
              <a:off x="3745" y="1835"/>
              <a:ext cx="28" cy="28"/>
            </a:xfrm>
            <a:custGeom>
              <a:avLst/>
              <a:gdLst/>
              <a:ahLst/>
              <a:cxnLst>
                <a:cxn ang="0">
                  <a:pos x="85" y="9"/>
                </a:cxn>
                <a:cxn ang="0">
                  <a:pos x="8" y="0"/>
                </a:cxn>
                <a:cxn ang="0">
                  <a:pos x="0" y="74"/>
                </a:cxn>
                <a:cxn ang="0">
                  <a:pos x="77" y="84"/>
                </a:cxn>
                <a:cxn ang="0">
                  <a:pos x="85" y="9"/>
                </a:cxn>
              </a:cxnLst>
              <a:rect l="0" t="0" r="r" b="b"/>
              <a:pathLst>
                <a:path w="85" h="84">
                  <a:moveTo>
                    <a:pt x="85" y="9"/>
                  </a:moveTo>
                  <a:lnTo>
                    <a:pt x="8" y="0"/>
                  </a:lnTo>
                  <a:lnTo>
                    <a:pt x="0" y="74"/>
                  </a:lnTo>
                  <a:lnTo>
                    <a:pt x="77" y="84"/>
                  </a:lnTo>
                  <a:lnTo>
                    <a:pt x="85" y="9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578"/>
            <p:cNvSpPr>
              <a:spLocks/>
            </p:cNvSpPr>
            <p:nvPr/>
          </p:nvSpPr>
          <p:spPr bwMode="auto">
            <a:xfrm>
              <a:off x="3737" y="1646"/>
              <a:ext cx="28" cy="28"/>
            </a:xfrm>
            <a:custGeom>
              <a:avLst/>
              <a:gdLst/>
              <a:ahLst/>
              <a:cxnLst>
                <a:cxn ang="0">
                  <a:pos x="85" y="10"/>
                </a:cxn>
                <a:cxn ang="0">
                  <a:pos x="8" y="0"/>
                </a:cxn>
                <a:cxn ang="0">
                  <a:pos x="0" y="75"/>
                </a:cxn>
                <a:cxn ang="0">
                  <a:pos x="77" y="84"/>
                </a:cxn>
                <a:cxn ang="0">
                  <a:pos x="85" y="10"/>
                </a:cxn>
              </a:cxnLst>
              <a:rect l="0" t="0" r="r" b="b"/>
              <a:pathLst>
                <a:path w="85" h="84">
                  <a:moveTo>
                    <a:pt x="85" y="10"/>
                  </a:moveTo>
                  <a:lnTo>
                    <a:pt x="8" y="0"/>
                  </a:lnTo>
                  <a:lnTo>
                    <a:pt x="0" y="75"/>
                  </a:lnTo>
                  <a:lnTo>
                    <a:pt x="77" y="84"/>
                  </a:lnTo>
                  <a:lnTo>
                    <a:pt x="85" y="10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579"/>
            <p:cNvSpPr>
              <a:spLocks/>
            </p:cNvSpPr>
            <p:nvPr/>
          </p:nvSpPr>
          <p:spPr bwMode="auto">
            <a:xfrm>
              <a:off x="3795" y="1652"/>
              <a:ext cx="47" cy="47"/>
            </a:xfrm>
            <a:custGeom>
              <a:avLst/>
              <a:gdLst/>
              <a:ahLst/>
              <a:cxnLst>
                <a:cxn ang="0">
                  <a:pos x="141" y="38"/>
                </a:cxn>
                <a:cxn ang="0">
                  <a:pos x="37" y="0"/>
                </a:cxn>
                <a:cxn ang="0">
                  <a:pos x="0" y="101"/>
                </a:cxn>
                <a:cxn ang="0">
                  <a:pos x="103" y="140"/>
                </a:cxn>
                <a:cxn ang="0">
                  <a:pos x="141" y="38"/>
                </a:cxn>
              </a:cxnLst>
              <a:rect l="0" t="0" r="r" b="b"/>
              <a:pathLst>
                <a:path w="141" h="140">
                  <a:moveTo>
                    <a:pt x="141" y="38"/>
                  </a:moveTo>
                  <a:lnTo>
                    <a:pt x="37" y="0"/>
                  </a:lnTo>
                  <a:lnTo>
                    <a:pt x="0" y="101"/>
                  </a:lnTo>
                  <a:lnTo>
                    <a:pt x="103" y="140"/>
                  </a:lnTo>
                  <a:lnTo>
                    <a:pt x="141" y="38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580"/>
            <p:cNvSpPr>
              <a:spLocks/>
            </p:cNvSpPr>
            <p:nvPr/>
          </p:nvSpPr>
          <p:spPr bwMode="auto">
            <a:xfrm>
              <a:off x="3709" y="1903"/>
              <a:ext cx="35" cy="34"/>
            </a:xfrm>
            <a:custGeom>
              <a:avLst/>
              <a:gdLst/>
              <a:ahLst/>
              <a:cxnLst>
                <a:cxn ang="0">
                  <a:pos x="104" y="12"/>
                </a:cxn>
                <a:cxn ang="0">
                  <a:pos x="12" y="0"/>
                </a:cxn>
                <a:cxn ang="0">
                  <a:pos x="0" y="90"/>
                </a:cxn>
                <a:cxn ang="0">
                  <a:pos x="92" y="103"/>
                </a:cxn>
                <a:cxn ang="0">
                  <a:pos x="104" y="12"/>
                </a:cxn>
              </a:cxnLst>
              <a:rect l="0" t="0" r="r" b="b"/>
              <a:pathLst>
                <a:path w="104" h="103">
                  <a:moveTo>
                    <a:pt x="104" y="12"/>
                  </a:moveTo>
                  <a:lnTo>
                    <a:pt x="12" y="0"/>
                  </a:lnTo>
                  <a:lnTo>
                    <a:pt x="0" y="90"/>
                  </a:lnTo>
                  <a:lnTo>
                    <a:pt x="92" y="103"/>
                  </a:lnTo>
                  <a:lnTo>
                    <a:pt x="104" y="12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581"/>
            <p:cNvSpPr>
              <a:spLocks/>
            </p:cNvSpPr>
            <p:nvPr/>
          </p:nvSpPr>
          <p:spPr bwMode="auto">
            <a:xfrm>
              <a:off x="3803" y="1577"/>
              <a:ext cx="22" cy="21"/>
            </a:xfrm>
            <a:custGeom>
              <a:avLst/>
              <a:gdLst/>
              <a:ahLst/>
              <a:cxnLst>
                <a:cxn ang="0">
                  <a:pos x="64" y="10"/>
                </a:cxn>
                <a:cxn ang="0">
                  <a:pos x="10" y="0"/>
                </a:cxn>
                <a:cxn ang="0">
                  <a:pos x="0" y="53"/>
                </a:cxn>
                <a:cxn ang="0">
                  <a:pos x="54" y="63"/>
                </a:cxn>
                <a:cxn ang="0">
                  <a:pos x="64" y="10"/>
                </a:cxn>
              </a:cxnLst>
              <a:rect l="0" t="0" r="r" b="b"/>
              <a:pathLst>
                <a:path w="64" h="63">
                  <a:moveTo>
                    <a:pt x="64" y="10"/>
                  </a:moveTo>
                  <a:lnTo>
                    <a:pt x="10" y="0"/>
                  </a:lnTo>
                  <a:lnTo>
                    <a:pt x="0" y="53"/>
                  </a:lnTo>
                  <a:lnTo>
                    <a:pt x="54" y="63"/>
                  </a:lnTo>
                  <a:lnTo>
                    <a:pt x="64" y="10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582"/>
            <p:cNvSpPr>
              <a:spLocks/>
            </p:cNvSpPr>
            <p:nvPr/>
          </p:nvSpPr>
          <p:spPr bwMode="auto">
            <a:xfrm>
              <a:off x="3848" y="1660"/>
              <a:ext cx="78" cy="114"/>
            </a:xfrm>
            <a:custGeom>
              <a:avLst/>
              <a:gdLst/>
              <a:ahLst/>
              <a:cxnLst>
                <a:cxn ang="0">
                  <a:pos x="98" y="202"/>
                </a:cxn>
                <a:cxn ang="0">
                  <a:pos x="0" y="164"/>
                </a:cxn>
                <a:cxn ang="0">
                  <a:pos x="66" y="0"/>
                </a:cxn>
                <a:cxn ang="0">
                  <a:pos x="230" y="65"/>
                </a:cxn>
                <a:cxn ang="0">
                  <a:pos x="175" y="198"/>
                </a:cxn>
                <a:cxn ang="0">
                  <a:pos x="234" y="220"/>
                </a:cxn>
                <a:cxn ang="0">
                  <a:pos x="186" y="342"/>
                </a:cxn>
                <a:cxn ang="0">
                  <a:pos x="62" y="293"/>
                </a:cxn>
                <a:cxn ang="0">
                  <a:pos x="98" y="202"/>
                </a:cxn>
              </a:cxnLst>
              <a:rect l="0" t="0" r="r" b="b"/>
              <a:pathLst>
                <a:path w="234" h="342">
                  <a:moveTo>
                    <a:pt x="98" y="202"/>
                  </a:moveTo>
                  <a:lnTo>
                    <a:pt x="0" y="164"/>
                  </a:lnTo>
                  <a:lnTo>
                    <a:pt x="66" y="0"/>
                  </a:lnTo>
                  <a:lnTo>
                    <a:pt x="230" y="65"/>
                  </a:lnTo>
                  <a:lnTo>
                    <a:pt x="175" y="198"/>
                  </a:lnTo>
                  <a:lnTo>
                    <a:pt x="234" y="220"/>
                  </a:lnTo>
                  <a:lnTo>
                    <a:pt x="186" y="342"/>
                  </a:lnTo>
                  <a:lnTo>
                    <a:pt x="62" y="293"/>
                  </a:lnTo>
                  <a:lnTo>
                    <a:pt x="98" y="202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583"/>
            <p:cNvSpPr>
              <a:spLocks/>
            </p:cNvSpPr>
            <p:nvPr/>
          </p:nvSpPr>
          <p:spPr bwMode="auto">
            <a:xfrm>
              <a:off x="3767" y="1855"/>
              <a:ext cx="61" cy="62"/>
            </a:xfrm>
            <a:custGeom>
              <a:avLst/>
              <a:gdLst/>
              <a:ahLst/>
              <a:cxnLst>
                <a:cxn ang="0">
                  <a:pos x="183" y="54"/>
                </a:cxn>
                <a:cxn ang="0">
                  <a:pos x="54" y="0"/>
                </a:cxn>
                <a:cxn ang="0">
                  <a:pos x="0" y="128"/>
                </a:cxn>
                <a:cxn ang="0">
                  <a:pos x="131" y="184"/>
                </a:cxn>
                <a:cxn ang="0">
                  <a:pos x="183" y="54"/>
                </a:cxn>
              </a:cxnLst>
              <a:rect l="0" t="0" r="r" b="b"/>
              <a:pathLst>
                <a:path w="183" h="184">
                  <a:moveTo>
                    <a:pt x="183" y="54"/>
                  </a:moveTo>
                  <a:lnTo>
                    <a:pt x="54" y="0"/>
                  </a:lnTo>
                  <a:lnTo>
                    <a:pt x="0" y="128"/>
                  </a:lnTo>
                  <a:lnTo>
                    <a:pt x="131" y="184"/>
                  </a:lnTo>
                  <a:lnTo>
                    <a:pt x="183" y="54"/>
                  </a:lnTo>
                  <a:close/>
                </a:path>
              </a:pathLst>
            </a:custGeom>
            <a:gradFill rotWithShape="0">
              <a:gsLst>
                <a:gs pos="0">
                  <a:srgbClr val="010180">
                    <a:gamma/>
                    <a:tint val="9020"/>
                    <a:invGamma/>
                  </a:srgbClr>
                </a:gs>
                <a:gs pos="100000">
                  <a:srgbClr val="01018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620000" y="5486400"/>
            <a:ext cx="1219200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DSML for a domain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DSML Development Challenge 4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12775" y="1295400"/>
            <a:ext cx="8153400" cy="2667000"/>
          </a:xfrm>
        </p:spPr>
        <p:txBody>
          <a:bodyPr/>
          <a:lstStyle/>
          <a:p>
            <a:r>
              <a:rPr lang="en-US" dirty="0" smtClean="0"/>
              <a:t>Specifying the semantics of a modeling language with formal techniques</a:t>
            </a:r>
          </a:p>
          <a:p>
            <a:pPr lvl="1"/>
            <a:r>
              <a:rPr lang="en-US" dirty="0" smtClean="0"/>
              <a:t>Types of semantics</a:t>
            </a:r>
          </a:p>
          <a:p>
            <a:pPr lvl="2"/>
            <a:r>
              <a:rPr lang="en-US" dirty="0" smtClean="0"/>
              <a:t>Static </a:t>
            </a:r>
            <a:r>
              <a:rPr lang="en-US" dirty="0" smtClean="0"/>
              <a:t>semantics: </a:t>
            </a:r>
            <a:r>
              <a:rPr lang="en-US" dirty="0" smtClean="0"/>
              <a:t>well-formed </a:t>
            </a:r>
            <a:r>
              <a:rPr lang="en-US" dirty="0" smtClean="0"/>
              <a:t>rules for </a:t>
            </a:r>
            <a:r>
              <a:rPr lang="en-US" dirty="0" smtClean="0"/>
              <a:t>the model</a:t>
            </a:r>
            <a:endParaRPr lang="en-US" dirty="0" smtClean="0"/>
          </a:p>
          <a:p>
            <a:pPr lvl="2"/>
            <a:r>
              <a:rPr lang="en-US" dirty="0" smtClean="0"/>
              <a:t>Dynamic semantic: the meaning of models</a:t>
            </a:r>
            <a:endParaRPr lang="en-US" dirty="0" smtClean="0"/>
          </a:p>
          <a:p>
            <a:pPr lvl="1"/>
            <a:r>
              <a:rPr lang="en-US" dirty="0" smtClean="0"/>
              <a:t>Formal specification of modeling language semantics is challenging even for language designers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8E9EF89-D7EF-496E-81DB-A2BD039013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5791200" y="4114800"/>
            <a:ext cx="2057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b="1" dirty="0"/>
              <a:t>Static </a:t>
            </a:r>
            <a:r>
              <a:rPr lang="en-US" b="1" dirty="0" smtClean="0"/>
              <a:t>Semantics</a:t>
            </a:r>
          </a:p>
          <a:p>
            <a:r>
              <a:rPr lang="en-US" sz="1400" dirty="0" smtClean="0"/>
              <a:t>- Attribute grammar</a:t>
            </a:r>
            <a:endParaRPr lang="en-US" sz="1400" dirty="0"/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1676400" y="42672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b="1" dirty="0"/>
              <a:t>Dynamic </a:t>
            </a:r>
            <a:r>
              <a:rPr lang="en-US" b="1" dirty="0" smtClean="0"/>
              <a:t>Semantics</a:t>
            </a:r>
          </a:p>
          <a:p>
            <a:pPr>
              <a:buFontTx/>
              <a:buChar char="-"/>
            </a:pPr>
            <a:r>
              <a:rPr lang="en-US" sz="1400" dirty="0" smtClean="0"/>
              <a:t>Operational Semantics</a:t>
            </a:r>
          </a:p>
          <a:p>
            <a:pPr>
              <a:buFontTx/>
              <a:buChar char="-"/>
            </a:pPr>
            <a:r>
              <a:rPr lang="en-US" sz="1400" dirty="0" smtClean="0"/>
              <a:t>Axiomatic Semantics</a:t>
            </a:r>
          </a:p>
          <a:p>
            <a:pPr>
              <a:buFontTx/>
              <a:buChar char="-"/>
            </a:pPr>
            <a:r>
              <a:rPr lang="en-US" sz="1400" dirty="0" smtClean="0"/>
              <a:t>Denotational Semantics</a:t>
            </a:r>
            <a:endParaRPr lang="en-US" sz="1400" dirty="0"/>
          </a:p>
        </p:txBody>
      </p:sp>
      <p:grpSp>
        <p:nvGrpSpPr>
          <p:cNvPr id="53" name="Group 1060"/>
          <p:cNvGrpSpPr>
            <a:grpSpLocks/>
          </p:cNvGrpSpPr>
          <p:nvPr/>
        </p:nvGrpSpPr>
        <p:grpSpPr bwMode="auto">
          <a:xfrm>
            <a:off x="1752600" y="4800600"/>
            <a:ext cx="6019800" cy="1489075"/>
            <a:chOff x="1451" y="2372"/>
            <a:chExt cx="3789" cy="1410"/>
          </a:xfrm>
        </p:grpSpPr>
        <p:sp>
          <p:nvSpPr>
            <p:cNvPr id="54" name="Line 1061"/>
            <p:cNvSpPr>
              <a:spLocks noChangeShapeType="1"/>
            </p:cNvSpPr>
            <p:nvPr/>
          </p:nvSpPr>
          <p:spPr bwMode="auto">
            <a:xfrm>
              <a:off x="2903" y="3676"/>
              <a:ext cx="10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AutoShape 1062"/>
            <p:cNvSpPr>
              <a:spLocks noChangeArrowheads="1"/>
            </p:cNvSpPr>
            <p:nvPr/>
          </p:nvSpPr>
          <p:spPr bwMode="auto">
            <a:xfrm rot="20460000">
              <a:off x="3387" y="3046"/>
              <a:ext cx="1352" cy="74"/>
            </a:xfrm>
            <a:prstGeom prst="roundRect">
              <a:avLst>
                <a:gd name="adj" fmla="val 409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AutoShape 1063"/>
            <p:cNvSpPr>
              <a:spLocks noChangeArrowheads="1"/>
            </p:cNvSpPr>
            <p:nvPr/>
          </p:nvSpPr>
          <p:spPr bwMode="auto">
            <a:xfrm>
              <a:off x="2124" y="3267"/>
              <a:ext cx="1343" cy="74"/>
            </a:xfrm>
            <a:prstGeom prst="roundRect">
              <a:avLst>
                <a:gd name="adj" fmla="val 409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1064"/>
            <p:cNvSpPr>
              <a:spLocks/>
            </p:cNvSpPr>
            <p:nvPr/>
          </p:nvSpPr>
          <p:spPr bwMode="auto">
            <a:xfrm>
              <a:off x="1992" y="2999"/>
              <a:ext cx="203" cy="337"/>
            </a:xfrm>
            <a:custGeom>
              <a:avLst/>
              <a:gdLst/>
              <a:ahLst/>
              <a:cxnLst>
                <a:cxn ang="0">
                  <a:pos x="70" y="16"/>
                </a:cxn>
                <a:cxn ang="0">
                  <a:pos x="189" y="271"/>
                </a:cxn>
                <a:cxn ang="0">
                  <a:pos x="201" y="294"/>
                </a:cxn>
                <a:cxn ang="0">
                  <a:pos x="202" y="306"/>
                </a:cxn>
                <a:cxn ang="0">
                  <a:pos x="194" y="322"/>
                </a:cxn>
                <a:cxn ang="0">
                  <a:pos x="175" y="336"/>
                </a:cxn>
                <a:cxn ang="0">
                  <a:pos x="157" y="336"/>
                </a:cxn>
                <a:cxn ang="0">
                  <a:pos x="141" y="331"/>
                </a:cxn>
                <a:cxn ang="0">
                  <a:pos x="132" y="322"/>
                </a:cxn>
                <a:cxn ang="0">
                  <a:pos x="124" y="314"/>
                </a:cxn>
                <a:cxn ang="0">
                  <a:pos x="0" y="39"/>
                </a:cxn>
                <a:cxn ang="0">
                  <a:pos x="0" y="24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23" y="0"/>
                </a:cxn>
                <a:cxn ang="0">
                  <a:pos x="39" y="0"/>
                </a:cxn>
                <a:cxn ang="0">
                  <a:pos x="47" y="0"/>
                </a:cxn>
                <a:cxn ang="0">
                  <a:pos x="62" y="8"/>
                </a:cxn>
                <a:cxn ang="0">
                  <a:pos x="70" y="16"/>
                </a:cxn>
              </a:cxnLst>
              <a:rect l="0" t="0" r="r" b="b"/>
              <a:pathLst>
                <a:path w="203" h="337">
                  <a:moveTo>
                    <a:pt x="70" y="16"/>
                  </a:moveTo>
                  <a:lnTo>
                    <a:pt x="189" y="271"/>
                  </a:lnTo>
                  <a:lnTo>
                    <a:pt x="201" y="294"/>
                  </a:lnTo>
                  <a:lnTo>
                    <a:pt x="202" y="306"/>
                  </a:lnTo>
                  <a:lnTo>
                    <a:pt x="194" y="322"/>
                  </a:lnTo>
                  <a:lnTo>
                    <a:pt x="175" y="336"/>
                  </a:lnTo>
                  <a:lnTo>
                    <a:pt x="157" y="336"/>
                  </a:lnTo>
                  <a:lnTo>
                    <a:pt x="141" y="331"/>
                  </a:lnTo>
                  <a:lnTo>
                    <a:pt x="132" y="322"/>
                  </a:lnTo>
                  <a:lnTo>
                    <a:pt x="124" y="314"/>
                  </a:lnTo>
                  <a:lnTo>
                    <a:pt x="0" y="39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23" y="0"/>
                  </a:lnTo>
                  <a:lnTo>
                    <a:pt x="39" y="0"/>
                  </a:lnTo>
                  <a:lnTo>
                    <a:pt x="47" y="0"/>
                  </a:lnTo>
                  <a:lnTo>
                    <a:pt x="62" y="8"/>
                  </a:lnTo>
                  <a:lnTo>
                    <a:pt x="70" y="16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1065"/>
            <p:cNvSpPr>
              <a:spLocks/>
            </p:cNvSpPr>
            <p:nvPr/>
          </p:nvSpPr>
          <p:spPr bwMode="auto">
            <a:xfrm>
              <a:off x="4626" y="2528"/>
              <a:ext cx="78" cy="366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47"/>
                </a:cxn>
                <a:cxn ang="0">
                  <a:pos x="9" y="24"/>
                </a:cxn>
                <a:cxn ang="0">
                  <a:pos x="17" y="8"/>
                </a:cxn>
                <a:cxn ang="0">
                  <a:pos x="24" y="0"/>
                </a:cxn>
                <a:cxn ang="0">
                  <a:pos x="39" y="0"/>
                </a:cxn>
                <a:cxn ang="0">
                  <a:pos x="61" y="8"/>
                </a:cxn>
                <a:cxn ang="0">
                  <a:pos x="69" y="16"/>
                </a:cxn>
                <a:cxn ang="0">
                  <a:pos x="76" y="24"/>
                </a:cxn>
                <a:cxn ang="0">
                  <a:pos x="76" y="39"/>
                </a:cxn>
                <a:cxn ang="0">
                  <a:pos x="77" y="316"/>
                </a:cxn>
                <a:cxn ang="0">
                  <a:pos x="77" y="344"/>
                </a:cxn>
                <a:cxn ang="0">
                  <a:pos x="71" y="356"/>
                </a:cxn>
                <a:cxn ang="0">
                  <a:pos x="60" y="362"/>
                </a:cxn>
                <a:cxn ang="0">
                  <a:pos x="50" y="365"/>
                </a:cxn>
                <a:cxn ang="0">
                  <a:pos x="35" y="365"/>
                </a:cxn>
                <a:cxn ang="0">
                  <a:pos x="24" y="364"/>
                </a:cxn>
                <a:cxn ang="0">
                  <a:pos x="15" y="361"/>
                </a:cxn>
                <a:cxn ang="0">
                  <a:pos x="9" y="356"/>
                </a:cxn>
                <a:cxn ang="0">
                  <a:pos x="2" y="343"/>
                </a:cxn>
                <a:cxn ang="0">
                  <a:pos x="0" y="316"/>
                </a:cxn>
              </a:cxnLst>
              <a:rect l="0" t="0" r="r" b="b"/>
              <a:pathLst>
                <a:path w="78" h="366">
                  <a:moveTo>
                    <a:pt x="0" y="316"/>
                  </a:moveTo>
                  <a:lnTo>
                    <a:pt x="0" y="47"/>
                  </a:lnTo>
                  <a:lnTo>
                    <a:pt x="9" y="24"/>
                  </a:lnTo>
                  <a:lnTo>
                    <a:pt x="17" y="8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61" y="8"/>
                  </a:lnTo>
                  <a:lnTo>
                    <a:pt x="69" y="16"/>
                  </a:lnTo>
                  <a:lnTo>
                    <a:pt x="76" y="24"/>
                  </a:lnTo>
                  <a:lnTo>
                    <a:pt x="76" y="39"/>
                  </a:lnTo>
                  <a:lnTo>
                    <a:pt x="77" y="316"/>
                  </a:lnTo>
                  <a:lnTo>
                    <a:pt x="77" y="344"/>
                  </a:lnTo>
                  <a:lnTo>
                    <a:pt x="71" y="356"/>
                  </a:lnTo>
                  <a:lnTo>
                    <a:pt x="60" y="362"/>
                  </a:lnTo>
                  <a:lnTo>
                    <a:pt x="50" y="365"/>
                  </a:lnTo>
                  <a:lnTo>
                    <a:pt x="35" y="365"/>
                  </a:lnTo>
                  <a:lnTo>
                    <a:pt x="24" y="364"/>
                  </a:lnTo>
                  <a:lnTo>
                    <a:pt x="15" y="361"/>
                  </a:lnTo>
                  <a:lnTo>
                    <a:pt x="9" y="356"/>
                  </a:lnTo>
                  <a:lnTo>
                    <a:pt x="2" y="343"/>
                  </a:lnTo>
                  <a:lnTo>
                    <a:pt x="0" y="316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066"/>
            <p:cNvSpPr>
              <a:spLocks/>
            </p:cNvSpPr>
            <p:nvPr/>
          </p:nvSpPr>
          <p:spPr bwMode="auto">
            <a:xfrm>
              <a:off x="3162" y="3445"/>
              <a:ext cx="876" cy="33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875" y="336"/>
                </a:cxn>
                <a:cxn ang="0">
                  <a:pos x="875" y="223"/>
                </a:cxn>
                <a:cxn ang="0">
                  <a:pos x="827" y="224"/>
                </a:cxn>
                <a:cxn ang="0">
                  <a:pos x="788" y="176"/>
                </a:cxn>
                <a:cxn ang="0">
                  <a:pos x="773" y="136"/>
                </a:cxn>
                <a:cxn ang="0">
                  <a:pos x="591" y="103"/>
                </a:cxn>
                <a:cxn ang="0">
                  <a:pos x="504" y="0"/>
                </a:cxn>
                <a:cxn ang="0">
                  <a:pos x="336" y="0"/>
                </a:cxn>
                <a:cxn ang="0">
                  <a:pos x="260" y="4"/>
                </a:cxn>
              </a:cxnLst>
              <a:rect l="0" t="0" r="r" b="b"/>
              <a:pathLst>
                <a:path w="876" h="337">
                  <a:moveTo>
                    <a:pt x="0" y="336"/>
                  </a:moveTo>
                  <a:lnTo>
                    <a:pt x="875" y="336"/>
                  </a:lnTo>
                  <a:lnTo>
                    <a:pt x="875" y="223"/>
                  </a:lnTo>
                  <a:lnTo>
                    <a:pt x="827" y="224"/>
                  </a:lnTo>
                  <a:lnTo>
                    <a:pt x="788" y="176"/>
                  </a:lnTo>
                  <a:lnTo>
                    <a:pt x="773" y="136"/>
                  </a:lnTo>
                  <a:lnTo>
                    <a:pt x="591" y="103"/>
                  </a:lnTo>
                  <a:lnTo>
                    <a:pt x="504" y="0"/>
                  </a:lnTo>
                  <a:lnTo>
                    <a:pt x="336" y="0"/>
                  </a:lnTo>
                  <a:lnTo>
                    <a:pt x="260" y="4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1067"/>
            <p:cNvSpPr>
              <a:spLocks/>
            </p:cNvSpPr>
            <p:nvPr/>
          </p:nvSpPr>
          <p:spPr bwMode="auto">
            <a:xfrm>
              <a:off x="2866" y="3260"/>
              <a:ext cx="873" cy="521"/>
            </a:xfrm>
            <a:custGeom>
              <a:avLst/>
              <a:gdLst/>
              <a:ahLst/>
              <a:cxnLst>
                <a:cxn ang="0">
                  <a:pos x="872" y="520"/>
                </a:cxn>
                <a:cxn ang="0">
                  <a:pos x="0" y="520"/>
                </a:cxn>
                <a:cxn ang="0">
                  <a:pos x="0" y="406"/>
                </a:cxn>
                <a:cxn ang="0">
                  <a:pos x="47" y="406"/>
                </a:cxn>
                <a:cxn ang="0">
                  <a:pos x="86" y="362"/>
                </a:cxn>
                <a:cxn ang="0">
                  <a:pos x="104" y="316"/>
                </a:cxn>
                <a:cxn ang="0">
                  <a:pos x="274" y="291"/>
                </a:cxn>
                <a:cxn ang="0">
                  <a:pos x="370" y="186"/>
                </a:cxn>
                <a:cxn ang="0">
                  <a:pos x="530" y="186"/>
                </a:cxn>
                <a:cxn ang="0">
                  <a:pos x="530" y="84"/>
                </a:cxn>
                <a:cxn ang="0">
                  <a:pos x="544" y="67"/>
                </a:cxn>
                <a:cxn ang="0">
                  <a:pos x="544" y="22"/>
                </a:cxn>
                <a:cxn ang="0">
                  <a:pos x="578" y="0"/>
                </a:cxn>
                <a:cxn ang="0">
                  <a:pos x="613" y="18"/>
                </a:cxn>
                <a:cxn ang="0">
                  <a:pos x="613" y="69"/>
                </a:cxn>
                <a:cxn ang="0">
                  <a:pos x="629" y="84"/>
                </a:cxn>
                <a:cxn ang="0">
                  <a:pos x="629" y="183"/>
                </a:cxn>
                <a:cxn ang="0">
                  <a:pos x="638" y="185"/>
                </a:cxn>
              </a:cxnLst>
              <a:rect l="0" t="0" r="r" b="b"/>
              <a:pathLst>
                <a:path w="873" h="521">
                  <a:moveTo>
                    <a:pt x="872" y="520"/>
                  </a:moveTo>
                  <a:lnTo>
                    <a:pt x="0" y="520"/>
                  </a:lnTo>
                  <a:lnTo>
                    <a:pt x="0" y="406"/>
                  </a:lnTo>
                  <a:lnTo>
                    <a:pt x="47" y="406"/>
                  </a:lnTo>
                  <a:lnTo>
                    <a:pt x="86" y="362"/>
                  </a:lnTo>
                  <a:lnTo>
                    <a:pt x="104" y="316"/>
                  </a:lnTo>
                  <a:lnTo>
                    <a:pt x="274" y="291"/>
                  </a:lnTo>
                  <a:lnTo>
                    <a:pt x="370" y="186"/>
                  </a:lnTo>
                  <a:lnTo>
                    <a:pt x="530" y="186"/>
                  </a:lnTo>
                  <a:lnTo>
                    <a:pt x="530" y="84"/>
                  </a:lnTo>
                  <a:lnTo>
                    <a:pt x="544" y="67"/>
                  </a:lnTo>
                  <a:lnTo>
                    <a:pt x="544" y="22"/>
                  </a:lnTo>
                  <a:lnTo>
                    <a:pt x="578" y="0"/>
                  </a:lnTo>
                  <a:lnTo>
                    <a:pt x="613" y="18"/>
                  </a:lnTo>
                  <a:lnTo>
                    <a:pt x="613" y="69"/>
                  </a:lnTo>
                  <a:lnTo>
                    <a:pt x="629" y="84"/>
                  </a:lnTo>
                  <a:lnTo>
                    <a:pt x="629" y="183"/>
                  </a:lnTo>
                  <a:lnTo>
                    <a:pt x="638" y="185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1068"/>
            <p:cNvSpPr>
              <a:spLocks/>
            </p:cNvSpPr>
            <p:nvPr/>
          </p:nvSpPr>
          <p:spPr bwMode="auto">
            <a:xfrm>
              <a:off x="1454" y="2841"/>
              <a:ext cx="867" cy="211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405" y="0"/>
                </a:cxn>
                <a:cxn ang="0">
                  <a:pos x="215" y="0"/>
                </a:cxn>
                <a:cxn ang="0">
                  <a:pos x="79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0" y="39"/>
                </a:cxn>
                <a:cxn ang="0">
                  <a:pos x="16" y="47"/>
                </a:cxn>
                <a:cxn ang="0">
                  <a:pos x="40" y="47"/>
                </a:cxn>
                <a:cxn ang="0">
                  <a:pos x="56" y="54"/>
                </a:cxn>
                <a:cxn ang="0">
                  <a:pos x="79" y="70"/>
                </a:cxn>
                <a:cxn ang="0">
                  <a:pos x="103" y="86"/>
                </a:cxn>
                <a:cxn ang="0">
                  <a:pos x="119" y="93"/>
                </a:cxn>
                <a:cxn ang="0">
                  <a:pos x="143" y="93"/>
                </a:cxn>
                <a:cxn ang="0">
                  <a:pos x="167" y="93"/>
                </a:cxn>
                <a:cxn ang="0">
                  <a:pos x="199" y="93"/>
                </a:cxn>
                <a:cxn ang="0">
                  <a:pos x="230" y="93"/>
                </a:cxn>
                <a:cxn ang="0">
                  <a:pos x="262" y="93"/>
                </a:cxn>
                <a:cxn ang="0">
                  <a:pos x="286" y="101"/>
                </a:cxn>
                <a:cxn ang="0">
                  <a:pos x="302" y="109"/>
                </a:cxn>
                <a:cxn ang="0">
                  <a:pos x="326" y="109"/>
                </a:cxn>
                <a:cxn ang="0">
                  <a:pos x="334" y="124"/>
                </a:cxn>
                <a:cxn ang="0">
                  <a:pos x="358" y="132"/>
                </a:cxn>
                <a:cxn ang="0">
                  <a:pos x="373" y="140"/>
                </a:cxn>
                <a:cxn ang="0">
                  <a:pos x="397" y="140"/>
                </a:cxn>
                <a:cxn ang="0">
                  <a:pos x="421" y="140"/>
                </a:cxn>
                <a:cxn ang="0">
                  <a:pos x="453" y="140"/>
                </a:cxn>
                <a:cxn ang="0">
                  <a:pos x="477" y="140"/>
                </a:cxn>
                <a:cxn ang="0">
                  <a:pos x="501" y="140"/>
                </a:cxn>
                <a:cxn ang="0">
                  <a:pos x="524" y="140"/>
                </a:cxn>
                <a:cxn ang="0">
                  <a:pos x="524" y="163"/>
                </a:cxn>
                <a:cxn ang="0">
                  <a:pos x="524" y="187"/>
                </a:cxn>
                <a:cxn ang="0">
                  <a:pos x="540" y="202"/>
                </a:cxn>
                <a:cxn ang="0">
                  <a:pos x="556" y="210"/>
                </a:cxn>
                <a:cxn ang="0">
                  <a:pos x="580" y="210"/>
                </a:cxn>
                <a:cxn ang="0">
                  <a:pos x="604" y="202"/>
                </a:cxn>
                <a:cxn ang="0">
                  <a:pos x="620" y="187"/>
                </a:cxn>
                <a:cxn ang="0">
                  <a:pos x="620" y="163"/>
                </a:cxn>
                <a:cxn ang="0">
                  <a:pos x="620" y="140"/>
                </a:cxn>
                <a:cxn ang="0">
                  <a:pos x="644" y="140"/>
                </a:cxn>
                <a:cxn ang="0">
                  <a:pos x="667" y="140"/>
                </a:cxn>
                <a:cxn ang="0">
                  <a:pos x="691" y="140"/>
                </a:cxn>
                <a:cxn ang="0">
                  <a:pos x="866" y="0"/>
                </a:cxn>
              </a:cxnLst>
              <a:rect l="0" t="0" r="r" b="b"/>
              <a:pathLst>
                <a:path w="867" h="211">
                  <a:moveTo>
                    <a:pt x="866" y="0"/>
                  </a:moveTo>
                  <a:lnTo>
                    <a:pt x="755" y="0"/>
                  </a:lnTo>
                  <a:lnTo>
                    <a:pt x="659" y="0"/>
                  </a:lnTo>
                  <a:lnTo>
                    <a:pt x="572" y="0"/>
                  </a:lnTo>
                  <a:lnTo>
                    <a:pt x="485" y="0"/>
                  </a:lnTo>
                  <a:lnTo>
                    <a:pt x="405" y="0"/>
                  </a:lnTo>
                  <a:lnTo>
                    <a:pt x="334" y="0"/>
                  </a:lnTo>
                  <a:lnTo>
                    <a:pt x="270" y="0"/>
                  </a:lnTo>
                  <a:lnTo>
                    <a:pt x="215" y="0"/>
                  </a:lnTo>
                  <a:lnTo>
                    <a:pt x="159" y="0"/>
                  </a:lnTo>
                  <a:lnTo>
                    <a:pt x="119" y="0"/>
                  </a:lnTo>
                  <a:lnTo>
                    <a:pt x="79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4" y="47"/>
                  </a:lnTo>
                  <a:lnTo>
                    <a:pt x="32" y="47"/>
                  </a:lnTo>
                  <a:lnTo>
                    <a:pt x="40" y="47"/>
                  </a:lnTo>
                  <a:lnTo>
                    <a:pt x="48" y="47"/>
                  </a:lnTo>
                  <a:lnTo>
                    <a:pt x="48" y="54"/>
                  </a:lnTo>
                  <a:lnTo>
                    <a:pt x="56" y="54"/>
                  </a:lnTo>
                  <a:lnTo>
                    <a:pt x="64" y="62"/>
                  </a:lnTo>
                  <a:lnTo>
                    <a:pt x="72" y="62"/>
                  </a:lnTo>
                  <a:lnTo>
                    <a:pt x="79" y="70"/>
                  </a:lnTo>
                  <a:lnTo>
                    <a:pt x="87" y="78"/>
                  </a:lnTo>
                  <a:lnTo>
                    <a:pt x="95" y="78"/>
                  </a:lnTo>
                  <a:lnTo>
                    <a:pt x="103" y="86"/>
                  </a:lnTo>
                  <a:lnTo>
                    <a:pt x="111" y="86"/>
                  </a:lnTo>
                  <a:lnTo>
                    <a:pt x="111" y="93"/>
                  </a:lnTo>
                  <a:lnTo>
                    <a:pt x="119" y="93"/>
                  </a:lnTo>
                  <a:lnTo>
                    <a:pt x="127" y="93"/>
                  </a:lnTo>
                  <a:lnTo>
                    <a:pt x="135" y="93"/>
                  </a:lnTo>
                  <a:lnTo>
                    <a:pt x="143" y="93"/>
                  </a:lnTo>
                  <a:lnTo>
                    <a:pt x="151" y="93"/>
                  </a:lnTo>
                  <a:lnTo>
                    <a:pt x="159" y="93"/>
                  </a:lnTo>
                  <a:lnTo>
                    <a:pt x="167" y="93"/>
                  </a:lnTo>
                  <a:lnTo>
                    <a:pt x="175" y="93"/>
                  </a:lnTo>
                  <a:lnTo>
                    <a:pt x="183" y="93"/>
                  </a:lnTo>
                  <a:lnTo>
                    <a:pt x="199" y="93"/>
                  </a:lnTo>
                  <a:lnTo>
                    <a:pt x="207" y="93"/>
                  </a:lnTo>
                  <a:lnTo>
                    <a:pt x="222" y="93"/>
                  </a:lnTo>
                  <a:lnTo>
                    <a:pt x="230" y="93"/>
                  </a:lnTo>
                  <a:lnTo>
                    <a:pt x="238" y="93"/>
                  </a:lnTo>
                  <a:lnTo>
                    <a:pt x="246" y="93"/>
                  </a:lnTo>
                  <a:lnTo>
                    <a:pt x="262" y="93"/>
                  </a:lnTo>
                  <a:lnTo>
                    <a:pt x="270" y="101"/>
                  </a:lnTo>
                  <a:lnTo>
                    <a:pt x="278" y="101"/>
                  </a:lnTo>
                  <a:lnTo>
                    <a:pt x="286" y="101"/>
                  </a:lnTo>
                  <a:lnTo>
                    <a:pt x="294" y="101"/>
                  </a:lnTo>
                  <a:lnTo>
                    <a:pt x="302" y="101"/>
                  </a:lnTo>
                  <a:lnTo>
                    <a:pt x="302" y="109"/>
                  </a:lnTo>
                  <a:lnTo>
                    <a:pt x="310" y="109"/>
                  </a:lnTo>
                  <a:lnTo>
                    <a:pt x="318" y="109"/>
                  </a:lnTo>
                  <a:lnTo>
                    <a:pt x="326" y="109"/>
                  </a:lnTo>
                  <a:lnTo>
                    <a:pt x="326" y="117"/>
                  </a:lnTo>
                  <a:lnTo>
                    <a:pt x="334" y="117"/>
                  </a:lnTo>
                  <a:lnTo>
                    <a:pt x="334" y="124"/>
                  </a:lnTo>
                  <a:lnTo>
                    <a:pt x="342" y="124"/>
                  </a:lnTo>
                  <a:lnTo>
                    <a:pt x="350" y="132"/>
                  </a:lnTo>
                  <a:lnTo>
                    <a:pt x="358" y="132"/>
                  </a:lnTo>
                  <a:lnTo>
                    <a:pt x="358" y="140"/>
                  </a:lnTo>
                  <a:lnTo>
                    <a:pt x="365" y="140"/>
                  </a:lnTo>
                  <a:lnTo>
                    <a:pt x="373" y="140"/>
                  </a:lnTo>
                  <a:lnTo>
                    <a:pt x="381" y="140"/>
                  </a:lnTo>
                  <a:lnTo>
                    <a:pt x="389" y="140"/>
                  </a:lnTo>
                  <a:lnTo>
                    <a:pt x="397" y="140"/>
                  </a:lnTo>
                  <a:lnTo>
                    <a:pt x="405" y="140"/>
                  </a:lnTo>
                  <a:lnTo>
                    <a:pt x="413" y="140"/>
                  </a:lnTo>
                  <a:lnTo>
                    <a:pt x="421" y="140"/>
                  </a:lnTo>
                  <a:lnTo>
                    <a:pt x="429" y="140"/>
                  </a:lnTo>
                  <a:lnTo>
                    <a:pt x="445" y="140"/>
                  </a:lnTo>
                  <a:lnTo>
                    <a:pt x="453" y="140"/>
                  </a:lnTo>
                  <a:lnTo>
                    <a:pt x="461" y="140"/>
                  </a:lnTo>
                  <a:lnTo>
                    <a:pt x="469" y="140"/>
                  </a:lnTo>
                  <a:lnTo>
                    <a:pt x="477" y="140"/>
                  </a:lnTo>
                  <a:lnTo>
                    <a:pt x="485" y="140"/>
                  </a:lnTo>
                  <a:lnTo>
                    <a:pt x="493" y="140"/>
                  </a:lnTo>
                  <a:lnTo>
                    <a:pt x="501" y="140"/>
                  </a:lnTo>
                  <a:lnTo>
                    <a:pt x="508" y="140"/>
                  </a:lnTo>
                  <a:lnTo>
                    <a:pt x="516" y="140"/>
                  </a:lnTo>
                  <a:lnTo>
                    <a:pt x="524" y="140"/>
                  </a:lnTo>
                  <a:lnTo>
                    <a:pt x="524" y="148"/>
                  </a:lnTo>
                  <a:lnTo>
                    <a:pt x="524" y="156"/>
                  </a:lnTo>
                  <a:lnTo>
                    <a:pt x="524" y="163"/>
                  </a:lnTo>
                  <a:lnTo>
                    <a:pt x="524" y="171"/>
                  </a:lnTo>
                  <a:lnTo>
                    <a:pt x="524" y="179"/>
                  </a:lnTo>
                  <a:lnTo>
                    <a:pt x="524" y="187"/>
                  </a:lnTo>
                  <a:lnTo>
                    <a:pt x="524" y="194"/>
                  </a:lnTo>
                  <a:lnTo>
                    <a:pt x="532" y="202"/>
                  </a:lnTo>
                  <a:lnTo>
                    <a:pt x="540" y="202"/>
                  </a:lnTo>
                  <a:lnTo>
                    <a:pt x="540" y="210"/>
                  </a:lnTo>
                  <a:lnTo>
                    <a:pt x="548" y="210"/>
                  </a:lnTo>
                  <a:lnTo>
                    <a:pt x="556" y="210"/>
                  </a:lnTo>
                  <a:lnTo>
                    <a:pt x="564" y="210"/>
                  </a:lnTo>
                  <a:lnTo>
                    <a:pt x="572" y="210"/>
                  </a:lnTo>
                  <a:lnTo>
                    <a:pt x="580" y="210"/>
                  </a:lnTo>
                  <a:lnTo>
                    <a:pt x="588" y="210"/>
                  </a:lnTo>
                  <a:lnTo>
                    <a:pt x="596" y="210"/>
                  </a:lnTo>
                  <a:lnTo>
                    <a:pt x="604" y="202"/>
                  </a:lnTo>
                  <a:lnTo>
                    <a:pt x="612" y="194"/>
                  </a:lnTo>
                  <a:lnTo>
                    <a:pt x="612" y="187"/>
                  </a:lnTo>
                  <a:lnTo>
                    <a:pt x="620" y="187"/>
                  </a:lnTo>
                  <a:lnTo>
                    <a:pt x="620" y="179"/>
                  </a:lnTo>
                  <a:lnTo>
                    <a:pt x="620" y="171"/>
                  </a:lnTo>
                  <a:lnTo>
                    <a:pt x="620" y="163"/>
                  </a:lnTo>
                  <a:lnTo>
                    <a:pt x="620" y="156"/>
                  </a:lnTo>
                  <a:lnTo>
                    <a:pt x="620" y="148"/>
                  </a:lnTo>
                  <a:lnTo>
                    <a:pt x="620" y="140"/>
                  </a:lnTo>
                  <a:lnTo>
                    <a:pt x="628" y="140"/>
                  </a:lnTo>
                  <a:lnTo>
                    <a:pt x="636" y="140"/>
                  </a:lnTo>
                  <a:lnTo>
                    <a:pt x="644" y="140"/>
                  </a:lnTo>
                  <a:lnTo>
                    <a:pt x="651" y="140"/>
                  </a:lnTo>
                  <a:lnTo>
                    <a:pt x="659" y="140"/>
                  </a:lnTo>
                  <a:lnTo>
                    <a:pt x="667" y="140"/>
                  </a:lnTo>
                  <a:lnTo>
                    <a:pt x="675" y="140"/>
                  </a:lnTo>
                  <a:lnTo>
                    <a:pt x="683" y="140"/>
                  </a:lnTo>
                  <a:lnTo>
                    <a:pt x="691" y="140"/>
                  </a:lnTo>
                  <a:lnTo>
                    <a:pt x="699" y="140"/>
                  </a:lnTo>
                  <a:lnTo>
                    <a:pt x="707" y="140"/>
                  </a:lnTo>
                  <a:lnTo>
                    <a:pt x="866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1069"/>
            <p:cNvSpPr>
              <a:spLocks/>
            </p:cNvSpPr>
            <p:nvPr/>
          </p:nvSpPr>
          <p:spPr bwMode="auto">
            <a:xfrm>
              <a:off x="1451" y="2841"/>
              <a:ext cx="627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0" y="48"/>
                </a:cxn>
                <a:cxn ang="0">
                  <a:pos x="112" y="96"/>
                </a:cxn>
                <a:cxn ang="0">
                  <a:pos x="248" y="96"/>
                </a:cxn>
                <a:cxn ang="0">
                  <a:pos x="359" y="144"/>
                </a:cxn>
                <a:cxn ang="0">
                  <a:pos x="530" y="144"/>
                </a:cxn>
                <a:cxn ang="0">
                  <a:pos x="528" y="200"/>
                </a:cxn>
                <a:cxn ang="0">
                  <a:pos x="554" y="216"/>
                </a:cxn>
                <a:cxn ang="0">
                  <a:pos x="598" y="216"/>
                </a:cxn>
                <a:cxn ang="0">
                  <a:pos x="626" y="203"/>
                </a:cxn>
                <a:cxn ang="0">
                  <a:pos x="626" y="144"/>
                </a:cxn>
              </a:cxnLst>
              <a:rect l="0" t="0" r="r" b="b"/>
              <a:pathLst>
                <a:path w="627" h="217">
                  <a:moveTo>
                    <a:pt x="0" y="0"/>
                  </a:moveTo>
                  <a:lnTo>
                    <a:pt x="0" y="48"/>
                  </a:lnTo>
                  <a:lnTo>
                    <a:pt x="40" y="48"/>
                  </a:lnTo>
                  <a:lnTo>
                    <a:pt x="112" y="96"/>
                  </a:lnTo>
                  <a:lnTo>
                    <a:pt x="248" y="96"/>
                  </a:lnTo>
                  <a:lnTo>
                    <a:pt x="359" y="144"/>
                  </a:lnTo>
                  <a:lnTo>
                    <a:pt x="530" y="144"/>
                  </a:lnTo>
                  <a:lnTo>
                    <a:pt x="528" y="200"/>
                  </a:lnTo>
                  <a:lnTo>
                    <a:pt x="554" y="216"/>
                  </a:lnTo>
                  <a:lnTo>
                    <a:pt x="598" y="216"/>
                  </a:lnTo>
                  <a:lnTo>
                    <a:pt x="626" y="203"/>
                  </a:lnTo>
                  <a:lnTo>
                    <a:pt x="626" y="144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070"/>
            <p:cNvSpPr>
              <a:spLocks/>
            </p:cNvSpPr>
            <p:nvPr/>
          </p:nvSpPr>
          <p:spPr bwMode="auto">
            <a:xfrm>
              <a:off x="1735" y="2841"/>
              <a:ext cx="867" cy="214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294" y="0"/>
                </a:cxn>
                <a:cxn ang="0">
                  <a:pos x="461" y="0"/>
                </a:cxn>
                <a:cxn ang="0">
                  <a:pos x="596" y="0"/>
                </a:cxn>
                <a:cxn ang="0">
                  <a:pos x="707" y="0"/>
                </a:cxn>
                <a:cxn ang="0">
                  <a:pos x="787" y="0"/>
                </a:cxn>
                <a:cxn ang="0">
                  <a:pos x="842" y="0"/>
                </a:cxn>
                <a:cxn ang="0">
                  <a:pos x="866" y="0"/>
                </a:cxn>
                <a:cxn ang="0">
                  <a:pos x="866" y="16"/>
                </a:cxn>
                <a:cxn ang="0">
                  <a:pos x="866" y="32"/>
                </a:cxn>
                <a:cxn ang="0">
                  <a:pos x="866" y="47"/>
                </a:cxn>
                <a:cxn ang="0">
                  <a:pos x="850" y="47"/>
                </a:cxn>
                <a:cxn ang="0">
                  <a:pos x="834" y="47"/>
                </a:cxn>
                <a:cxn ang="0">
                  <a:pos x="818" y="47"/>
                </a:cxn>
                <a:cxn ang="0">
                  <a:pos x="810" y="55"/>
                </a:cxn>
                <a:cxn ang="0">
                  <a:pos x="794" y="63"/>
                </a:cxn>
                <a:cxn ang="0">
                  <a:pos x="779" y="79"/>
                </a:cxn>
                <a:cxn ang="0">
                  <a:pos x="763" y="87"/>
                </a:cxn>
                <a:cxn ang="0">
                  <a:pos x="755" y="95"/>
                </a:cxn>
                <a:cxn ang="0">
                  <a:pos x="739" y="95"/>
                </a:cxn>
                <a:cxn ang="0">
                  <a:pos x="723" y="95"/>
                </a:cxn>
                <a:cxn ang="0">
                  <a:pos x="707" y="95"/>
                </a:cxn>
                <a:cxn ang="0">
                  <a:pos x="691" y="95"/>
                </a:cxn>
                <a:cxn ang="0">
                  <a:pos x="667" y="95"/>
                </a:cxn>
                <a:cxn ang="0">
                  <a:pos x="644" y="95"/>
                </a:cxn>
                <a:cxn ang="0">
                  <a:pos x="628" y="95"/>
                </a:cxn>
                <a:cxn ang="0">
                  <a:pos x="508" y="142"/>
                </a:cxn>
                <a:cxn ang="0">
                  <a:pos x="493" y="142"/>
                </a:cxn>
                <a:cxn ang="0">
                  <a:pos x="477" y="142"/>
                </a:cxn>
                <a:cxn ang="0">
                  <a:pos x="461" y="142"/>
                </a:cxn>
                <a:cxn ang="0">
                  <a:pos x="445" y="142"/>
                </a:cxn>
                <a:cxn ang="0">
                  <a:pos x="421" y="142"/>
                </a:cxn>
                <a:cxn ang="0">
                  <a:pos x="405" y="142"/>
                </a:cxn>
                <a:cxn ang="0">
                  <a:pos x="389" y="142"/>
                </a:cxn>
                <a:cxn ang="0">
                  <a:pos x="373" y="142"/>
                </a:cxn>
                <a:cxn ang="0">
                  <a:pos x="358" y="142"/>
                </a:cxn>
                <a:cxn ang="0">
                  <a:pos x="342" y="142"/>
                </a:cxn>
                <a:cxn ang="0">
                  <a:pos x="342" y="158"/>
                </a:cxn>
                <a:cxn ang="0">
                  <a:pos x="342" y="174"/>
                </a:cxn>
                <a:cxn ang="0">
                  <a:pos x="342" y="189"/>
                </a:cxn>
                <a:cxn ang="0">
                  <a:pos x="334" y="205"/>
                </a:cxn>
                <a:cxn ang="0">
                  <a:pos x="326" y="213"/>
                </a:cxn>
                <a:cxn ang="0">
                  <a:pos x="310" y="213"/>
                </a:cxn>
                <a:cxn ang="0">
                  <a:pos x="294" y="213"/>
                </a:cxn>
                <a:cxn ang="0">
                  <a:pos x="278" y="213"/>
                </a:cxn>
                <a:cxn ang="0">
                  <a:pos x="262" y="205"/>
                </a:cxn>
                <a:cxn ang="0">
                  <a:pos x="254" y="189"/>
                </a:cxn>
                <a:cxn ang="0">
                  <a:pos x="246" y="181"/>
                </a:cxn>
                <a:cxn ang="0">
                  <a:pos x="246" y="120"/>
                </a:cxn>
              </a:cxnLst>
              <a:rect l="0" t="0" r="r" b="b"/>
              <a:pathLst>
                <a:path w="867" h="214">
                  <a:moveTo>
                    <a:pt x="0" y="0"/>
                  </a:moveTo>
                  <a:lnTo>
                    <a:pt x="111" y="0"/>
                  </a:lnTo>
                  <a:lnTo>
                    <a:pt x="207" y="0"/>
                  </a:lnTo>
                  <a:lnTo>
                    <a:pt x="294" y="0"/>
                  </a:lnTo>
                  <a:lnTo>
                    <a:pt x="381" y="0"/>
                  </a:lnTo>
                  <a:lnTo>
                    <a:pt x="461" y="0"/>
                  </a:lnTo>
                  <a:lnTo>
                    <a:pt x="532" y="0"/>
                  </a:lnTo>
                  <a:lnTo>
                    <a:pt x="596" y="0"/>
                  </a:lnTo>
                  <a:lnTo>
                    <a:pt x="651" y="0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7" y="0"/>
                  </a:lnTo>
                  <a:lnTo>
                    <a:pt x="818" y="0"/>
                  </a:lnTo>
                  <a:lnTo>
                    <a:pt x="842" y="0"/>
                  </a:lnTo>
                  <a:lnTo>
                    <a:pt x="858" y="0"/>
                  </a:lnTo>
                  <a:lnTo>
                    <a:pt x="866" y="0"/>
                  </a:lnTo>
                  <a:lnTo>
                    <a:pt x="866" y="8"/>
                  </a:lnTo>
                  <a:lnTo>
                    <a:pt x="866" y="16"/>
                  </a:lnTo>
                  <a:lnTo>
                    <a:pt x="866" y="24"/>
                  </a:lnTo>
                  <a:lnTo>
                    <a:pt x="866" y="32"/>
                  </a:lnTo>
                  <a:lnTo>
                    <a:pt x="866" y="39"/>
                  </a:lnTo>
                  <a:lnTo>
                    <a:pt x="866" y="47"/>
                  </a:lnTo>
                  <a:lnTo>
                    <a:pt x="858" y="47"/>
                  </a:lnTo>
                  <a:lnTo>
                    <a:pt x="850" y="47"/>
                  </a:lnTo>
                  <a:lnTo>
                    <a:pt x="842" y="47"/>
                  </a:lnTo>
                  <a:lnTo>
                    <a:pt x="834" y="47"/>
                  </a:lnTo>
                  <a:lnTo>
                    <a:pt x="826" y="47"/>
                  </a:lnTo>
                  <a:lnTo>
                    <a:pt x="818" y="47"/>
                  </a:lnTo>
                  <a:lnTo>
                    <a:pt x="818" y="55"/>
                  </a:lnTo>
                  <a:lnTo>
                    <a:pt x="810" y="55"/>
                  </a:lnTo>
                  <a:lnTo>
                    <a:pt x="802" y="63"/>
                  </a:lnTo>
                  <a:lnTo>
                    <a:pt x="794" y="63"/>
                  </a:lnTo>
                  <a:lnTo>
                    <a:pt x="787" y="71"/>
                  </a:lnTo>
                  <a:lnTo>
                    <a:pt x="779" y="79"/>
                  </a:lnTo>
                  <a:lnTo>
                    <a:pt x="771" y="79"/>
                  </a:lnTo>
                  <a:lnTo>
                    <a:pt x="763" y="87"/>
                  </a:lnTo>
                  <a:lnTo>
                    <a:pt x="755" y="87"/>
                  </a:lnTo>
                  <a:lnTo>
                    <a:pt x="755" y="95"/>
                  </a:lnTo>
                  <a:lnTo>
                    <a:pt x="747" y="95"/>
                  </a:lnTo>
                  <a:lnTo>
                    <a:pt x="739" y="95"/>
                  </a:lnTo>
                  <a:lnTo>
                    <a:pt x="731" y="95"/>
                  </a:lnTo>
                  <a:lnTo>
                    <a:pt x="723" y="95"/>
                  </a:lnTo>
                  <a:lnTo>
                    <a:pt x="715" y="95"/>
                  </a:lnTo>
                  <a:lnTo>
                    <a:pt x="707" y="95"/>
                  </a:lnTo>
                  <a:lnTo>
                    <a:pt x="699" y="95"/>
                  </a:lnTo>
                  <a:lnTo>
                    <a:pt x="691" y="95"/>
                  </a:lnTo>
                  <a:lnTo>
                    <a:pt x="683" y="95"/>
                  </a:lnTo>
                  <a:lnTo>
                    <a:pt x="667" y="95"/>
                  </a:lnTo>
                  <a:lnTo>
                    <a:pt x="659" y="95"/>
                  </a:lnTo>
                  <a:lnTo>
                    <a:pt x="644" y="95"/>
                  </a:lnTo>
                  <a:lnTo>
                    <a:pt x="636" y="95"/>
                  </a:lnTo>
                  <a:lnTo>
                    <a:pt x="628" y="95"/>
                  </a:lnTo>
                  <a:lnTo>
                    <a:pt x="620" y="95"/>
                  </a:lnTo>
                  <a:lnTo>
                    <a:pt x="508" y="142"/>
                  </a:lnTo>
                  <a:lnTo>
                    <a:pt x="501" y="142"/>
                  </a:lnTo>
                  <a:lnTo>
                    <a:pt x="493" y="142"/>
                  </a:lnTo>
                  <a:lnTo>
                    <a:pt x="485" y="142"/>
                  </a:lnTo>
                  <a:lnTo>
                    <a:pt x="477" y="142"/>
                  </a:lnTo>
                  <a:lnTo>
                    <a:pt x="469" y="142"/>
                  </a:lnTo>
                  <a:lnTo>
                    <a:pt x="461" y="142"/>
                  </a:lnTo>
                  <a:lnTo>
                    <a:pt x="453" y="142"/>
                  </a:lnTo>
                  <a:lnTo>
                    <a:pt x="445" y="142"/>
                  </a:lnTo>
                  <a:lnTo>
                    <a:pt x="437" y="142"/>
                  </a:lnTo>
                  <a:lnTo>
                    <a:pt x="421" y="142"/>
                  </a:lnTo>
                  <a:lnTo>
                    <a:pt x="413" y="142"/>
                  </a:lnTo>
                  <a:lnTo>
                    <a:pt x="405" y="142"/>
                  </a:lnTo>
                  <a:lnTo>
                    <a:pt x="397" y="142"/>
                  </a:lnTo>
                  <a:lnTo>
                    <a:pt x="389" y="142"/>
                  </a:lnTo>
                  <a:lnTo>
                    <a:pt x="381" y="142"/>
                  </a:lnTo>
                  <a:lnTo>
                    <a:pt x="373" y="142"/>
                  </a:lnTo>
                  <a:lnTo>
                    <a:pt x="365" y="142"/>
                  </a:lnTo>
                  <a:lnTo>
                    <a:pt x="358" y="142"/>
                  </a:lnTo>
                  <a:lnTo>
                    <a:pt x="350" y="142"/>
                  </a:lnTo>
                  <a:lnTo>
                    <a:pt x="342" y="142"/>
                  </a:lnTo>
                  <a:lnTo>
                    <a:pt x="342" y="150"/>
                  </a:lnTo>
                  <a:lnTo>
                    <a:pt x="342" y="158"/>
                  </a:lnTo>
                  <a:lnTo>
                    <a:pt x="342" y="166"/>
                  </a:lnTo>
                  <a:lnTo>
                    <a:pt x="342" y="174"/>
                  </a:lnTo>
                  <a:lnTo>
                    <a:pt x="342" y="181"/>
                  </a:lnTo>
                  <a:lnTo>
                    <a:pt x="342" y="189"/>
                  </a:lnTo>
                  <a:lnTo>
                    <a:pt x="342" y="197"/>
                  </a:lnTo>
                  <a:lnTo>
                    <a:pt x="334" y="205"/>
                  </a:lnTo>
                  <a:lnTo>
                    <a:pt x="326" y="205"/>
                  </a:lnTo>
                  <a:lnTo>
                    <a:pt x="326" y="213"/>
                  </a:lnTo>
                  <a:lnTo>
                    <a:pt x="318" y="213"/>
                  </a:lnTo>
                  <a:lnTo>
                    <a:pt x="310" y="213"/>
                  </a:lnTo>
                  <a:lnTo>
                    <a:pt x="302" y="213"/>
                  </a:lnTo>
                  <a:lnTo>
                    <a:pt x="294" y="213"/>
                  </a:lnTo>
                  <a:lnTo>
                    <a:pt x="286" y="213"/>
                  </a:lnTo>
                  <a:lnTo>
                    <a:pt x="278" y="213"/>
                  </a:lnTo>
                  <a:lnTo>
                    <a:pt x="270" y="213"/>
                  </a:lnTo>
                  <a:lnTo>
                    <a:pt x="262" y="205"/>
                  </a:lnTo>
                  <a:lnTo>
                    <a:pt x="254" y="197"/>
                  </a:lnTo>
                  <a:lnTo>
                    <a:pt x="254" y="189"/>
                  </a:lnTo>
                  <a:lnTo>
                    <a:pt x="246" y="189"/>
                  </a:lnTo>
                  <a:lnTo>
                    <a:pt x="246" y="181"/>
                  </a:lnTo>
                  <a:lnTo>
                    <a:pt x="246" y="174"/>
                  </a:lnTo>
                  <a:lnTo>
                    <a:pt x="246" y="1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1071"/>
            <p:cNvSpPr>
              <a:spLocks/>
            </p:cNvSpPr>
            <p:nvPr/>
          </p:nvSpPr>
          <p:spPr bwMode="auto">
            <a:xfrm>
              <a:off x="1980" y="2840"/>
              <a:ext cx="626" cy="221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625" y="49"/>
                </a:cxn>
                <a:cxn ang="0">
                  <a:pos x="585" y="49"/>
                </a:cxn>
                <a:cxn ang="0">
                  <a:pos x="513" y="98"/>
                </a:cxn>
                <a:cxn ang="0">
                  <a:pos x="377" y="98"/>
                </a:cxn>
                <a:cxn ang="0">
                  <a:pos x="264" y="147"/>
                </a:cxn>
                <a:cxn ang="0">
                  <a:pos x="96" y="147"/>
                </a:cxn>
                <a:cxn ang="0">
                  <a:pos x="96" y="204"/>
                </a:cxn>
                <a:cxn ang="0">
                  <a:pos x="70" y="220"/>
                </a:cxn>
                <a:cxn ang="0">
                  <a:pos x="26" y="220"/>
                </a:cxn>
                <a:cxn ang="0">
                  <a:pos x="0" y="199"/>
                </a:cxn>
                <a:cxn ang="0">
                  <a:pos x="0" y="147"/>
                </a:cxn>
              </a:cxnLst>
              <a:rect l="0" t="0" r="r" b="b"/>
              <a:pathLst>
                <a:path w="626" h="221">
                  <a:moveTo>
                    <a:pt x="625" y="0"/>
                  </a:moveTo>
                  <a:lnTo>
                    <a:pt x="625" y="49"/>
                  </a:lnTo>
                  <a:lnTo>
                    <a:pt x="585" y="49"/>
                  </a:lnTo>
                  <a:lnTo>
                    <a:pt x="513" y="98"/>
                  </a:lnTo>
                  <a:lnTo>
                    <a:pt x="377" y="98"/>
                  </a:lnTo>
                  <a:lnTo>
                    <a:pt x="264" y="147"/>
                  </a:lnTo>
                  <a:lnTo>
                    <a:pt x="96" y="147"/>
                  </a:lnTo>
                  <a:lnTo>
                    <a:pt x="96" y="204"/>
                  </a:lnTo>
                  <a:lnTo>
                    <a:pt x="70" y="220"/>
                  </a:lnTo>
                  <a:lnTo>
                    <a:pt x="26" y="220"/>
                  </a:lnTo>
                  <a:lnTo>
                    <a:pt x="0" y="199"/>
                  </a:lnTo>
                  <a:lnTo>
                    <a:pt x="0" y="147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1072"/>
            <p:cNvSpPr>
              <a:spLocks/>
            </p:cNvSpPr>
            <p:nvPr/>
          </p:nvSpPr>
          <p:spPr bwMode="auto">
            <a:xfrm>
              <a:off x="4088" y="2373"/>
              <a:ext cx="867" cy="211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405" y="0"/>
                </a:cxn>
                <a:cxn ang="0">
                  <a:pos x="215" y="0"/>
                </a:cxn>
                <a:cxn ang="0">
                  <a:pos x="79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0" y="39"/>
                </a:cxn>
                <a:cxn ang="0">
                  <a:pos x="16" y="47"/>
                </a:cxn>
                <a:cxn ang="0">
                  <a:pos x="40" y="47"/>
                </a:cxn>
                <a:cxn ang="0">
                  <a:pos x="56" y="54"/>
                </a:cxn>
                <a:cxn ang="0">
                  <a:pos x="79" y="70"/>
                </a:cxn>
                <a:cxn ang="0">
                  <a:pos x="103" y="86"/>
                </a:cxn>
                <a:cxn ang="0">
                  <a:pos x="119" y="93"/>
                </a:cxn>
                <a:cxn ang="0">
                  <a:pos x="143" y="93"/>
                </a:cxn>
                <a:cxn ang="0">
                  <a:pos x="167" y="93"/>
                </a:cxn>
                <a:cxn ang="0">
                  <a:pos x="199" y="93"/>
                </a:cxn>
                <a:cxn ang="0">
                  <a:pos x="230" y="93"/>
                </a:cxn>
                <a:cxn ang="0">
                  <a:pos x="262" y="93"/>
                </a:cxn>
                <a:cxn ang="0">
                  <a:pos x="286" y="101"/>
                </a:cxn>
                <a:cxn ang="0">
                  <a:pos x="302" y="109"/>
                </a:cxn>
                <a:cxn ang="0">
                  <a:pos x="326" y="109"/>
                </a:cxn>
                <a:cxn ang="0">
                  <a:pos x="334" y="124"/>
                </a:cxn>
                <a:cxn ang="0">
                  <a:pos x="358" y="132"/>
                </a:cxn>
                <a:cxn ang="0">
                  <a:pos x="373" y="140"/>
                </a:cxn>
                <a:cxn ang="0">
                  <a:pos x="397" y="140"/>
                </a:cxn>
                <a:cxn ang="0">
                  <a:pos x="421" y="140"/>
                </a:cxn>
                <a:cxn ang="0">
                  <a:pos x="453" y="140"/>
                </a:cxn>
                <a:cxn ang="0">
                  <a:pos x="477" y="140"/>
                </a:cxn>
                <a:cxn ang="0">
                  <a:pos x="501" y="140"/>
                </a:cxn>
                <a:cxn ang="0">
                  <a:pos x="524" y="140"/>
                </a:cxn>
                <a:cxn ang="0">
                  <a:pos x="524" y="163"/>
                </a:cxn>
                <a:cxn ang="0">
                  <a:pos x="524" y="187"/>
                </a:cxn>
                <a:cxn ang="0">
                  <a:pos x="540" y="202"/>
                </a:cxn>
                <a:cxn ang="0">
                  <a:pos x="556" y="210"/>
                </a:cxn>
                <a:cxn ang="0">
                  <a:pos x="580" y="210"/>
                </a:cxn>
                <a:cxn ang="0">
                  <a:pos x="604" y="202"/>
                </a:cxn>
                <a:cxn ang="0">
                  <a:pos x="620" y="187"/>
                </a:cxn>
                <a:cxn ang="0">
                  <a:pos x="620" y="163"/>
                </a:cxn>
                <a:cxn ang="0">
                  <a:pos x="620" y="140"/>
                </a:cxn>
                <a:cxn ang="0">
                  <a:pos x="644" y="140"/>
                </a:cxn>
                <a:cxn ang="0">
                  <a:pos x="667" y="140"/>
                </a:cxn>
                <a:cxn ang="0">
                  <a:pos x="691" y="140"/>
                </a:cxn>
                <a:cxn ang="0">
                  <a:pos x="866" y="0"/>
                </a:cxn>
              </a:cxnLst>
              <a:rect l="0" t="0" r="r" b="b"/>
              <a:pathLst>
                <a:path w="867" h="211">
                  <a:moveTo>
                    <a:pt x="866" y="0"/>
                  </a:moveTo>
                  <a:lnTo>
                    <a:pt x="755" y="0"/>
                  </a:lnTo>
                  <a:lnTo>
                    <a:pt x="659" y="0"/>
                  </a:lnTo>
                  <a:lnTo>
                    <a:pt x="572" y="0"/>
                  </a:lnTo>
                  <a:lnTo>
                    <a:pt x="485" y="0"/>
                  </a:lnTo>
                  <a:lnTo>
                    <a:pt x="405" y="0"/>
                  </a:lnTo>
                  <a:lnTo>
                    <a:pt x="334" y="0"/>
                  </a:lnTo>
                  <a:lnTo>
                    <a:pt x="270" y="0"/>
                  </a:lnTo>
                  <a:lnTo>
                    <a:pt x="215" y="0"/>
                  </a:lnTo>
                  <a:lnTo>
                    <a:pt x="159" y="0"/>
                  </a:lnTo>
                  <a:lnTo>
                    <a:pt x="119" y="0"/>
                  </a:lnTo>
                  <a:lnTo>
                    <a:pt x="79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4" y="47"/>
                  </a:lnTo>
                  <a:lnTo>
                    <a:pt x="32" y="47"/>
                  </a:lnTo>
                  <a:lnTo>
                    <a:pt x="40" y="47"/>
                  </a:lnTo>
                  <a:lnTo>
                    <a:pt x="48" y="47"/>
                  </a:lnTo>
                  <a:lnTo>
                    <a:pt x="48" y="54"/>
                  </a:lnTo>
                  <a:lnTo>
                    <a:pt x="56" y="54"/>
                  </a:lnTo>
                  <a:lnTo>
                    <a:pt x="64" y="62"/>
                  </a:lnTo>
                  <a:lnTo>
                    <a:pt x="72" y="62"/>
                  </a:lnTo>
                  <a:lnTo>
                    <a:pt x="79" y="70"/>
                  </a:lnTo>
                  <a:lnTo>
                    <a:pt x="87" y="78"/>
                  </a:lnTo>
                  <a:lnTo>
                    <a:pt x="95" y="78"/>
                  </a:lnTo>
                  <a:lnTo>
                    <a:pt x="103" y="86"/>
                  </a:lnTo>
                  <a:lnTo>
                    <a:pt x="111" y="86"/>
                  </a:lnTo>
                  <a:lnTo>
                    <a:pt x="111" y="93"/>
                  </a:lnTo>
                  <a:lnTo>
                    <a:pt x="119" y="93"/>
                  </a:lnTo>
                  <a:lnTo>
                    <a:pt x="127" y="93"/>
                  </a:lnTo>
                  <a:lnTo>
                    <a:pt x="135" y="93"/>
                  </a:lnTo>
                  <a:lnTo>
                    <a:pt x="143" y="93"/>
                  </a:lnTo>
                  <a:lnTo>
                    <a:pt x="151" y="93"/>
                  </a:lnTo>
                  <a:lnTo>
                    <a:pt x="159" y="93"/>
                  </a:lnTo>
                  <a:lnTo>
                    <a:pt x="167" y="93"/>
                  </a:lnTo>
                  <a:lnTo>
                    <a:pt x="175" y="93"/>
                  </a:lnTo>
                  <a:lnTo>
                    <a:pt x="183" y="93"/>
                  </a:lnTo>
                  <a:lnTo>
                    <a:pt x="199" y="93"/>
                  </a:lnTo>
                  <a:lnTo>
                    <a:pt x="207" y="93"/>
                  </a:lnTo>
                  <a:lnTo>
                    <a:pt x="222" y="93"/>
                  </a:lnTo>
                  <a:lnTo>
                    <a:pt x="230" y="93"/>
                  </a:lnTo>
                  <a:lnTo>
                    <a:pt x="238" y="93"/>
                  </a:lnTo>
                  <a:lnTo>
                    <a:pt x="246" y="93"/>
                  </a:lnTo>
                  <a:lnTo>
                    <a:pt x="262" y="93"/>
                  </a:lnTo>
                  <a:lnTo>
                    <a:pt x="270" y="101"/>
                  </a:lnTo>
                  <a:lnTo>
                    <a:pt x="278" y="101"/>
                  </a:lnTo>
                  <a:lnTo>
                    <a:pt x="286" y="101"/>
                  </a:lnTo>
                  <a:lnTo>
                    <a:pt x="294" y="101"/>
                  </a:lnTo>
                  <a:lnTo>
                    <a:pt x="302" y="101"/>
                  </a:lnTo>
                  <a:lnTo>
                    <a:pt x="302" y="109"/>
                  </a:lnTo>
                  <a:lnTo>
                    <a:pt x="310" y="109"/>
                  </a:lnTo>
                  <a:lnTo>
                    <a:pt x="318" y="109"/>
                  </a:lnTo>
                  <a:lnTo>
                    <a:pt x="326" y="109"/>
                  </a:lnTo>
                  <a:lnTo>
                    <a:pt x="326" y="117"/>
                  </a:lnTo>
                  <a:lnTo>
                    <a:pt x="334" y="117"/>
                  </a:lnTo>
                  <a:lnTo>
                    <a:pt x="334" y="124"/>
                  </a:lnTo>
                  <a:lnTo>
                    <a:pt x="342" y="124"/>
                  </a:lnTo>
                  <a:lnTo>
                    <a:pt x="350" y="132"/>
                  </a:lnTo>
                  <a:lnTo>
                    <a:pt x="358" y="132"/>
                  </a:lnTo>
                  <a:lnTo>
                    <a:pt x="358" y="140"/>
                  </a:lnTo>
                  <a:lnTo>
                    <a:pt x="365" y="140"/>
                  </a:lnTo>
                  <a:lnTo>
                    <a:pt x="373" y="140"/>
                  </a:lnTo>
                  <a:lnTo>
                    <a:pt x="381" y="140"/>
                  </a:lnTo>
                  <a:lnTo>
                    <a:pt x="389" y="140"/>
                  </a:lnTo>
                  <a:lnTo>
                    <a:pt x="397" y="140"/>
                  </a:lnTo>
                  <a:lnTo>
                    <a:pt x="405" y="140"/>
                  </a:lnTo>
                  <a:lnTo>
                    <a:pt x="413" y="140"/>
                  </a:lnTo>
                  <a:lnTo>
                    <a:pt x="421" y="140"/>
                  </a:lnTo>
                  <a:lnTo>
                    <a:pt x="429" y="140"/>
                  </a:lnTo>
                  <a:lnTo>
                    <a:pt x="445" y="140"/>
                  </a:lnTo>
                  <a:lnTo>
                    <a:pt x="453" y="140"/>
                  </a:lnTo>
                  <a:lnTo>
                    <a:pt x="461" y="140"/>
                  </a:lnTo>
                  <a:lnTo>
                    <a:pt x="469" y="140"/>
                  </a:lnTo>
                  <a:lnTo>
                    <a:pt x="477" y="140"/>
                  </a:lnTo>
                  <a:lnTo>
                    <a:pt x="485" y="140"/>
                  </a:lnTo>
                  <a:lnTo>
                    <a:pt x="493" y="140"/>
                  </a:lnTo>
                  <a:lnTo>
                    <a:pt x="501" y="140"/>
                  </a:lnTo>
                  <a:lnTo>
                    <a:pt x="508" y="140"/>
                  </a:lnTo>
                  <a:lnTo>
                    <a:pt x="516" y="140"/>
                  </a:lnTo>
                  <a:lnTo>
                    <a:pt x="524" y="140"/>
                  </a:lnTo>
                  <a:lnTo>
                    <a:pt x="524" y="148"/>
                  </a:lnTo>
                  <a:lnTo>
                    <a:pt x="524" y="156"/>
                  </a:lnTo>
                  <a:lnTo>
                    <a:pt x="524" y="163"/>
                  </a:lnTo>
                  <a:lnTo>
                    <a:pt x="524" y="171"/>
                  </a:lnTo>
                  <a:lnTo>
                    <a:pt x="524" y="179"/>
                  </a:lnTo>
                  <a:lnTo>
                    <a:pt x="524" y="187"/>
                  </a:lnTo>
                  <a:lnTo>
                    <a:pt x="524" y="194"/>
                  </a:lnTo>
                  <a:lnTo>
                    <a:pt x="532" y="202"/>
                  </a:lnTo>
                  <a:lnTo>
                    <a:pt x="540" y="202"/>
                  </a:lnTo>
                  <a:lnTo>
                    <a:pt x="540" y="210"/>
                  </a:lnTo>
                  <a:lnTo>
                    <a:pt x="548" y="210"/>
                  </a:lnTo>
                  <a:lnTo>
                    <a:pt x="556" y="210"/>
                  </a:lnTo>
                  <a:lnTo>
                    <a:pt x="564" y="210"/>
                  </a:lnTo>
                  <a:lnTo>
                    <a:pt x="572" y="210"/>
                  </a:lnTo>
                  <a:lnTo>
                    <a:pt x="580" y="210"/>
                  </a:lnTo>
                  <a:lnTo>
                    <a:pt x="588" y="210"/>
                  </a:lnTo>
                  <a:lnTo>
                    <a:pt x="596" y="210"/>
                  </a:lnTo>
                  <a:lnTo>
                    <a:pt x="604" y="202"/>
                  </a:lnTo>
                  <a:lnTo>
                    <a:pt x="612" y="194"/>
                  </a:lnTo>
                  <a:lnTo>
                    <a:pt x="612" y="187"/>
                  </a:lnTo>
                  <a:lnTo>
                    <a:pt x="620" y="187"/>
                  </a:lnTo>
                  <a:lnTo>
                    <a:pt x="620" y="179"/>
                  </a:lnTo>
                  <a:lnTo>
                    <a:pt x="620" y="171"/>
                  </a:lnTo>
                  <a:lnTo>
                    <a:pt x="620" y="163"/>
                  </a:lnTo>
                  <a:lnTo>
                    <a:pt x="620" y="156"/>
                  </a:lnTo>
                  <a:lnTo>
                    <a:pt x="620" y="148"/>
                  </a:lnTo>
                  <a:lnTo>
                    <a:pt x="620" y="140"/>
                  </a:lnTo>
                  <a:lnTo>
                    <a:pt x="628" y="140"/>
                  </a:lnTo>
                  <a:lnTo>
                    <a:pt x="636" y="140"/>
                  </a:lnTo>
                  <a:lnTo>
                    <a:pt x="644" y="140"/>
                  </a:lnTo>
                  <a:lnTo>
                    <a:pt x="651" y="140"/>
                  </a:lnTo>
                  <a:lnTo>
                    <a:pt x="659" y="140"/>
                  </a:lnTo>
                  <a:lnTo>
                    <a:pt x="667" y="140"/>
                  </a:lnTo>
                  <a:lnTo>
                    <a:pt x="675" y="140"/>
                  </a:lnTo>
                  <a:lnTo>
                    <a:pt x="683" y="140"/>
                  </a:lnTo>
                  <a:lnTo>
                    <a:pt x="691" y="140"/>
                  </a:lnTo>
                  <a:lnTo>
                    <a:pt x="699" y="140"/>
                  </a:lnTo>
                  <a:lnTo>
                    <a:pt x="707" y="140"/>
                  </a:lnTo>
                  <a:lnTo>
                    <a:pt x="866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073"/>
            <p:cNvSpPr>
              <a:spLocks/>
            </p:cNvSpPr>
            <p:nvPr/>
          </p:nvSpPr>
          <p:spPr bwMode="auto">
            <a:xfrm>
              <a:off x="4085" y="2373"/>
              <a:ext cx="627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0" y="48"/>
                </a:cxn>
                <a:cxn ang="0">
                  <a:pos x="112" y="96"/>
                </a:cxn>
                <a:cxn ang="0">
                  <a:pos x="248" y="96"/>
                </a:cxn>
                <a:cxn ang="0">
                  <a:pos x="359" y="144"/>
                </a:cxn>
                <a:cxn ang="0">
                  <a:pos x="530" y="144"/>
                </a:cxn>
                <a:cxn ang="0">
                  <a:pos x="528" y="200"/>
                </a:cxn>
                <a:cxn ang="0">
                  <a:pos x="554" y="216"/>
                </a:cxn>
                <a:cxn ang="0">
                  <a:pos x="598" y="216"/>
                </a:cxn>
                <a:cxn ang="0">
                  <a:pos x="626" y="203"/>
                </a:cxn>
                <a:cxn ang="0">
                  <a:pos x="626" y="144"/>
                </a:cxn>
              </a:cxnLst>
              <a:rect l="0" t="0" r="r" b="b"/>
              <a:pathLst>
                <a:path w="627" h="217">
                  <a:moveTo>
                    <a:pt x="0" y="0"/>
                  </a:moveTo>
                  <a:lnTo>
                    <a:pt x="0" y="48"/>
                  </a:lnTo>
                  <a:lnTo>
                    <a:pt x="40" y="48"/>
                  </a:lnTo>
                  <a:lnTo>
                    <a:pt x="112" y="96"/>
                  </a:lnTo>
                  <a:lnTo>
                    <a:pt x="248" y="96"/>
                  </a:lnTo>
                  <a:lnTo>
                    <a:pt x="359" y="144"/>
                  </a:lnTo>
                  <a:lnTo>
                    <a:pt x="530" y="144"/>
                  </a:lnTo>
                  <a:lnTo>
                    <a:pt x="528" y="200"/>
                  </a:lnTo>
                  <a:lnTo>
                    <a:pt x="554" y="216"/>
                  </a:lnTo>
                  <a:lnTo>
                    <a:pt x="598" y="216"/>
                  </a:lnTo>
                  <a:lnTo>
                    <a:pt x="626" y="203"/>
                  </a:lnTo>
                  <a:lnTo>
                    <a:pt x="626" y="144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074"/>
            <p:cNvSpPr>
              <a:spLocks/>
            </p:cNvSpPr>
            <p:nvPr/>
          </p:nvSpPr>
          <p:spPr bwMode="auto">
            <a:xfrm>
              <a:off x="4369" y="2373"/>
              <a:ext cx="867" cy="214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294" y="0"/>
                </a:cxn>
                <a:cxn ang="0">
                  <a:pos x="461" y="0"/>
                </a:cxn>
                <a:cxn ang="0">
                  <a:pos x="596" y="0"/>
                </a:cxn>
                <a:cxn ang="0">
                  <a:pos x="707" y="0"/>
                </a:cxn>
                <a:cxn ang="0">
                  <a:pos x="787" y="0"/>
                </a:cxn>
                <a:cxn ang="0">
                  <a:pos x="842" y="0"/>
                </a:cxn>
                <a:cxn ang="0">
                  <a:pos x="866" y="0"/>
                </a:cxn>
                <a:cxn ang="0">
                  <a:pos x="866" y="16"/>
                </a:cxn>
                <a:cxn ang="0">
                  <a:pos x="866" y="32"/>
                </a:cxn>
                <a:cxn ang="0">
                  <a:pos x="866" y="47"/>
                </a:cxn>
                <a:cxn ang="0">
                  <a:pos x="850" y="47"/>
                </a:cxn>
                <a:cxn ang="0">
                  <a:pos x="834" y="47"/>
                </a:cxn>
                <a:cxn ang="0">
                  <a:pos x="818" y="47"/>
                </a:cxn>
                <a:cxn ang="0">
                  <a:pos x="810" y="55"/>
                </a:cxn>
                <a:cxn ang="0">
                  <a:pos x="794" y="63"/>
                </a:cxn>
                <a:cxn ang="0">
                  <a:pos x="779" y="79"/>
                </a:cxn>
                <a:cxn ang="0">
                  <a:pos x="763" y="87"/>
                </a:cxn>
                <a:cxn ang="0">
                  <a:pos x="755" y="95"/>
                </a:cxn>
                <a:cxn ang="0">
                  <a:pos x="739" y="95"/>
                </a:cxn>
                <a:cxn ang="0">
                  <a:pos x="723" y="95"/>
                </a:cxn>
                <a:cxn ang="0">
                  <a:pos x="707" y="95"/>
                </a:cxn>
                <a:cxn ang="0">
                  <a:pos x="691" y="95"/>
                </a:cxn>
                <a:cxn ang="0">
                  <a:pos x="667" y="95"/>
                </a:cxn>
                <a:cxn ang="0">
                  <a:pos x="644" y="95"/>
                </a:cxn>
                <a:cxn ang="0">
                  <a:pos x="628" y="95"/>
                </a:cxn>
                <a:cxn ang="0">
                  <a:pos x="508" y="142"/>
                </a:cxn>
                <a:cxn ang="0">
                  <a:pos x="493" y="142"/>
                </a:cxn>
                <a:cxn ang="0">
                  <a:pos x="477" y="142"/>
                </a:cxn>
                <a:cxn ang="0">
                  <a:pos x="461" y="142"/>
                </a:cxn>
                <a:cxn ang="0">
                  <a:pos x="445" y="142"/>
                </a:cxn>
                <a:cxn ang="0">
                  <a:pos x="421" y="142"/>
                </a:cxn>
                <a:cxn ang="0">
                  <a:pos x="405" y="142"/>
                </a:cxn>
                <a:cxn ang="0">
                  <a:pos x="389" y="142"/>
                </a:cxn>
                <a:cxn ang="0">
                  <a:pos x="373" y="142"/>
                </a:cxn>
                <a:cxn ang="0">
                  <a:pos x="358" y="142"/>
                </a:cxn>
                <a:cxn ang="0">
                  <a:pos x="342" y="142"/>
                </a:cxn>
                <a:cxn ang="0">
                  <a:pos x="342" y="158"/>
                </a:cxn>
                <a:cxn ang="0">
                  <a:pos x="342" y="174"/>
                </a:cxn>
                <a:cxn ang="0">
                  <a:pos x="342" y="189"/>
                </a:cxn>
                <a:cxn ang="0">
                  <a:pos x="334" y="205"/>
                </a:cxn>
                <a:cxn ang="0">
                  <a:pos x="326" y="213"/>
                </a:cxn>
                <a:cxn ang="0">
                  <a:pos x="310" y="213"/>
                </a:cxn>
                <a:cxn ang="0">
                  <a:pos x="294" y="213"/>
                </a:cxn>
                <a:cxn ang="0">
                  <a:pos x="278" y="213"/>
                </a:cxn>
                <a:cxn ang="0">
                  <a:pos x="262" y="205"/>
                </a:cxn>
                <a:cxn ang="0">
                  <a:pos x="254" y="189"/>
                </a:cxn>
                <a:cxn ang="0">
                  <a:pos x="246" y="181"/>
                </a:cxn>
                <a:cxn ang="0">
                  <a:pos x="246" y="120"/>
                </a:cxn>
              </a:cxnLst>
              <a:rect l="0" t="0" r="r" b="b"/>
              <a:pathLst>
                <a:path w="867" h="214">
                  <a:moveTo>
                    <a:pt x="0" y="0"/>
                  </a:moveTo>
                  <a:lnTo>
                    <a:pt x="111" y="0"/>
                  </a:lnTo>
                  <a:lnTo>
                    <a:pt x="207" y="0"/>
                  </a:lnTo>
                  <a:lnTo>
                    <a:pt x="294" y="0"/>
                  </a:lnTo>
                  <a:lnTo>
                    <a:pt x="381" y="0"/>
                  </a:lnTo>
                  <a:lnTo>
                    <a:pt x="461" y="0"/>
                  </a:lnTo>
                  <a:lnTo>
                    <a:pt x="532" y="0"/>
                  </a:lnTo>
                  <a:lnTo>
                    <a:pt x="596" y="0"/>
                  </a:lnTo>
                  <a:lnTo>
                    <a:pt x="651" y="0"/>
                  </a:lnTo>
                  <a:lnTo>
                    <a:pt x="707" y="0"/>
                  </a:lnTo>
                  <a:lnTo>
                    <a:pt x="747" y="0"/>
                  </a:lnTo>
                  <a:lnTo>
                    <a:pt x="787" y="0"/>
                  </a:lnTo>
                  <a:lnTo>
                    <a:pt x="818" y="0"/>
                  </a:lnTo>
                  <a:lnTo>
                    <a:pt x="842" y="0"/>
                  </a:lnTo>
                  <a:lnTo>
                    <a:pt x="858" y="0"/>
                  </a:lnTo>
                  <a:lnTo>
                    <a:pt x="866" y="0"/>
                  </a:lnTo>
                  <a:lnTo>
                    <a:pt x="866" y="8"/>
                  </a:lnTo>
                  <a:lnTo>
                    <a:pt x="866" y="16"/>
                  </a:lnTo>
                  <a:lnTo>
                    <a:pt x="866" y="24"/>
                  </a:lnTo>
                  <a:lnTo>
                    <a:pt x="866" y="32"/>
                  </a:lnTo>
                  <a:lnTo>
                    <a:pt x="866" y="39"/>
                  </a:lnTo>
                  <a:lnTo>
                    <a:pt x="866" y="47"/>
                  </a:lnTo>
                  <a:lnTo>
                    <a:pt x="858" y="47"/>
                  </a:lnTo>
                  <a:lnTo>
                    <a:pt x="850" y="47"/>
                  </a:lnTo>
                  <a:lnTo>
                    <a:pt x="842" y="47"/>
                  </a:lnTo>
                  <a:lnTo>
                    <a:pt x="834" y="47"/>
                  </a:lnTo>
                  <a:lnTo>
                    <a:pt x="826" y="47"/>
                  </a:lnTo>
                  <a:lnTo>
                    <a:pt x="818" y="47"/>
                  </a:lnTo>
                  <a:lnTo>
                    <a:pt x="818" y="55"/>
                  </a:lnTo>
                  <a:lnTo>
                    <a:pt x="810" y="55"/>
                  </a:lnTo>
                  <a:lnTo>
                    <a:pt x="802" y="63"/>
                  </a:lnTo>
                  <a:lnTo>
                    <a:pt x="794" y="63"/>
                  </a:lnTo>
                  <a:lnTo>
                    <a:pt x="787" y="71"/>
                  </a:lnTo>
                  <a:lnTo>
                    <a:pt x="779" y="79"/>
                  </a:lnTo>
                  <a:lnTo>
                    <a:pt x="771" y="79"/>
                  </a:lnTo>
                  <a:lnTo>
                    <a:pt x="763" y="87"/>
                  </a:lnTo>
                  <a:lnTo>
                    <a:pt x="755" y="87"/>
                  </a:lnTo>
                  <a:lnTo>
                    <a:pt x="755" y="95"/>
                  </a:lnTo>
                  <a:lnTo>
                    <a:pt x="747" y="95"/>
                  </a:lnTo>
                  <a:lnTo>
                    <a:pt x="739" y="95"/>
                  </a:lnTo>
                  <a:lnTo>
                    <a:pt x="731" y="95"/>
                  </a:lnTo>
                  <a:lnTo>
                    <a:pt x="723" y="95"/>
                  </a:lnTo>
                  <a:lnTo>
                    <a:pt x="715" y="95"/>
                  </a:lnTo>
                  <a:lnTo>
                    <a:pt x="707" y="95"/>
                  </a:lnTo>
                  <a:lnTo>
                    <a:pt x="699" y="95"/>
                  </a:lnTo>
                  <a:lnTo>
                    <a:pt x="691" y="95"/>
                  </a:lnTo>
                  <a:lnTo>
                    <a:pt x="683" y="95"/>
                  </a:lnTo>
                  <a:lnTo>
                    <a:pt x="667" y="95"/>
                  </a:lnTo>
                  <a:lnTo>
                    <a:pt x="659" y="95"/>
                  </a:lnTo>
                  <a:lnTo>
                    <a:pt x="644" y="95"/>
                  </a:lnTo>
                  <a:lnTo>
                    <a:pt x="636" y="95"/>
                  </a:lnTo>
                  <a:lnTo>
                    <a:pt x="628" y="95"/>
                  </a:lnTo>
                  <a:lnTo>
                    <a:pt x="620" y="95"/>
                  </a:lnTo>
                  <a:lnTo>
                    <a:pt x="508" y="142"/>
                  </a:lnTo>
                  <a:lnTo>
                    <a:pt x="501" y="142"/>
                  </a:lnTo>
                  <a:lnTo>
                    <a:pt x="493" y="142"/>
                  </a:lnTo>
                  <a:lnTo>
                    <a:pt x="485" y="142"/>
                  </a:lnTo>
                  <a:lnTo>
                    <a:pt x="477" y="142"/>
                  </a:lnTo>
                  <a:lnTo>
                    <a:pt x="469" y="142"/>
                  </a:lnTo>
                  <a:lnTo>
                    <a:pt x="461" y="142"/>
                  </a:lnTo>
                  <a:lnTo>
                    <a:pt x="453" y="142"/>
                  </a:lnTo>
                  <a:lnTo>
                    <a:pt x="445" y="142"/>
                  </a:lnTo>
                  <a:lnTo>
                    <a:pt x="437" y="142"/>
                  </a:lnTo>
                  <a:lnTo>
                    <a:pt x="421" y="142"/>
                  </a:lnTo>
                  <a:lnTo>
                    <a:pt x="413" y="142"/>
                  </a:lnTo>
                  <a:lnTo>
                    <a:pt x="405" y="142"/>
                  </a:lnTo>
                  <a:lnTo>
                    <a:pt x="397" y="142"/>
                  </a:lnTo>
                  <a:lnTo>
                    <a:pt x="389" y="142"/>
                  </a:lnTo>
                  <a:lnTo>
                    <a:pt x="381" y="142"/>
                  </a:lnTo>
                  <a:lnTo>
                    <a:pt x="373" y="142"/>
                  </a:lnTo>
                  <a:lnTo>
                    <a:pt x="365" y="142"/>
                  </a:lnTo>
                  <a:lnTo>
                    <a:pt x="358" y="142"/>
                  </a:lnTo>
                  <a:lnTo>
                    <a:pt x="350" y="142"/>
                  </a:lnTo>
                  <a:lnTo>
                    <a:pt x="342" y="142"/>
                  </a:lnTo>
                  <a:lnTo>
                    <a:pt x="342" y="150"/>
                  </a:lnTo>
                  <a:lnTo>
                    <a:pt x="342" y="158"/>
                  </a:lnTo>
                  <a:lnTo>
                    <a:pt x="342" y="166"/>
                  </a:lnTo>
                  <a:lnTo>
                    <a:pt x="342" y="174"/>
                  </a:lnTo>
                  <a:lnTo>
                    <a:pt x="342" y="181"/>
                  </a:lnTo>
                  <a:lnTo>
                    <a:pt x="342" y="189"/>
                  </a:lnTo>
                  <a:lnTo>
                    <a:pt x="342" y="197"/>
                  </a:lnTo>
                  <a:lnTo>
                    <a:pt x="334" y="205"/>
                  </a:lnTo>
                  <a:lnTo>
                    <a:pt x="326" y="205"/>
                  </a:lnTo>
                  <a:lnTo>
                    <a:pt x="326" y="213"/>
                  </a:lnTo>
                  <a:lnTo>
                    <a:pt x="318" y="213"/>
                  </a:lnTo>
                  <a:lnTo>
                    <a:pt x="310" y="213"/>
                  </a:lnTo>
                  <a:lnTo>
                    <a:pt x="302" y="213"/>
                  </a:lnTo>
                  <a:lnTo>
                    <a:pt x="294" y="213"/>
                  </a:lnTo>
                  <a:lnTo>
                    <a:pt x="286" y="213"/>
                  </a:lnTo>
                  <a:lnTo>
                    <a:pt x="278" y="213"/>
                  </a:lnTo>
                  <a:lnTo>
                    <a:pt x="270" y="213"/>
                  </a:lnTo>
                  <a:lnTo>
                    <a:pt x="262" y="205"/>
                  </a:lnTo>
                  <a:lnTo>
                    <a:pt x="254" y="197"/>
                  </a:lnTo>
                  <a:lnTo>
                    <a:pt x="254" y="189"/>
                  </a:lnTo>
                  <a:lnTo>
                    <a:pt x="246" y="189"/>
                  </a:lnTo>
                  <a:lnTo>
                    <a:pt x="246" y="181"/>
                  </a:lnTo>
                  <a:lnTo>
                    <a:pt x="246" y="174"/>
                  </a:lnTo>
                  <a:lnTo>
                    <a:pt x="246" y="1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075"/>
            <p:cNvSpPr>
              <a:spLocks/>
            </p:cNvSpPr>
            <p:nvPr/>
          </p:nvSpPr>
          <p:spPr bwMode="auto">
            <a:xfrm>
              <a:off x="4614" y="2372"/>
              <a:ext cx="626" cy="221"/>
            </a:xfrm>
            <a:custGeom>
              <a:avLst/>
              <a:gdLst/>
              <a:ahLst/>
              <a:cxnLst>
                <a:cxn ang="0">
                  <a:pos x="625" y="0"/>
                </a:cxn>
                <a:cxn ang="0">
                  <a:pos x="625" y="49"/>
                </a:cxn>
                <a:cxn ang="0">
                  <a:pos x="585" y="49"/>
                </a:cxn>
                <a:cxn ang="0">
                  <a:pos x="513" y="98"/>
                </a:cxn>
                <a:cxn ang="0">
                  <a:pos x="377" y="98"/>
                </a:cxn>
                <a:cxn ang="0">
                  <a:pos x="264" y="147"/>
                </a:cxn>
                <a:cxn ang="0">
                  <a:pos x="96" y="147"/>
                </a:cxn>
                <a:cxn ang="0">
                  <a:pos x="96" y="204"/>
                </a:cxn>
                <a:cxn ang="0">
                  <a:pos x="70" y="220"/>
                </a:cxn>
                <a:cxn ang="0">
                  <a:pos x="26" y="220"/>
                </a:cxn>
                <a:cxn ang="0">
                  <a:pos x="0" y="199"/>
                </a:cxn>
                <a:cxn ang="0">
                  <a:pos x="0" y="147"/>
                </a:cxn>
              </a:cxnLst>
              <a:rect l="0" t="0" r="r" b="b"/>
              <a:pathLst>
                <a:path w="626" h="221">
                  <a:moveTo>
                    <a:pt x="625" y="0"/>
                  </a:moveTo>
                  <a:lnTo>
                    <a:pt x="625" y="49"/>
                  </a:lnTo>
                  <a:lnTo>
                    <a:pt x="585" y="49"/>
                  </a:lnTo>
                  <a:lnTo>
                    <a:pt x="513" y="98"/>
                  </a:lnTo>
                  <a:lnTo>
                    <a:pt x="377" y="98"/>
                  </a:lnTo>
                  <a:lnTo>
                    <a:pt x="264" y="147"/>
                  </a:lnTo>
                  <a:lnTo>
                    <a:pt x="96" y="147"/>
                  </a:lnTo>
                  <a:lnTo>
                    <a:pt x="96" y="204"/>
                  </a:lnTo>
                  <a:lnTo>
                    <a:pt x="70" y="220"/>
                  </a:lnTo>
                  <a:lnTo>
                    <a:pt x="26" y="220"/>
                  </a:lnTo>
                  <a:lnTo>
                    <a:pt x="0" y="199"/>
                  </a:lnTo>
                  <a:lnTo>
                    <a:pt x="0" y="147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114800"/>
            <a:ext cx="9906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 Resolution</a:t>
            </a:r>
            <a:r>
              <a:rPr lang="en-US" baseline="0" dirty="0" smtClean="0"/>
              <a:t> of the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2025" y="10128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9607AA8-05CE-472E-87FC-202000571F1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57800" y="12954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lang="en-US" sz="2000" dirty="0">
                <a:latin typeface="+mn-lt"/>
                <a:cs typeface="+mn-cs"/>
              </a:rPr>
              <a:t>Resolution 1</a:t>
            </a:r>
          </a:p>
          <a:p>
            <a:pPr marL="639763" marR="0" lvl="1" indent="-273050" defTabSz="914400" eaLnBrk="0" latin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dirty="0">
                <a:latin typeface="+mn-lt"/>
                <a:cs typeface="+mn-cs"/>
              </a:rPr>
              <a:t>Use flexible modeling tool that </a:t>
            </a:r>
            <a:r>
              <a:rPr lang="en-US" sz="1600" dirty="0" smtClean="0">
                <a:latin typeface="+mn-lt"/>
                <a:cs typeface="+mn-cs"/>
              </a:rPr>
              <a:t>supports </a:t>
            </a:r>
            <a:r>
              <a:rPr lang="en-US" sz="1600" dirty="0">
                <a:latin typeface="+mn-lt"/>
                <a:cs typeface="+mn-cs"/>
              </a:rPr>
              <a:t>model sketching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4271962" y="15240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04800" y="13716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eaLnBrk="0" hangingPunct="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000" kern="0" dirty="0">
                <a:solidFill>
                  <a:srgbClr val="000000"/>
                </a:solidFill>
                <a:latin typeface="Tw Cen MT"/>
              </a:rPr>
              <a:t>Challenge 1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rgbClr val="94B6D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1600" kern="0" dirty="0">
                <a:solidFill>
                  <a:srgbClr val="000000"/>
                </a:solidFill>
                <a:latin typeface="Tw Cen MT"/>
              </a:rPr>
              <a:t>Preference to unconstrained </a:t>
            </a:r>
            <a:r>
              <a:rPr lang="en-US" sz="1600" kern="0" dirty="0" smtClean="0">
                <a:solidFill>
                  <a:srgbClr val="000000"/>
                </a:solidFill>
                <a:latin typeface="Tw Cen MT"/>
              </a:rPr>
              <a:t>environment</a:t>
            </a:r>
            <a:endParaRPr lang="en-US" sz="1600" kern="0" dirty="0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 Resolution</a:t>
            </a:r>
            <a:r>
              <a:rPr lang="en-US" baseline="0" dirty="0" smtClean="0"/>
              <a:t> of the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2025" y="10128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9607AA8-05CE-472E-87FC-202000571F1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57800" y="12954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Resolution 1</a:t>
            </a:r>
          </a:p>
          <a:p>
            <a:pPr marL="639763" marR="0" lvl="1" indent="-273050" defTabSz="914400" eaLnBrk="0" latin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Use flexible modeling tool that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supports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model sketching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4271962" y="15240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24765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Challenge 2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Familiarity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domain knowledge and language design expertise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7800" y="2362200"/>
            <a:ext cx="3730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Resolution 2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en-US" sz="1600" kern="0" noProof="0" dirty="0" smtClean="0">
                <a:latin typeface="+mn-lt"/>
              </a:rPr>
              <a:t>Provide DSML development environment that can create DSML without language design expertise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4271962" y="2705100"/>
            <a:ext cx="762000" cy="533400"/>
          </a:xfrm>
          <a:prstGeom prst="notchedRightArrow">
            <a:avLst/>
          </a:prstGeom>
          <a:gradFill flip="none" rotWithShape="1">
            <a:gsLst>
              <a:gs pos="0">
                <a:srgbClr val="00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04800" y="1371600"/>
            <a:ext cx="37306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eaLnBrk="0" hangingPunct="0"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Tw Cen MT"/>
              </a:rPr>
              <a:t>Challenge 1</a:t>
            </a:r>
          </a:p>
          <a:p>
            <a:pPr marL="639763" lvl="1" indent="-273050" eaLnBrk="0" hangingPunct="0">
              <a:spcBef>
                <a:spcPts val="550"/>
              </a:spcBef>
              <a:buClr>
                <a:srgbClr val="94B6D2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Tw Cen MT"/>
              </a:rPr>
              <a:t>Preference to unconstrained </a:t>
            </a:r>
            <a:r>
              <a:rPr lang="en-US" sz="1600" kern="0" dirty="0" smtClean="0">
                <a:solidFill>
                  <a:schemeClr val="bg1">
                    <a:lumMod val="50000"/>
                  </a:schemeClr>
                </a:solidFill>
                <a:latin typeface="Tw Cen MT"/>
              </a:rPr>
              <a:t>environment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Line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600" dirty="0" smtClean="0"/>
        </a:defPPr>
      </a:lstStyle>
    </a:tx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OrangeBlueLine</Template>
  <TotalTime>3281</TotalTime>
  <Words>986</Words>
  <Application>Microsoft Office PowerPoint</Application>
  <PresentationFormat>On-screen Show (4:3)</PresentationFormat>
  <Paragraphs>207</Paragraphs>
  <Slides>22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orangeLine</vt:lpstr>
      <vt:lpstr>Visio</vt:lpstr>
      <vt:lpstr>Key Challenges for Modeling Language  Creation by Demonstration</vt:lpstr>
      <vt:lpstr>Overview of Presentation</vt:lpstr>
      <vt:lpstr>Types of Modeling Languages</vt:lpstr>
      <vt:lpstr>DSMLs Development Challenge 1</vt:lpstr>
      <vt:lpstr>DSML Development Challenge 2</vt:lpstr>
      <vt:lpstr>DSML Development Challenge 3</vt:lpstr>
      <vt:lpstr>DSML Development Challenge 4</vt:lpstr>
      <vt:lpstr> Resolution of the Challenges</vt:lpstr>
      <vt:lpstr> Resolution of the Challenges</vt:lpstr>
      <vt:lpstr> Resolution of the Challenges</vt:lpstr>
      <vt:lpstr> Resolution of the Challenges</vt:lpstr>
      <vt:lpstr> Resolution of the Challenges</vt:lpstr>
      <vt:lpstr>Modeling Language Creation By Demonstration</vt:lpstr>
      <vt:lpstr>MLCBD Process: Concrete Syntax Identification </vt:lpstr>
      <vt:lpstr>MLCBD Process: Abstraction Syntax Inference</vt:lpstr>
      <vt:lpstr>MLCBD Process: Semantics Inference</vt:lpstr>
      <vt:lpstr>Tool Prototyping</vt:lpstr>
      <vt:lpstr>Tool Prototyping (cont.)</vt:lpstr>
      <vt:lpstr>Demonstration</vt:lpstr>
      <vt:lpstr>Future work</vt:lpstr>
      <vt:lpstr>Thank you for your attention</vt:lpstr>
      <vt:lpstr>MLCBD Process</vt:lpstr>
    </vt:vector>
  </TitlesOfParts>
  <Company>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Support for Abstraction Layer Modularization</dc:title>
  <dc:creator>hCho</dc:creator>
  <cp:lastModifiedBy>hCho</cp:lastModifiedBy>
  <cp:revision>326</cp:revision>
  <dcterms:created xsi:type="dcterms:W3CDTF">2010-08-19T18:03:39Z</dcterms:created>
  <dcterms:modified xsi:type="dcterms:W3CDTF">2011-05-22T18:42:23Z</dcterms:modified>
</cp:coreProperties>
</file>