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90" r:id="rId3"/>
    <p:sldId id="291" r:id="rId4"/>
    <p:sldId id="292" r:id="rId5"/>
    <p:sldId id="294" r:id="rId6"/>
    <p:sldId id="295" r:id="rId7"/>
    <p:sldId id="308" r:id="rId8"/>
    <p:sldId id="300" r:id="rId9"/>
    <p:sldId id="307" r:id="rId10"/>
    <p:sldId id="309" r:id="rId11"/>
    <p:sldId id="301" r:id="rId12"/>
    <p:sldId id="310" r:id="rId13"/>
    <p:sldId id="297" r:id="rId14"/>
    <p:sldId id="303" r:id="rId15"/>
    <p:sldId id="304" r:id="rId16"/>
    <p:sldId id="298" r:id="rId17"/>
    <p:sldId id="306" r:id="rId18"/>
    <p:sldId id="305" r:id="rId19"/>
    <p:sldId id="311" r:id="rId20"/>
    <p:sldId id="285" r:id="rId21"/>
    <p:sldId id="312" r:id="rId22"/>
    <p:sldId id="314" r:id="rId23"/>
    <p:sldId id="313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0000" autoAdjust="0"/>
  </p:normalViewPr>
  <p:slideViewPr>
    <p:cSldViewPr>
      <p:cViewPr>
        <p:scale>
          <a:sx n="70" d="100"/>
          <a:sy n="70" d="100"/>
        </p:scale>
        <p:origin x="-11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CF5C94-FFC5-4AE4-9D2B-2106AF3FC61B}" type="presOf" srcId="{2A6BBC87-1AEB-447D-944C-7D8B158DCC85}" destId="{EEF1F1B0-A524-41F0-8A08-4EC993B7C0BF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6B117E0B-4DE2-4773-BB39-2B90DC4E5258}" type="presOf" srcId="{50A5EBBD-9F19-4C35-8BAC-4092129D8A1D}" destId="{2B867A39-C367-4880-8675-C2EF26931E84}" srcOrd="0" destOrd="0" presId="urn:microsoft.com/office/officeart/2005/8/layout/chevron1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3AB6C227-2D9D-4A6E-9D33-ABE961CD9683}" type="presOf" srcId="{08A9918B-4F4C-4295-A43E-5617C879E2E9}" destId="{09D80ADE-8D4B-437F-B317-D62EAB48FE83}" srcOrd="0" destOrd="0" presId="urn:microsoft.com/office/officeart/2005/8/layout/chevron1"/>
    <dgm:cxn modelId="{7BD6485B-F99B-4456-8DC5-B7889D35D93F}" type="presOf" srcId="{59D06732-8EA8-4523-A57A-18338FF4C54C}" destId="{34B7A383-B61B-4F99-B6D0-81A506E87B62}" srcOrd="0" destOrd="0" presId="urn:microsoft.com/office/officeart/2005/8/layout/chevron1"/>
    <dgm:cxn modelId="{B0B804D8-1747-404B-B744-DD12C43F27D5}" type="presOf" srcId="{C25458D7-6A23-4D6F-9B5D-4C56E6CD540A}" destId="{B805FC77-4AB0-40B4-84F0-7206177DD295}" srcOrd="0" destOrd="0" presId="urn:microsoft.com/office/officeart/2005/8/layout/chevron1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1FD1B897-7ACF-49C7-A150-512F194ABD3F}" type="presOf" srcId="{396256AB-C839-4BDF-83D3-625AFA9F7675}" destId="{AC48DC62-0858-4F60-A10A-C726512FDFB6}" srcOrd="0" destOrd="0" presId="urn:microsoft.com/office/officeart/2005/8/layout/chevron1"/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BF3D839B-59C3-4173-9778-5476BC45243A}" type="presParOf" srcId="{09D80ADE-8D4B-437F-B317-D62EAB48FE83}" destId="{B805FC77-4AB0-40B4-84F0-7206177DD295}" srcOrd="0" destOrd="0" presId="urn:microsoft.com/office/officeart/2005/8/layout/chevron1"/>
    <dgm:cxn modelId="{AEFF1215-049E-4B56-ACD4-31B91334B561}" type="presParOf" srcId="{09D80ADE-8D4B-437F-B317-D62EAB48FE83}" destId="{CBD05616-0436-43C0-B106-20A515316CB5}" srcOrd="1" destOrd="0" presId="urn:microsoft.com/office/officeart/2005/8/layout/chevron1"/>
    <dgm:cxn modelId="{08BB986D-9DDE-4988-8FAD-7567C941CBDA}" type="presParOf" srcId="{09D80ADE-8D4B-437F-B317-D62EAB48FE83}" destId="{34B7A383-B61B-4F99-B6D0-81A506E87B62}" srcOrd="2" destOrd="0" presId="urn:microsoft.com/office/officeart/2005/8/layout/chevron1"/>
    <dgm:cxn modelId="{50585022-EA51-4C64-8F13-049F35851E8C}" type="presParOf" srcId="{09D80ADE-8D4B-437F-B317-D62EAB48FE83}" destId="{2B1A2B4F-8531-45A2-BE4A-7E63CA9F7023}" srcOrd="3" destOrd="0" presId="urn:microsoft.com/office/officeart/2005/8/layout/chevron1"/>
    <dgm:cxn modelId="{A5081E17-D5E9-43FD-A37E-EE6C43400686}" type="presParOf" srcId="{09D80ADE-8D4B-437F-B317-D62EAB48FE83}" destId="{EEF1F1B0-A524-41F0-8A08-4EC993B7C0BF}" srcOrd="4" destOrd="0" presId="urn:microsoft.com/office/officeart/2005/8/layout/chevron1"/>
    <dgm:cxn modelId="{0D5F0128-80F3-4AA8-B0BC-E1EC6905AB9A}" type="presParOf" srcId="{09D80ADE-8D4B-437F-B317-D62EAB48FE83}" destId="{E994AC18-BE05-4ADB-8CE0-D5060CDCB12F}" srcOrd="5" destOrd="0" presId="urn:microsoft.com/office/officeart/2005/8/layout/chevron1"/>
    <dgm:cxn modelId="{E72C79D5-6D2A-4B36-8FFA-54DC8A89FA39}" type="presParOf" srcId="{09D80ADE-8D4B-437F-B317-D62EAB48FE83}" destId="{AC48DC62-0858-4F60-A10A-C726512FDFB6}" srcOrd="6" destOrd="0" presId="urn:microsoft.com/office/officeart/2005/8/layout/chevron1"/>
    <dgm:cxn modelId="{D2CF8B5E-1EDF-4732-9AEE-C5AA41AA511E}" type="presParOf" srcId="{09D80ADE-8D4B-437F-B317-D62EAB48FE83}" destId="{D190EE48-74AD-4F33-9BEC-CCEC90FFC05D}" srcOrd="7" destOrd="0" presId="urn:microsoft.com/office/officeart/2005/8/layout/chevron1"/>
    <dgm:cxn modelId="{93AFEBA2-EAF6-41C2-9220-2012113B2768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B2DA3-64F6-4095-8435-8A8E91F69A8A}" type="presOf" srcId="{C25458D7-6A23-4D6F-9B5D-4C56E6CD540A}" destId="{B805FC77-4AB0-40B4-84F0-7206177DD295}" srcOrd="0" destOrd="0" presId="urn:microsoft.com/office/officeart/2005/8/layout/chevron1"/>
    <dgm:cxn modelId="{DA4B9E1C-92F6-42D2-B4BE-530E5E812CE6}" type="presOf" srcId="{50A5EBBD-9F19-4C35-8BAC-4092129D8A1D}" destId="{2B867A39-C367-4880-8675-C2EF26931E84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CD92762F-8FCB-4B11-A30C-3857C5881ADF}" type="presOf" srcId="{2A6BBC87-1AEB-447D-944C-7D8B158DCC85}" destId="{EEF1F1B0-A524-41F0-8A08-4EC993B7C0BF}" srcOrd="0" destOrd="0" presId="urn:microsoft.com/office/officeart/2005/8/layout/chevron1"/>
    <dgm:cxn modelId="{E3B3E1D7-6B35-4FE2-998B-B03A72788537}" type="presOf" srcId="{59D06732-8EA8-4523-A57A-18338FF4C54C}" destId="{34B7A383-B61B-4F99-B6D0-81A506E87B62}" srcOrd="0" destOrd="0" presId="urn:microsoft.com/office/officeart/2005/8/layout/chevron1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50E8FC9B-79EA-4D48-B467-1ED6C9C97239}" type="presOf" srcId="{08A9918B-4F4C-4295-A43E-5617C879E2E9}" destId="{09D80ADE-8D4B-437F-B317-D62EAB48FE83}" srcOrd="0" destOrd="0" presId="urn:microsoft.com/office/officeart/2005/8/layout/chevron1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8829B95D-F9FF-459E-B0ED-044E382703DA}" type="presOf" srcId="{396256AB-C839-4BDF-83D3-625AFA9F7675}" destId="{AC48DC62-0858-4F60-A10A-C726512FDFB6}" srcOrd="0" destOrd="0" presId="urn:microsoft.com/office/officeart/2005/8/layout/chevron1"/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E30AE8A2-5345-4C13-9034-5D331262C8F3}" type="presParOf" srcId="{09D80ADE-8D4B-437F-B317-D62EAB48FE83}" destId="{B805FC77-4AB0-40B4-84F0-7206177DD295}" srcOrd="0" destOrd="0" presId="urn:microsoft.com/office/officeart/2005/8/layout/chevron1"/>
    <dgm:cxn modelId="{BEBC0B3D-9186-4329-85E0-807423D15CC5}" type="presParOf" srcId="{09D80ADE-8D4B-437F-B317-D62EAB48FE83}" destId="{CBD05616-0436-43C0-B106-20A515316CB5}" srcOrd="1" destOrd="0" presId="urn:microsoft.com/office/officeart/2005/8/layout/chevron1"/>
    <dgm:cxn modelId="{6F2AE077-AD27-4719-BAEF-FF644A22AF47}" type="presParOf" srcId="{09D80ADE-8D4B-437F-B317-D62EAB48FE83}" destId="{34B7A383-B61B-4F99-B6D0-81A506E87B62}" srcOrd="2" destOrd="0" presId="urn:microsoft.com/office/officeart/2005/8/layout/chevron1"/>
    <dgm:cxn modelId="{7847E2F6-EE28-48AE-9F3F-82B83B2CF11C}" type="presParOf" srcId="{09D80ADE-8D4B-437F-B317-D62EAB48FE83}" destId="{2B1A2B4F-8531-45A2-BE4A-7E63CA9F7023}" srcOrd="3" destOrd="0" presId="urn:microsoft.com/office/officeart/2005/8/layout/chevron1"/>
    <dgm:cxn modelId="{14354C2C-02B3-41B8-A94A-2261645A4A78}" type="presParOf" srcId="{09D80ADE-8D4B-437F-B317-D62EAB48FE83}" destId="{EEF1F1B0-A524-41F0-8A08-4EC993B7C0BF}" srcOrd="4" destOrd="0" presId="urn:microsoft.com/office/officeart/2005/8/layout/chevron1"/>
    <dgm:cxn modelId="{0EA7FE96-1B2B-4383-8C56-F6E38B35B6AC}" type="presParOf" srcId="{09D80ADE-8D4B-437F-B317-D62EAB48FE83}" destId="{E994AC18-BE05-4ADB-8CE0-D5060CDCB12F}" srcOrd="5" destOrd="0" presId="urn:microsoft.com/office/officeart/2005/8/layout/chevron1"/>
    <dgm:cxn modelId="{D546AE2D-C61B-467A-962B-C00E6D61BF16}" type="presParOf" srcId="{09D80ADE-8D4B-437F-B317-D62EAB48FE83}" destId="{AC48DC62-0858-4F60-A10A-C726512FDFB6}" srcOrd="6" destOrd="0" presId="urn:microsoft.com/office/officeart/2005/8/layout/chevron1"/>
    <dgm:cxn modelId="{71D37D7A-76B0-4B89-B82A-9E8E7D1469A7}" type="presParOf" srcId="{09D80ADE-8D4B-437F-B317-D62EAB48FE83}" destId="{D190EE48-74AD-4F33-9BEC-CCEC90FFC05D}" srcOrd="7" destOrd="0" presId="urn:microsoft.com/office/officeart/2005/8/layout/chevron1"/>
    <dgm:cxn modelId="{561D1C40-5CF3-4EA1-99BD-C099683E2C56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89BEA1-C5F5-4D5C-A9F4-2099B46CDA05}" type="presOf" srcId="{50A5EBBD-9F19-4C35-8BAC-4092129D8A1D}" destId="{2B867A39-C367-4880-8675-C2EF26931E84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FB4D3792-01EC-4EB6-9A4A-38C3C1A5DC4E}" type="presOf" srcId="{2A6BBC87-1AEB-447D-944C-7D8B158DCC85}" destId="{EEF1F1B0-A524-41F0-8A08-4EC993B7C0BF}" srcOrd="0" destOrd="0" presId="urn:microsoft.com/office/officeart/2005/8/layout/chevron1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4A19B78C-93D4-45E8-9980-6DB46FE315E6}" type="presOf" srcId="{59D06732-8EA8-4523-A57A-18338FF4C54C}" destId="{34B7A383-B61B-4F99-B6D0-81A506E87B62}" srcOrd="0" destOrd="0" presId="urn:microsoft.com/office/officeart/2005/8/layout/chevron1"/>
    <dgm:cxn modelId="{C3CC811C-CD5F-4A98-8B2C-E62EB947E1FA}" type="presOf" srcId="{08A9918B-4F4C-4295-A43E-5617C879E2E9}" destId="{09D80ADE-8D4B-437F-B317-D62EAB48FE83}" srcOrd="0" destOrd="0" presId="urn:microsoft.com/office/officeart/2005/8/layout/chevron1"/>
    <dgm:cxn modelId="{B9605404-260F-4BF0-B3EB-7F4F19D8AFD7}" type="presOf" srcId="{C25458D7-6A23-4D6F-9B5D-4C56E6CD540A}" destId="{B805FC77-4AB0-40B4-84F0-7206177DD295}" srcOrd="0" destOrd="0" presId="urn:microsoft.com/office/officeart/2005/8/layout/chevron1"/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9F7273F6-9651-4047-A68A-57F80BEE5F15}" type="presOf" srcId="{396256AB-C839-4BDF-83D3-625AFA9F7675}" destId="{AC48DC62-0858-4F60-A10A-C726512FDFB6}" srcOrd="0" destOrd="0" presId="urn:microsoft.com/office/officeart/2005/8/layout/chevron1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AEDB95B7-7EAE-4342-B0F0-D5BA0E9B7CED}" type="presParOf" srcId="{09D80ADE-8D4B-437F-B317-D62EAB48FE83}" destId="{B805FC77-4AB0-40B4-84F0-7206177DD295}" srcOrd="0" destOrd="0" presId="urn:microsoft.com/office/officeart/2005/8/layout/chevron1"/>
    <dgm:cxn modelId="{34621382-7289-4955-AD87-8D14D2B3F0E3}" type="presParOf" srcId="{09D80ADE-8D4B-437F-B317-D62EAB48FE83}" destId="{CBD05616-0436-43C0-B106-20A515316CB5}" srcOrd="1" destOrd="0" presId="urn:microsoft.com/office/officeart/2005/8/layout/chevron1"/>
    <dgm:cxn modelId="{4B97AE13-1665-469A-832C-6D636A9FC05C}" type="presParOf" srcId="{09D80ADE-8D4B-437F-B317-D62EAB48FE83}" destId="{34B7A383-B61B-4F99-B6D0-81A506E87B62}" srcOrd="2" destOrd="0" presId="urn:microsoft.com/office/officeart/2005/8/layout/chevron1"/>
    <dgm:cxn modelId="{C8043AA3-666F-45CF-A03D-55A2706828B9}" type="presParOf" srcId="{09D80ADE-8D4B-437F-B317-D62EAB48FE83}" destId="{2B1A2B4F-8531-45A2-BE4A-7E63CA9F7023}" srcOrd="3" destOrd="0" presId="urn:microsoft.com/office/officeart/2005/8/layout/chevron1"/>
    <dgm:cxn modelId="{C840C2EF-1307-4C38-A26A-595AD11C2DF1}" type="presParOf" srcId="{09D80ADE-8D4B-437F-B317-D62EAB48FE83}" destId="{EEF1F1B0-A524-41F0-8A08-4EC993B7C0BF}" srcOrd="4" destOrd="0" presId="urn:microsoft.com/office/officeart/2005/8/layout/chevron1"/>
    <dgm:cxn modelId="{B8E3EDCC-74D2-4200-A5AE-3ECF453607DD}" type="presParOf" srcId="{09D80ADE-8D4B-437F-B317-D62EAB48FE83}" destId="{E994AC18-BE05-4ADB-8CE0-D5060CDCB12F}" srcOrd="5" destOrd="0" presId="urn:microsoft.com/office/officeart/2005/8/layout/chevron1"/>
    <dgm:cxn modelId="{CF42B9BF-2844-4433-8B6D-9FB9FEAEB845}" type="presParOf" srcId="{09D80ADE-8D4B-437F-B317-D62EAB48FE83}" destId="{AC48DC62-0858-4F60-A10A-C726512FDFB6}" srcOrd="6" destOrd="0" presId="urn:microsoft.com/office/officeart/2005/8/layout/chevron1"/>
    <dgm:cxn modelId="{3982FD6F-7D39-45BF-B55B-F25ED5310E7E}" type="presParOf" srcId="{09D80ADE-8D4B-437F-B317-D62EAB48FE83}" destId="{D190EE48-74AD-4F33-9BEC-CCEC90FFC05D}" srcOrd="7" destOrd="0" presId="urn:microsoft.com/office/officeart/2005/8/layout/chevron1"/>
    <dgm:cxn modelId="{EBA2282E-B987-4DEB-A835-92448CE4CC83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F11240-3376-426E-9DD0-52C8FDA8D302}" type="doc">
      <dgm:prSet loTypeId="urn:microsoft.com/office/officeart/2005/8/layout/radial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1557C60-3ADE-4841-B152-1373806884D1}">
      <dgm:prSet phldrT="[Text]"/>
      <dgm:spPr/>
      <dgm:t>
        <a:bodyPr/>
        <a:lstStyle/>
        <a:p>
          <a:r>
            <a:rPr lang="en-US" dirty="0" smtClean="0"/>
            <a:t>Model Evolution</a:t>
          </a:r>
          <a:endParaRPr lang="en-US" dirty="0"/>
        </a:p>
      </dgm:t>
    </dgm:pt>
    <dgm:pt modelId="{DD9431F6-C83C-401E-B0CB-7798A71F82BE}" type="parTrans" cxnId="{B2E4402E-CE09-4327-A81D-CC7A72D72314}">
      <dgm:prSet/>
      <dgm:spPr/>
      <dgm:t>
        <a:bodyPr/>
        <a:lstStyle/>
        <a:p>
          <a:endParaRPr lang="en-US"/>
        </a:p>
      </dgm:t>
    </dgm:pt>
    <dgm:pt modelId="{6B197994-22AF-4FAC-ABEC-E4D3C4C6FF49}" type="sibTrans" cxnId="{B2E4402E-CE09-4327-A81D-CC7A72D72314}">
      <dgm:prSet/>
      <dgm:spPr/>
      <dgm:t>
        <a:bodyPr/>
        <a:lstStyle/>
        <a:p>
          <a:endParaRPr lang="en-US"/>
        </a:p>
      </dgm:t>
    </dgm:pt>
    <dgm:pt modelId="{27CAE061-0D06-4BEA-A594-EDFC4CEFE10D}">
      <dgm:prSet phldrT="[Text]"/>
      <dgm:spPr/>
      <dgm:t>
        <a:bodyPr/>
        <a:lstStyle/>
        <a:p>
          <a:r>
            <a:rPr lang="en-US" dirty="0" smtClean="0"/>
            <a:t>Model Scalability</a:t>
          </a:r>
          <a:endParaRPr lang="en-US" dirty="0"/>
        </a:p>
      </dgm:t>
    </dgm:pt>
    <dgm:pt modelId="{635F1D08-E560-4FC0-843C-5BE68B73FD13}" type="parTrans" cxnId="{99F7A618-36B0-4E12-855C-136CAF0A9655}">
      <dgm:prSet/>
      <dgm:spPr/>
      <dgm:t>
        <a:bodyPr/>
        <a:lstStyle/>
        <a:p>
          <a:endParaRPr lang="en-US"/>
        </a:p>
      </dgm:t>
    </dgm:pt>
    <dgm:pt modelId="{3E76261F-772E-4476-9B1E-83EA7E7DCB26}" type="sibTrans" cxnId="{99F7A618-36B0-4E12-855C-136CAF0A9655}">
      <dgm:prSet/>
      <dgm:spPr/>
      <dgm:t>
        <a:bodyPr/>
        <a:lstStyle/>
        <a:p>
          <a:endParaRPr lang="en-US"/>
        </a:p>
      </dgm:t>
    </dgm:pt>
    <dgm:pt modelId="{D2A3CC49-D313-4C1F-BD9C-63B7C4F9B498}">
      <dgm:prSet phldrT="[Text]"/>
      <dgm:spPr/>
      <dgm:t>
        <a:bodyPr/>
        <a:lstStyle/>
        <a:p>
          <a:r>
            <a:rPr lang="en-US" dirty="0" smtClean="0"/>
            <a:t>Aspect-Oriented Modeling</a:t>
          </a:r>
          <a:endParaRPr lang="en-US" dirty="0"/>
        </a:p>
      </dgm:t>
    </dgm:pt>
    <dgm:pt modelId="{F6A071B8-55F6-4A3B-B956-05CDF3515512}" type="parTrans" cxnId="{FCD7015E-7436-4100-881D-8D4168FA3DC1}">
      <dgm:prSet/>
      <dgm:spPr/>
      <dgm:t>
        <a:bodyPr/>
        <a:lstStyle/>
        <a:p>
          <a:endParaRPr lang="en-US"/>
        </a:p>
      </dgm:t>
    </dgm:pt>
    <dgm:pt modelId="{23421B17-562E-4F2D-B4A0-08BF1D076456}" type="sibTrans" cxnId="{FCD7015E-7436-4100-881D-8D4168FA3DC1}">
      <dgm:prSet/>
      <dgm:spPr/>
      <dgm:t>
        <a:bodyPr/>
        <a:lstStyle/>
        <a:p>
          <a:endParaRPr lang="en-US"/>
        </a:p>
      </dgm:t>
    </dgm:pt>
    <dgm:pt modelId="{3F8455B6-8710-42B6-B0A2-803B9BD242F7}">
      <dgm:prSet phldrT="[Text]"/>
      <dgm:spPr/>
      <dgm:t>
        <a:bodyPr/>
        <a:lstStyle/>
        <a:p>
          <a:r>
            <a:rPr lang="en-US" dirty="0" smtClean="0"/>
            <a:t>Model Management</a:t>
          </a:r>
          <a:endParaRPr lang="en-US" dirty="0"/>
        </a:p>
      </dgm:t>
    </dgm:pt>
    <dgm:pt modelId="{7C96ABAA-273A-461C-910C-CEC689D03FA9}" type="parTrans" cxnId="{C7069E2C-C67B-4D78-B932-4CC9B8218027}">
      <dgm:prSet/>
      <dgm:spPr/>
      <dgm:t>
        <a:bodyPr/>
        <a:lstStyle/>
        <a:p>
          <a:endParaRPr lang="en-US"/>
        </a:p>
      </dgm:t>
    </dgm:pt>
    <dgm:pt modelId="{D5BFCD88-1248-46C5-BED3-434A750EDAE2}" type="sibTrans" cxnId="{C7069E2C-C67B-4D78-B932-4CC9B8218027}">
      <dgm:prSet/>
      <dgm:spPr/>
      <dgm:t>
        <a:bodyPr/>
        <a:lstStyle/>
        <a:p>
          <a:endParaRPr lang="en-US"/>
        </a:p>
      </dgm:t>
    </dgm:pt>
    <dgm:pt modelId="{6343F8D3-2AF1-490F-A04C-2B55F27968CA}">
      <dgm:prSet phldrT="[Text]"/>
      <dgm:spPr/>
      <dgm:t>
        <a:bodyPr/>
        <a:lstStyle/>
        <a:p>
          <a:r>
            <a:rPr lang="en-US" dirty="0" smtClean="0"/>
            <a:t>Model Refactoring</a:t>
          </a:r>
          <a:endParaRPr lang="en-US" dirty="0"/>
        </a:p>
      </dgm:t>
    </dgm:pt>
    <dgm:pt modelId="{2E55BA2A-9C0A-41AC-AE25-88BBACDD6583}" type="parTrans" cxnId="{6381A17A-396A-4105-978B-4A9F76DC5805}">
      <dgm:prSet/>
      <dgm:spPr/>
      <dgm:t>
        <a:bodyPr/>
        <a:lstStyle/>
        <a:p>
          <a:endParaRPr lang="en-US"/>
        </a:p>
      </dgm:t>
    </dgm:pt>
    <dgm:pt modelId="{4A9A8670-3B65-4864-B421-FE31CFBBDBEC}" type="sibTrans" cxnId="{6381A17A-396A-4105-978B-4A9F76DC5805}">
      <dgm:prSet/>
      <dgm:spPr/>
      <dgm:t>
        <a:bodyPr/>
        <a:lstStyle/>
        <a:p>
          <a:endParaRPr lang="en-US"/>
        </a:p>
      </dgm:t>
    </dgm:pt>
    <dgm:pt modelId="{A7CE8A2E-D5CB-47BF-894F-98E58F8D2F4E}">
      <dgm:prSet/>
      <dgm:spPr/>
      <dgm:t>
        <a:bodyPr/>
        <a:lstStyle/>
        <a:p>
          <a:r>
            <a:rPr lang="en-US" dirty="0" smtClean="0"/>
            <a:t>Model Layout</a:t>
          </a:r>
          <a:endParaRPr lang="en-US" dirty="0"/>
        </a:p>
      </dgm:t>
    </dgm:pt>
    <dgm:pt modelId="{387A5D90-3D93-410A-817D-D0A83FD9C6A0}" type="parTrans" cxnId="{27FBE3F1-F394-433E-9772-328BF7E4C529}">
      <dgm:prSet/>
      <dgm:spPr/>
      <dgm:t>
        <a:bodyPr/>
        <a:lstStyle/>
        <a:p>
          <a:endParaRPr lang="en-US"/>
        </a:p>
      </dgm:t>
    </dgm:pt>
    <dgm:pt modelId="{77B36B3E-8EFC-4D1F-A83D-963E38B0F766}" type="sibTrans" cxnId="{27FBE3F1-F394-433E-9772-328BF7E4C529}">
      <dgm:prSet/>
      <dgm:spPr/>
      <dgm:t>
        <a:bodyPr/>
        <a:lstStyle/>
        <a:p>
          <a:endParaRPr lang="en-US"/>
        </a:p>
      </dgm:t>
    </dgm:pt>
    <dgm:pt modelId="{8C411023-407F-4BCB-B034-69420FE7871D}" type="pres">
      <dgm:prSet presAssocID="{74F11240-3376-426E-9DD0-52C8FDA8D3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EA0DAF-F8DC-4415-8951-146B18BAFB1D}" type="pres">
      <dgm:prSet presAssocID="{B1557C60-3ADE-4841-B152-1373806884D1}" presName="centerShape" presStyleLbl="node0" presStyleIdx="0" presStyleCnt="1"/>
      <dgm:spPr/>
      <dgm:t>
        <a:bodyPr/>
        <a:lstStyle/>
        <a:p>
          <a:endParaRPr lang="en-US"/>
        </a:p>
      </dgm:t>
    </dgm:pt>
    <dgm:pt modelId="{5BEB1F20-8973-4D63-BA27-B62BC6C01443}" type="pres">
      <dgm:prSet presAssocID="{635F1D08-E560-4FC0-843C-5BE68B73FD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1922E097-DC96-4FE0-BE6B-020734BA2BDB}" type="pres">
      <dgm:prSet presAssocID="{635F1D08-E560-4FC0-843C-5BE68B73FD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F5DC69D-ED33-4147-AD6E-1A634C7A5FA2}" type="pres">
      <dgm:prSet presAssocID="{27CAE061-0D06-4BEA-A594-EDFC4CEFE1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6569E-8072-4958-8AD9-DDFF6276D44D}" type="pres">
      <dgm:prSet presAssocID="{F6A071B8-55F6-4A3B-B956-05CDF3515512}" presName="parTrans" presStyleLbl="sibTrans2D1" presStyleIdx="1" presStyleCnt="5"/>
      <dgm:spPr/>
      <dgm:t>
        <a:bodyPr/>
        <a:lstStyle/>
        <a:p>
          <a:endParaRPr lang="en-US"/>
        </a:p>
      </dgm:t>
    </dgm:pt>
    <dgm:pt modelId="{46558863-6CF7-4180-BDEF-D408958F923E}" type="pres">
      <dgm:prSet presAssocID="{F6A071B8-55F6-4A3B-B956-05CDF351551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49A26AF-4B11-4A8E-B06C-1790ACE2887B}" type="pres">
      <dgm:prSet presAssocID="{D2A3CC49-D313-4C1F-BD9C-63B7C4F9B49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0FE76-EF8F-4DE3-BDD2-5DEACC85FEF5}" type="pres">
      <dgm:prSet presAssocID="{387A5D90-3D93-410A-817D-D0A83FD9C6A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F7FE51F-E545-4A8D-B171-8D0C22F21A50}" type="pres">
      <dgm:prSet presAssocID="{387A5D90-3D93-410A-817D-D0A83FD9C6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E2934F0-1A93-4AC0-A5D2-93FC75B3E34F}" type="pres">
      <dgm:prSet presAssocID="{A7CE8A2E-D5CB-47BF-894F-98E58F8D2F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267E-6DD9-41CA-AD5A-96F6A97264E2}" type="pres">
      <dgm:prSet presAssocID="{7C96ABAA-273A-461C-910C-CEC689D03FA9}" presName="parTrans" presStyleLbl="sibTrans2D1" presStyleIdx="3" presStyleCnt="5"/>
      <dgm:spPr/>
      <dgm:t>
        <a:bodyPr/>
        <a:lstStyle/>
        <a:p>
          <a:endParaRPr lang="en-US"/>
        </a:p>
      </dgm:t>
    </dgm:pt>
    <dgm:pt modelId="{EEDFF665-FFA6-4049-8EAF-E515A94ABD3C}" type="pres">
      <dgm:prSet presAssocID="{7C96ABAA-273A-461C-910C-CEC689D03FA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6EE3FBF-2360-49B7-A46C-EC4CA34C0BEF}" type="pres">
      <dgm:prSet presAssocID="{3F8455B6-8710-42B6-B0A2-803B9BD242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ACD99-67D8-4CD5-83A5-7173804CBF00}" type="pres">
      <dgm:prSet presAssocID="{2E55BA2A-9C0A-41AC-AE25-88BBACDD6583}" presName="parTrans" presStyleLbl="sibTrans2D1" presStyleIdx="4" presStyleCnt="5"/>
      <dgm:spPr/>
      <dgm:t>
        <a:bodyPr/>
        <a:lstStyle/>
        <a:p>
          <a:endParaRPr lang="en-US"/>
        </a:p>
      </dgm:t>
    </dgm:pt>
    <dgm:pt modelId="{07852D3A-9B30-45C0-A232-5A612A17F30D}" type="pres">
      <dgm:prSet presAssocID="{2E55BA2A-9C0A-41AC-AE25-88BBACDD658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317127B-DD76-46D5-B0AF-CCD9A41B3DEE}" type="pres">
      <dgm:prSet presAssocID="{6343F8D3-2AF1-490F-A04C-2B55F27968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1A1E2-EE23-47F8-AE29-58449BEE55F1}" type="presOf" srcId="{635F1D08-E560-4FC0-843C-5BE68B73FD13}" destId="{1922E097-DC96-4FE0-BE6B-020734BA2BDB}" srcOrd="1" destOrd="0" presId="urn:microsoft.com/office/officeart/2005/8/layout/radial5"/>
    <dgm:cxn modelId="{216DDC6E-9586-4CED-8EF7-57227B1F1179}" type="presOf" srcId="{B1557C60-3ADE-4841-B152-1373806884D1}" destId="{19EA0DAF-F8DC-4415-8951-146B18BAFB1D}" srcOrd="0" destOrd="0" presId="urn:microsoft.com/office/officeart/2005/8/layout/radial5"/>
    <dgm:cxn modelId="{E7AE0B24-8949-4A39-81AB-8FE1BF59811D}" type="presOf" srcId="{635F1D08-E560-4FC0-843C-5BE68B73FD13}" destId="{5BEB1F20-8973-4D63-BA27-B62BC6C01443}" srcOrd="0" destOrd="0" presId="urn:microsoft.com/office/officeart/2005/8/layout/radial5"/>
    <dgm:cxn modelId="{01EE7785-6397-43D9-89AD-63A162CB30EB}" type="presOf" srcId="{3F8455B6-8710-42B6-B0A2-803B9BD242F7}" destId="{D6EE3FBF-2360-49B7-A46C-EC4CA34C0BEF}" srcOrd="0" destOrd="0" presId="urn:microsoft.com/office/officeart/2005/8/layout/radial5"/>
    <dgm:cxn modelId="{99F7A618-36B0-4E12-855C-136CAF0A9655}" srcId="{B1557C60-3ADE-4841-B152-1373806884D1}" destId="{27CAE061-0D06-4BEA-A594-EDFC4CEFE10D}" srcOrd="0" destOrd="0" parTransId="{635F1D08-E560-4FC0-843C-5BE68B73FD13}" sibTransId="{3E76261F-772E-4476-9B1E-83EA7E7DCB26}"/>
    <dgm:cxn modelId="{4C565742-7CA9-4EDE-8F2F-0434B89CD3D7}" type="presOf" srcId="{7C96ABAA-273A-461C-910C-CEC689D03FA9}" destId="{EEDFF665-FFA6-4049-8EAF-E515A94ABD3C}" srcOrd="1" destOrd="0" presId="urn:microsoft.com/office/officeart/2005/8/layout/radial5"/>
    <dgm:cxn modelId="{1866B2E9-B929-4EF3-92C6-E34F13D8FC29}" type="presOf" srcId="{74F11240-3376-426E-9DD0-52C8FDA8D302}" destId="{8C411023-407F-4BCB-B034-69420FE7871D}" srcOrd="0" destOrd="0" presId="urn:microsoft.com/office/officeart/2005/8/layout/radial5"/>
    <dgm:cxn modelId="{FCD7015E-7436-4100-881D-8D4168FA3DC1}" srcId="{B1557C60-3ADE-4841-B152-1373806884D1}" destId="{D2A3CC49-D313-4C1F-BD9C-63B7C4F9B498}" srcOrd="1" destOrd="0" parTransId="{F6A071B8-55F6-4A3B-B956-05CDF3515512}" sibTransId="{23421B17-562E-4F2D-B4A0-08BF1D076456}"/>
    <dgm:cxn modelId="{5AB6DFF1-E2B5-43ED-A10D-FA9684F0BBB9}" type="presOf" srcId="{7C96ABAA-273A-461C-910C-CEC689D03FA9}" destId="{EA09267E-6DD9-41CA-AD5A-96F6A97264E2}" srcOrd="0" destOrd="0" presId="urn:microsoft.com/office/officeart/2005/8/layout/radial5"/>
    <dgm:cxn modelId="{2A54E12F-892B-4F9C-BCE8-28C59EE80593}" type="presOf" srcId="{27CAE061-0D06-4BEA-A594-EDFC4CEFE10D}" destId="{0F5DC69D-ED33-4147-AD6E-1A634C7A5FA2}" srcOrd="0" destOrd="0" presId="urn:microsoft.com/office/officeart/2005/8/layout/radial5"/>
    <dgm:cxn modelId="{B2E4402E-CE09-4327-A81D-CC7A72D72314}" srcId="{74F11240-3376-426E-9DD0-52C8FDA8D302}" destId="{B1557C60-3ADE-4841-B152-1373806884D1}" srcOrd="0" destOrd="0" parTransId="{DD9431F6-C83C-401E-B0CB-7798A71F82BE}" sibTransId="{6B197994-22AF-4FAC-ABEC-E4D3C4C6FF49}"/>
    <dgm:cxn modelId="{D1C9F5EE-009A-411C-8441-3441D7CFAE00}" type="presOf" srcId="{387A5D90-3D93-410A-817D-D0A83FD9C6A0}" destId="{5F7FE51F-E545-4A8D-B171-8D0C22F21A50}" srcOrd="1" destOrd="0" presId="urn:microsoft.com/office/officeart/2005/8/layout/radial5"/>
    <dgm:cxn modelId="{0E20E500-B470-4E17-8FF5-3577CB68DE0F}" type="presOf" srcId="{2E55BA2A-9C0A-41AC-AE25-88BBACDD6583}" destId="{07852D3A-9B30-45C0-A232-5A612A17F30D}" srcOrd="1" destOrd="0" presId="urn:microsoft.com/office/officeart/2005/8/layout/radial5"/>
    <dgm:cxn modelId="{867464F1-E047-4370-96FF-33617FC7AC97}" type="presOf" srcId="{2E55BA2A-9C0A-41AC-AE25-88BBACDD6583}" destId="{AFFACD99-67D8-4CD5-83A5-7173804CBF00}" srcOrd="0" destOrd="0" presId="urn:microsoft.com/office/officeart/2005/8/layout/radial5"/>
    <dgm:cxn modelId="{6381A17A-396A-4105-978B-4A9F76DC5805}" srcId="{B1557C60-3ADE-4841-B152-1373806884D1}" destId="{6343F8D3-2AF1-490F-A04C-2B55F27968CA}" srcOrd="4" destOrd="0" parTransId="{2E55BA2A-9C0A-41AC-AE25-88BBACDD6583}" sibTransId="{4A9A8670-3B65-4864-B421-FE31CFBBDBEC}"/>
    <dgm:cxn modelId="{2492EFFA-39C5-4188-BACA-0349DC06CFBB}" type="presOf" srcId="{F6A071B8-55F6-4A3B-B956-05CDF3515512}" destId="{46558863-6CF7-4180-BDEF-D408958F923E}" srcOrd="1" destOrd="0" presId="urn:microsoft.com/office/officeart/2005/8/layout/radial5"/>
    <dgm:cxn modelId="{27FBE3F1-F394-433E-9772-328BF7E4C529}" srcId="{B1557C60-3ADE-4841-B152-1373806884D1}" destId="{A7CE8A2E-D5CB-47BF-894F-98E58F8D2F4E}" srcOrd="2" destOrd="0" parTransId="{387A5D90-3D93-410A-817D-D0A83FD9C6A0}" sibTransId="{77B36B3E-8EFC-4D1F-A83D-963E38B0F766}"/>
    <dgm:cxn modelId="{A6E70187-FD1F-4A9A-A75C-937A400C5061}" type="presOf" srcId="{D2A3CC49-D313-4C1F-BD9C-63B7C4F9B498}" destId="{849A26AF-4B11-4A8E-B06C-1790ACE2887B}" srcOrd="0" destOrd="0" presId="urn:microsoft.com/office/officeart/2005/8/layout/radial5"/>
    <dgm:cxn modelId="{9C7FEA2B-85E1-44A4-A977-935696561910}" type="presOf" srcId="{F6A071B8-55F6-4A3B-B956-05CDF3515512}" destId="{9616569E-8072-4958-8AD9-DDFF6276D44D}" srcOrd="0" destOrd="0" presId="urn:microsoft.com/office/officeart/2005/8/layout/radial5"/>
    <dgm:cxn modelId="{69F6648E-264F-48A3-9CAA-CB55CF74CD19}" type="presOf" srcId="{6343F8D3-2AF1-490F-A04C-2B55F27968CA}" destId="{2317127B-DD76-46D5-B0AF-CCD9A41B3DEE}" srcOrd="0" destOrd="0" presId="urn:microsoft.com/office/officeart/2005/8/layout/radial5"/>
    <dgm:cxn modelId="{D9F8D680-08AD-4C79-B04A-370D6860ADBD}" type="presOf" srcId="{A7CE8A2E-D5CB-47BF-894F-98E58F8D2F4E}" destId="{2E2934F0-1A93-4AC0-A5D2-93FC75B3E34F}" srcOrd="0" destOrd="0" presId="urn:microsoft.com/office/officeart/2005/8/layout/radial5"/>
    <dgm:cxn modelId="{C7069E2C-C67B-4D78-B932-4CC9B8218027}" srcId="{B1557C60-3ADE-4841-B152-1373806884D1}" destId="{3F8455B6-8710-42B6-B0A2-803B9BD242F7}" srcOrd="3" destOrd="0" parTransId="{7C96ABAA-273A-461C-910C-CEC689D03FA9}" sibTransId="{D5BFCD88-1248-46C5-BED3-434A750EDAE2}"/>
    <dgm:cxn modelId="{B9BEB105-040E-43E6-83D0-65F2D7F1B966}" type="presOf" srcId="{387A5D90-3D93-410A-817D-D0A83FD9C6A0}" destId="{AFB0FE76-EF8F-4DE3-BDD2-5DEACC85FEF5}" srcOrd="0" destOrd="0" presId="urn:microsoft.com/office/officeart/2005/8/layout/radial5"/>
    <dgm:cxn modelId="{534E0106-A3A4-4F35-A361-B0092E3ABCE6}" type="presParOf" srcId="{8C411023-407F-4BCB-B034-69420FE7871D}" destId="{19EA0DAF-F8DC-4415-8951-146B18BAFB1D}" srcOrd="0" destOrd="0" presId="urn:microsoft.com/office/officeart/2005/8/layout/radial5"/>
    <dgm:cxn modelId="{1E57F75D-EDAD-4E01-A9DC-D08AB1095ED2}" type="presParOf" srcId="{8C411023-407F-4BCB-B034-69420FE7871D}" destId="{5BEB1F20-8973-4D63-BA27-B62BC6C01443}" srcOrd="1" destOrd="0" presId="urn:microsoft.com/office/officeart/2005/8/layout/radial5"/>
    <dgm:cxn modelId="{584811AF-362F-437C-BE19-C20B8C261E6C}" type="presParOf" srcId="{5BEB1F20-8973-4D63-BA27-B62BC6C01443}" destId="{1922E097-DC96-4FE0-BE6B-020734BA2BDB}" srcOrd="0" destOrd="0" presId="urn:microsoft.com/office/officeart/2005/8/layout/radial5"/>
    <dgm:cxn modelId="{7443AE68-D9D8-4ADD-8D65-87BF17821AAC}" type="presParOf" srcId="{8C411023-407F-4BCB-B034-69420FE7871D}" destId="{0F5DC69D-ED33-4147-AD6E-1A634C7A5FA2}" srcOrd="2" destOrd="0" presId="urn:microsoft.com/office/officeart/2005/8/layout/radial5"/>
    <dgm:cxn modelId="{A13FC7DE-DBA7-45FA-93AE-38E0622E4B03}" type="presParOf" srcId="{8C411023-407F-4BCB-B034-69420FE7871D}" destId="{9616569E-8072-4958-8AD9-DDFF6276D44D}" srcOrd="3" destOrd="0" presId="urn:microsoft.com/office/officeart/2005/8/layout/radial5"/>
    <dgm:cxn modelId="{4AB6C5B7-8D18-4DAD-8304-81A7EBB2E4A0}" type="presParOf" srcId="{9616569E-8072-4958-8AD9-DDFF6276D44D}" destId="{46558863-6CF7-4180-BDEF-D408958F923E}" srcOrd="0" destOrd="0" presId="urn:microsoft.com/office/officeart/2005/8/layout/radial5"/>
    <dgm:cxn modelId="{F8526667-B524-4583-9149-7FCA3DF0987E}" type="presParOf" srcId="{8C411023-407F-4BCB-B034-69420FE7871D}" destId="{849A26AF-4B11-4A8E-B06C-1790ACE2887B}" srcOrd="4" destOrd="0" presId="urn:microsoft.com/office/officeart/2005/8/layout/radial5"/>
    <dgm:cxn modelId="{C280D171-B8FD-48E4-8894-7817AB4032AD}" type="presParOf" srcId="{8C411023-407F-4BCB-B034-69420FE7871D}" destId="{AFB0FE76-EF8F-4DE3-BDD2-5DEACC85FEF5}" srcOrd="5" destOrd="0" presId="urn:microsoft.com/office/officeart/2005/8/layout/radial5"/>
    <dgm:cxn modelId="{1960C2FB-6B48-429B-96D4-C1E831645616}" type="presParOf" srcId="{AFB0FE76-EF8F-4DE3-BDD2-5DEACC85FEF5}" destId="{5F7FE51F-E545-4A8D-B171-8D0C22F21A50}" srcOrd="0" destOrd="0" presId="urn:microsoft.com/office/officeart/2005/8/layout/radial5"/>
    <dgm:cxn modelId="{CAC42538-4F8D-4874-A5D8-0453AB584DE6}" type="presParOf" srcId="{8C411023-407F-4BCB-B034-69420FE7871D}" destId="{2E2934F0-1A93-4AC0-A5D2-93FC75B3E34F}" srcOrd="6" destOrd="0" presId="urn:microsoft.com/office/officeart/2005/8/layout/radial5"/>
    <dgm:cxn modelId="{53596E09-31BB-49DE-8B16-9092B58C9711}" type="presParOf" srcId="{8C411023-407F-4BCB-B034-69420FE7871D}" destId="{EA09267E-6DD9-41CA-AD5A-96F6A97264E2}" srcOrd="7" destOrd="0" presId="urn:microsoft.com/office/officeart/2005/8/layout/radial5"/>
    <dgm:cxn modelId="{5112E378-B181-4990-9664-0851E36CE067}" type="presParOf" srcId="{EA09267E-6DD9-41CA-AD5A-96F6A97264E2}" destId="{EEDFF665-FFA6-4049-8EAF-E515A94ABD3C}" srcOrd="0" destOrd="0" presId="urn:microsoft.com/office/officeart/2005/8/layout/radial5"/>
    <dgm:cxn modelId="{B37689ED-5869-4FE7-A596-29A793EB187B}" type="presParOf" srcId="{8C411023-407F-4BCB-B034-69420FE7871D}" destId="{D6EE3FBF-2360-49B7-A46C-EC4CA34C0BEF}" srcOrd="8" destOrd="0" presId="urn:microsoft.com/office/officeart/2005/8/layout/radial5"/>
    <dgm:cxn modelId="{A4A2B8E9-091D-4B35-B841-55AE7B98A3FA}" type="presParOf" srcId="{8C411023-407F-4BCB-B034-69420FE7871D}" destId="{AFFACD99-67D8-4CD5-83A5-7173804CBF00}" srcOrd="9" destOrd="0" presId="urn:microsoft.com/office/officeart/2005/8/layout/radial5"/>
    <dgm:cxn modelId="{B48D4711-2A0D-46C5-A203-56DBFA555E67}" type="presParOf" srcId="{AFFACD99-67D8-4CD5-83A5-7173804CBF00}" destId="{07852D3A-9B30-45C0-A232-5A612A17F30D}" srcOrd="0" destOrd="0" presId="urn:microsoft.com/office/officeart/2005/8/layout/radial5"/>
    <dgm:cxn modelId="{6DDDCE06-A2FC-4763-A20C-3A89F42B9432}" type="presParOf" srcId="{8C411023-407F-4BCB-B034-69420FE7871D}" destId="{2317127B-DD76-46D5-B0AF-CCD9A41B3DEE}" srcOrd="10" destOrd="0" presId="urn:microsoft.com/office/officeart/2005/8/layout/radial5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3275-0551-4171-A6AB-65857624A2F0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8BB6-24E2-4ED3-824C-897FB413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113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8BB6-24E2-4ED3-824C-897FB413A8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8BB6-24E2-4ED3-824C-897FB413A8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8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8BB6-24E2-4ED3-824C-897FB413A8B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38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43200"/>
            <a:ext cx="7620000" cy="2514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20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elated_work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7600"/>
            <a:ext cx="82296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53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pic-analysis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791200"/>
            <a:ext cx="2085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pic-analysis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791200"/>
            <a:ext cx="2085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lated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elated_work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4600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ill Sans MT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613" y="62420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457200" y="990600"/>
            <a:ext cx="82296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17.png"/><Relationship Id="rId16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71.gif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7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6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75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74.png"/><Relationship Id="rId9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9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1.jpeg"/><Relationship Id="rId7" Type="http://schemas.openxmlformats.org/officeDocument/2006/relationships/image" Target="../media/image2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22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6553200" y="4494897"/>
            <a:ext cx="1922001" cy="1143903"/>
            <a:chOff x="6633930" y="5486400"/>
            <a:chExt cx="1922002" cy="1143903"/>
          </a:xfrm>
        </p:grpSpPr>
        <p:sp>
          <p:nvSpPr>
            <p:cNvPr id="12" name="Text Box 1213"/>
            <p:cNvSpPr txBox="1">
              <a:spLocks noChangeArrowheads="1"/>
            </p:cNvSpPr>
            <p:nvPr/>
          </p:nvSpPr>
          <p:spPr bwMode="auto">
            <a:xfrm>
              <a:off x="6633930" y="6307138"/>
              <a:ext cx="1922002" cy="323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This research is supported by</a:t>
              </a:r>
            </a:p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NSF </a:t>
              </a:r>
              <a:r>
                <a:rPr lang="en-US" sz="1050" dirty="0" smtClean="0"/>
                <a:t>CAREER </a:t>
              </a:r>
              <a:r>
                <a:rPr lang="en-US" sz="1050" dirty="0"/>
                <a:t>award </a:t>
              </a:r>
              <a:r>
                <a:rPr lang="en-US" sz="1050" dirty="0" smtClean="0"/>
                <a:t>CCF-1052616</a:t>
              </a:r>
              <a:endParaRPr lang="en-US" sz="1050" dirty="0"/>
            </a:p>
          </p:txBody>
        </p:sp>
        <p:pic>
          <p:nvPicPr>
            <p:cNvPr id="7180" name="Picture 1356" descr="nsf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77843" y="5486400"/>
              <a:ext cx="743051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534400" cy="1219200"/>
          </a:xfrm>
        </p:spPr>
        <p:txBody>
          <a:bodyPr/>
          <a:lstStyle/>
          <a:p>
            <a:r>
              <a:rPr lang="en-US" sz="3200" dirty="0" smtClean="0"/>
              <a:t>A Demonstration-based Approach to             </a:t>
            </a:r>
            <a:br>
              <a:rPr lang="en-US" sz="3200" dirty="0" smtClean="0"/>
            </a:br>
            <a:r>
              <a:rPr lang="en-US" sz="3200" dirty="0" smtClean="0"/>
              <a:t>    Support Live Transformations in a Model Editor</a:t>
            </a:r>
            <a:br>
              <a:rPr lang="en-US" sz="3200" dirty="0" smtClean="0"/>
            </a:br>
            <a:endParaRPr lang="en-US" sz="3200" i="1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0680069"/>
              </p:ext>
            </p:extLst>
          </p:nvPr>
        </p:nvGraphicFramePr>
        <p:xfrm>
          <a:off x="806360" y="2667000"/>
          <a:ext cx="8077200" cy="2002330"/>
        </p:xfrm>
        <a:graphic>
          <a:graphicData uri="http://schemas.openxmlformats.org/drawingml/2006/table">
            <a:tbl>
              <a:tblPr/>
              <a:tblGrid>
                <a:gridCol w="2317840"/>
                <a:gridCol w="5759360"/>
              </a:tblGrid>
              <a:tr h="344632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u="sng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Yu Sun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University of Alabama at Birmingham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Jeff Gray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University of Alabama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Christoph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Wienands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Siemens Corporate Research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Michael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Golm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Siemens Corporate Research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Jules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 White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Virginia Tech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177" name="Picture 16" descr="uab_logo_gree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953148"/>
            <a:ext cx="1447800" cy="47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http://www.f150online.com/forums/members/ace85-albums-truck-picture48177-du-virginiatech-logo-profile-pa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715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1144" y="4876800"/>
            <a:ext cx="294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ICMT @ Zurich,  Switzerland</a:t>
            </a:r>
          </a:p>
          <a:p>
            <a:r>
              <a:rPr lang="en-US" dirty="0" smtClean="0"/>
              <a:t>June 27</a:t>
            </a:r>
            <a:r>
              <a:rPr lang="en-US" baseline="30000" dirty="0" smtClean="0"/>
              <a:t>th</a:t>
            </a:r>
            <a:r>
              <a:rPr lang="en-US" dirty="0" smtClean="0"/>
              <a:t>,  2011</a:t>
            </a:r>
            <a:endParaRPr lang="en-US" dirty="0"/>
          </a:p>
        </p:txBody>
      </p:sp>
      <p:sp>
        <p:nvSpPr>
          <p:cNvPr id="39938" name="AutoShape 2" descr="data:image/jpg;base64,/9j/4AAQSkZJRgABAQAAAQABAAD/2wBDAAkGBwgHBgkIBwgKCgkLDRYPDQwMDRsUFRAWIB0iIiAdHx8kKDQsJCYxJx8fLT0tMTU3Ojo6Iys/RD84QzQ5Ojf/2wBDAQoKCg0MDRoPDxo3JR8lNzc3Nzc3Nzc3Nzc3Nzc3Nzc3Nzc3Nzc3Nzc3Nzc3Nzc3Nzc3Nzc3Nzc3Nzc3Nzc3Nzf/wAARCABOAU4DASIAAhEBAxEB/8QAHAAAAgMBAQEBAAAAAAAAAAAAAAcBBQYEAwII/8QASBAAAQMDAAQHCwoFAwUBAAAAAQACAwQFEQYSITEHE0FRkbGyFjU2VWFxcnSBk9EUFRciMzRzkqHBMkJSYmQjgpRDVMLS4fD/xAAaAQACAwEBAAAAAAAAAAAAAAAAAwIEBQEG/8QAMhEAAgIBAgMFBwMFAQAAAAAAAQIAAxEEEgUhMRMyQVGRFCIzUmFxwRWBoSM0sdHwU//aAAwDAQACEQMRAD8AeKEKCcIhJQvkuVZW6R2eieWVNwga8b2h2sR7BldAJ6SLOqDLHEtULPDTWwE4+XY8pjd8F102ktlqTiG5UxJ5HP1T+uF3a3lFrqKW5Bh6y2QvlrtYZHKuGtvVtoJuJrK2CGTAdqvfg4PL+iiAT0jGZVGScSwQqjunsmO+lL+dWrXBwBG0HcV0gjrOK6v3TmfSFw113oLe9ra6rhgLxlokdjIXN3T2PxpS/nRtM4bawcFh6y3QqjunsfjSl/OjunsfjSl/Oja3lOdvV8w9ZboVfR3u210/E0dbBNJgnVY7JwN66Kqsgo4HT1crIom41nuOAMowekmHUjIPKdCFUd09j8aUv51MeklmllbFHcqZz3kBrQ/aSUbT5SIurPRh6y2QoBypXIyCF41VTDSQPnqZGxxMGXPccAKu7p7J4zpvzroBPSQaxFOGOJboVVDpFaJ5mQw3GmfK84axr9pPMrQlBBHWdV1bmpzJQq2qvtro53QVddBDM3Gsx78EZ2heXdPY/GlL+dG0+UibqwcFh6y3QqjunsfjSl/OjunsfjSl/Oja3lOdvV8w9ZboXHQXSiuOv8hqYpwzGtxbs4zuyivudHbgw11TFAHkhuu7GSEYOcSe9cbs8p2IVR3T2TxpS/nXXQXShuWv8hqop9TGtxbs4zuRgyItrY4DCdiFC4q670FvcxtdVxQOeCWiR2MgLmMybMFGSZ3IXBRXm3V8pioqyGeQDWLWOyQOdd2UYxBWVhkHMlC8KmqhpYjJUyxxMG90jw0D2lU8umVgiOHXCNx/sa53UF0KT0kHtrTvMBL9CoI9M7BJuuDG+k1w/ZWdFc6Kvz8iqoJyBkiOQEgeZBUjqILdW/dYGdiEBC5GQUOUr4lzqOxvwcInDFdprpTUVlZLQUUro6OIljyw4Mrhv283kWUpaeaqmbDSxPlkdnVZGMn9F8PLi4l/8ZP1s8/Kr7Qy909kujpquNxilj4suaMlm0HPm2LQC7F90Tx7We035tbAJ9J5jRG/6gd82yebWbnrVdX2yuoGu+W0c8OAcOewgdO79U7Lfc6K4wCWiqY5mcuqdo843j2rpcxr2lr2gtI2g7ike0N4ia/6RSwyjmedD9zg/Db1JY8JvhG31Vnaemo1uqABgAcgSq4TfCRvqrO05Ro+JG8VGNLj7TJp+0n3WH0B1JBJ+Un3aH0B1Kep8JV4L1f9ou+FTZcKDm4l3aWHOMlbnhV74UH4LutYU7inU9wShxH+6adrbVcXNDm2+sLSMgiB5BHQj5oufi2t/wCO/wCCdVq72Uf4LOyF1pJ1JHhNFeDIQDvPpFfwe2+tp9Ig+oo6mKPiHjWkic0Z2cpC1vCD4K1fpM7QWjWc4QfBWr9JnaCVv32Ay77MNPpHQHPIxQ9Klri0gtJBByDzL6jjfNK2ONpc97g1oHKScBfHnV+eUGRzjv0cuQutopqsY1nsw/HI4bHfqrRLjgvuepPU2x7tjxxsQPPucOo9KYj3ta0ucQGgZJPIFnWLtYiex0d4uoVz+8wnChcyyCC2Ru2yHjZQP6Qdg6dvsS637VY6Q3I3a81NZk6j34jB/oGwfptXBLG+JwD2lus0OGeYjIPQr1S7VAnmNbebrmbwllov4RW31hnWnckjov4R231hnWncq2p702OC/Cb7xO6feFdb5mdgKgY1z3tYxrnOccBrRkkq/wBPvCut80fYaqyx9+7f6zH2grKHCAzG1C7tSy/X8yPmi5+La3/jv+Cn5oufi2t/47/gnoFGdqr+0nymv+ip85mH4MaSppW3H5TTTQ6xj1eNjLc/xbshefCt9hbfTk6gt8sFwr/YW305OoKCNutBj9TSKdC1YOcD8xdK60SvBs15imc4ink/05h/aeX2Hb0qmDXOJIaSGjJxyBRy+RXSAwxPN12NW4dfCfoBjg9ocCCCN4KXHCrsrrf+E/rCvOD29fOFr+RzvzUUmG5J2uZ/Kf26OdUfCr9+t/4T+sKnUNtmJ6LW2i7Rbx44nPwYY+fp8f8AbHtNW90iu0dltUtY8azh9WNn9TjuH/7kBWC4L+/0/qx7QVzwqGT5tog3Opx51vPq7P3XbButwYrSWmrh5deozMDdLlWXWpNRXTOledwP8LRzAci9LdY7nc4+MoaKWWPONcDDekrgB2ghMvQ3Su2NtlLb6qQUs8TdQF+xj/LncCfLyqxYSg90TL0taai3+s2Ji5tF77A3L7ZOQP6MO/QFXXBrG+LSKdkzHRvFM7LXtwR9ZvIUzmuDmgtOQdxCjimmQSajdYDAcRtwqzXlgQRNqrhaVWixG6T7G5SoG5SkTVgoKlQUQiq000XqKCsmraKJ0lHK4vOoMmInfkc3lWSOPOv0CcYws7edDbVdC6Tivk05/wCpBsyfKNxVqvUY5NMPV8JLMXqP7RSQVE1NKJaaV8Mo3PY4tPStpYdP6iF7Yby3jot3HsGHt843H2YVTpBohX2Vjp8tqKUb5Ixgt9IcnnWd3FOISwTLWzUaN8dPpH7S1EVVAyeCRskTwHNe05BBSu4TfCRvqrO05XnBdWSS0NXSOJLIXhzPIHZyOkZ9pVHwm+EjPVWdpyRUu2zE1tdd22hFnnMmn5SfdofQHUkGn5SfdofQHUu6nwiuC9X/AG/MXnCr3woPwXdaw3Otzwq98KD8F3WsMTsKdT8MShxH+6b/ALwEuItJ75HG2OO4zNY0ANADdgHsX13V3/xnP0N+CY9t0cs0lvpXyWukc50TSXGIZJwF1dzFj8U0fugk9rX8s0F4fqiAe0/zOLQKvq7jZHT107ppRM5us4DOABzI4QPBWq9JnaCvKKipaCEw0cEcEZdrakbcDPOqPhA8Far0mdoJIINmRNGxGTSMrHJAMVln770PrMXbCstNLX82X+oaxuIpjx0fNg7x7DlVtn770PrMfbCY/CVbPldnbWxtzJSOy70DsP7H2FW3ba4+swKKO10rkdQcxc2evfbLnT1rM5heHEDlbyjoJTN05vDaTRv/AEJAX1oDIy0/ykZJ6OsJTbl2VlxqK2no6ed+WUsRjjG/ZnPwHmAQ9e5gZHT6w01Onn0/77SbNb33S501FGPtX4cR/K0bXfplWGm8bIdJaqKJoaxjY2tA3ABjcBaPgvte2oucjdn2MXW49Q6Vn9PfCut/2dgIDZtxJvR2eiDnqxnHov4R231hnWnckjov4R231hnWnck6nvTS4L8JvvE7p94V1vmj7DVQwyyQzRywuLZI3BzXDkI3FX2n3hXW+aPsNVVaI2TXaiilaHsfOxrmuGQQXDIKsJ3BMbUAnUsB5/md/dXf/Gc/Q34I7q7/AOM5+hvwTQ7mLH4ppPdBHcxY/FNH7oKv2tfyzVHDtX/6/wAme+j08tTZKGad5fLJA1z3HeSQsnwr/YW305OoLcU8MdPEyGCNscTAGta0YDR5Fh+Ff7C2+nJ1BLq+IJe1wI0bA+UzOg9PHV6QMp5260UsErHt5wWlVt6t0tpuU9FNnMbvquP8zeQ9CuODzwpp/wAOTsrUcJFmNVQNucDMzUwxJ/dH/wDDt9pVgvttwZjV6btdEXXqCfxMLo7dX2a7QVbc6gOrK3nYd/x84C0nChIyaptssbg5joXuaRyglu1Yg7DhdlZXyVVFR00v1jSh7GPzvaSCB7Nv6JhQbwwlavUkadqT0PMTS8F/f6f1Y9oLd6S2hl7tMtI4hr/4on4/hcN37jzFYTgv7/T+rHtBNDYqtxIszNzhiB9JtbocxE3K21dsqTT1sDonjdnc4c4PKFyZT6raKmroXQ1cEc0Z3te3IWNvHB5Ty60lpndA7eIpPrMPmO8fqmpqAe9KGo4RYuTUcj+ZirPf7laHj5FUuEfLC/6zD7OT2YTI0Y0vpr04U8zBT1uM8WT9V+P6T+yV9zttXa6p1NWxGOUAHGchw5weULnhmkpZmzxOLZIiHtI5CNoU3rRxkSvp9Zdpn2t08QY/xuUrxpJePpYZcY12B2POF7KhPVg5GRBQ5SocidmDHCEKesngraEubHK5gfC8chxuPxVjFwgWN7QXvqIzzOiP7LNXbQa8Oraian+TzMkkc8YkLSMknG0KrdobpA13e5x8rZWH/wAla2VEZzMBtTr62I25H2/1NJpLpxQVdtqKO3xSyPnYWF726oaDsJ8pS95StDFoXf5XAGh4v+6SVoH6ErR2Tg9bHIya8TNlA28RFkA+d28+YYUw1dY5GVnp1etcF1x/E6uDK3yU9rnq5G6oqXjU8rW529JKzvCZ4SM9VZ2nJqRRtiY1kbQ1rRgNAwAFh9NNFblebwKqjEHFCFrPryYOQXHdjypNdg7TcZpavSsNGKqxkiLdPyk+7Q+gOpK08H975qX3p+CalOwsgja7e1oB6F29g2MGL4TRZUX3jGYuuFXvhQfgu61hjuO3eMJoacaN3C+VdLLQ8VqxMc13GP1d58yzX0f3zmpfen4JtVihACZT12kvs1DMqkiWdJwhx09LDB82yO4tjWZ44DOBjmXt9JcXiuT3w+Cpfo/vn+L70/BH0f3z/F98fgo7aYwW8SAxg+gmpsWm7LxdYaFtA+Iyh31zIDjAJ3Y8i6+EHwVqvSZ2gqHRbRC62q+09ZVcRxUYdnUkydrSObyrU6V26e62OejpdXjXlurrOwNhB/ZKbaHG3pL9R1FmlcWj3uf+IorP33ofWIu2E8aiCOpgkglbrRyNLHA8oO9LS3aC3mnr6aaT5NqRzMe7EuTgOBPJ5EzxtClewJBEXwqiytHFi4zERdKJ9uuNRRy51oXluTyjkPtG1c8UbpZY4o260kjg1o5ydyY2nGitZdbhFWWyNjnOZqzBzg3aNx2+cj2BcmiWh1fR3qKqucMbYoQXMw8Oy/cOjaehOFq7M+MzH4fZ7RsC+7nr9Jt7Jb2Wu101GzH+kwBxHK7lPTlKvT3wrrf9nYCcPJsS+0o0Qut0vtTWUog4mTV1deQg7Ggc3kSKXAckzW4lQzUKlYzgzJ6L+Edt9YZ1p3JaWXQm8UV3o6qb5OI4ZmvdqyknA9iZR3bEXsGPKc4VTZVWwcY5xPafeFdb5o+w1U1vqBSV9NUlpcIZWvLQd+DnC3OlOh91ul8qayl4jipNXV15MHY0DdjyKp+j++f4vvj8E9LE2gEzK1Gl1BvZ1Q9ZdDhKi8Vye+HwR9JUXiuT3w+Cpfo/vn+L74/BT9H98/xffH4KG2mWO24n5H0E2mi2lLdIaieJlI6DiWBxJkDs5JHN5FS8K/2Ft9OTqC7NBtHLhY6uqkruK1ZY2tbqP1jkEnm8q99OrDW3yKjbQ8UTE5xdxjsbwPJ5EoFRby6S84vt0JDj3j/uYzg78Kaf8OTsptzMbLG5kjQ5rgQWncQVgdEtErpab5DWVfEcU1rwdSTJ2jA5EwCi8gvkSfDKnroKuMHMSOk1pdZrvNSEHis60LjysO7o3exVSb+mujzr5SRGl1G1cLvqF5wHNO8E/r7Fi/o/vn+L70/BWK7lK8zMfV8OtW09muRPfgv7/T+rHtNW30rvElktgrIomSnjWtLXEjIOeVUOhWi9ysl0lqa3idR0JYOLfrHOQebyK80utE97tBpKZ7GScY14L8gbM8yRYVazPhNTSV216MrjDc5TUnCNb3gCrpKmF3Lq4eP2P6Lsdp7Yg3WEs5PMITlYqfQa/wARw2mjlbzxzN/fC8O4+/5x83Se8j/9kzs6T4yp7ZxBeTJ/ENL78y/XBk0MLo4YmajNfGs7bkk/BVNDSS19XFSQN1pZnBjR1no2rR0egN6ncOPbDTsztL5NY9Az1rc6NaLUViaXtzNVOGHTPGNnMByBSa1EXCxNeh1Gpt32jA8ZeU8YhgjibuY0NHsXooG5SqU9KOQgoUoROyEYUoRCRhClCIQUYKlCISMKUIRCRhGFKEQkIwpQiEhClCISEKUIhIIRhShEJCFKEQkYRtUoRCRhGFKEQkYRjmUoRCRgowpQiEjBQpQiEjCMKUIhIQpQiEjCMKUIhIwhShEIBCEIh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1" name="Picture 5" descr="C:\Users\Yu Sun\Desktop\Siemens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5997117"/>
            <a:ext cx="2057400" cy="479883"/>
          </a:xfrm>
          <a:prstGeom prst="rect">
            <a:avLst/>
          </a:prstGeom>
          <a:noFill/>
        </p:spPr>
      </p:pic>
      <p:pic>
        <p:nvPicPr>
          <p:cNvPr id="39943" name="Picture 7" descr="http://www.model-transformation.org/ICMT2011/img/tools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11810" y="27710"/>
            <a:ext cx="1190625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ComputerScienceColo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19400" y="5943600"/>
            <a:ext cx="1528572" cy="6319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0599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 2: How to avoid re-demonstration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When an editing pattern is identified, users often have to explicitly re-do the editing, and re-demonstrate the pattern.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 2" pitchFamily="18" charset="2"/>
              <a:buChar char="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7467600" y="4495800"/>
            <a:ext cx="1143000" cy="1434152"/>
            <a:chOff x="2590800" y="2971800"/>
            <a:chExt cx="1371600" cy="1662752"/>
          </a:xfrm>
        </p:grpSpPr>
        <p:pic>
          <p:nvPicPr>
            <p:cNvPr id="7" name="Picture 6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4572000"/>
          <a:ext cx="2133600" cy="149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3600"/>
              </a:tblGrid>
              <a:tr h="402309">
                <a:tc>
                  <a:txBody>
                    <a:bodyPr/>
                    <a:lstStyle/>
                    <a:p>
                      <a:r>
                        <a:rPr lang="en-US" dirty="0" smtClean="0"/>
                        <a:t>19 operations</a:t>
                      </a:r>
                      <a:endParaRPr lang="en-US" dirty="0"/>
                    </a:p>
                  </a:txBody>
                  <a:tcPr/>
                </a:tc>
              </a:tr>
              <a:tr h="343923">
                <a:tc>
                  <a:txBody>
                    <a:bodyPr/>
                    <a:lstStyle/>
                    <a:p>
                      <a:r>
                        <a:rPr lang="en-US" dirty="0" smtClean="0"/>
                        <a:t>1. Add elements</a:t>
                      </a:r>
                      <a:endParaRPr lang="en-US" dirty="0"/>
                    </a:p>
                  </a:txBody>
                  <a:tcPr/>
                </a:tc>
              </a:tr>
              <a:tr h="343923">
                <a:tc>
                  <a:txBody>
                    <a:bodyPr/>
                    <a:lstStyle/>
                    <a:p>
                      <a:r>
                        <a:rPr lang="en-US" dirty="0" smtClean="0"/>
                        <a:t>2. Add connections</a:t>
                      </a:r>
                      <a:endParaRPr lang="en-US" dirty="0"/>
                    </a:p>
                  </a:txBody>
                  <a:tcPr/>
                </a:tc>
              </a:tr>
              <a:tr h="343923">
                <a:tc>
                  <a:txBody>
                    <a:bodyPr/>
                    <a:lstStyle/>
                    <a:p>
                      <a:r>
                        <a:rPr lang="en-US" dirty="0" smtClean="0"/>
                        <a:t>3. Setup attributes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17"/>
          <p:cNvGrpSpPr/>
          <p:nvPr/>
        </p:nvGrpSpPr>
        <p:grpSpPr>
          <a:xfrm>
            <a:off x="838200" y="2241113"/>
            <a:ext cx="6629400" cy="4083487"/>
            <a:chOff x="838200" y="1981200"/>
            <a:chExt cx="6629400" cy="4083487"/>
          </a:xfrm>
        </p:grpSpPr>
        <p:pic>
          <p:nvPicPr>
            <p:cNvPr id="19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8200" y="1981200"/>
              <a:ext cx="3019425" cy="1704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" name="Picture 19" descr="trg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800" y="2057400"/>
              <a:ext cx="4114800" cy="40072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Curved Right Arrow 20"/>
            <p:cNvSpPr/>
            <p:nvPr/>
          </p:nvSpPr>
          <p:spPr bwMode="auto">
            <a:xfrm rot="20287923">
              <a:off x="2778270" y="3489473"/>
              <a:ext cx="457200" cy="685800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7000" y="4800601"/>
            <a:ext cx="1219198" cy="1371599"/>
            <a:chOff x="2971800" y="5257800"/>
            <a:chExt cx="1219198" cy="1371599"/>
          </a:xfrm>
        </p:grpSpPr>
        <p:pic>
          <p:nvPicPr>
            <p:cNvPr id="69634" name="Picture 2" descr="http://c.dryicons.com/images/icon_sets/ruby_extended/png/128x128/repea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71800" y="5410200"/>
              <a:ext cx="1219198" cy="121919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199049" y="5257800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Again!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Live Demonstration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Editing process is a live demonstration</a:t>
            </a:r>
          </a:p>
          <a:p>
            <a:r>
              <a:rPr lang="en-US" dirty="0" smtClean="0"/>
              <a:t>Users can choose the history editing operations as a demonstration</a:t>
            </a:r>
            <a:endParaRPr lang="en-US" dirty="0"/>
          </a:p>
        </p:txBody>
      </p:sp>
      <p:pic>
        <p:nvPicPr>
          <p:cNvPr id="39939" name="Picture 3" descr="C:\Users\Yu Sun\Desktop\ICMT2011\livedemo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465932"/>
            <a:ext cx="5486400" cy="3987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990600" y="4191000"/>
            <a:ext cx="1143000" cy="1434152"/>
            <a:chOff x="2590800" y="2971800"/>
            <a:chExt cx="1371600" cy="1662752"/>
          </a:xfrm>
        </p:grpSpPr>
        <p:pic>
          <p:nvPicPr>
            <p:cNvPr id="7" name="Picture 6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48000" y="5410200"/>
            <a:ext cx="5715000" cy="1066800"/>
          </a:xfrm>
          <a:prstGeom prst="rect">
            <a:avLst/>
          </a:prstGeom>
          <a:solidFill>
            <a:srgbClr val="0070C0">
              <a:alpha val="12000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16200000" flipV="1">
            <a:off x="1638300" y="5067300"/>
            <a:ext cx="1600200" cy="1219200"/>
          </a:xfrm>
          <a:prstGeom prst="line">
            <a:avLst/>
          </a:prstGeom>
          <a:solidFill>
            <a:srgbClr val="C0C0C0">
              <a:alpha val="97000"/>
            </a:srgb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>
            <a:off x="1828800" y="4876800"/>
            <a:ext cx="1226776" cy="547048"/>
          </a:xfrm>
          <a:prstGeom prst="line">
            <a:avLst/>
          </a:prstGeom>
          <a:solidFill>
            <a:srgbClr val="C0C0C0">
              <a:alpha val="97000"/>
            </a:srgb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>
            <a:off x="1828800" y="4800600"/>
            <a:ext cx="6934200" cy="1676400"/>
          </a:xfrm>
          <a:prstGeom prst="line">
            <a:avLst/>
          </a:prstGeom>
          <a:solidFill>
            <a:srgbClr val="C0C0C0">
              <a:alpha val="97000"/>
            </a:srgb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>
            <a:off x="1828800" y="4800600"/>
            <a:ext cx="6858000" cy="609600"/>
          </a:xfrm>
          <a:prstGeom prst="line">
            <a:avLst/>
          </a:prstGeom>
          <a:solidFill>
            <a:srgbClr val="C0C0C0">
              <a:alpha val="97000"/>
            </a:srgb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533400" y="1171575"/>
            <a:ext cx="8077200" cy="2362200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lowchart: Alternate Process 50"/>
          <p:cNvSpPr/>
          <p:nvPr/>
        </p:nvSpPr>
        <p:spPr bwMode="auto">
          <a:xfrm>
            <a:off x="609600" y="1295400"/>
            <a:ext cx="3323476" cy="630936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81651" y="1387320"/>
            <a:ext cx="168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Live   Demonstration</a:t>
            </a:r>
            <a:endParaRPr lang="en-US" sz="1600" dirty="0" smtClean="0"/>
          </a:p>
        </p:txBody>
      </p:sp>
      <p:sp>
        <p:nvSpPr>
          <p:cNvPr id="54" name="Trapezoid 53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rapezoid 18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Live Demonstration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6" name="Picture 5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Operation</a:t>
              </a:r>
            </a:p>
            <a:p>
              <a:pPr algn="ctr"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475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</a:t>
              </a:r>
            </a:p>
            <a:p>
              <a:pPr algn="ctr"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3" name="Straight Connector 32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57"/>
          <p:cNvGrpSpPr/>
          <p:nvPr/>
        </p:nvGrpSpPr>
        <p:grpSpPr>
          <a:xfrm>
            <a:off x="6872445" y="2667000"/>
            <a:ext cx="1545336" cy="685800"/>
            <a:chOff x="5181600" y="4191000"/>
            <a:chExt cx="1545336" cy="685800"/>
          </a:xfrm>
        </p:grpSpPr>
        <p:sp>
          <p:nvSpPr>
            <p:cNvPr id="53" name="Flowchart: Alternate Process 5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38800" y="4267855"/>
              <a:ext cx="1015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Straight Connector 58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Operation</a:t>
              </a:r>
            </a:p>
            <a:p>
              <a:pPr algn="ctr"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49" name="Flowchart: Alternate Process 4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6518" y="4072950"/>
              <a:ext cx="119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724025" y="5048250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6" name="Group 42"/>
          <p:cNvGrpSpPr/>
          <p:nvPr/>
        </p:nvGrpSpPr>
        <p:grpSpPr>
          <a:xfrm>
            <a:off x="3724275" y="5334000"/>
            <a:ext cx="1676400" cy="685800"/>
            <a:chOff x="4267200" y="4953000"/>
            <a:chExt cx="1676400" cy="685800"/>
          </a:xfrm>
        </p:grpSpPr>
        <p:sp>
          <p:nvSpPr>
            <p:cNvPr id="36" name="Flowchart: Alternate Process 35"/>
            <p:cNvSpPr/>
            <p:nvPr/>
          </p:nvSpPr>
          <p:spPr bwMode="auto">
            <a:xfrm>
              <a:off x="4267200" y="49530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1975" y="5038725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4848649" y="5082469"/>
              <a:ext cx="1094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Execution Debugging</a:t>
              </a:r>
              <a:endParaRPr lang="en-US" sz="1600" dirty="0" smtClean="0"/>
            </a:p>
          </p:txBody>
        </p:sp>
      </p:grpSp>
      <p:grpSp>
        <p:nvGrpSpPr>
          <p:cNvPr id="17" name="Group 62"/>
          <p:cNvGrpSpPr/>
          <p:nvPr/>
        </p:nvGrpSpPr>
        <p:grpSpPr>
          <a:xfrm>
            <a:off x="7115175" y="3762375"/>
            <a:ext cx="1066800" cy="1447800"/>
            <a:chOff x="6858000" y="4191000"/>
            <a:chExt cx="1066800" cy="1447800"/>
          </a:xfrm>
        </p:grpSpPr>
        <p:sp>
          <p:nvSpPr>
            <p:cNvPr id="55" name="Flowchart: Magnetic Disk 5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1" name="Picture 60" descr="databas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903179" y="4686300"/>
              <a:ext cx="991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64" name="Straight Connector 6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 bwMode="auto">
          <a:xfrm>
            <a:off x="542925" y="3952874"/>
            <a:ext cx="6210300" cy="2257425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33013" y="1209675"/>
            <a:ext cx="17299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/>
              <a:t>MT Specification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29225" y="4003344"/>
            <a:ext cx="14890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/>
              <a:t>MT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7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 3: How to share patterns</a:t>
            </a:r>
            <a:endParaRPr lang="en-US" sz="3200" dirty="0"/>
          </a:p>
        </p:txBody>
      </p:sp>
      <p:grpSp>
        <p:nvGrpSpPr>
          <p:cNvPr id="4" name="Group 5"/>
          <p:cNvGrpSpPr/>
          <p:nvPr/>
        </p:nvGrpSpPr>
        <p:grpSpPr>
          <a:xfrm>
            <a:off x="7162800" y="4876800"/>
            <a:ext cx="1143000" cy="1434152"/>
            <a:chOff x="2590800" y="2971800"/>
            <a:chExt cx="1371600" cy="1662752"/>
          </a:xfrm>
        </p:grpSpPr>
        <p:pic>
          <p:nvPicPr>
            <p:cNvPr id="6" name="Picture 5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1676400"/>
            <a:ext cx="1270000" cy="1435860"/>
            <a:chOff x="762000" y="2743200"/>
            <a:chExt cx="1524000" cy="1664732"/>
          </a:xfrm>
        </p:grpSpPr>
        <p:pic>
          <p:nvPicPr>
            <p:cNvPr id="9" name="Picture 2" descr="http://www.clevercubed.com/wp-content/uploads/2010/05/developer_avata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2743200"/>
              <a:ext cx="1524000" cy="1524001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022697" y="4038600"/>
              <a:ext cx="89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Yu</a:t>
              </a:r>
              <a:r>
                <a:rPr lang="en-US" dirty="0" smtClean="0"/>
                <a:t> (CS)</a:t>
              </a:r>
              <a:endParaRPr lang="en-US" dirty="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673436"/>
            <a:ext cx="943935" cy="80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295400"/>
            <a:ext cx="916172" cy="87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676400"/>
            <a:ext cx="874528" cy="7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2514600"/>
            <a:ext cx="832884" cy="8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1524000"/>
            <a:ext cx="930054" cy="8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4648200"/>
            <a:ext cx="971698" cy="8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19600" y="5638800"/>
            <a:ext cx="943935" cy="85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0" y="3810000"/>
            <a:ext cx="832884" cy="8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81200" y="5486400"/>
            <a:ext cx="805121" cy="8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3200400"/>
            <a:ext cx="930054" cy="95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1371600"/>
            <a:ext cx="874528" cy="85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67400" y="5486400"/>
            <a:ext cx="957816" cy="91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2438400" y="2590800"/>
            <a:ext cx="4419600" cy="2590800"/>
            <a:chOff x="2667000" y="2727821"/>
            <a:chExt cx="4039494" cy="2338957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 rot="1040670">
              <a:off x="2918505" y="4208289"/>
              <a:ext cx="1269350" cy="858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 rot="755909">
              <a:off x="4268359" y="2727821"/>
              <a:ext cx="1351158" cy="858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67000" y="3200400"/>
              <a:ext cx="1467038" cy="858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7889" name="Picture 1" descr="C:\Users\Yu Sun\Desktop\ICMT2011\livedemo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 rot="20632541">
              <a:off x="4267877" y="3281952"/>
              <a:ext cx="2438617" cy="1447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37893" name="Picture 5" descr="http://hybrid-share.sourceforge.net/Files/AppIcon-128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962400" y="2895600"/>
            <a:ext cx="1600200" cy="1600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3: Live Sharing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patterns are saved in a centralized repository</a:t>
            </a:r>
            <a:endParaRPr 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35052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751" y="2133600"/>
            <a:ext cx="3570249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868" name="Picture 4" descr="http://static.codeigniter.com/design/repositor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1143000" cy="1143000"/>
          </a:xfrm>
          <a:prstGeom prst="rect">
            <a:avLst/>
          </a:prstGeom>
          <a:noFill/>
        </p:spPr>
      </p:pic>
      <p:sp>
        <p:nvSpPr>
          <p:cNvPr id="7" name="Up-Down Arrow 6"/>
          <p:cNvSpPr/>
          <p:nvPr/>
        </p:nvSpPr>
        <p:spPr bwMode="auto">
          <a:xfrm rot="17953251">
            <a:off x="3535168" y="3798952"/>
            <a:ext cx="381000" cy="990600"/>
          </a:xfrm>
          <a:prstGeom prst="up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 rot="3539048">
            <a:off x="5396503" y="3760476"/>
            <a:ext cx="381000" cy="990600"/>
          </a:xfrm>
          <a:prstGeom prst="up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6248400"/>
            <a:ext cx="66590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Serialize pattern objects and communicate with server using Java RMI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4888457" y="3813765"/>
            <a:ext cx="3791294" cy="2355984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3: Live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3BF9F8C-9375-4C1B-87F2-A24B96BCA8CB}" type="slidenum">
              <a:rPr lang="en-US" altLang="en-US" smtClean="0"/>
              <a:pPr algn="ctr"/>
              <a:t>15</a:t>
            </a:fld>
            <a:endParaRPr lang="en-US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716649" y="3842458"/>
            <a:ext cx="1125846" cy="3854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050949" y="5715000"/>
            <a:ext cx="148345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457200" y="1219200"/>
            <a:ext cx="8222551" cy="246533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rapezoid 18"/>
          <p:cNvSpPr/>
          <p:nvPr/>
        </p:nvSpPr>
        <p:spPr bwMode="auto">
          <a:xfrm rot="10800000">
            <a:off x="568870" y="1666539"/>
            <a:ext cx="1861709" cy="1371839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Flowchart: Alternate Process 81"/>
          <p:cNvSpPr/>
          <p:nvPr/>
        </p:nvSpPr>
        <p:spPr bwMode="auto">
          <a:xfrm>
            <a:off x="546859" y="1360825"/>
            <a:ext cx="3323476" cy="658483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66896" y="3816216"/>
            <a:ext cx="4334293" cy="2355984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rapezoid 53"/>
          <p:cNvSpPr/>
          <p:nvPr/>
        </p:nvSpPr>
        <p:spPr bwMode="auto">
          <a:xfrm>
            <a:off x="767485" y="4531959"/>
            <a:ext cx="3645848" cy="715742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549476" y="1358372"/>
            <a:ext cx="1919888" cy="656097"/>
            <a:chOff x="3744006" y="2381251"/>
            <a:chExt cx="2020661" cy="62865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6" name="Picture 5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7"/>
          <p:cNvGrpSpPr/>
          <p:nvPr/>
        </p:nvGrpSpPr>
        <p:grpSpPr>
          <a:xfrm>
            <a:off x="704619" y="2779915"/>
            <a:ext cx="1648389" cy="715742"/>
            <a:chOff x="1219200" y="2819400"/>
            <a:chExt cx="1619250" cy="685800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Operation</a:t>
              </a:r>
            </a:p>
            <a:p>
              <a:pPr algn="ctr"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475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/>
        </p:nvCxnSpPr>
        <p:spPr bwMode="auto">
          <a:xfrm>
            <a:off x="2275436" y="3137786"/>
            <a:ext cx="465427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31"/>
          <p:cNvGrpSpPr/>
          <p:nvPr/>
        </p:nvGrpSpPr>
        <p:grpSpPr>
          <a:xfrm>
            <a:off x="4835287" y="2779915"/>
            <a:ext cx="1706567" cy="715742"/>
            <a:chOff x="3200400" y="4419600"/>
            <a:chExt cx="1676400" cy="685800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</a:t>
              </a:r>
            </a:p>
            <a:p>
              <a:pPr algn="ctr"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3" name="Straight Connector 32"/>
          <p:cNvCxnSpPr/>
          <p:nvPr/>
        </p:nvCxnSpPr>
        <p:spPr bwMode="auto">
          <a:xfrm>
            <a:off x="4311681" y="3137786"/>
            <a:ext cx="523606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57"/>
          <p:cNvGrpSpPr/>
          <p:nvPr/>
        </p:nvGrpSpPr>
        <p:grpSpPr>
          <a:xfrm>
            <a:off x="6910318" y="2779915"/>
            <a:ext cx="1573145" cy="715742"/>
            <a:chOff x="5181600" y="4191000"/>
            <a:chExt cx="1545336" cy="685800"/>
          </a:xfrm>
        </p:grpSpPr>
        <p:sp>
          <p:nvSpPr>
            <p:cNvPr id="53" name="Flowchart: Alternate Process 5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38800" y="4267855"/>
              <a:ext cx="1015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Straight Connector 58"/>
          <p:cNvCxnSpPr/>
          <p:nvPr/>
        </p:nvCxnSpPr>
        <p:spPr bwMode="auto">
          <a:xfrm>
            <a:off x="6408432" y="3137786"/>
            <a:ext cx="501886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67"/>
          <p:cNvGrpSpPr/>
          <p:nvPr/>
        </p:nvGrpSpPr>
        <p:grpSpPr>
          <a:xfrm>
            <a:off x="2740864" y="2779915"/>
            <a:ext cx="1725960" cy="715742"/>
            <a:chOff x="2600325" y="2809875"/>
            <a:chExt cx="1695450" cy="6858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Operation</a:t>
              </a:r>
            </a:p>
            <a:p>
              <a:pPr algn="ctr"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41"/>
          <p:cNvGrpSpPr/>
          <p:nvPr/>
        </p:nvGrpSpPr>
        <p:grpSpPr>
          <a:xfrm>
            <a:off x="1740228" y="4015034"/>
            <a:ext cx="1703464" cy="715742"/>
            <a:chOff x="3810000" y="3962400"/>
            <a:chExt cx="1673352" cy="685800"/>
          </a:xfrm>
        </p:grpSpPr>
        <p:sp>
          <p:nvSpPr>
            <p:cNvPr id="49" name="Flowchart: Alternate Process 4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6518" y="4072950"/>
              <a:ext cx="119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40"/>
          <p:cNvGrpSpPr/>
          <p:nvPr/>
        </p:nvGrpSpPr>
        <p:grpSpPr>
          <a:xfrm>
            <a:off x="693017" y="5247701"/>
            <a:ext cx="1703464" cy="715742"/>
            <a:chOff x="1295400" y="4924425"/>
            <a:chExt cx="1673352" cy="685800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724025" y="5048250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8" name="Group 42"/>
          <p:cNvGrpSpPr/>
          <p:nvPr/>
        </p:nvGrpSpPr>
        <p:grpSpPr>
          <a:xfrm>
            <a:off x="2784337" y="5257642"/>
            <a:ext cx="1706567" cy="715742"/>
            <a:chOff x="4267200" y="4953000"/>
            <a:chExt cx="1676400" cy="685800"/>
          </a:xfrm>
        </p:grpSpPr>
        <p:sp>
          <p:nvSpPr>
            <p:cNvPr id="36" name="Flowchart: Alternate Process 35"/>
            <p:cNvSpPr/>
            <p:nvPr/>
          </p:nvSpPr>
          <p:spPr bwMode="auto">
            <a:xfrm>
              <a:off x="4267200" y="49530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71975" y="5038725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4848649" y="5082469"/>
              <a:ext cx="1094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Execution Debugging</a:t>
              </a:r>
              <a:endParaRPr lang="en-US" sz="1600" dirty="0" smtClean="0"/>
            </a:p>
          </p:txBody>
        </p:sp>
      </p:grpSp>
      <p:grpSp>
        <p:nvGrpSpPr>
          <p:cNvPr id="20" name="Group 62"/>
          <p:cNvGrpSpPr/>
          <p:nvPr/>
        </p:nvGrpSpPr>
        <p:grpSpPr>
          <a:xfrm>
            <a:off x="7111200" y="4052345"/>
            <a:ext cx="1170709" cy="1511011"/>
            <a:chOff x="6848853" y="4191000"/>
            <a:chExt cx="1075947" cy="1447800"/>
          </a:xfrm>
        </p:grpSpPr>
        <p:sp>
          <p:nvSpPr>
            <p:cNvPr id="55" name="Flowchart: Magnetic Disk 5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1" name="Picture 60" descr="databas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848853" y="4698175"/>
              <a:ext cx="989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Live Pattern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Sharing</a:t>
              </a:r>
              <a:endParaRPr lang="en-US" sz="1600" dirty="0" smtClean="0"/>
            </a:p>
          </p:txBody>
        </p:sp>
      </p:grpSp>
      <p:cxnSp>
        <p:nvCxnSpPr>
          <p:cNvPr id="64" name="Straight Connector 63"/>
          <p:cNvCxnSpPr>
            <a:stCxn id="53" idx="2"/>
            <a:endCxn id="55" idx="1"/>
          </p:cNvCxnSpPr>
          <p:nvPr/>
        </p:nvCxnSpPr>
        <p:spPr bwMode="auto">
          <a:xfrm rot="16200000" flipH="1">
            <a:off x="7420866" y="3771681"/>
            <a:ext cx="556688" cy="464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 flipV="1">
            <a:off x="3436461" y="4370453"/>
            <a:ext cx="3691867" cy="10505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83469" y="1258963"/>
            <a:ext cx="1371081" cy="3854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18910" y="1452745"/>
            <a:ext cx="1680257" cy="54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Live   Demonstration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 4: How to find applicable patterns</a:t>
            </a:r>
            <a:endParaRPr lang="en-US" sz="3200" dirty="0"/>
          </a:p>
        </p:txBody>
      </p:sp>
      <p:grpSp>
        <p:nvGrpSpPr>
          <p:cNvPr id="4" name="Group 5"/>
          <p:cNvGrpSpPr/>
          <p:nvPr/>
        </p:nvGrpSpPr>
        <p:grpSpPr>
          <a:xfrm>
            <a:off x="7162800" y="4876800"/>
            <a:ext cx="1143000" cy="1434152"/>
            <a:chOff x="2590800" y="2971800"/>
            <a:chExt cx="1371600" cy="1662752"/>
          </a:xfrm>
        </p:grpSpPr>
        <p:pic>
          <p:nvPicPr>
            <p:cNvPr id="6" name="Picture 5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1676400"/>
            <a:ext cx="1270000" cy="1435860"/>
            <a:chOff x="762000" y="2743200"/>
            <a:chExt cx="1524000" cy="1664732"/>
          </a:xfrm>
        </p:grpSpPr>
        <p:pic>
          <p:nvPicPr>
            <p:cNvPr id="9" name="Picture 2" descr="http://www.clevercubed.com/wp-content/uploads/2010/05/developer_avata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2743200"/>
              <a:ext cx="1524000" cy="1524001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022697" y="4038600"/>
              <a:ext cx="89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Yu</a:t>
              </a:r>
              <a:r>
                <a:rPr lang="en-US" dirty="0" smtClean="0"/>
                <a:t> (CS)</a:t>
              </a:r>
              <a:endParaRPr lang="en-US" dirty="0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486400"/>
            <a:ext cx="943935" cy="80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295400"/>
            <a:ext cx="916172" cy="87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676400"/>
            <a:ext cx="874528" cy="7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2514600"/>
            <a:ext cx="832884" cy="8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1524000"/>
            <a:ext cx="930054" cy="8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4648200"/>
            <a:ext cx="971698" cy="8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19600" y="5638800"/>
            <a:ext cx="943935" cy="85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0" y="3810000"/>
            <a:ext cx="832884" cy="8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81200" y="5486400"/>
            <a:ext cx="805121" cy="8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3200400"/>
            <a:ext cx="930054" cy="95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1371600"/>
            <a:ext cx="874528" cy="85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67400" y="5486400"/>
            <a:ext cx="957816" cy="91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 descr="http://1.bp.blogspot.com/-3RGN7w-rJ4w/TWjaaHEaIyI/AAAAAAAAA1s/G51YMgZJ8_4/s400/web_database_icon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819400" y="2971800"/>
            <a:ext cx="1828800" cy="1828800"/>
          </a:xfrm>
          <a:prstGeom prst="rect">
            <a:avLst/>
          </a:prstGeom>
          <a:noFill/>
        </p:spPr>
      </p:pic>
      <p:sp>
        <p:nvSpPr>
          <p:cNvPr id="29" name="Cloud Callout 28"/>
          <p:cNvSpPr/>
          <p:nvPr/>
        </p:nvSpPr>
        <p:spPr bwMode="auto">
          <a:xfrm>
            <a:off x="4343400" y="2514600"/>
            <a:ext cx="3124200" cy="1828800"/>
          </a:xfrm>
          <a:prstGeom prst="cloudCallout">
            <a:avLst>
              <a:gd name="adj1" fmla="val -39617"/>
              <a:gd name="adj2" fmla="val 61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dirty="0" smtClean="0">
                <a:latin typeface="Arial" charset="0"/>
              </a:rPr>
              <a:t>Is there any pattern in the  repository that I can reuse?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4: Live Matching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Patterns in the repository are automatically matched based on the current selection in the model editor</a:t>
            </a:r>
            <a:endParaRPr lang="en-US" sz="2400" dirty="0"/>
          </a:p>
        </p:txBody>
      </p:sp>
      <p:pic>
        <p:nvPicPr>
          <p:cNvPr id="33794" name="Picture 2" descr="C:\Users\Yu Sun\Desktop\ICMT2011\livematching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537" y="2209800"/>
            <a:ext cx="6119463" cy="2459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793" name="Picture 1" descr="C:\Users\Yu Sun\Desktop\ICMT2011\livematching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6687" y="4114800"/>
            <a:ext cx="6132513" cy="2459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4: Live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3BF9F8C-9375-4C1B-87F2-A24B96BCA8CB}" type="slidenum">
              <a:rPr lang="en-US" altLang="en-US" smtClean="0"/>
              <a:pPr algn="ctr"/>
              <a:t>18</a:t>
            </a:fld>
            <a:endParaRPr lang="en-US" altLang="en-US"/>
          </a:p>
        </p:txBody>
      </p:sp>
      <p:grpSp>
        <p:nvGrpSpPr>
          <p:cNvPr id="3" name="Group 95"/>
          <p:cNvGrpSpPr/>
          <p:nvPr/>
        </p:nvGrpSpPr>
        <p:grpSpPr>
          <a:xfrm>
            <a:off x="457200" y="1219200"/>
            <a:ext cx="8229600" cy="4953000"/>
            <a:chOff x="533400" y="1171575"/>
            <a:chExt cx="8084124" cy="4745799"/>
          </a:xfrm>
        </p:grpSpPr>
        <p:sp>
          <p:nvSpPr>
            <p:cNvPr id="78" name="TextBox 77"/>
            <p:cNvSpPr txBox="1"/>
            <p:nvPr/>
          </p:nvSpPr>
          <p:spPr>
            <a:xfrm>
              <a:off x="3735231" y="3685093"/>
              <a:ext cx="1105944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Execution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36325" y="5525768"/>
              <a:ext cx="1981199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Matching &amp; Sharing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33400" y="1171575"/>
              <a:ext cx="8077200" cy="2362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rapezoid 18"/>
            <p:cNvSpPr/>
            <p:nvPr/>
          </p:nvSpPr>
          <p:spPr bwMode="auto">
            <a:xfrm rot="10800000">
              <a:off x="643096" y="1600200"/>
              <a:ext cx="1828799" cy="1314450"/>
            </a:xfrm>
            <a:prstGeom prst="trapezoid">
              <a:avLst/>
            </a:prstGeom>
            <a:gradFill flip="none" rotWithShape="1">
              <a:gsLst>
                <a:gs pos="100000">
                  <a:schemeClr val="accent2">
                    <a:tint val="50000"/>
                    <a:satMod val="300000"/>
                  </a:schemeClr>
                </a:gs>
                <a:gs pos="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Flowchart: Alternate Process 81"/>
            <p:cNvSpPr/>
            <p:nvPr/>
          </p:nvSpPr>
          <p:spPr bwMode="auto">
            <a:xfrm>
              <a:off x="621474" y="1307275"/>
              <a:ext cx="3264726" cy="630936"/>
            </a:xfrm>
            <a:prstGeom prst="flowChartAlternateProcess">
              <a:avLst/>
            </a:prstGeom>
            <a:solidFill>
              <a:schemeClr val="accent1">
                <a:alpha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886325" y="3657600"/>
              <a:ext cx="3724275" cy="2257425"/>
            </a:xfrm>
            <a:prstGeom prst="rect">
              <a:avLst/>
            </a:prstGeom>
            <a:solidFill>
              <a:srgbClr val="C0C0C0">
                <a:alpha val="0"/>
              </a:srgbClr>
            </a:solidFill>
            <a:ln w="19050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42925" y="3659949"/>
              <a:ext cx="4257675" cy="2257425"/>
            </a:xfrm>
            <a:prstGeom prst="rect">
              <a:avLst/>
            </a:prstGeom>
            <a:solidFill>
              <a:srgbClr val="C0C0C0">
                <a:alpha val="0"/>
              </a:srgbClr>
            </a:solidFill>
            <a:ln w="19050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rapezoid 53"/>
            <p:cNvSpPr/>
            <p:nvPr/>
          </p:nvSpPr>
          <p:spPr bwMode="auto">
            <a:xfrm>
              <a:off x="838200" y="4345750"/>
              <a:ext cx="3581400" cy="685800"/>
            </a:xfrm>
            <a:prstGeom prst="trapezoid">
              <a:avLst>
                <a:gd name="adj" fmla="val 207143"/>
              </a:avLst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" name="Group 12"/>
            <p:cNvGrpSpPr/>
            <p:nvPr/>
          </p:nvGrpSpPr>
          <p:grpSpPr>
            <a:xfrm>
              <a:off x="624045" y="1304925"/>
              <a:ext cx="1885950" cy="628650"/>
              <a:chOff x="3744006" y="2381251"/>
              <a:chExt cx="2020661" cy="628650"/>
            </a:xfrm>
          </p:grpSpPr>
          <p:sp>
            <p:nvSpPr>
              <p:cNvPr id="7" name="Flowchart: Alternate Process 6"/>
              <p:cNvSpPr/>
              <p:nvPr/>
            </p:nvSpPr>
            <p:spPr bwMode="auto">
              <a:xfrm>
                <a:off x="3744006" y="2381251"/>
                <a:ext cx="2020661" cy="62865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15505" y="2448580"/>
                <a:ext cx="1444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User</a:t>
                </a:r>
                <a:endParaRPr lang="en-US" sz="1600" dirty="0" smtClean="0"/>
              </a:p>
              <a:p>
                <a:pPr algn="ctr">
                  <a:buNone/>
                </a:pPr>
                <a:r>
                  <a:rPr lang="en-US" sz="1400" dirty="0" smtClean="0"/>
                  <a:t>Demonstration</a:t>
                </a:r>
                <a:endParaRPr lang="en-US" sz="1600" dirty="0" smtClean="0"/>
              </a:p>
            </p:txBody>
          </p:sp>
          <p:pic>
            <p:nvPicPr>
              <p:cNvPr id="6" name="Picture 5" descr="C:\Documents and Settings\Tairas\Local Settings\Temporary Internet Files\Content.IE5\G16N01E7\MCj04339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31772" y="2394853"/>
                <a:ext cx="571500" cy="571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7"/>
            <p:cNvGrpSpPr/>
            <p:nvPr/>
          </p:nvGrpSpPr>
          <p:grpSpPr>
            <a:xfrm>
              <a:off x="776445" y="2667000"/>
              <a:ext cx="1619250" cy="685800"/>
              <a:chOff x="1219200" y="2819400"/>
              <a:chExt cx="1619250" cy="685800"/>
            </a:xfrm>
          </p:grpSpPr>
          <p:sp>
            <p:nvSpPr>
              <p:cNvPr id="10" name="Flowchart: Alternate Process 9"/>
              <p:cNvSpPr/>
              <p:nvPr/>
            </p:nvSpPr>
            <p:spPr bwMode="auto">
              <a:xfrm>
                <a:off x="1219200" y="2819400"/>
                <a:ext cx="1543050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47825" y="2924175"/>
                <a:ext cx="1190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Operation</a:t>
                </a:r>
              </a:p>
              <a:p>
                <a:pPr algn="ctr">
                  <a:buNone/>
                </a:pPr>
                <a:r>
                  <a:rPr lang="en-US" sz="1400" dirty="0" smtClean="0"/>
                  <a:t>Recording</a:t>
                </a:r>
              </a:p>
            </p:txBody>
          </p:sp>
          <p:pic>
            <p:nvPicPr>
              <p:cNvPr id="74754" name="Picture 2" descr="http://www.deviantart.com/download/86810717/Camstudio_Record_Button_Icon_by_HereticPi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5875" y="2905125"/>
                <a:ext cx="533400" cy="533400"/>
              </a:xfrm>
              <a:prstGeom prst="rect">
                <a:avLst/>
              </a:prstGeom>
              <a:noFill/>
            </p:spPr>
          </p:pic>
        </p:grpSp>
        <p:cxnSp>
          <p:nvCxnSpPr>
            <p:cNvPr id="22" name="Straight Connector 21"/>
            <p:cNvCxnSpPr/>
            <p:nvPr/>
          </p:nvCxnSpPr>
          <p:spPr bwMode="auto">
            <a:xfrm>
              <a:off x="2319495" y="3009900"/>
              <a:ext cx="4572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31"/>
            <p:cNvGrpSpPr/>
            <p:nvPr/>
          </p:nvGrpSpPr>
          <p:grpSpPr>
            <a:xfrm>
              <a:off x="4834095" y="2667000"/>
              <a:ext cx="1676400" cy="685800"/>
              <a:chOff x="3200400" y="4419600"/>
              <a:chExt cx="1676400" cy="685800"/>
            </a:xfrm>
          </p:grpSpPr>
          <p:sp>
            <p:nvSpPr>
              <p:cNvPr id="27" name="Flowchart: Alternate Process 26"/>
              <p:cNvSpPr/>
              <p:nvPr/>
            </p:nvSpPr>
            <p:spPr bwMode="auto">
              <a:xfrm>
                <a:off x="3200400" y="4419600"/>
                <a:ext cx="1545336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14724" y="4505325"/>
                <a:ext cx="1362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Pattern</a:t>
                </a:r>
              </a:p>
              <a:p>
                <a:pPr algn="ctr">
                  <a:buNone/>
                </a:pPr>
                <a:r>
                  <a:rPr lang="en-US" sz="1400" dirty="0" smtClean="0"/>
                  <a:t>Inference</a:t>
                </a:r>
              </a:p>
            </p:txBody>
          </p:sp>
          <p:pic>
            <p:nvPicPr>
              <p:cNvPr id="7475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05175" y="4543425"/>
                <a:ext cx="428625" cy="444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33" name="Straight Connector 32"/>
            <p:cNvCxnSpPr/>
            <p:nvPr/>
          </p:nvCxnSpPr>
          <p:spPr bwMode="auto">
            <a:xfrm>
              <a:off x="4319745" y="3009900"/>
              <a:ext cx="51435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57"/>
            <p:cNvGrpSpPr/>
            <p:nvPr/>
          </p:nvGrpSpPr>
          <p:grpSpPr>
            <a:xfrm>
              <a:off x="6872445" y="2667000"/>
              <a:ext cx="1545336" cy="685800"/>
              <a:chOff x="5181600" y="4191000"/>
              <a:chExt cx="1545336" cy="685800"/>
            </a:xfrm>
          </p:grpSpPr>
          <p:sp>
            <p:nvSpPr>
              <p:cNvPr id="53" name="Flowchart: Alternate Process 52"/>
              <p:cNvSpPr/>
              <p:nvPr/>
            </p:nvSpPr>
            <p:spPr bwMode="auto">
              <a:xfrm>
                <a:off x="5181600" y="4191000"/>
                <a:ext cx="1545336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638800" y="4267855"/>
                <a:ext cx="1015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User</a:t>
                </a:r>
                <a:endParaRPr lang="en-US" sz="1600" dirty="0" smtClean="0"/>
              </a:p>
              <a:p>
                <a:pPr algn="ctr">
                  <a:buNone/>
                </a:pPr>
                <a:r>
                  <a:rPr lang="en-US" sz="1400" dirty="0" smtClean="0"/>
                  <a:t>Refinement</a:t>
                </a:r>
                <a:endParaRPr lang="en-US" sz="1600" dirty="0" smtClean="0"/>
              </a:p>
            </p:txBody>
          </p:sp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53702" y="4339319"/>
                <a:ext cx="461281" cy="461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9" name="Straight Connector 58"/>
            <p:cNvCxnSpPr/>
            <p:nvPr/>
          </p:nvCxnSpPr>
          <p:spPr bwMode="auto">
            <a:xfrm>
              <a:off x="6379431" y="3009900"/>
              <a:ext cx="493014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Group 67"/>
            <p:cNvGrpSpPr/>
            <p:nvPr/>
          </p:nvGrpSpPr>
          <p:grpSpPr>
            <a:xfrm>
              <a:off x="2776695" y="2667000"/>
              <a:ext cx="1695450" cy="685800"/>
              <a:chOff x="2600325" y="2809875"/>
              <a:chExt cx="1695450" cy="685800"/>
            </a:xfrm>
          </p:grpSpPr>
          <p:sp>
            <p:nvSpPr>
              <p:cNvPr id="65" name="Flowchart: Alternate Process 64"/>
              <p:cNvSpPr/>
              <p:nvPr/>
            </p:nvSpPr>
            <p:spPr bwMode="auto">
              <a:xfrm>
                <a:off x="2600325" y="2809875"/>
                <a:ext cx="1543050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33699" y="2905125"/>
                <a:ext cx="1362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Operation</a:t>
                </a:r>
              </a:p>
              <a:p>
                <a:pPr algn="ctr">
                  <a:buNone/>
                </a:pPr>
                <a:r>
                  <a:rPr lang="en-US" sz="1400" dirty="0" smtClean="0"/>
                  <a:t>Optimization</a:t>
                </a:r>
              </a:p>
            </p:txBody>
          </p:sp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38425" y="2924175"/>
                <a:ext cx="472348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oup 41"/>
            <p:cNvGrpSpPr/>
            <p:nvPr/>
          </p:nvGrpSpPr>
          <p:grpSpPr>
            <a:xfrm>
              <a:off x="1793748" y="3850450"/>
              <a:ext cx="1673352" cy="685800"/>
              <a:chOff x="3810000" y="3962400"/>
              <a:chExt cx="1673352" cy="685800"/>
            </a:xfrm>
          </p:grpSpPr>
          <p:sp>
            <p:nvSpPr>
              <p:cNvPr id="49" name="Flowchart: Alternate Process 48"/>
              <p:cNvSpPr/>
              <p:nvPr/>
            </p:nvSpPr>
            <p:spPr bwMode="auto">
              <a:xfrm>
                <a:off x="3810000" y="3962400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76518" y="4072950"/>
                <a:ext cx="119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Pattern Execution</a:t>
                </a:r>
                <a:endParaRPr lang="en-US" sz="1600" dirty="0" smtClean="0"/>
              </a:p>
            </p:txBody>
          </p:sp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885993" y="4049137"/>
                <a:ext cx="528638" cy="528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40"/>
            <p:cNvGrpSpPr/>
            <p:nvPr/>
          </p:nvGrpSpPr>
          <p:grpSpPr>
            <a:xfrm>
              <a:off x="765048" y="5031550"/>
              <a:ext cx="1673352" cy="685800"/>
              <a:chOff x="1295400" y="4924425"/>
              <a:chExt cx="1673352" cy="685800"/>
            </a:xfrm>
          </p:grpSpPr>
          <p:sp>
            <p:nvSpPr>
              <p:cNvPr id="15" name="Flowchart: Alternate Process 14"/>
              <p:cNvSpPr/>
              <p:nvPr/>
            </p:nvSpPr>
            <p:spPr bwMode="auto">
              <a:xfrm>
                <a:off x="1295400" y="4924425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4819" name="Picture 3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394367" y="5038725"/>
                <a:ext cx="510633" cy="4868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724025" y="5048250"/>
                <a:ext cx="1200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Correctness Checking</a:t>
                </a:r>
                <a:endParaRPr lang="en-US" sz="1600" dirty="0" smtClean="0"/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>
              <a:off x="2819400" y="5041075"/>
              <a:ext cx="1676400" cy="685800"/>
              <a:chOff x="4267200" y="4953000"/>
              <a:chExt cx="1676400" cy="685800"/>
            </a:xfrm>
          </p:grpSpPr>
          <p:sp>
            <p:nvSpPr>
              <p:cNvPr id="36" name="Flowchart: Alternate Process 35"/>
              <p:cNvSpPr/>
              <p:nvPr/>
            </p:nvSpPr>
            <p:spPr bwMode="auto">
              <a:xfrm>
                <a:off x="4267200" y="4953000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4821" name="Picture 5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371975" y="5038725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848649" y="5082469"/>
                <a:ext cx="109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Execution Debugging</a:t>
                </a:r>
                <a:endParaRPr lang="en-US" sz="1600" dirty="0" smtClean="0"/>
              </a:p>
            </p:txBody>
          </p:sp>
        </p:grpSp>
        <p:grpSp>
          <p:nvGrpSpPr>
            <p:cNvPr id="20" name="Group 62"/>
            <p:cNvGrpSpPr/>
            <p:nvPr/>
          </p:nvGrpSpPr>
          <p:grpSpPr>
            <a:xfrm>
              <a:off x="7069776" y="3886200"/>
              <a:ext cx="1150014" cy="1447800"/>
              <a:chOff x="6848853" y="4191000"/>
              <a:chExt cx="1075947" cy="1447800"/>
            </a:xfrm>
          </p:grpSpPr>
          <p:sp>
            <p:nvSpPr>
              <p:cNvPr id="55" name="Flowchart: Magnetic Disk 54"/>
              <p:cNvSpPr/>
              <p:nvPr/>
            </p:nvSpPr>
            <p:spPr bwMode="auto">
              <a:xfrm>
                <a:off x="6858000" y="4191000"/>
                <a:ext cx="1066800" cy="1447800"/>
              </a:xfrm>
              <a:prstGeom prst="flowChartMagneticDisk">
                <a:avLst/>
              </a:prstGeom>
              <a:gradFill>
                <a:gsLst>
                  <a:gs pos="0">
                    <a:schemeClr val="accent1"/>
                  </a:gs>
                  <a:gs pos="35000">
                    <a:schemeClr val="accent1"/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1" name="Picture 60" descr="database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210425" y="5219700"/>
                <a:ext cx="381000" cy="381000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848853" y="4698175"/>
                <a:ext cx="989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Live Pattern</a:t>
                </a:r>
                <a:endParaRPr lang="en-US" sz="1600" dirty="0" smtClean="0"/>
              </a:p>
              <a:p>
                <a:pPr algn="ctr">
                  <a:buNone/>
                </a:pPr>
                <a:r>
                  <a:rPr lang="en-US" sz="1400" dirty="0" smtClean="0"/>
                  <a:t>Sharing</a:t>
                </a:r>
                <a:endParaRPr lang="en-US" sz="1600" dirty="0" smtClean="0"/>
              </a:p>
            </p:txBody>
          </p:sp>
        </p:grpSp>
        <p:cxnSp>
          <p:nvCxnSpPr>
            <p:cNvPr id="64" name="Straight Connector 63"/>
            <p:cNvCxnSpPr>
              <a:stCxn id="53" idx="2"/>
              <a:endCxn id="55" idx="1"/>
            </p:cNvCxnSpPr>
            <p:nvPr/>
          </p:nvCxnSpPr>
          <p:spPr bwMode="auto">
            <a:xfrm rot="16200000" flipH="1">
              <a:off x="7380692" y="3617221"/>
              <a:ext cx="533400" cy="4558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 rot="10800000" flipV="1">
              <a:off x="3459996" y="4191000"/>
              <a:ext cx="3626605" cy="10066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9000" y="1209675"/>
              <a:ext cx="1346844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Specification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1395350"/>
              <a:ext cx="1650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Live   Demonstration</a:t>
              </a:r>
              <a:endParaRPr lang="en-US" sz="1600" dirty="0" smtClean="0"/>
            </a:p>
          </p:txBody>
        </p:sp>
        <p:cxnSp>
          <p:nvCxnSpPr>
            <p:cNvPr id="88" name="Straight Connector 87"/>
            <p:cNvCxnSpPr>
              <a:endCxn id="60" idx="3"/>
            </p:cNvCxnSpPr>
            <p:nvPr/>
          </p:nvCxnSpPr>
          <p:spPr bwMode="auto">
            <a:xfrm rot="10800000" flipV="1">
              <a:off x="6701880" y="4876801"/>
              <a:ext cx="384723" cy="21133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52" idx="0"/>
            </p:cNvCxnSpPr>
            <p:nvPr/>
          </p:nvCxnSpPr>
          <p:spPr bwMode="auto">
            <a:xfrm rot="5400000" flipH="1" flipV="1">
              <a:off x="5682076" y="4374801"/>
              <a:ext cx="369125" cy="1524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1" name="Group 84"/>
            <p:cNvGrpSpPr/>
            <p:nvPr/>
          </p:nvGrpSpPr>
          <p:grpSpPr>
            <a:xfrm>
              <a:off x="5029200" y="4560125"/>
              <a:ext cx="1673352" cy="609600"/>
              <a:chOff x="5184648" y="4572000"/>
              <a:chExt cx="1673352" cy="609600"/>
            </a:xfrm>
          </p:grpSpPr>
          <p:sp>
            <p:nvSpPr>
              <p:cNvPr id="52" name="Flowchart: Alternate Process 51"/>
              <p:cNvSpPr/>
              <p:nvPr/>
            </p:nvSpPr>
            <p:spPr bwMode="auto">
              <a:xfrm>
                <a:off x="5184648" y="4572000"/>
                <a:ext cx="1673352" cy="609600"/>
              </a:xfrm>
              <a:prstGeom prst="flowChartAlternateProcess">
                <a:avLst/>
              </a:prstGeom>
              <a:solidFill>
                <a:schemeClr val="accent1">
                  <a:alpha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23" name="Group 71"/>
              <p:cNvGrpSpPr/>
              <p:nvPr/>
            </p:nvGrpSpPr>
            <p:grpSpPr>
              <a:xfrm>
                <a:off x="5274625" y="4648200"/>
                <a:ext cx="1582702" cy="523220"/>
                <a:chOff x="5286500" y="4906319"/>
                <a:chExt cx="1582702" cy="523220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669475" y="4906319"/>
                  <a:ext cx="11997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sz="1400" dirty="0" smtClean="0"/>
                    <a:t>Live Pattern Matching</a:t>
                  </a:r>
                  <a:endParaRPr lang="en-US" sz="1600" dirty="0" smtClean="0"/>
                </a:p>
              </p:txBody>
            </p:sp>
            <p:pic>
              <p:nvPicPr>
                <p:cNvPr id="72706" name="Picture 2" descr="http://static.lse.co.uk/images/icons/liveSharePriceIcon.gif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5286500" y="4914900"/>
                  <a:ext cx="457200" cy="457201"/>
                </a:xfrm>
                <a:prstGeom prst="rect">
                  <a:avLst/>
                </a:prstGeom>
                <a:noFill/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Live MTBD</a:t>
            </a:r>
          </a:p>
          <a:p>
            <a:pPr lvl="1" algn="l"/>
            <a:r>
              <a:rPr lang="en-US" sz="2000" b="1" dirty="0" smtClean="0"/>
              <a:t>Live Demonstration</a:t>
            </a:r>
            <a:r>
              <a:rPr lang="en-US" sz="2000" dirty="0" smtClean="0"/>
              <a:t>, provides a more general demonstration environment that allows users to specify editing activities based on their editing history</a:t>
            </a:r>
          </a:p>
          <a:p>
            <a:pPr lvl="1" algn="l"/>
            <a:r>
              <a:rPr lang="en-US" sz="2000" b="1" dirty="0" smtClean="0"/>
              <a:t>Live Sharing</a:t>
            </a:r>
            <a:r>
              <a:rPr lang="en-US" sz="2000" dirty="0" smtClean="0"/>
              <a:t>, a centralized model transformation pattern repository, has been built so that transformation patterns can be reused across different editors</a:t>
            </a:r>
          </a:p>
          <a:p>
            <a:pPr lvl="1" algn="l"/>
            <a:r>
              <a:rPr lang="en-US" sz="2000" b="1" dirty="0" smtClean="0"/>
              <a:t>Live Matching</a:t>
            </a:r>
            <a:r>
              <a:rPr lang="en-US" sz="2000" dirty="0" smtClean="0"/>
              <a:t>, automatically match the saved transformation patterns at modeling time, and provides editing suggestions and guidance to users during editing</a:t>
            </a:r>
          </a:p>
          <a:p>
            <a:pPr algn="l"/>
            <a:r>
              <a:rPr lang="en-US" sz="2400" dirty="0" smtClean="0"/>
              <a:t>We believe that integrating all the features together can improve the editing experiences for the end-users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Real-time Embedded System Development</a:t>
            </a:r>
          </a:p>
          <a:p>
            <a:r>
              <a:rPr lang="en-US" sz="2400" dirty="0" smtClean="0"/>
              <a:t>Using Model-Driven Approaches</a:t>
            </a:r>
            <a:endParaRPr lang="en-US" sz="2400" dirty="0"/>
          </a:p>
        </p:txBody>
      </p:sp>
      <p:pic>
        <p:nvPicPr>
          <p:cNvPr id="5" name="Picture 8" descr="http://www.instablogsimages.com/images/2009/12/10/eruf-stormster_2_anHR1_6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797552"/>
            <a:ext cx="2590799" cy="1755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12" descr="http://2.bp.blogspot.com/_vfImvyorvjQ/Sy9_TypJj7I/AAAAAAAAAtU/mhoePZVbwn8/s400/siemens+electric+c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148" y="4800600"/>
            <a:ext cx="289686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://2ndgreenrevolution.com/wp-content/uploads/2009/08/Siemens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334161"/>
            <a:ext cx="1754417" cy="409039"/>
          </a:xfrm>
          <a:prstGeom prst="rect">
            <a:avLst/>
          </a:prstGeom>
          <a:noFill/>
        </p:spPr>
      </p:pic>
      <p:pic>
        <p:nvPicPr>
          <p:cNvPr id="11" name="Picture 10" descr="qu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4200525"/>
            <a:ext cx="3238500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diy-helicopter_Mn3Zd_2555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2819400"/>
            <a:ext cx="3491289" cy="1599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1219200" y="2678668"/>
            <a:ext cx="1524000" cy="1664732"/>
            <a:chOff x="762000" y="2743200"/>
            <a:chExt cx="1524000" cy="1664732"/>
          </a:xfrm>
        </p:grpSpPr>
        <p:pic>
          <p:nvPicPr>
            <p:cNvPr id="56322" name="Picture 2" descr="http://www.clevercubed.com/wp-content/uploads/2010/05/developer_avatar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2000" y="2743200"/>
              <a:ext cx="1524000" cy="1524001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022697" y="4038600"/>
              <a:ext cx="89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Yu</a:t>
              </a:r>
              <a:r>
                <a:rPr lang="en-US" dirty="0" smtClean="0"/>
                <a:t> (CS)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19400" y="2833048"/>
            <a:ext cx="1371600" cy="1662752"/>
            <a:chOff x="2590800" y="2971800"/>
            <a:chExt cx="1371600" cy="1662752"/>
          </a:xfrm>
        </p:grpSpPr>
        <p:pic>
          <p:nvPicPr>
            <p:cNvPr id="56324" name="Picture 4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3"/>
          <p:cNvGrpSpPr/>
          <p:nvPr/>
        </p:nvGrpSpPr>
        <p:grpSpPr>
          <a:xfrm>
            <a:off x="1143000" y="1371600"/>
            <a:ext cx="6781800" cy="4538272"/>
            <a:chOff x="1066800" y="1676400"/>
            <a:chExt cx="7086600" cy="4693652"/>
          </a:xfrm>
        </p:grpSpPr>
        <p:grpSp>
          <p:nvGrpSpPr>
            <p:cNvPr id="5" name="Group 92"/>
            <p:cNvGrpSpPr/>
            <p:nvPr/>
          </p:nvGrpSpPr>
          <p:grpSpPr>
            <a:xfrm>
              <a:off x="4876800" y="1676400"/>
              <a:ext cx="1484744" cy="1600200"/>
              <a:chOff x="6934200" y="2895600"/>
              <a:chExt cx="1713344" cy="1828800"/>
            </a:xfrm>
          </p:grpSpPr>
          <p:grpSp>
            <p:nvGrpSpPr>
              <p:cNvPr id="6" name="Group 89"/>
              <p:cNvGrpSpPr/>
              <p:nvPr/>
            </p:nvGrpSpPr>
            <p:grpSpPr>
              <a:xfrm>
                <a:off x="7229764" y="2914650"/>
                <a:ext cx="1179944" cy="1657350"/>
                <a:chOff x="6821056" y="1924050"/>
                <a:chExt cx="1371600" cy="1915681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962775" y="1924050"/>
                  <a:ext cx="1190625" cy="514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21056" y="2553856"/>
                  <a:ext cx="1371600" cy="1285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1" name="Down Arrow 80"/>
                <p:cNvSpPr/>
                <p:nvPr/>
              </p:nvSpPr>
              <p:spPr bwMode="auto">
                <a:xfrm>
                  <a:off x="7428344" y="2389908"/>
                  <a:ext cx="152400" cy="228600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91" name="Oval 90"/>
              <p:cNvSpPr/>
              <p:nvPr/>
            </p:nvSpPr>
            <p:spPr bwMode="auto">
              <a:xfrm>
                <a:off x="6934200" y="2895600"/>
                <a:ext cx="1713344" cy="182880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" name="Group 93"/>
            <p:cNvGrpSpPr/>
            <p:nvPr/>
          </p:nvGrpSpPr>
          <p:grpSpPr>
            <a:xfrm>
              <a:off x="5926476" y="4693652"/>
              <a:ext cx="1828800" cy="1676400"/>
              <a:chOff x="7172774" y="3855452"/>
              <a:chExt cx="1524000" cy="1676400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91400" y="4173846"/>
                <a:ext cx="1021388" cy="1083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8" name="Oval 87"/>
              <p:cNvSpPr/>
              <p:nvPr/>
            </p:nvSpPr>
            <p:spPr bwMode="auto">
              <a:xfrm>
                <a:off x="7172774" y="3855452"/>
                <a:ext cx="1524000" cy="1676400"/>
              </a:xfrm>
              <a:prstGeom prst="ellipse">
                <a:avLst/>
              </a:prstGeom>
              <a:solidFill>
                <a:schemeClr val="accent6">
                  <a:alpha val="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3" name="Group 102"/>
            <p:cNvGrpSpPr/>
            <p:nvPr/>
          </p:nvGrpSpPr>
          <p:grpSpPr>
            <a:xfrm>
              <a:off x="6400800" y="2819400"/>
              <a:ext cx="1752600" cy="1676400"/>
              <a:chOff x="2895600" y="3657600"/>
              <a:chExt cx="1752600" cy="1676400"/>
            </a:xfrm>
          </p:grpSpPr>
          <p:grpSp>
            <p:nvGrpSpPr>
              <p:cNvPr id="56" name="Group 13"/>
              <p:cNvGrpSpPr>
                <a:grpSpLocks/>
              </p:cNvGrpSpPr>
              <p:nvPr/>
            </p:nvGrpSpPr>
            <p:grpSpPr bwMode="auto">
              <a:xfrm>
                <a:off x="3124200" y="3886200"/>
                <a:ext cx="1295400" cy="1295400"/>
                <a:chOff x="144" y="2036"/>
                <a:chExt cx="2106" cy="1776"/>
              </a:xfrm>
            </p:grpSpPr>
            <p:sp>
              <p:nvSpPr>
                <p:cNvPr id="8" name="Oval 14"/>
                <p:cNvSpPr>
                  <a:spLocks noChangeArrowheads="1"/>
                </p:cNvSpPr>
                <p:nvPr/>
              </p:nvSpPr>
              <p:spPr bwMode="auto">
                <a:xfrm>
                  <a:off x="769" y="2036"/>
                  <a:ext cx="278" cy="193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A</a:t>
                  </a:r>
                  <a:endParaRPr lang="en-US" dirty="0"/>
                </a:p>
              </p:txBody>
            </p:sp>
            <p:sp>
              <p:nvSpPr>
                <p:cNvPr id="9" name="Oval 15"/>
                <p:cNvSpPr>
                  <a:spLocks noChangeArrowheads="1"/>
                </p:cNvSpPr>
                <p:nvPr/>
              </p:nvSpPr>
              <p:spPr bwMode="auto">
                <a:xfrm>
                  <a:off x="375" y="2357"/>
                  <a:ext cx="232" cy="171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B</a:t>
                  </a:r>
                  <a:endParaRPr lang="en-US" dirty="0"/>
                </a:p>
              </p:txBody>
            </p:sp>
            <p:sp>
              <p:nvSpPr>
                <p:cNvPr id="10" name="Oval 16"/>
                <p:cNvSpPr>
                  <a:spLocks noChangeArrowheads="1"/>
                </p:cNvSpPr>
                <p:nvPr/>
              </p:nvSpPr>
              <p:spPr bwMode="auto">
                <a:xfrm>
                  <a:off x="190" y="2678"/>
                  <a:ext cx="139" cy="9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c</a:t>
                  </a:r>
                  <a:endParaRPr lang="en-US" dirty="0"/>
                </a:p>
              </p:txBody>
            </p:sp>
            <p:sp>
              <p:nvSpPr>
                <p:cNvPr id="11" name="Oval 17"/>
                <p:cNvSpPr>
                  <a:spLocks noChangeArrowheads="1"/>
                </p:cNvSpPr>
                <p:nvPr/>
              </p:nvSpPr>
              <p:spPr bwMode="auto">
                <a:xfrm>
                  <a:off x="422" y="2678"/>
                  <a:ext cx="138" cy="9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d</a:t>
                  </a:r>
                  <a:endParaRPr lang="en-US" dirty="0"/>
                </a:p>
              </p:txBody>
            </p:sp>
            <p:sp>
              <p:nvSpPr>
                <p:cNvPr id="12" name="Oval 18"/>
                <p:cNvSpPr>
                  <a:spLocks noChangeArrowheads="1"/>
                </p:cNvSpPr>
                <p:nvPr/>
              </p:nvSpPr>
              <p:spPr bwMode="auto">
                <a:xfrm>
                  <a:off x="630" y="2678"/>
                  <a:ext cx="139" cy="9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e</a:t>
                  </a:r>
                  <a:endParaRPr lang="en-US" dirty="0"/>
                </a:p>
              </p:txBody>
            </p:sp>
            <p:sp>
              <p:nvSpPr>
                <p:cNvPr id="1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6" y="2486"/>
                  <a:ext cx="116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4" name="Line 20"/>
                <p:cNvSpPr>
                  <a:spLocks noChangeShapeType="1"/>
                </p:cNvSpPr>
                <p:nvPr/>
              </p:nvSpPr>
              <p:spPr bwMode="auto">
                <a:xfrm>
                  <a:off x="514" y="2528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>
                  <a:off x="584" y="2486"/>
                  <a:ext cx="115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6" name="Oval 22"/>
                <p:cNvSpPr>
                  <a:spLocks noChangeArrowheads="1"/>
                </p:cNvSpPr>
                <p:nvPr/>
              </p:nvSpPr>
              <p:spPr bwMode="auto">
                <a:xfrm>
                  <a:off x="1718" y="2742"/>
                  <a:ext cx="231" cy="17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B</a:t>
                  </a:r>
                  <a:endParaRPr lang="en-US" dirty="0"/>
                </a:p>
              </p:txBody>
            </p:sp>
            <p:sp>
              <p:nvSpPr>
                <p:cNvPr id="17" name="Oval 23"/>
                <p:cNvSpPr>
                  <a:spLocks noChangeArrowheads="1"/>
                </p:cNvSpPr>
                <p:nvPr/>
              </p:nvSpPr>
              <p:spPr bwMode="auto">
                <a:xfrm>
                  <a:off x="1533" y="3063"/>
                  <a:ext cx="139" cy="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c</a:t>
                  </a:r>
                  <a:endParaRPr lang="en-US" dirty="0"/>
                </a:p>
              </p:txBody>
            </p:sp>
            <p:sp>
              <p:nvSpPr>
                <p:cNvPr id="18" name="Oval 24"/>
                <p:cNvSpPr>
                  <a:spLocks noChangeArrowheads="1"/>
                </p:cNvSpPr>
                <p:nvPr/>
              </p:nvSpPr>
              <p:spPr bwMode="auto">
                <a:xfrm>
                  <a:off x="1764" y="3063"/>
                  <a:ext cx="139" cy="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d</a:t>
                  </a:r>
                  <a:endParaRPr lang="en-US" dirty="0"/>
                </a:p>
              </p:txBody>
            </p:sp>
            <p:sp>
              <p:nvSpPr>
                <p:cNvPr id="19" name="Oval 25"/>
                <p:cNvSpPr>
                  <a:spLocks noChangeArrowheads="1"/>
                </p:cNvSpPr>
                <p:nvPr/>
              </p:nvSpPr>
              <p:spPr bwMode="auto">
                <a:xfrm>
                  <a:off x="1972" y="3063"/>
                  <a:ext cx="139" cy="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e</a:t>
                  </a:r>
                  <a:endParaRPr lang="en-US" dirty="0"/>
                </a:p>
              </p:txBody>
            </p:sp>
            <p:sp>
              <p:nvSpPr>
                <p:cNvPr id="2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648" y="2871"/>
                  <a:ext cx="116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 dirty="0"/>
                </a:p>
              </p:txBody>
            </p:sp>
            <p:sp>
              <p:nvSpPr>
                <p:cNvPr id="21" name="Line 27"/>
                <p:cNvSpPr>
                  <a:spLocks noChangeShapeType="1"/>
                </p:cNvSpPr>
                <p:nvPr/>
              </p:nvSpPr>
              <p:spPr bwMode="auto">
                <a:xfrm>
                  <a:off x="1857" y="2914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2" name="Line 28"/>
                <p:cNvSpPr>
                  <a:spLocks noChangeShapeType="1"/>
                </p:cNvSpPr>
                <p:nvPr/>
              </p:nvSpPr>
              <p:spPr bwMode="auto">
                <a:xfrm>
                  <a:off x="1926" y="2871"/>
                  <a:ext cx="116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3" name="Oval 29"/>
                <p:cNvSpPr>
                  <a:spLocks noChangeArrowheads="1"/>
                </p:cNvSpPr>
                <p:nvPr/>
              </p:nvSpPr>
              <p:spPr bwMode="auto">
                <a:xfrm>
                  <a:off x="1070" y="2357"/>
                  <a:ext cx="277" cy="193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F</a:t>
                  </a:r>
                  <a:endParaRPr lang="en-US" dirty="0"/>
                </a:p>
              </p:txBody>
            </p:sp>
            <p:sp>
              <p:nvSpPr>
                <p:cNvPr id="24" name="Line 30"/>
                <p:cNvSpPr>
                  <a:spLocks noChangeShapeType="1"/>
                </p:cNvSpPr>
                <p:nvPr/>
              </p:nvSpPr>
              <p:spPr bwMode="auto">
                <a:xfrm>
                  <a:off x="1000" y="2207"/>
                  <a:ext cx="139" cy="1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5" name="Oval 31"/>
                <p:cNvSpPr>
                  <a:spLocks noChangeArrowheads="1"/>
                </p:cNvSpPr>
                <p:nvPr/>
              </p:nvSpPr>
              <p:spPr bwMode="auto">
                <a:xfrm>
                  <a:off x="954" y="2742"/>
                  <a:ext cx="231" cy="17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B</a:t>
                  </a:r>
                  <a:endParaRPr lang="en-US" dirty="0"/>
                </a:p>
              </p:txBody>
            </p:sp>
            <p:sp>
              <p:nvSpPr>
                <p:cNvPr id="26" name="Oval 32"/>
                <p:cNvSpPr>
                  <a:spLocks noChangeArrowheads="1"/>
                </p:cNvSpPr>
                <p:nvPr/>
              </p:nvSpPr>
              <p:spPr bwMode="auto">
                <a:xfrm>
                  <a:off x="769" y="3063"/>
                  <a:ext cx="139" cy="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c</a:t>
                  </a:r>
                  <a:endParaRPr lang="en-US" dirty="0"/>
                </a:p>
              </p:txBody>
            </p:sp>
            <p:sp>
              <p:nvSpPr>
                <p:cNvPr id="27" name="Oval 33"/>
                <p:cNvSpPr>
                  <a:spLocks noChangeArrowheads="1"/>
                </p:cNvSpPr>
                <p:nvPr/>
              </p:nvSpPr>
              <p:spPr bwMode="auto">
                <a:xfrm>
                  <a:off x="1000" y="3063"/>
                  <a:ext cx="139" cy="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d</a:t>
                  </a:r>
                  <a:endParaRPr lang="en-US" dirty="0"/>
                </a:p>
              </p:txBody>
            </p:sp>
            <p:sp>
              <p:nvSpPr>
                <p:cNvPr id="28" name="Oval 34"/>
                <p:cNvSpPr>
                  <a:spLocks noChangeArrowheads="1"/>
                </p:cNvSpPr>
                <p:nvPr/>
              </p:nvSpPr>
              <p:spPr bwMode="auto">
                <a:xfrm>
                  <a:off x="1209" y="3063"/>
                  <a:ext cx="138" cy="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pPr algn="ctr">
                    <a:buNone/>
                  </a:pPr>
                  <a:r>
                    <a:rPr lang="en-US" sz="1100" dirty="0">
                      <a:solidFill>
                        <a:srgbClr val="000000"/>
                      </a:solidFill>
                      <a:cs typeface="Times New Roman" pitchFamily="18" charset="0"/>
                    </a:rPr>
                    <a:t>e</a:t>
                  </a:r>
                  <a:endParaRPr lang="en-US" dirty="0"/>
                </a:p>
              </p:txBody>
            </p:sp>
            <p:sp>
              <p:nvSpPr>
                <p:cNvPr id="2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885" y="2871"/>
                  <a:ext cx="115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0" name="Line 36"/>
                <p:cNvSpPr>
                  <a:spLocks noChangeShapeType="1"/>
                </p:cNvSpPr>
                <p:nvPr/>
              </p:nvSpPr>
              <p:spPr bwMode="auto">
                <a:xfrm>
                  <a:off x="1093" y="2914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1" name="Line 37"/>
                <p:cNvSpPr>
                  <a:spLocks noChangeShapeType="1"/>
                </p:cNvSpPr>
                <p:nvPr/>
              </p:nvSpPr>
              <p:spPr bwMode="auto">
                <a:xfrm>
                  <a:off x="1162" y="2871"/>
                  <a:ext cx="116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116" y="2550"/>
                  <a:ext cx="69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 dirty="0"/>
                </a:p>
              </p:txBody>
            </p:sp>
            <p:sp>
              <p:nvSpPr>
                <p:cNvPr id="33" name="Line 39"/>
                <p:cNvSpPr>
                  <a:spLocks noChangeShapeType="1"/>
                </p:cNvSpPr>
                <p:nvPr/>
              </p:nvSpPr>
              <p:spPr bwMode="auto">
                <a:xfrm>
                  <a:off x="1301" y="2507"/>
                  <a:ext cx="533" cy="2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584" y="2186"/>
                  <a:ext cx="208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5" name="Oval 41"/>
                <p:cNvSpPr>
                  <a:spLocks noChangeArrowheads="1"/>
                </p:cNvSpPr>
                <p:nvPr/>
              </p:nvSpPr>
              <p:spPr bwMode="auto">
                <a:xfrm>
                  <a:off x="1440" y="3299"/>
                  <a:ext cx="69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sp>
              <p:nvSpPr>
                <p:cNvPr id="36" name="Oval 42"/>
                <p:cNvSpPr>
                  <a:spLocks noChangeArrowheads="1"/>
                </p:cNvSpPr>
                <p:nvPr/>
              </p:nvSpPr>
              <p:spPr bwMode="auto">
                <a:xfrm>
                  <a:off x="1579" y="3299"/>
                  <a:ext cx="69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sp>
              <p:nvSpPr>
                <p:cNvPr id="37" name="Oval 43"/>
                <p:cNvSpPr>
                  <a:spLocks noChangeArrowheads="1"/>
                </p:cNvSpPr>
                <p:nvPr/>
              </p:nvSpPr>
              <p:spPr bwMode="auto">
                <a:xfrm>
                  <a:off x="1810" y="3299"/>
                  <a:ext cx="70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sp>
              <p:nvSpPr>
                <p:cNvPr id="38" name="Oval 44"/>
                <p:cNvSpPr>
                  <a:spLocks noChangeArrowheads="1"/>
                </p:cNvSpPr>
                <p:nvPr/>
              </p:nvSpPr>
              <p:spPr bwMode="auto">
                <a:xfrm>
                  <a:off x="1903" y="3299"/>
                  <a:ext cx="69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sp>
              <p:nvSpPr>
                <p:cNvPr id="39" name="Oval 45"/>
                <p:cNvSpPr>
                  <a:spLocks noChangeArrowheads="1"/>
                </p:cNvSpPr>
                <p:nvPr/>
              </p:nvSpPr>
              <p:spPr bwMode="auto">
                <a:xfrm>
                  <a:off x="1718" y="3299"/>
                  <a:ext cx="69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sp>
              <p:nvSpPr>
                <p:cNvPr id="40" name="Oval 46"/>
                <p:cNvSpPr>
                  <a:spLocks noChangeArrowheads="1"/>
                </p:cNvSpPr>
                <p:nvPr/>
              </p:nvSpPr>
              <p:spPr bwMode="auto">
                <a:xfrm>
                  <a:off x="1810" y="3299"/>
                  <a:ext cx="70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sp>
              <p:nvSpPr>
                <p:cNvPr id="41" name="Oval 47"/>
                <p:cNvSpPr>
                  <a:spLocks noChangeArrowheads="1"/>
                </p:cNvSpPr>
                <p:nvPr/>
              </p:nvSpPr>
              <p:spPr bwMode="auto">
                <a:xfrm>
                  <a:off x="2065" y="3299"/>
                  <a:ext cx="69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sp>
              <p:nvSpPr>
                <p:cNvPr id="42" name="Oval 48"/>
                <p:cNvSpPr>
                  <a:spLocks noChangeArrowheads="1"/>
                </p:cNvSpPr>
                <p:nvPr/>
              </p:nvSpPr>
              <p:spPr bwMode="auto">
                <a:xfrm>
                  <a:off x="2181" y="3299"/>
                  <a:ext cx="69" cy="6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3210" tIns="41605" rIns="83210" bIns="41605" anchor="ctr"/>
                <a:lstStyle/>
                <a:p>
                  <a:endParaRPr lang="en-US"/>
                </a:p>
              </p:txBody>
            </p:sp>
            <p:grpSp>
              <p:nvGrpSpPr>
                <p:cNvPr id="57" name="Group 49"/>
                <p:cNvGrpSpPr>
                  <a:grpSpLocks/>
                </p:cNvGrpSpPr>
                <p:nvPr/>
              </p:nvGrpSpPr>
              <p:grpSpPr bwMode="auto">
                <a:xfrm>
                  <a:off x="144" y="2036"/>
                  <a:ext cx="2060" cy="1288"/>
                  <a:chOff x="3331" y="1356"/>
                  <a:chExt cx="2060" cy="1288"/>
                </a:xfrm>
              </p:grpSpPr>
              <p:sp>
                <p:nvSpPr>
                  <p:cNvPr id="5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331" y="1977"/>
                    <a:ext cx="69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609" y="1977"/>
                    <a:ext cx="69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562" y="1656"/>
                    <a:ext cx="70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673" y="2362"/>
                    <a:ext cx="70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951" y="2362"/>
                    <a:ext cx="70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5252" y="2341"/>
                    <a:ext cx="69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10" y="2362"/>
                    <a:ext cx="69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173" y="2362"/>
                    <a:ext cx="70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141" y="2041"/>
                    <a:ext cx="69" cy="6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956" y="1356"/>
                    <a:ext cx="69" cy="65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617" y="2601"/>
                    <a:ext cx="47" cy="43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743" y="2601"/>
                    <a:ext cx="46" cy="43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997" y="2601"/>
                    <a:ext cx="47" cy="43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5229" y="2601"/>
                    <a:ext cx="46" cy="43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345" y="2601"/>
                    <a:ext cx="46" cy="43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3210" tIns="41605" rIns="83210" bIns="41605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486" y="3149"/>
                  <a:ext cx="93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" name="Line 66"/>
                <p:cNvSpPr>
                  <a:spLocks noChangeShapeType="1"/>
                </p:cNvSpPr>
                <p:nvPr/>
              </p:nvSpPr>
              <p:spPr bwMode="auto">
                <a:xfrm>
                  <a:off x="1625" y="3149"/>
                  <a:ext cx="0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764" y="3149"/>
                  <a:ext cx="46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7" name="Line 68"/>
                <p:cNvSpPr>
                  <a:spLocks noChangeShapeType="1"/>
                </p:cNvSpPr>
                <p:nvPr/>
              </p:nvSpPr>
              <p:spPr bwMode="auto">
                <a:xfrm>
                  <a:off x="1857" y="3149"/>
                  <a:ext cx="0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8" name="Line 69"/>
                <p:cNvSpPr>
                  <a:spLocks noChangeShapeType="1"/>
                </p:cNvSpPr>
                <p:nvPr/>
              </p:nvSpPr>
              <p:spPr bwMode="auto">
                <a:xfrm>
                  <a:off x="1880" y="3149"/>
                  <a:ext cx="46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" name="Line 70"/>
                <p:cNvSpPr>
                  <a:spLocks noChangeShapeType="1"/>
                </p:cNvSpPr>
                <p:nvPr/>
              </p:nvSpPr>
              <p:spPr bwMode="auto">
                <a:xfrm>
                  <a:off x="2065" y="3149"/>
                  <a:ext cx="46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0" name="Line 71"/>
                <p:cNvSpPr>
                  <a:spLocks noChangeShapeType="1"/>
                </p:cNvSpPr>
                <p:nvPr/>
              </p:nvSpPr>
              <p:spPr bwMode="auto">
                <a:xfrm>
                  <a:off x="2088" y="3128"/>
                  <a:ext cx="139" cy="1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1" name="AutoShape 72"/>
                <p:cNvSpPr>
                  <a:spLocks noChangeArrowheads="1"/>
                </p:cNvSpPr>
                <p:nvPr/>
              </p:nvSpPr>
              <p:spPr bwMode="auto">
                <a:xfrm>
                  <a:off x="999" y="3562"/>
                  <a:ext cx="249" cy="250"/>
                </a:xfrm>
                <a:prstGeom prst="flowChartOr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" name="Line 73"/>
                <p:cNvSpPr>
                  <a:spLocks noChangeShapeType="1"/>
                </p:cNvSpPr>
                <p:nvPr/>
              </p:nvSpPr>
              <p:spPr bwMode="auto">
                <a:xfrm>
                  <a:off x="223" y="2802"/>
                  <a:ext cx="737" cy="866"/>
                </a:xfrm>
                <a:prstGeom prst="line">
                  <a:avLst/>
                </a:prstGeom>
                <a:noFill/>
                <a:ln w="38100">
                  <a:solidFill>
                    <a:srgbClr val="FB3535"/>
                  </a:solidFill>
                  <a:round/>
                  <a:headEnd/>
                  <a:tailEnd type="triangle" w="med" len="med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248" y="3324"/>
                  <a:ext cx="223" cy="248"/>
                </a:xfrm>
                <a:prstGeom prst="line">
                  <a:avLst/>
                </a:prstGeom>
                <a:noFill/>
                <a:ln w="38100">
                  <a:solidFill>
                    <a:srgbClr val="FB3535"/>
                  </a:solidFill>
                  <a:round/>
                  <a:headEnd/>
                  <a:tailEnd type="triangle" w="med" len="med"/>
                </a:ln>
              </p:spPr>
              <p:txBody>
                <a:bodyPr anchor="ctr"/>
                <a:lstStyle/>
                <a:p>
                  <a:endParaRPr lang="en-US" dirty="0"/>
                </a:p>
              </p:txBody>
            </p:sp>
            <p:sp>
              <p:nvSpPr>
                <p:cNvPr id="54" name="Line 75"/>
                <p:cNvSpPr>
                  <a:spLocks noChangeShapeType="1"/>
                </p:cNvSpPr>
                <p:nvPr/>
              </p:nvSpPr>
              <p:spPr bwMode="auto">
                <a:xfrm>
                  <a:off x="792" y="3107"/>
                  <a:ext cx="264" cy="465"/>
                </a:xfrm>
                <a:prstGeom prst="line">
                  <a:avLst/>
                </a:prstGeom>
                <a:noFill/>
                <a:ln w="38100">
                  <a:solidFill>
                    <a:srgbClr val="FB3535"/>
                  </a:solidFill>
                  <a:round/>
                  <a:headEnd/>
                  <a:tailEnd type="triangle" w="med" len="med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5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296" y="3020"/>
                  <a:ext cx="810" cy="648"/>
                </a:xfrm>
                <a:prstGeom prst="line">
                  <a:avLst/>
                </a:prstGeom>
                <a:noFill/>
                <a:ln w="38100">
                  <a:solidFill>
                    <a:srgbClr val="FB3535"/>
                  </a:solidFill>
                  <a:round/>
                  <a:headEnd/>
                  <a:tailEnd type="triangle" w="med" len="med"/>
                </a:ln>
              </p:spPr>
              <p:txBody>
                <a:bodyPr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Oval 101"/>
              <p:cNvSpPr/>
              <p:nvPr/>
            </p:nvSpPr>
            <p:spPr bwMode="auto">
              <a:xfrm>
                <a:off x="2895600" y="3657600"/>
                <a:ext cx="1752600" cy="167640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3" name="Group 100"/>
            <p:cNvGrpSpPr/>
            <p:nvPr/>
          </p:nvGrpSpPr>
          <p:grpSpPr>
            <a:xfrm>
              <a:off x="1371600" y="4572000"/>
              <a:ext cx="1828800" cy="1676400"/>
              <a:chOff x="554184" y="4419600"/>
              <a:chExt cx="1981200" cy="1600200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62000" y="4724400"/>
                <a:ext cx="1533511" cy="1098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Oval 99"/>
              <p:cNvSpPr/>
              <p:nvPr/>
            </p:nvSpPr>
            <p:spPr bwMode="auto">
              <a:xfrm>
                <a:off x="554184" y="4419600"/>
                <a:ext cx="1981200" cy="160020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4" name="Group 98"/>
            <p:cNvGrpSpPr/>
            <p:nvPr/>
          </p:nvGrpSpPr>
          <p:grpSpPr>
            <a:xfrm>
              <a:off x="1066800" y="2399144"/>
              <a:ext cx="1600200" cy="1676400"/>
              <a:chOff x="161636" y="4618180"/>
              <a:chExt cx="1600200" cy="1676400"/>
            </a:xfrm>
          </p:grpSpPr>
          <p:graphicFrame>
            <p:nvGraphicFramePr>
              <p:cNvPr id="1028" name="Object 4"/>
              <p:cNvGraphicFramePr>
                <a:graphicFrameLocks noChangeAspect="1"/>
              </p:cNvGraphicFramePr>
              <p:nvPr/>
            </p:nvGraphicFramePr>
            <p:xfrm>
              <a:off x="381000" y="4800600"/>
              <a:ext cx="1101524" cy="1289192"/>
            </p:xfrm>
            <a:graphic>
              <a:graphicData uri="http://schemas.openxmlformats.org/presentationml/2006/ole">
                <p:oleObj spid="_x0000_s24578" name="Visio" r:id="rId7" imgW="7647051" imgH="9014460" progId="">
                  <p:embed/>
                </p:oleObj>
              </a:graphicData>
            </a:graphic>
          </p:graphicFrame>
          <p:sp>
            <p:nvSpPr>
              <p:cNvPr id="98" name="Oval 97"/>
              <p:cNvSpPr/>
              <p:nvPr/>
            </p:nvSpPr>
            <p:spPr bwMode="auto">
              <a:xfrm>
                <a:off x="161636" y="4618180"/>
                <a:ext cx="1600200" cy="167640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aphicFrame>
          <p:nvGraphicFramePr>
            <p:cNvPr id="89" name="Diagram 88"/>
            <p:cNvGraphicFramePr/>
            <p:nvPr/>
          </p:nvGraphicFramePr>
          <p:xfrm>
            <a:off x="1447800" y="2209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Supporting Model Evolution using MTBD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70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MTBE / MTBD</a:t>
            </a:r>
          </a:p>
          <a:p>
            <a:pPr lvl="1"/>
            <a:r>
              <a:rPr lang="en-US" sz="2000" dirty="0" smtClean="0"/>
              <a:t>Varro (’06, ‘09), </a:t>
            </a:r>
            <a:r>
              <a:rPr lang="en-US" sz="2000" dirty="0" err="1" smtClean="0"/>
              <a:t>Wimmer</a:t>
            </a:r>
            <a:r>
              <a:rPr lang="en-US" sz="2000" dirty="0" smtClean="0"/>
              <a:t> (‘07), </a:t>
            </a:r>
            <a:r>
              <a:rPr lang="en-US" sz="2000" dirty="0" err="1" smtClean="0"/>
              <a:t>Strommer</a:t>
            </a:r>
            <a:r>
              <a:rPr lang="en-US" sz="2000" dirty="0" smtClean="0"/>
              <a:t> (‘08), </a:t>
            </a:r>
            <a:r>
              <a:rPr lang="en-US" sz="2000" dirty="0" err="1" smtClean="0"/>
              <a:t>Brosch</a:t>
            </a:r>
            <a:r>
              <a:rPr lang="en-US" sz="2000" dirty="0" smtClean="0"/>
              <a:t> (‘09), Langer (‘10)</a:t>
            </a:r>
          </a:p>
          <a:p>
            <a:pPr lvl="1"/>
            <a:r>
              <a:rPr lang="en-US" sz="2000" dirty="0" smtClean="0"/>
              <a:t>Mappings / Exogenous model transformation</a:t>
            </a:r>
          </a:p>
          <a:p>
            <a:pPr lvl="1"/>
            <a:r>
              <a:rPr lang="en-US" sz="2000" dirty="0" smtClean="0"/>
              <a:t>Attribute transformation support  not always available</a:t>
            </a:r>
          </a:p>
          <a:p>
            <a:pPr lvl="1"/>
            <a:r>
              <a:rPr lang="en-US" sz="2000" dirty="0" smtClean="0"/>
              <a:t>Not being integrated with the editor to provide the live features</a:t>
            </a:r>
          </a:p>
          <a:p>
            <a:r>
              <a:rPr lang="en-US" sz="2400" dirty="0" smtClean="0"/>
              <a:t>Model Completion</a:t>
            </a:r>
          </a:p>
          <a:p>
            <a:pPr lvl="1"/>
            <a:r>
              <a:rPr lang="en-US" sz="2000" dirty="0" err="1" smtClean="0"/>
              <a:t>Sen</a:t>
            </a:r>
            <a:r>
              <a:rPr lang="en-US" sz="2000" dirty="0" smtClean="0"/>
              <a:t> (‘10) - SAT solver / Alloy specification</a:t>
            </a:r>
          </a:p>
          <a:p>
            <a:pPr lvl="1"/>
            <a:r>
              <a:rPr lang="en-US" sz="2000" dirty="0" smtClean="0"/>
              <a:t>Based on the input constraints, rather than end-user customizations</a:t>
            </a:r>
          </a:p>
          <a:p>
            <a:pPr lvl="1"/>
            <a:r>
              <a:rPr lang="en-US" sz="2000" dirty="0" err="1" smtClean="0"/>
              <a:t>Mazanek</a:t>
            </a:r>
            <a:r>
              <a:rPr lang="en-US" sz="2000" dirty="0" smtClean="0"/>
              <a:t> (‘09) – Graph grammar production rules</a:t>
            </a:r>
          </a:p>
          <a:p>
            <a:pPr lvl="1"/>
            <a:r>
              <a:rPr lang="en-US" sz="2000" dirty="0" smtClean="0"/>
              <a:t>Provide runtime graph complete suggestions</a:t>
            </a:r>
          </a:p>
          <a:p>
            <a:pPr lvl="1"/>
            <a:r>
              <a:rPr lang="en-US" sz="2000" dirty="0" smtClean="0"/>
              <a:t>Avoid infinite production loop / Not end-user customization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Live Transformation</a:t>
            </a:r>
          </a:p>
          <a:p>
            <a:pPr lvl="1"/>
            <a:r>
              <a:rPr lang="en-US" sz="2200" dirty="0" err="1" smtClean="0"/>
              <a:t>Balogh</a:t>
            </a:r>
            <a:r>
              <a:rPr lang="en-US" sz="2200" dirty="0" smtClean="0"/>
              <a:t> (‘06), </a:t>
            </a:r>
            <a:r>
              <a:rPr lang="en-US" sz="2000" dirty="0" err="1" smtClean="0"/>
              <a:t>Rath</a:t>
            </a:r>
            <a:r>
              <a:rPr lang="en-US" sz="2000" dirty="0" smtClean="0"/>
              <a:t> (‘08) Bergmann</a:t>
            </a:r>
            <a:r>
              <a:rPr lang="en-US" sz="2200" dirty="0" smtClean="0"/>
              <a:t> (‘09) -VIATRA2</a:t>
            </a:r>
          </a:p>
          <a:p>
            <a:pPr lvl="1"/>
            <a:r>
              <a:rPr lang="en-US" sz="2200" dirty="0" smtClean="0"/>
              <a:t>Live model transformation specification</a:t>
            </a:r>
          </a:p>
          <a:p>
            <a:pPr lvl="1"/>
            <a:r>
              <a:rPr lang="en-US" sz="2000" dirty="0" smtClean="0"/>
              <a:t>Preserve the full transformation context in the form of pattern matches that improved the performance of the live transformation</a:t>
            </a:r>
            <a:endParaRPr lang="en-US" sz="2200" dirty="0" smtClean="0"/>
          </a:p>
          <a:p>
            <a:r>
              <a:rPr lang="en-US" sz="2400" dirty="0" smtClean="0"/>
              <a:t>Model Transformation Reuse</a:t>
            </a:r>
          </a:p>
          <a:p>
            <a:pPr lvl="1"/>
            <a:r>
              <a:rPr lang="en-US" sz="2000" dirty="0" err="1" smtClean="0"/>
              <a:t>Iacob</a:t>
            </a:r>
            <a:r>
              <a:rPr lang="en-US" sz="2000" dirty="0" smtClean="0"/>
              <a:t> (‘08)</a:t>
            </a:r>
          </a:p>
          <a:p>
            <a:pPr lvl="1"/>
            <a:r>
              <a:rPr lang="en-US" sz="2000" dirty="0" smtClean="0"/>
              <a:t>Summarized a number of model transformation patterns and enabled reusing and extending these patterns in QVT</a:t>
            </a:r>
          </a:p>
          <a:p>
            <a:pPr lvl="1"/>
            <a:r>
              <a:rPr lang="en-US" sz="2000" dirty="0" err="1" smtClean="0"/>
              <a:t>Sen</a:t>
            </a:r>
            <a:r>
              <a:rPr lang="en-US" sz="2000" dirty="0" smtClean="0"/>
              <a:t> (‘10)</a:t>
            </a:r>
          </a:p>
          <a:p>
            <a:pPr lvl="1"/>
            <a:r>
              <a:rPr lang="en-US" sz="2000" dirty="0" smtClean="0"/>
              <a:t>A novel approach to adapt a </a:t>
            </a:r>
            <a:r>
              <a:rPr lang="en-US" sz="2000" dirty="0" err="1" smtClean="0"/>
              <a:t>metamodel</a:t>
            </a:r>
            <a:r>
              <a:rPr lang="en-US" sz="2000" dirty="0" smtClean="0"/>
              <a:t> so that an existing model transformation written for a different </a:t>
            </a:r>
            <a:r>
              <a:rPr lang="en-US" sz="2000" dirty="0" err="1" smtClean="0"/>
              <a:t>Metamodel</a:t>
            </a:r>
            <a:r>
              <a:rPr lang="en-US" sz="2000" dirty="0" smtClean="0"/>
              <a:t> can be reused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Provide an end-user focused mechanism to test the correctness of a live demonstration</a:t>
            </a:r>
          </a:p>
          <a:p>
            <a:r>
              <a:rPr lang="en-US" sz="2400" dirty="0" smtClean="0"/>
              <a:t>Lack of a management feature in the centralized pattern repository</a:t>
            </a:r>
          </a:p>
          <a:p>
            <a:r>
              <a:rPr lang="en-US" sz="2400" dirty="0" smtClean="0"/>
              <a:t>Improve the performance of live matching</a:t>
            </a:r>
          </a:p>
          <a:p>
            <a:r>
              <a:rPr lang="en-US" sz="2400" dirty="0" smtClean="0"/>
              <a:t>An empirical study on the usability of the tool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and Comments?</a:t>
            </a:r>
          </a:p>
          <a:p>
            <a:r>
              <a:rPr lang="en-US" dirty="0" smtClean="0"/>
              <a:t>Additional questions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yusun@cis.uab.edu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3581400"/>
            <a:ext cx="4724401" cy="1752199"/>
            <a:chOff x="2209800" y="2664499"/>
            <a:chExt cx="4648200" cy="182732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40178" y="2664499"/>
              <a:ext cx="2743200" cy="1483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209800" y="4114800"/>
              <a:ext cx="4648200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b="1" dirty="0" smtClean="0">
                  <a:solidFill>
                    <a:schemeClr val="tx2"/>
                  </a:solidFill>
                  <a:latin typeface="Bradley Hand ITC" pitchFamily="66" charset="0"/>
                </a:rPr>
                <a:t>Model Transformation </a:t>
              </a:r>
              <a:r>
                <a:rPr lang="en-US" sz="2000" b="1" dirty="0" smtClean="0">
                  <a:solidFill>
                    <a:schemeClr val="accent1"/>
                  </a:solidFill>
                  <a:latin typeface="Bradley Hand ITC" pitchFamily="66" charset="0"/>
                </a:rPr>
                <a:t>By Demonstration</a:t>
              </a:r>
              <a:endParaRPr lang="en-US" sz="2000" b="1" dirty="0">
                <a:solidFill>
                  <a:schemeClr val="accent1"/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6629400" y="1401699"/>
            <a:ext cx="1922001" cy="1143903"/>
            <a:chOff x="6633930" y="5486400"/>
            <a:chExt cx="1922002" cy="1143903"/>
          </a:xfrm>
        </p:grpSpPr>
        <p:sp>
          <p:nvSpPr>
            <p:cNvPr id="8" name="Text Box 1213"/>
            <p:cNvSpPr txBox="1">
              <a:spLocks noChangeArrowheads="1"/>
            </p:cNvSpPr>
            <p:nvPr/>
          </p:nvSpPr>
          <p:spPr bwMode="auto">
            <a:xfrm>
              <a:off x="6633930" y="6307138"/>
              <a:ext cx="1922002" cy="323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This research is supported by</a:t>
              </a:r>
            </a:p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NSF </a:t>
              </a:r>
              <a:r>
                <a:rPr lang="en-US" sz="1050" dirty="0" smtClean="0"/>
                <a:t>CAREER </a:t>
              </a:r>
              <a:r>
                <a:rPr lang="en-US" sz="1050" dirty="0"/>
                <a:t>award </a:t>
              </a:r>
              <a:r>
                <a:rPr lang="en-US" sz="1050" dirty="0" smtClean="0"/>
                <a:t>CCF-1052616</a:t>
              </a:r>
              <a:endParaRPr lang="en-US" sz="1050" dirty="0"/>
            </a:p>
          </p:txBody>
        </p:sp>
        <p:pic>
          <p:nvPicPr>
            <p:cNvPr id="9" name="Picture 1356" descr="nsf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77843" y="5486400"/>
              <a:ext cx="743051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6" descr="uab_logo_gree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58453"/>
            <a:ext cx="1447800" cy="47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1" descr="http://www.f150online.com/forums/members/ace85-albums-truck-picture48177-du-virginiatech-logo-profile-pa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4" y="5620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Yu Sun\Desktop\Siemens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824853"/>
            <a:ext cx="2235200" cy="521355"/>
          </a:xfrm>
          <a:prstGeom prst="rect">
            <a:avLst/>
          </a:prstGeom>
          <a:noFill/>
        </p:spPr>
      </p:pic>
      <p:pic>
        <p:nvPicPr>
          <p:cNvPr id="15" name="Picture 14" descr="ComputerScienceColo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7000" y="5715000"/>
            <a:ext cx="1757172" cy="7264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49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EmFuncML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275"/>
            <a:ext cx="8229600" cy="4835525"/>
          </a:xfrm>
        </p:spPr>
        <p:txBody>
          <a:bodyPr/>
          <a:lstStyle/>
          <a:p>
            <a:r>
              <a:rPr lang="en-US" sz="2400" dirty="0" smtClean="0"/>
              <a:t>Embedded Function Modeling Language</a:t>
            </a:r>
          </a:p>
          <a:p>
            <a:pPr lvl="1"/>
            <a:r>
              <a:rPr lang="en-US" sz="2000" dirty="0" smtClean="0"/>
              <a:t>model the internal computation process and data flow</a:t>
            </a:r>
          </a:p>
          <a:p>
            <a:pPr lvl="1"/>
            <a:r>
              <a:rPr lang="en-US" sz="2000" dirty="0" smtClean="0"/>
              <a:t>model the high-level system HW/SW configurations</a:t>
            </a:r>
          </a:p>
          <a:p>
            <a:pPr lvl="1"/>
            <a:r>
              <a:rPr lang="en-US" sz="2000" dirty="0" smtClean="0"/>
              <a:t>generate platform-dependent implementation code</a:t>
            </a:r>
          </a:p>
          <a:p>
            <a:pPr lvl="1"/>
            <a:r>
              <a:rPr lang="en-US" sz="2000" dirty="0" smtClean="0"/>
              <a:t>estimate the Worst Case Execution Time (WCET)</a:t>
            </a:r>
            <a:endParaRPr lang="en-US" sz="2000" dirty="0"/>
          </a:p>
        </p:txBody>
      </p:sp>
      <p:pic>
        <p:nvPicPr>
          <p:cNvPr id="4" name="Picture 3" descr="example1-src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6477000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7416800" y="4572000"/>
            <a:ext cx="1270000" cy="1435860"/>
            <a:chOff x="762000" y="2743200"/>
            <a:chExt cx="1524000" cy="1664732"/>
          </a:xfrm>
        </p:grpSpPr>
        <p:pic>
          <p:nvPicPr>
            <p:cNvPr id="6" name="Picture 2" descr="http://www.clevercubed.com/wp-content/uploads/2010/05/developer_avata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2743200"/>
              <a:ext cx="1524000" cy="1524001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022697" y="4038600"/>
              <a:ext cx="89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Yu</a:t>
              </a:r>
              <a:r>
                <a:rPr lang="en-US" dirty="0" smtClean="0"/>
                <a:t> (CS)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91400" y="3276600"/>
            <a:ext cx="1143000" cy="1434152"/>
            <a:chOff x="2590800" y="2971800"/>
            <a:chExt cx="1371600" cy="1662752"/>
          </a:xfrm>
        </p:grpSpPr>
        <p:pic>
          <p:nvPicPr>
            <p:cNvPr id="9" name="Picture 4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Patterns using EmFuncML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Modeling ADC (Analog-to-Digital Converter)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38200" y="4191000"/>
          <a:ext cx="2133600" cy="149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3600"/>
              </a:tblGrid>
              <a:tr h="402309">
                <a:tc>
                  <a:txBody>
                    <a:bodyPr/>
                    <a:lstStyle/>
                    <a:p>
                      <a:r>
                        <a:rPr lang="en-US" dirty="0" smtClean="0"/>
                        <a:t>19 operations</a:t>
                      </a:r>
                      <a:endParaRPr lang="en-US" dirty="0"/>
                    </a:p>
                  </a:txBody>
                  <a:tcPr/>
                </a:tc>
              </a:tr>
              <a:tr h="343923">
                <a:tc>
                  <a:txBody>
                    <a:bodyPr/>
                    <a:lstStyle/>
                    <a:p>
                      <a:r>
                        <a:rPr lang="en-US" dirty="0" smtClean="0"/>
                        <a:t>1. Add elements</a:t>
                      </a:r>
                      <a:endParaRPr lang="en-US" dirty="0"/>
                    </a:p>
                  </a:txBody>
                  <a:tcPr/>
                </a:tc>
              </a:tr>
              <a:tr h="343923">
                <a:tc>
                  <a:txBody>
                    <a:bodyPr/>
                    <a:lstStyle/>
                    <a:p>
                      <a:r>
                        <a:rPr lang="en-US" dirty="0" smtClean="0"/>
                        <a:t>2. Add connections</a:t>
                      </a:r>
                      <a:endParaRPr lang="en-US" dirty="0"/>
                    </a:p>
                  </a:txBody>
                  <a:tcPr/>
                </a:tc>
              </a:tr>
              <a:tr h="343923">
                <a:tc>
                  <a:txBody>
                    <a:bodyPr/>
                    <a:lstStyle/>
                    <a:p>
                      <a:r>
                        <a:rPr lang="en-US" dirty="0" smtClean="0"/>
                        <a:t>3. Setup attributes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467600" y="4495800"/>
            <a:ext cx="1143000" cy="1434152"/>
            <a:chOff x="2590800" y="2971800"/>
            <a:chExt cx="1371600" cy="1662752"/>
          </a:xfrm>
        </p:grpSpPr>
        <p:pic>
          <p:nvPicPr>
            <p:cNvPr id="13" name="Picture 4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1981200"/>
            <a:ext cx="6629400" cy="4083487"/>
            <a:chOff x="838200" y="1981200"/>
            <a:chExt cx="6629400" cy="4083487"/>
          </a:xfrm>
        </p:grpSpPr>
        <p:pic>
          <p:nvPicPr>
            <p:cNvPr id="31745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1981200"/>
              <a:ext cx="3019425" cy="1704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 descr="trg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2800" y="2057400"/>
              <a:ext cx="4114800" cy="40072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Curved Right Arrow 14"/>
            <p:cNvSpPr/>
            <p:nvPr/>
          </p:nvSpPr>
          <p:spPr bwMode="auto">
            <a:xfrm rot="20287923">
              <a:off x="2778270" y="3489473"/>
              <a:ext cx="457200" cy="685800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Patterns using EmFuncML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r>
              <a:rPr lang="en-US" sz="2400" dirty="0" smtClean="0"/>
              <a:t>Applying Buffering Function</a:t>
            </a:r>
            <a:endParaRPr lang="en-US" sz="2400" dirty="0"/>
          </a:p>
        </p:txBody>
      </p:sp>
      <p:pic>
        <p:nvPicPr>
          <p:cNvPr id="7" name="Picture 6" descr="newfigur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1828800"/>
            <a:ext cx="6248400" cy="4648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 bwMode="auto">
          <a:xfrm>
            <a:off x="1447800" y="3200400"/>
            <a:ext cx="3505200" cy="3200400"/>
          </a:xfrm>
          <a:prstGeom prst="roundRect">
            <a:avLst>
              <a:gd name="adj" fmla="val 711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30600" y="4812540"/>
            <a:ext cx="1270000" cy="1435860"/>
            <a:chOff x="762000" y="2743200"/>
            <a:chExt cx="1524000" cy="1664732"/>
          </a:xfrm>
        </p:grpSpPr>
        <p:pic>
          <p:nvPicPr>
            <p:cNvPr id="14" name="Picture 2" descr="http://www.clevercubed.com/wp-content/uploads/2010/05/developer_avata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" y="2743200"/>
              <a:ext cx="1524000" cy="1524001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022697" y="4038600"/>
              <a:ext cx="89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Yu</a:t>
              </a:r>
              <a:r>
                <a:rPr lang="en-US" dirty="0" smtClean="0"/>
                <a:t> (CS)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00200" y="3352800"/>
            <a:ext cx="3276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a function has a big WCET, other functions that depend on it should apply a buffering function to ensure the correct data flow.</a:t>
            </a:r>
            <a:endParaRPr lang="en-US" sz="2000" dirty="0"/>
          </a:p>
        </p:txBody>
      </p:sp>
      <p:sp>
        <p:nvSpPr>
          <p:cNvPr id="17" name="Curved Left Arrow 16"/>
          <p:cNvSpPr/>
          <p:nvPr/>
        </p:nvSpPr>
        <p:spPr bwMode="auto">
          <a:xfrm>
            <a:off x="7848600" y="3048000"/>
            <a:ext cx="990600" cy="2209800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686800" cy="788987"/>
          </a:xfrm>
        </p:spPr>
        <p:txBody>
          <a:bodyPr/>
          <a:lstStyle/>
          <a:p>
            <a:r>
              <a:rPr lang="en-US" sz="3200" dirty="0" smtClean="0"/>
              <a:t>Motivation 1: How to reuse the editing patterns</a:t>
            </a:r>
            <a:endParaRPr lang="en-US" sz="3200" dirty="0"/>
          </a:p>
        </p:txBody>
      </p:sp>
      <p:pic>
        <p:nvPicPr>
          <p:cNvPr id="6" name="Picture 5" descr="newfigur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562600" cy="4419600"/>
          </a:xfrm>
          <a:prstGeom prst="rect">
            <a:avLst/>
          </a:prstGeom>
        </p:spPr>
      </p:pic>
      <p:pic>
        <p:nvPicPr>
          <p:cNvPr id="7" name="Picture 8" descr="http://www.instablogsimages.com/images/2009/12/10/eruf-stormster_2_anHR1_6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2286000" cy="154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16" descr="http://t3.gstatic.com/images?q=tbn:ANd9GcSlpFKSaNfkaLYVAhuU4mCLl0UrDo8lNFDZ7RZp68WF6UZNCj5S&amp;t=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876800"/>
            <a:ext cx="2099009" cy="1504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4" descr="http://cn.renesas.com/media/applications/automotive/automotive_segment/networking/child_folder/lan-flexray-networ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1371600"/>
            <a:ext cx="1997493" cy="1761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6" descr="http://jcwinnie.biz/wordpress/imageSnag/By_Wir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2057400"/>
            <a:ext cx="2225359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://blog.niot.net/blog-images/confirmed-mercedes-to-shift-some-production-of-next-gen-c-clas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4648200"/>
            <a:ext cx="2745967" cy="1829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qua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81400" y="4876800"/>
            <a:ext cx="1689100" cy="126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diy-helicopter_Mn3Zd_2555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0" y="3657600"/>
            <a:ext cx="1825661" cy="836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 Transformation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r>
              <a:rPr lang="en-US" sz="2000" dirty="0" smtClean="0"/>
              <a:t>MTLs are specialized languages to implement model transformation tasks</a:t>
            </a:r>
          </a:p>
          <a:p>
            <a:r>
              <a:rPr lang="en-US" sz="2000" dirty="0" smtClean="0"/>
              <a:t>Automate model evolutions by programming</a:t>
            </a:r>
          </a:p>
          <a:p>
            <a:endParaRPr lang="en-US" sz="2000" dirty="0"/>
          </a:p>
        </p:txBody>
      </p:sp>
      <p:grpSp>
        <p:nvGrpSpPr>
          <p:cNvPr id="5" name="Group 22"/>
          <p:cNvGrpSpPr/>
          <p:nvPr/>
        </p:nvGrpSpPr>
        <p:grpSpPr>
          <a:xfrm>
            <a:off x="783976" y="2209800"/>
            <a:ext cx="7293224" cy="4244586"/>
            <a:chOff x="935189" y="2199137"/>
            <a:chExt cx="7293224" cy="4244586"/>
          </a:xfrm>
        </p:grpSpPr>
        <p:pic>
          <p:nvPicPr>
            <p:cNvPr id="17" name="Picture 16" descr="PPT3F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030618" y="2618326"/>
              <a:ext cx="1941182" cy="263448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18" name="Content Placeholder 3" descr="PPT5A8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3186045" y="2618326"/>
              <a:ext cx="2401013" cy="30041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19" name="Picture 3" descr="C:\Documents and Settings\yusun\Desktop\Picture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17738" y="2609592"/>
              <a:ext cx="1954662" cy="273345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20" name="TextBox 6"/>
            <p:cNvSpPr txBox="1">
              <a:spLocks noChangeArrowheads="1"/>
            </p:cNvSpPr>
            <p:nvPr/>
          </p:nvSpPr>
          <p:spPr bwMode="auto">
            <a:xfrm>
              <a:off x="984264" y="5272693"/>
              <a:ext cx="2045305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QVT</a:t>
              </a:r>
            </a:p>
            <a:p>
              <a:pPr algn="ctr">
                <a:buNone/>
              </a:pPr>
              <a:r>
                <a:rPr lang="en-US" sz="1200" dirty="0">
                  <a:solidFill>
                    <a:srgbClr val="C00000"/>
                  </a:solidFill>
                </a:rPr>
                <a:t>Query/View/Transformation</a:t>
              </a: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3210308" y="5621960"/>
              <a:ext cx="2347117" cy="821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C00000"/>
                  </a:solidFill>
                </a:rPr>
                <a:t>ECL</a:t>
              </a:r>
              <a:endParaRPr lang="en-US" sz="1600" dirty="0">
                <a:solidFill>
                  <a:srgbClr val="C00000"/>
                </a:solidFill>
              </a:endParaRPr>
            </a:p>
            <a:p>
              <a:pPr>
                <a:buNone/>
              </a:pPr>
              <a:r>
                <a:rPr lang="en-US" sz="1200" dirty="0" smtClean="0">
                  <a:solidFill>
                    <a:srgbClr val="C00000"/>
                  </a:solidFill>
                </a:rPr>
                <a:t>Embedded Constrain Language</a:t>
              </a:r>
              <a:endParaRPr lang="en-US" sz="1200" dirty="0">
                <a:solidFill>
                  <a:srgbClr val="C00000"/>
                </a:solidFill>
              </a:endParaRPr>
            </a:p>
            <a:p>
              <a:endParaRPr lang="en-US" dirty="0"/>
            </a:p>
          </p:txBody>
        </p:sp>
        <p:sp>
          <p:nvSpPr>
            <p:cNvPr id="22" name="TextBox 10"/>
            <p:cNvSpPr txBox="1">
              <a:spLocks noChangeArrowheads="1"/>
            </p:cNvSpPr>
            <p:nvPr/>
          </p:nvSpPr>
          <p:spPr bwMode="auto">
            <a:xfrm>
              <a:off x="5570762" y="5359543"/>
              <a:ext cx="2657651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600" dirty="0" err="1">
                  <a:solidFill>
                    <a:srgbClr val="C00000"/>
                  </a:solidFill>
                </a:rPr>
                <a:t>GReAT</a:t>
              </a:r>
              <a:endParaRPr lang="en-US" sz="1600" dirty="0">
                <a:solidFill>
                  <a:srgbClr val="C00000"/>
                </a:solidFill>
              </a:endParaRPr>
            </a:p>
            <a:p>
              <a:pPr algn="ctr">
                <a:buNone/>
              </a:pPr>
              <a:r>
                <a:rPr lang="en-US" sz="1200" dirty="0">
                  <a:solidFill>
                    <a:srgbClr val="C00000"/>
                  </a:solidFill>
                </a:rPr>
                <a:t>Graph Rewriting and Transformation</a:t>
              </a:r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935189" y="2199137"/>
              <a:ext cx="39998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i="1" dirty="0" smtClean="0">
                  <a:solidFill>
                    <a:schemeClr val="tx2"/>
                  </a:solidFill>
                  <a:latin typeface="+mj-lt"/>
                </a:rPr>
                <a:t>Popular </a:t>
              </a:r>
              <a:r>
                <a:rPr lang="en-US" i="1" dirty="0">
                  <a:solidFill>
                    <a:schemeClr val="tx2"/>
                  </a:solidFill>
                  <a:latin typeface="+mj-lt"/>
                </a:rPr>
                <a:t>Model </a:t>
              </a:r>
              <a:r>
                <a:rPr lang="en-US" i="1" dirty="0" smtClean="0">
                  <a:solidFill>
                    <a:schemeClr val="tx2"/>
                  </a:solidFill>
                  <a:latin typeface="+mj-lt"/>
                </a:rPr>
                <a:t>Transformation </a:t>
              </a:r>
              <a:r>
                <a:rPr lang="en-US" i="1" dirty="0">
                  <a:solidFill>
                    <a:schemeClr val="tx2"/>
                  </a:solidFill>
                  <a:latin typeface="+mj-lt"/>
                </a:rPr>
                <a:t>Languages</a:t>
              </a: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4953000" y="2286000"/>
            <a:ext cx="4038600" cy="1752600"/>
            <a:chOff x="5334000" y="1647825"/>
            <a:chExt cx="4038600" cy="1752600"/>
          </a:xfrm>
        </p:grpSpPr>
        <p:sp>
          <p:nvSpPr>
            <p:cNvPr id="13" name="Explosion 2 12"/>
            <p:cNvSpPr/>
            <p:nvPr/>
          </p:nvSpPr>
          <p:spPr bwMode="auto">
            <a:xfrm>
              <a:off x="5334000" y="1647825"/>
              <a:ext cx="4038600" cy="1752600"/>
            </a:xfrm>
            <a:prstGeom prst="irregularSeal2">
              <a:avLst/>
            </a:prstGeom>
            <a:solidFill>
              <a:schemeClr val="lt1">
                <a:alpha val="94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9800" y="2296995"/>
              <a:ext cx="2300631" cy="951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b="1" dirty="0" smtClean="0"/>
                <a:t>Challenge 1:</a:t>
              </a:r>
            </a:p>
            <a:p>
              <a:pPr>
                <a:buNone/>
              </a:pPr>
              <a:r>
                <a:rPr lang="en-US" dirty="0" smtClean="0"/>
                <a:t>Steep learning curve</a:t>
              </a:r>
            </a:p>
            <a:p>
              <a:pPr>
                <a:buNone/>
              </a:pPr>
              <a:endParaRPr lang="en-US" dirty="0"/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3733800" y="4191000"/>
            <a:ext cx="5181600" cy="2057400"/>
            <a:chOff x="2971800" y="4038600"/>
            <a:chExt cx="5181600" cy="2057400"/>
          </a:xfrm>
        </p:grpSpPr>
        <p:sp>
          <p:nvSpPr>
            <p:cNvPr id="14" name="Explosion 2 13"/>
            <p:cNvSpPr/>
            <p:nvPr/>
          </p:nvSpPr>
          <p:spPr bwMode="auto">
            <a:xfrm>
              <a:off x="2971800" y="4038600"/>
              <a:ext cx="5181600" cy="2057400"/>
            </a:xfrm>
            <a:prstGeom prst="irregularSeal2">
              <a:avLst/>
            </a:prstGeom>
            <a:solidFill>
              <a:schemeClr val="lt1">
                <a:alpha val="94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86201" y="4743170"/>
              <a:ext cx="32003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b="1" dirty="0" smtClean="0"/>
                <a:t>Challenge 2:</a:t>
              </a:r>
            </a:p>
            <a:p>
              <a:pPr>
                <a:buNone/>
              </a:pPr>
              <a:r>
                <a:rPr lang="en-US" dirty="0" smtClean="0"/>
                <a:t>Deep understanding about the </a:t>
              </a:r>
              <a:r>
                <a:rPr lang="en-US" dirty="0" err="1" smtClean="0"/>
                <a:t>metamodel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5119048"/>
            <a:ext cx="1143000" cy="1434152"/>
            <a:chOff x="2590800" y="2971800"/>
            <a:chExt cx="1371600" cy="1662752"/>
          </a:xfrm>
        </p:grpSpPr>
        <p:pic>
          <p:nvPicPr>
            <p:cNvPr id="25" name="Picture 24" descr="http://www.bridgeoc.com/employees/images/Man%20red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2971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743200" y="426522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Chris</a:t>
              </a:r>
              <a:r>
                <a:rPr lang="en-US" dirty="0" smtClean="0"/>
                <a:t> (EE)</a:t>
              </a:r>
              <a:endParaRPr lang="en-US" dirty="0"/>
            </a:p>
          </p:txBody>
        </p:sp>
      </p:grpSp>
      <p:pic>
        <p:nvPicPr>
          <p:cNvPr id="41988" name="Picture 4" descr="http://images3.wikia.nocookie.net/__cb20110515060626/leagueoflegends/images/f/f9/Sto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34200" y="5105400"/>
            <a:ext cx="838201" cy="83820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6185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Solution 1: </a:t>
            </a:r>
            <a:r>
              <a:rPr lang="en-US" sz="2800" dirty="0" smtClean="0"/>
              <a:t>Model Transformation By Demonstration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complete endogenous model transformation framework</a:t>
            </a:r>
          </a:p>
          <a:p>
            <a:pPr lvl="1"/>
            <a:r>
              <a:rPr lang="en-US" sz="2000" dirty="0" smtClean="0"/>
              <a:t>Specify and execute model transformations</a:t>
            </a:r>
          </a:p>
          <a:p>
            <a:pPr lvl="1"/>
            <a:r>
              <a:rPr lang="en-US" sz="2000" dirty="0" smtClean="0"/>
              <a:t>Users are fully isolated from MTLs and </a:t>
            </a:r>
            <a:r>
              <a:rPr lang="en-US" sz="2000" dirty="0" err="1" smtClean="0"/>
              <a:t>metamodels</a:t>
            </a:r>
            <a:endParaRPr lang="en-US" sz="2200" dirty="0" smtClean="0"/>
          </a:p>
          <a:p>
            <a:r>
              <a:rPr lang="en-US" sz="2200" dirty="0" smtClean="0"/>
              <a:t>Infer and generate model transformation patterns by demonstrating a transformation of the models using concrete examples</a:t>
            </a:r>
            <a:endParaRPr lang="en-US" sz="2200" dirty="0"/>
          </a:p>
        </p:txBody>
      </p:sp>
      <p:grpSp>
        <p:nvGrpSpPr>
          <p:cNvPr id="6" name="Group 38"/>
          <p:cNvGrpSpPr/>
          <p:nvPr/>
        </p:nvGrpSpPr>
        <p:grpSpPr>
          <a:xfrm>
            <a:off x="569409" y="3352800"/>
            <a:ext cx="8041191" cy="3027741"/>
            <a:chOff x="798009" y="3429000"/>
            <a:chExt cx="8041191" cy="302774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484" y="4442204"/>
              <a:ext cx="2009516" cy="2014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8" descr="E:\Research\TOOLS10\figure1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8009" y="4033650"/>
              <a:ext cx="2743200" cy="1828647"/>
            </a:xfrm>
            <a:prstGeom prst="rect">
              <a:avLst/>
            </a:prstGeom>
            <a:scene3d>
              <a:camera prst="perspectiveHeroicExtremeRightFacing"/>
              <a:lightRig rig="threePt" dir="t"/>
            </a:scene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cxnSp>
          <p:nvCxnSpPr>
            <p:cNvPr id="9" name="Straight Connector 8"/>
            <p:cNvCxnSpPr/>
            <p:nvPr/>
          </p:nvCxnSpPr>
          <p:spPr bwMode="auto">
            <a:xfrm flipV="1">
              <a:off x="962284" y="5990947"/>
              <a:ext cx="4419600" cy="152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809884" y="4090897"/>
              <a:ext cx="4419600" cy="1595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148334" y="3962400"/>
              <a:ext cx="2081150" cy="16475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172084" y="5609947"/>
              <a:ext cx="2209800" cy="381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Cloud Callout 37"/>
            <p:cNvSpPr/>
            <p:nvPr/>
          </p:nvSpPr>
          <p:spPr bwMode="auto">
            <a:xfrm>
              <a:off x="5853242" y="3429000"/>
              <a:ext cx="2985958" cy="1981200"/>
            </a:xfrm>
            <a:prstGeom prst="cloudCallout">
              <a:avLst>
                <a:gd name="adj1" fmla="val -46984"/>
                <a:gd name="adj2" fmla="val 3921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57802" y="3797856"/>
              <a:ext cx="1924198" cy="1383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3074" name="Picture 2" descr="http://www.canduh.com/images/updat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86" y="4038600"/>
              <a:ext cx="364614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ross, delete, exit, first, last, next, previous, remov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661" y="4102924"/>
              <a:ext cx="392875" cy="392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001, 01, add, addition, new, plus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129" y="4184929"/>
              <a:ext cx="387071" cy="38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Striped Right Arrow 41"/>
            <p:cNvSpPr/>
            <p:nvPr/>
          </p:nvSpPr>
          <p:spPr bwMode="auto">
            <a:xfrm rot="21303523">
              <a:off x="3179181" y="4384688"/>
              <a:ext cx="2752532" cy="568683"/>
            </a:xfrm>
            <a:prstGeom prst="stripedRightArrow">
              <a:avLst>
                <a:gd name="adj1" fmla="val 44777"/>
                <a:gd name="adj2" fmla="val 27366"/>
              </a:avLst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Add, Remove,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0428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apezoid 53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rapezoid 18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MTBD Framework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6" name="Picture 5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Operation</a:t>
              </a:r>
            </a:p>
            <a:p>
              <a:pPr algn="ctr"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475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</a:t>
              </a:r>
            </a:p>
            <a:p>
              <a:pPr algn="ctr"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3" name="Straight Connector 32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57"/>
          <p:cNvGrpSpPr/>
          <p:nvPr/>
        </p:nvGrpSpPr>
        <p:grpSpPr>
          <a:xfrm>
            <a:off x="6872445" y="2667000"/>
            <a:ext cx="1545336" cy="685800"/>
            <a:chOff x="5181600" y="4191000"/>
            <a:chExt cx="1545336" cy="685800"/>
          </a:xfrm>
        </p:grpSpPr>
        <p:sp>
          <p:nvSpPr>
            <p:cNvPr id="53" name="Flowchart: Alternate Process 5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38800" y="4267855"/>
              <a:ext cx="1015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Straight Connector 58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Operation</a:t>
              </a:r>
            </a:p>
            <a:p>
              <a:pPr algn="ctr"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49" name="Flowchart: Alternate Process 4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6518" y="4072950"/>
              <a:ext cx="119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724025" y="5048250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7" name="Group 42"/>
          <p:cNvGrpSpPr/>
          <p:nvPr/>
        </p:nvGrpSpPr>
        <p:grpSpPr>
          <a:xfrm>
            <a:off x="3724275" y="5334000"/>
            <a:ext cx="1676400" cy="685800"/>
            <a:chOff x="4267200" y="4953000"/>
            <a:chExt cx="1676400" cy="685800"/>
          </a:xfrm>
        </p:grpSpPr>
        <p:sp>
          <p:nvSpPr>
            <p:cNvPr id="36" name="Flowchart: Alternate Process 35"/>
            <p:cNvSpPr/>
            <p:nvPr/>
          </p:nvSpPr>
          <p:spPr bwMode="auto">
            <a:xfrm>
              <a:off x="4267200" y="49530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1975" y="5038725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4848649" y="5082469"/>
              <a:ext cx="1094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Execution Debugging</a:t>
              </a:r>
              <a:endParaRPr lang="en-US" sz="1600" dirty="0" smtClean="0"/>
            </a:p>
          </p:txBody>
        </p:sp>
      </p:grpSp>
      <p:grpSp>
        <p:nvGrpSpPr>
          <p:cNvPr id="18" name="Group 62"/>
          <p:cNvGrpSpPr/>
          <p:nvPr/>
        </p:nvGrpSpPr>
        <p:grpSpPr>
          <a:xfrm>
            <a:off x="7115175" y="3762375"/>
            <a:ext cx="1066800" cy="1447800"/>
            <a:chOff x="6858000" y="4191000"/>
            <a:chExt cx="1066800" cy="1447800"/>
          </a:xfrm>
        </p:grpSpPr>
        <p:sp>
          <p:nvSpPr>
            <p:cNvPr id="55" name="Flowchart: Magnetic Disk 5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1" name="Picture 60" descr="databas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903179" y="4686300"/>
              <a:ext cx="991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 algn="ctr"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64" name="Straight Connector 6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533400" y="1171575"/>
            <a:ext cx="8077200" cy="2362200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2925" y="3952874"/>
            <a:ext cx="6210300" cy="2257425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33013" y="1209675"/>
            <a:ext cx="17299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/>
              <a:t>MT Specification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29225" y="4003344"/>
            <a:ext cx="14890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/>
              <a:t>MT Execution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3553" y="6320135"/>
            <a:ext cx="542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Model Transformation by Demonstration</a:t>
            </a:r>
            <a:br>
              <a:rPr lang="en-US" sz="1200" i="1" dirty="0" smtClean="0"/>
            </a:br>
            <a:r>
              <a:rPr lang="en-US" sz="1200" i="1" dirty="0" smtClean="0"/>
              <a:t>Yu Sun, Jules White, and Jeff Gray, </a:t>
            </a:r>
            <a:r>
              <a:rPr lang="en-US" sz="1200" i="1" dirty="0" err="1" smtClean="0"/>
              <a:t>MoDELS</a:t>
            </a:r>
            <a:r>
              <a:rPr lang="en-US" sz="1200" i="1" dirty="0" smtClean="0"/>
              <a:t>,  Denver, CO, October 2009, pp. 712-726.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xmlns="" val="3917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7.2"/>
</p:tagLst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97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97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3118</TotalTime>
  <Words>862</Words>
  <Application>Microsoft Office PowerPoint</Application>
  <PresentationFormat>On-screen Show (4:3)</PresentationFormat>
  <Paragraphs>235</Paragraphs>
  <Slides>24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Theme1</vt:lpstr>
      <vt:lpstr>Visio</vt:lpstr>
      <vt:lpstr>A Demonstration-based Approach to                  Support Live Transformations in a Model Editor </vt:lpstr>
      <vt:lpstr>Background</vt:lpstr>
      <vt:lpstr>EmFuncML</vt:lpstr>
      <vt:lpstr>Editing Patterns using EmFuncML</vt:lpstr>
      <vt:lpstr>Editing Patterns using EmFuncML</vt:lpstr>
      <vt:lpstr>Motivation 1: How to reuse the editing patterns</vt:lpstr>
      <vt:lpstr>Using Model Transformation Languages</vt:lpstr>
      <vt:lpstr>Solution 1: Model Transformation By Demonstration</vt:lpstr>
      <vt:lpstr>Basic MTBD Framework</vt:lpstr>
      <vt:lpstr>Motivation 2: How to avoid re-demonstration</vt:lpstr>
      <vt:lpstr>Solution 2: Live Demonstration</vt:lpstr>
      <vt:lpstr>Solution 2: Live Demonstration</vt:lpstr>
      <vt:lpstr>Motivation 3: How to share patterns</vt:lpstr>
      <vt:lpstr>Solution 3: Live Sharing</vt:lpstr>
      <vt:lpstr>Solution 3: Live Sharing</vt:lpstr>
      <vt:lpstr>Motivation 4: How to find applicable patterns</vt:lpstr>
      <vt:lpstr>Solution 4: Live Matching</vt:lpstr>
      <vt:lpstr>Solution 4: Live Matching</vt:lpstr>
      <vt:lpstr>Summary</vt:lpstr>
      <vt:lpstr>Supporting Model Evolution using MTBD</vt:lpstr>
      <vt:lpstr>Related Work</vt:lpstr>
      <vt:lpstr>Related Work (2)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Yu Sun</dc:creator>
  <cp:lastModifiedBy>Yu Sun</cp:lastModifiedBy>
  <cp:revision>154</cp:revision>
  <dcterms:created xsi:type="dcterms:W3CDTF">2006-08-16T00:00:00Z</dcterms:created>
  <dcterms:modified xsi:type="dcterms:W3CDTF">2011-06-27T13:18:34Z</dcterms:modified>
</cp:coreProperties>
</file>