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934200" cy="92202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7688" indent="-90488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6963" indent="-182563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4650" indent="-273050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3925" indent="-365125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994733"/>
    <a:srgbClr val="800000"/>
    <a:srgbClr val="AF8E37"/>
    <a:srgbClr val="003300"/>
    <a:srgbClr val="E7D19A"/>
    <a:srgbClr val="92752E"/>
    <a:srgbClr val="8FBC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9969" autoAdjust="0"/>
    <p:restoredTop sz="99392" autoAdjust="0"/>
  </p:normalViewPr>
  <p:slideViewPr>
    <p:cSldViewPr>
      <p:cViewPr>
        <p:scale>
          <a:sx n="30" d="100"/>
          <a:sy n="30" d="100"/>
        </p:scale>
        <p:origin x="-408" y="-78"/>
      </p:cViewPr>
      <p:guideLst>
        <p:guide orient="horz" pos="13824"/>
        <p:guide pos="1036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9159C-B86B-45EE-8180-19C83882B243}" type="doc">
      <dgm:prSet loTypeId="urn:microsoft.com/office/officeart/2005/8/layout/cycle8" loCatId="cycle" qsTypeId="urn:microsoft.com/office/officeart/2005/8/quickstyle/simple2" qsCatId="simple" csTypeId="urn:microsoft.com/office/officeart/2005/8/colors/colorful1#1" csCatId="colorful" phldr="1"/>
      <dgm:spPr/>
    </dgm:pt>
    <dgm:pt modelId="{12F15F61-BC49-4FBA-9D86-DFA094C7E5CD}">
      <dgm:prSet phldrT="[Text]"/>
      <dgm:spPr>
        <a:solidFill>
          <a:schemeClr val="accent2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B029E4E-2B70-4D51-B801-13D58B5B0687}" type="parTrans" cxnId="{FF2D9F94-8DB1-40A0-8C7D-43AE62619C19}">
      <dgm:prSet/>
      <dgm:spPr/>
      <dgm:t>
        <a:bodyPr/>
        <a:lstStyle/>
        <a:p>
          <a:endParaRPr lang="en-US"/>
        </a:p>
      </dgm:t>
    </dgm:pt>
    <dgm:pt modelId="{A00782E9-9AD9-40EA-944D-E258A5AD8700}" type="sibTrans" cxnId="{FF2D9F94-8DB1-40A0-8C7D-43AE62619C19}">
      <dgm:prSet/>
      <dgm:spPr/>
      <dgm:t>
        <a:bodyPr/>
        <a:lstStyle/>
        <a:p>
          <a:endParaRPr lang="en-US"/>
        </a:p>
      </dgm:t>
    </dgm:pt>
    <dgm:pt modelId="{9B400CC6-CB77-4528-9A73-017C5507322C}">
      <dgm:prSet phldrT="[Text]"/>
      <dgm:spPr>
        <a:solidFill>
          <a:srgbClr val="C00000">
            <a:alpha val="60000"/>
          </a:srgb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015865-92B8-4CCE-9257-42679A7543D3}" type="parTrans" cxnId="{E00C1735-AEEC-4037-AA63-64792960F316}">
      <dgm:prSet/>
      <dgm:spPr/>
      <dgm:t>
        <a:bodyPr/>
        <a:lstStyle/>
        <a:p>
          <a:endParaRPr lang="en-US"/>
        </a:p>
      </dgm:t>
    </dgm:pt>
    <dgm:pt modelId="{9CF52B3E-F459-4D76-86B2-1F6D4B9C795B}" type="sibTrans" cxnId="{E00C1735-AEEC-4037-AA63-64792960F316}">
      <dgm:prSet/>
      <dgm:spPr/>
      <dgm:t>
        <a:bodyPr/>
        <a:lstStyle/>
        <a:p>
          <a:endParaRPr lang="en-US"/>
        </a:p>
      </dgm:t>
    </dgm:pt>
    <dgm:pt modelId="{3A5A747B-FF95-4241-98E2-1FAF91550DF6}">
      <dgm:prSet phldrT="[Text]"/>
      <dgm:spPr>
        <a:solidFill>
          <a:srgbClr val="0066FF">
            <a:alpha val="60000"/>
          </a:srgbClr>
        </a:solidFill>
      </dgm:spPr>
      <dgm:t>
        <a:bodyPr/>
        <a:lstStyle/>
        <a:p>
          <a:endParaRPr lang="en-US" dirty="0"/>
        </a:p>
      </dgm:t>
    </dgm:pt>
    <dgm:pt modelId="{26D15F35-2579-418C-84B1-BB9EF3C61F7C}" type="parTrans" cxnId="{80E0B653-9150-4845-A9FA-A9C6F843F8B8}">
      <dgm:prSet/>
      <dgm:spPr/>
      <dgm:t>
        <a:bodyPr/>
        <a:lstStyle/>
        <a:p>
          <a:endParaRPr lang="en-US"/>
        </a:p>
      </dgm:t>
    </dgm:pt>
    <dgm:pt modelId="{016DD834-B0F2-4C9D-BE12-AAD12481A4D5}" type="sibTrans" cxnId="{80E0B653-9150-4845-A9FA-A9C6F843F8B8}">
      <dgm:prSet/>
      <dgm:spPr/>
      <dgm:t>
        <a:bodyPr/>
        <a:lstStyle/>
        <a:p>
          <a:endParaRPr lang="en-US"/>
        </a:p>
      </dgm:t>
    </dgm:pt>
    <dgm:pt modelId="{5603D078-1C5C-4BA1-8576-7589E9E46F58}">
      <dgm:prSet phldrT="[Text]"/>
      <dgm:spPr>
        <a:solidFill>
          <a:schemeClr val="tx2">
            <a:lumMod val="40000"/>
            <a:lumOff val="60000"/>
            <a:alpha val="60000"/>
          </a:schemeClr>
        </a:solidFill>
      </dgm:spPr>
      <dgm:t>
        <a:bodyPr/>
        <a:lstStyle/>
        <a:p>
          <a:endParaRPr lang="en-US" dirty="0"/>
        </a:p>
      </dgm:t>
    </dgm:pt>
    <dgm:pt modelId="{70860D62-39D9-49A9-96D7-4C70F643D654}" type="parTrans" cxnId="{3615A3EF-2C64-4AD9-9FC9-EC9791DE5B80}">
      <dgm:prSet/>
      <dgm:spPr/>
      <dgm:t>
        <a:bodyPr/>
        <a:lstStyle/>
        <a:p>
          <a:endParaRPr lang="en-US"/>
        </a:p>
      </dgm:t>
    </dgm:pt>
    <dgm:pt modelId="{4EBADD5E-03A8-4D2F-8B97-C4405BFA1A13}" type="sibTrans" cxnId="{3615A3EF-2C64-4AD9-9FC9-EC9791DE5B80}">
      <dgm:prSet/>
      <dgm:spPr/>
      <dgm:t>
        <a:bodyPr/>
        <a:lstStyle/>
        <a:p>
          <a:endParaRPr lang="en-US"/>
        </a:p>
      </dgm:t>
    </dgm:pt>
    <dgm:pt modelId="{BE7655A5-713F-4D2F-A98E-1F57DA78BFA8}" type="pres">
      <dgm:prSet presAssocID="{F7E9159C-B86B-45EE-8180-19C83882B243}" presName="compositeShape" presStyleCnt="0">
        <dgm:presLayoutVars>
          <dgm:chMax val="7"/>
          <dgm:dir/>
          <dgm:resizeHandles val="exact"/>
        </dgm:presLayoutVars>
      </dgm:prSet>
      <dgm:spPr/>
    </dgm:pt>
    <dgm:pt modelId="{FE981B67-C7C9-49B7-8C97-178F68644638}" type="pres">
      <dgm:prSet presAssocID="{F7E9159C-B86B-45EE-8180-19C83882B243}" presName="wedge1" presStyleLbl="node1" presStyleIdx="0" presStyleCnt="4"/>
      <dgm:spPr/>
      <dgm:t>
        <a:bodyPr/>
        <a:lstStyle/>
        <a:p>
          <a:endParaRPr lang="en-US"/>
        </a:p>
      </dgm:t>
    </dgm:pt>
    <dgm:pt modelId="{9A62861B-700D-4FAE-939C-9E97E2CB4B74}" type="pres">
      <dgm:prSet presAssocID="{F7E9159C-B86B-45EE-8180-19C83882B243}" presName="dummy1a" presStyleCnt="0"/>
      <dgm:spPr/>
    </dgm:pt>
    <dgm:pt modelId="{9903EB2B-1C9E-49A9-B9BB-3FEF6E1D2433}" type="pres">
      <dgm:prSet presAssocID="{F7E9159C-B86B-45EE-8180-19C83882B243}" presName="dummy1b" presStyleCnt="0"/>
      <dgm:spPr/>
    </dgm:pt>
    <dgm:pt modelId="{0A4CD0C2-03D8-415B-A301-76D6B079C896}" type="pres">
      <dgm:prSet presAssocID="{F7E9159C-B86B-45EE-8180-19C83882B24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91F0D-A69B-44C9-9D42-B3EC12309CB2}" type="pres">
      <dgm:prSet presAssocID="{F7E9159C-B86B-45EE-8180-19C83882B243}" presName="wedge2" presStyleLbl="node1" presStyleIdx="1" presStyleCnt="4"/>
      <dgm:spPr/>
      <dgm:t>
        <a:bodyPr/>
        <a:lstStyle/>
        <a:p>
          <a:endParaRPr lang="en-US"/>
        </a:p>
      </dgm:t>
    </dgm:pt>
    <dgm:pt modelId="{3A457072-B6F1-48F3-A2F5-3FCA3D4ECDDF}" type="pres">
      <dgm:prSet presAssocID="{F7E9159C-B86B-45EE-8180-19C83882B243}" presName="dummy2a" presStyleCnt="0"/>
      <dgm:spPr/>
    </dgm:pt>
    <dgm:pt modelId="{3E672309-EE6F-4391-B514-E64745E57728}" type="pres">
      <dgm:prSet presAssocID="{F7E9159C-B86B-45EE-8180-19C83882B243}" presName="dummy2b" presStyleCnt="0"/>
      <dgm:spPr/>
    </dgm:pt>
    <dgm:pt modelId="{459DB442-F85D-4EDA-8AD7-7DAEB04093A9}" type="pres">
      <dgm:prSet presAssocID="{F7E9159C-B86B-45EE-8180-19C83882B24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476C8-3C6F-4381-9EF1-884C34124308}" type="pres">
      <dgm:prSet presAssocID="{F7E9159C-B86B-45EE-8180-19C83882B243}" presName="wedge3" presStyleLbl="node1" presStyleIdx="2" presStyleCnt="4"/>
      <dgm:spPr/>
      <dgm:t>
        <a:bodyPr/>
        <a:lstStyle/>
        <a:p>
          <a:endParaRPr lang="en-US"/>
        </a:p>
      </dgm:t>
    </dgm:pt>
    <dgm:pt modelId="{2460E965-A77B-4562-856D-21A67D1CB0DC}" type="pres">
      <dgm:prSet presAssocID="{F7E9159C-B86B-45EE-8180-19C83882B243}" presName="dummy3a" presStyleCnt="0"/>
      <dgm:spPr/>
    </dgm:pt>
    <dgm:pt modelId="{0582D33D-B60D-47E5-8EB7-B05160161C98}" type="pres">
      <dgm:prSet presAssocID="{F7E9159C-B86B-45EE-8180-19C83882B243}" presName="dummy3b" presStyleCnt="0"/>
      <dgm:spPr/>
    </dgm:pt>
    <dgm:pt modelId="{0F940BE9-B20E-48BF-80AE-E9BF1E022DC0}" type="pres">
      <dgm:prSet presAssocID="{F7E9159C-B86B-45EE-8180-19C83882B24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44116-137E-40D5-8835-EC246B024985}" type="pres">
      <dgm:prSet presAssocID="{F7E9159C-B86B-45EE-8180-19C83882B243}" presName="wedge4" presStyleLbl="node1" presStyleIdx="3" presStyleCnt="4"/>
      <dgm:spPr/>
      <dgm:t>
        <a:bodyPr/>
        <a:lstStyle/>
        <a:p>
          <a:endParaRPr lang="en-US"/>
        </a:p>
      </dgm:t>
    </dgm:pt>
    <dgm:pt modelId="{774863EF-329F-43D4-9B19-3D3A1BCAFDCE}" type="pres">
      <dgm:prSet presAssocID="{F7E9159C-B86B-45EE-8180-19C83882B243}" presName="dummy4a" presStyleCnt="0"/>
      <dgm:spPr/>
    </dgm:pt>
    <dgm:pt modelId="{B9A87682-7343-4C98-9D32-FCD1BE30624D}" type="pres">
      <dgm:prSet presAssocID="{F7E9159C-B86B-45EE-8180-19C83882B243}" presName="dummy4b" presStyleCnt="0"/>
      <dgm:spPr/>
    </dgm:pt>
    <dgm:pt modelId="{2C2C3B02-F7C3-48EC-962E-079EE9587C41}" type="pres">
      <dgm:prSet presAssocID="{F7E9159C-B86B-45EE-8180-19C83882B24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6EE9B-9CEB-4880-8D88-EE954A78D0F5}" type="pres">
      <dgm:prSet presAssocID="{A00782E9-9AD9-40EA-944D-E258A5AD8700}" presName="arrowWedge1" presStyleLbl="fgSibTrans2D1" presStyleIdx="0" presStyleCnt="4"/>
      <dgm:spPr/>
    </dgm:pt>
    <dgm:pt modelId="{BB0F7297-E18E-4ECE-8B35-DD6658E45763}" type="pres">
      <dgm:prSet presAssocID="{4EBADD5E-03A8-4D2F-8B97-C4405BFA1A13}" presName="arrowWedge2" presStyleLbl="fgSibTrans2D1" presStyleIdx="1" presStyleCnt="4"/>
      <dgm:spPr>
        <a:solidFill>
          <a:schemeClr val="tx2">
            <a:lumMod val="40000"/>
            <a:lumOff val="60000"/>
          </a:schemeClr>
        </a:solidFill>
      </dgm:spPr>
    </dgm:pt>
    <dgm:pt modelId="{A95E6D54-5C2A-4AB2-9843-EF284C6CD396}" type="pres">
      <dgm:prSet presAssocID="{016DD834-B0F2-4C9D-BE12-AAD12481A4D5}" presName="arrowWedge3" presStyleLbl="fgSibTrans2D1" presStyleIdx="2" presStyleCnt="4"/>
      <dgm:spPr>
        <a:solidFill>
          <a:srgbClr val="0066FF"/>
        </a:solidFill>
      </dgm:spPr>
    </dgm:pt>
    <dgm:pt modelId="{FB0B7D33-F6F6-4120-91F0-390374983FE2}" type="pres">
      <dgm:prSet presAssocID="{9CF52B3E-F459-4D76-86B2-1F6D4B9C795B}" presName="arrowWedge4" presStyleLbl="fgSibTrans2D1" presStyleIdx="3" presStyleCnt="4"/>
      <dgm:spPr>
        <a:solidFill>
          <a:srgbClr val="C00000"/>
        </a:solidFill>
      </dgm:spPr>
    </dgm:pt>
  </dgm:ptLst>
  <dgm:cxnLst>
    <dgm:cxn modelId="{2C5C0FF0-5B61-43F1-A8D3-D3FFE4A3FFCC}" type="presOf" srcId="{9B400CC6-CB77-4528-9A73-017C5507322C}" destId="{28044116-137E-40D5-8835-EC246B024985}" srcOrd="0" destOrd="0" presId="urn:microsoft.com/office/officeart/2005/8/layout/cycle8"/>
    <dgm:cxn modelId="{2394B22C-F157-4B66-96E7-A1C30231F1A6}" type="presOf" srcId="{3A5A747B-FF95-4241-98E2-1FAF91550DF6}" destId="{9FF476C8-3C6F-4381-9EF1-884C34124308}" srcOrd="0" destOrd="0" presId="urn:microsoft.com/office/officeart/2005/8/layout/cycle8"/>
    <dgm:cxn modelId="{4E90A5D8-625D-4EAB-AC93-7D6E5D7B96FC}" type="presOf" srcId="{5603D078-1C5C-4BA1-8576-7589E9E46F58}" destId="{459DB442-F85D-4EDA-8AD7-7DAEB04093A9}" srcOrd="1" destOrd="0" presId="urn:microsoft.com/office/officeart/2005/8/layout/cycle8"/>
    <dgm:cxn modelId="{34FAFBD0-0C1A-4FD6-AB7E-ECA76F2CB678}" type="presOf" srcId="{5603D078-1C5C-4BA1-8576-7589E9E46F58}" destId="{EA891F0D-A69B-44C9-9D42-B3EC12309CB2}" srcOrd="0" destOrd="0" presId="urn:microsoft.com/office/officeart/2005/8/layout/cycle8"/>
    <dgm:cxn modelId="{3989B66C-BD13-4D82-8B1B-41EAFF28DA8F}" type="presOf" srcId="{9B400CC6-CB77-4528-9A73-017C5507322C}" destId="{2C2C3B02-F7C3-48EC-962E-079EE9587C41}" srcOrd="1" destOrd="0" presId="urn:microsoft.com/office/officeart/2005/8/layout/cycle8"/>
    <dgm:cxn modelId="{656526B6-D94F-4BF3-89F0-EEFA0C83BEC7}" type="presOf" srcId="{12F15F61-BC49-4FBA-9D86-DFA094C7E5CD}" destId="{FE981B67-C7C9-49B7-8C97-178F68644638}" srcOrd="0" destOrd="0" presId="urn:microsoft.com/office/officeart/2005/8/layout/cycle8"/>
    <dgm:cxn modelId="{D71F1245-832A-4522-AB05-0FD5F4958623}" type="presOf" srcId="{3A5A747B-FF95-4241-98E2-1FAF91550DF6}" destId="{0F940BE9-B20E-48BF-80AE-E9BF1E022DC0}" srcOrd="1" destOrd="0" presId="urn:microsoft.com/office/officeart/2005/8/layout/cycle8"/>
    <dgm:cxn modelId="{E00C1735-AEEC-4037-AA63-64792960F316}" srcId="{F7E9159C-B86B-45EE-8180-19C83882B243}" destId="{9B400CC6-CB77-4528-9A73-017C5507322C}" srcOrd="3" destOrd="0" parTransId="{00015865-92B8-4CCE-9257-42679A7543D3}" sibTransId="{9CF52B3E-F459-4D76-86B2-1F6D4B9C795B}"/>
    <dgm:cxn modelId="{19629A86-32D9-40F7-9ABD-DA11FD9C667D}" type="presOf" srcId="{F7E9159C-B86B-45EE-8180-19C83882B243}" destId="{BE7655A5-713F-4D2F-A98E-1F57DA78BFA8}" srcOrd="0" destOrd="0" presId="urn:microsoft.com/office/officeart/2005/8/layout/cycle8"/>
    <dgm:cxn modelId="{E09DA836-9EF9-406A-80D3-0A47F54B3FD0}" type="presOf" srcId="{12F15F61-BC49-4FBA-9D86-DFA094C7E5CD}" destId="{0A4CD0C2-03D8-415B-A301-76D6B079C896}" srcOrd="1" destOrd="0" presId="urn:microsoft.com/office/officeart/2005/8/layout/cycle8"/>
    <dgm:cxn modelId="{FF2D9F94-8DB1-40A0-8C7D-43AE62619C19}" srcId="{F7E9159C-B86B-45EE-8180-19C83882B243}" destId="{12F15F61-BC49-4FBA-9D86-DFA094C7E5CD}" srcOrd="0" destOrd="0" parTransId="{1B029E4E-2B70-4D51-B801-13D58B5B0687}" sibTransId="{A00782E9-9AD9-40EA-944D-E258A5AD8700}"/>
    <dgm:cxn modelId="{80E0B653-9150-4845-A9FA-A9C6F843F8B8}" srcId="{F7E9159C-B86B-45EE-8180-19C83882B243}" destId="{3A5A747B-FF95-4241-98E2-1FAF91550DF6}" srcOrd="2" destOrd="0" parTransId="{26D15F35-2579-418C-84B1-BB9EF3C61F7C}" sibTransId="{016DD834-B0F2-4C9D-BE12-AAD12481A4D5}"/>
    <dgm:cxn modelId="{3615A3EF-2C64-4AD9-9FC9-EC9791DE5B80}" srcId="{F7E9159C-B86B-45EE-8180-19C83882B243}" destId="{5603D078-1C5C-4BA1-8576-7589E9E46F58}" srcOrd="1" destOrd="0" parTransId="{70860D62-39D9-49A9-96D7-4C70F643D654}" sibTransId="{4EBADD5E-03A8-4D2F-8B97-C4405BFA1A13}"/>
    <dgm:cxn modelId="{D86E710F-6E57-4AA5-9128-24C7F791680E}" type="presParOf" srcId="{BE7655A5-713F-4D2F-A98E-1F57DA78BFA8}" destId="{FE981B67-C7C9-49B7-8C97-178F68644638}" srcOrd="0" destOrd="0" presId="urn:microsoft.com/office/officeart/2005/8/layout/cycle8"/>
    <dgm:cxn modelId="{F4B57014-A101-41A8-BFBE-4FFA30B69CFC}" type="presParOf" srcId="{BE7655A5-713F-4D2F-A98E-1F57DA78BFA8}" destId="{9A62861B-700D-4FAE-939C-9E97E2CB4B74}" srcOrd="1" destOrd="0" presId="urn:microsoft.com/office/officeart/2005/8/layout/cycle8"/>
    <dgm:cxn modelId="{D25F8168-AEC5-485F-AA52-17A6DC0FDA3F}" type="presParOf" srcId="{BE7655A5-713F-4D2F-A98E-1F57DA78BFA8}" destId="{9903EB2B-1C9E-49A9-B9BB-3FEF6E1D2433}" srcOrd="2" destOrd="0" presId="urn:microsoft.com/office/officeart/2005/8/layout/cycle8"/>
    <dgm:cxn modelId="{10C20009-9B23-4E39-AE33-C6DAAE0B2972}" type="presParOf" srcId="{BE7655A5-713F-4D2F-A98E-1F57DA78BFA8}" destId="{0A4CD0C2-03D8-415B-A301-76D6B079C896}" srcOrd="3" destOrd="0" presId="urn:microsoft.com/office/officeart/2005/8/layout/cycle8"/>
    <dgm:cxn modelId="{8C53D2AC-24CA-4C46-91EF-8210413EA63E}" type="presParOf" srcId="{BE7655A5-713F-4D2F-A98E-1F57DA78BFA8}" destId="{EA891F0D-A69B-44C9-9D42-B3EC12309CB2}" srcOrd="4" destOrd="0" presId="urn:microsoft.com/office/officeart/2005/8/layout/cycle8"/>
    <dgm:cxn modelId="{11FD5F6C-7F03-40D1-B196-9E141C7CDF21}" type="presParOf" srcId="{BE7655A5-713F-4D2F-A98E-1F57DA78BFA8}" destId="{3A457072-B6F1-48F3-A2F5-3FCA3D4ECDDF}" srcOrd="5" destOrd="0" presId="urn:microsoft.com/office/officeart/2005/8/layout/cycle8"/>
    <dgm:cxn modelId="{8821A32B-553D-4CB5-92C7-49162B4DC7CB}" type="presParOf" srcId="{BE7655A5-713F-4D2F-A98E-1F57DA78BFA8}" destId="{3E672309-EE6F-4391-B514-E64745E57728}" srcOrd="6" destOrd="0" presId="urn:microsoft.com/office/officeart/2005/8/layout/cycle8"/>
    <dgm:cxn modelId="{2970F58A-67FA-4638-B72F-D9D97739DE8E}" type="presParOf" srcId="{BE7655A5-713F-4D2F-A98E-1F57DA78BFA8}" destId="{459DB442-F85D-4EDA-8AD7-7DAEB04093A9}" srcOrd="7" destOrd="0" presId="urn:microsoft.com/office/officeart/2005/8/layout/cycle8"/>
    <dgm:cxn modelId="{36020B1F-45C6-4095-BB76-C1E8E32E2D88}" type="presParOf" srcId="{BE7655A5-713F-4D2F-A98E-1F57DA78BFA8}" destId="{9FF476C8-3C6F-4381-9EF1-884C34124308}" srcOrd="8" destOrd="0" presId="urn:microsoft.com/office/officeart/2005/8/layout/cycle8"/>
    <dgm:cxn modelId="{1EE7C9D7-8292-4E05-961B-CBD5B02CB5C1}" type="presParOf" srcId="{BE7655A5-713F-4D2F-A98E-1F57DA78BFA8}" destId="{2460E965-A77B-4562-856D-21A67D1CB0DC}" srcOrd="9" destOrd="0" presId="urn:microsoft.com/office/officeart/2005/8/layout/cycle8"/>
    <dgm:cxn modelId="{C198D6DE-1C05-46AC-960C-5D3977708B05}" type="presParOf" srcId="{BE7655A5-713F-4D2F-A98E-1F57DA78BFA8}" destId="{0582D33D-B60D-47E5-8EB7-B05160161C98}" srcOrd="10" destOrd="0" presId="urn:microsoft.com/office/officeart/2005/8/layout/cycle8"/>
    <dgm:cxn modelId="{9B353484-804C-4EEA-8B67-AD5458AA28B1}" type="presParOf" srcId="{BE7655A5-713F-4D2F-A98E-1F57DA78BFA8}" destId="{0F940BE9-B20E-48BF-80AE-E9BF1E022DC0}" srcOrd="11" destOrd="0" presId="urn:microsoft.com/office/officeart/2005/8/layout/cycle8"/>
    <dgm:cxn modelId="{ACE21049-776F-4D90-BEE1-25CB4811B7D0}" type="presParOf" srcId="{BE7655A5-713F-4D2F-A98E-1F57DA78BFA8}" destId="{28044116-137E-40D5-8835-EC246B024985}" srcOrd="12" destOrd="0" presId="urn:microsoft.com/office/officeart/2005/8/layout/cycle8"/>
    <dgm:cxn modelId="{17535998-A884-4412-AE3C-E617C7DC6C86}" type="presParOf" srcId="{BE7655A5-713F-4D2F-A98E-1F57DA78BFA8}" destId="{774863EF-329F-43D4-9B19-3D3A1BCAFDCE}" srcOrd="13" destOrd="0" presId="urn:microsoft.com/office/officeart/2005/8/layout/cycle8"/>
    <dgm:cxn modelId="{6BE3A13E-59A6-40A1-9F09-3104E9D1B3C8}" type="presParOf" srcId="{BE7655A5-713F-4D2F-A98E-1F57DA78BFA8}" destId="{B9A87682-7343-4C98-9D32-FCD1BE30624D}" srcOrd="14" destOrd="0" presId="urn:microsoft.com/office/officeart/2005/8/layout/cycle8"/>
    <dgm:cxn modelId="{B1F239AB-5C22-452B-AC5F-9FCB605F1DE4}" type="presParOf" srcId="{BE7655A5-713F-4D2F-A98E-1F57DA78BFA8}" destId="{2C2C3B02-F7C3-48EC-962E-079EE9587C41}" srcOrd="15" destOrd="0" presId="urn:microsoft.com/office/officeart/2005/8/layout/cycle8"/>
    <dgm:cxn modelId="{780A8991-EF1D-4B49-B5DA-3420202EFAB6}" type="presParOf" srcId="{BE7655A5-713F-4D2F-A98E-1F57DA78BFA8}" destId="{B936EE9B-9CEB-4880-8D88-EE954A78D0F5}" srcOrd="16" destOrd="0" presId="urn:microsoft.com/office/officeart/2005/8/layout/cycle8"/>
    <dgm:cxn modelId="{2E26D3FB-6E86-4510-9B5E-FD6E428ABDA5}" type="presParOf" srcId="{BE7655A5-713F-4D2F-A98E-1F57DA78BFA8}" destId="{BB0F7297-E18E-4ECE-8B35-DD6658E45763}" srcOrd="17" destOrd="0" presId="urn:microsoft.com/office/officeart/2005/8/layout/cycle8"/>
    <dgm:cxn modelId="{6E923D3F-0B51-4D6C-8E0C-EFBAA721D704}" type="presParOf" srcId="{BE7655A5-713F-4D2F-A98E-1F57DA78BFA8}" destId="{A95E6D54-5C2A-4AB2-9843-EF284C6CD396}" srcOrd="18" destOrd="0" presId="urn:microsoft.com/office/officeart/2005/8/layout/cycle8"/>
    <dgm:cxn modelId="{6E95DF56-CBBE-439B-9ED8-2D982D372069}" type="presParOf" srcId="{BE7655A5-713F-4D2F-A98E-1F57DA78BFA8}" destId="{FB0B7D33-F6F6-4120-91F0-390374983FE2}" srcOrd="19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1"/>
            <a:ext cx="5086284" cy="414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89" tIns="44844" rIns="91289" bIns="44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1225" y="692150"/>
            <a:ext cx="2573338" cy="343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7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69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46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39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219" tIns="0" rIns="19219" bIns="0" anchor="b"/>
          <a:lstStyle/>
          <a:p>
            <a:pPr algn="r" defTabSz="923186" eaLnBrk="0" hangingPunct="0"/>
            <a:r>
              <a:rPr lang="en-US" sz="11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219" tIns="0" rIns="19219" bIns="0" anchor="b"/>
          <a:lstStyle/>
          <a:p>
            <a:pPr algn="r" defTabSz="923186" eaLnBrk="0" hangingPunct="0"/>
            <a:r>
              <a:rPr lang="en-US" sz="11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219" tIns="0" rIns="19219" bIns="0" anchor="b"/>
          <a:lstStyle/>
          <a:p>
            <a:pPr algn="r" defTabSz="923186" eaLnBrk="0" hangingPunct="0"/>
            <a:r>
              <a:rPr lang="en-US" sz="11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219" tIns="0" rIns="19219" bIns="0" anchor="b"/>
          <a:lstStyle/>
          <a:p>
            <a:pPr algn="r" defTabSz="923186" eaLnBrk="0" hangingPunct="0"/>
            <a:r>
              <a:rPr lang="en-US" sz="11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7316" tIns="43658" rIns="87316" bIns="43658"/>
          <a:lstStyle/>
          <a:p>
            <a:pPr eaLnBrk="0" hangingPunct="0"/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15" name="Rectangle 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13635567"/>
            <a:ext cx="27981048" cy="94064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24870835"/>
            <a:ext cx="23043696" cy="11218333"/>
          </a:xfrm>
        </p:spPr>
        <p:txBody>
          <a:bodyPr/>
          <a:lstStyle>
            <a:lvl1pPr marL="0" indent="0" algn="ctr">
              <a:buNone/>
              <a:defRPr/>
            </a:lvl1pPr>
            <a:lvl2pPr marL="548640" indent="0" algn="ctr">
              <a:buNone/>
              <a:defRPr/>
            </a:lvl2pPr>
            <a:lvl3pPr marL="1097280" indent="0" algn="ctr">
              <a:buNone/>
              <a:defRPr/>
            </a:lvl3pPr>
            <a:lvl4pPr marL="1645920" indent="0" algn="ctr">
              <a:buNone/>
              <a:defRPr/>
            </a:lvl4pPr>
            <a:lvl5pPr marL="2194560" indent="0" algn="ctr">
              <a:buNone/>
              <a:defRPr/>
            </a:lvl5pPr>
            <a:lvl6pPr marL="2743200" indent="0" algn="ctr">
              <a:buNone/>
              <a:defRPr/>
            </a:lvl6pPr>
            <a:lvl7pPr marL="3291840" indent="0" algn="ctr">
              <a:buNone/>
              <a:defRPr/>
            </a:lvl7pPr>
            <a:lvl8pPr marL="3840480" indent="0" algn="ctr">
              <a:buNone/>
              <a:defRPr/>
            </a:lvl8pPr>
            <a:lvl9pPr marL="43891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6393-5633-439F-AAD6-31F9EAED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78D24-256E-49EF-91DA-4DEE1863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248" y="1756834"/>
            <a:ext cx="7406028" cy="37450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126" y="1756834"/>
            <a:ext cx="22122152" cy="37450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66FD-10CA-4B94-A773-24D0BF90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6125" y="1756834"/>
            <a:ext cx="29626152" cy="731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6124" y="10240435"/>
            <a:ext cx="14764090" cy="143806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08187" y="10240435"/>
            <a:ext cx="14764091" cy="143806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6124" y="24824267"/>
            <a:ext cx="14764090" cy="1438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08187" y="24824267"/>
            <a:ext cx="14764091" cy="1438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CF53-0769-4958-8A54-FF23692E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E74B-D95D-4449-949D-4CCD0D09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1048" cy="8716433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1048" cy="9601200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200"/>
            </a:lvl2pPr>
            <a:lvl3pPr marL="1097280" indent="0">
              <a:buNone/>
              <a:defRPr sz="1900"/>
            </a:lvl3pPr>
            <a:lvl4pPr marL="1645920" indent="0">
              <a:buNone/>
              <a:defRPr sz="1700"/>
            </a:lvl4pPr>
            <a:lvl5pPr marL="2194560" indent="0">
              <a:buNone/>
              <a:defRPr sz="1700"/>
            </a:lvl5pPr>
            <a:lvl6pPr marL="2743200" indent="0">
              <a:buNone/>
              <a:defRPr sz="1700"/>
            </a:lvl6pPr>
            <a:lvl7pPr marL="3291840" indent="0">
              <a:buNone/>
              <a:defRPr sz="1700"/>
            </a:lvl7pPr>
            <a:lvl8pPr marL="3840480" indent="0">
              <a:buNone/>
              <a:defRPr sz="1700"/>
            </a:lvl8pPr>
            <a:lvl9pPr marL="43891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7DB2-2E70-461B-9C93-40BDA16D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124" y="10240433"/>
            <a:ext cx="14764090" cy="289665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7" y="10240433"/>
            <a:ext cx="14764091" cy="289665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D91-BAFE-42FA-B1B4-C203C034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9825568"/>
            <a:ext cx="14544676" cy="409363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13919202"/>
            <a:ext cx="14544676" cy="2528781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9" y="9825568"/>
            <a:ext cx="14549778" cy="409363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9" y="13919202"/>
            <a:ext cx="14549778" cy="2528781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A82F6-B8EA-46F3-8A61-324AA59C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9FEE-A108-49A3-94DC-6C3447F9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7D42-D5EF-46D7-83AE-54FC9F855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1748367"/>
            <a:ext cx="10829926" cy="74358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1748367"/>
            <a:ext cx="18402300" cy="374586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9184217"/>
            <a:ext cx="10829926" cy="30022800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97CF-7765-4792-9000-0F29C884E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30723418"/>
            <a:ext cx="19751448" cy="362796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3922185"/>
            <a:ext cx="19751448" cy="26333449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34351386"/>
            <a:ext cx="19751448" cy="5149849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A880-B3D5-487C-B3F6-352F4A65D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5775"/>
            <a:ext cx="296259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0963"/>
            <a:ext cx="29625925" cy="289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39968488"/>
            <a:ext cx="7680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3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0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fld id="{799D995F-D1AA-450F-9A01-F3F3CD21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4864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9728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64592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19456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11163" indent="-411163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890588" indent="-339725" algn="l" defTabSz="110013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371600" indent="-269875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1920875" indent="-279400" algn="l" defTabSz="110013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4pPr>
      <a:lvl5pPr marL="2462213" indent="-269875" algn="l" defTabSz="1100138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5pPr>
      <a:lvl6pPr marL="301180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6pPr>
      <a:lvl7pPr marL="356044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7pPr>
      <a:lvl8pPr marL="410908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8pPr>
      <a:lvl9pPr marL="465772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tiff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image" Target="../media/image13.png"/><Relationship Id="rId4" Type="http://schemas.openxmlformats.org/officeDocument/2006/relationships/image" Target="../media/image2.wmf"/><Relationship Id="rId9" Type="http://schemas.openxmlformats.org/officeDocument/2006/relationships/image" Target="../media/image7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 bwMode="auto">
          <a:xfrm>
            <a:off x="1189038" y="35204399"/>
            <a:ext cx="14886432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051" name="Rectangle 955"/>
          <p:cNvSpPr>
            <a:spLocks noChangeArrowheads="1"/>
          </p:cNvSpPr>
          <p:nvPr/>
        </p:nvSpPr>
        <p:spPr bwMode="auto">
          <a:xfrm>
            <a:off x="0" y="0"/>
            <a:ext cx="32919988" cy="3840163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548640" tIns="548640" rIns="274320" bIns="274320"/>
          <a:lstStyle/>
          <a:p>
            <a:pPr defTabSz="1101090" eaLnBrk="0" hangingPunct="0">
              <a:defRPr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844" name="Text Box 1220"/>
          <p:cNvSpPr txBox="1">
            <a:spLocks noChangeArrowheads="1"/>
          </p:cNvSpPr>
          <p:nvPr/>
        </p:nvSpPr>
        <p:spPr bwMode="auto">
          <a:xfrm>
            <a:off x="1295400" y="838200"/>
            <a:ext cx="19735800" cy="2431435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1101090" eaLnBrk="0" hangingPunct="0">
              <a:defRPr/>
            </a:pPr>
            <a:r>
              <a:rPr lang="en-US" sz="7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End-User Demonstration Approach  to Support Aspect-Oriented Modeling</a:t>
            </a:r>
          </a:p>
        </p:txBody>
      </p:sp>
      <p:sp>
        <p:nvSpPr>
          <p:cNvPr id="173" name="Text Box 1220"/>
          <p:cNvSpPr txBox="1">
            <a:spLocks noChangeArrowheads="1"/>
          </p:cNvSpPr>
          <p:nvPr/>
        </p:nvSpPr>
        <p:spPr bwMode="auto">
          <a:xfrm>
            <a:off x="23200593" y="815876"/>
            <a:ext cx="8117607" cy="2308324"/>
          </a:xfrm>
          <a:prstGeom prst="rect">
            <a:avLst/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101090" eaLnBrk="0" hangingPunct="0">
              <a:spcAft>
                <a:spcPts val="0"/>
              </a:spcAft>
              <a:defRPr/>
            </a:pPr>
            <a:r>
              <a:rPr lang="en-US" sz="3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Yu Sun</a:t>
            </a:r>
          </a:p>
          <a:p>
            <a:pPr algn="ctr" defTabSz="1101090" eaLnBrk="0" hangingPunct="0">
              <a:defRPr/>
            </a:pPr>
            <a:r>
              <a:rPr lang="en-US" sz="2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Software </a:t>
            </a:r>
            <a:r>
              <a:rPr 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Composition and Modeling Laboratory</a:t>
            </a:r>
          </a:p>
          <a:p>
            <a:pPr algn="ctr" defTabSz="1101090" eaLnBrk="0" hangingPunct="0">
              <a:defRPr/>
            </a:pPr>
            <a:r>
              <a:rPr 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Department of Computer and Information Sciences</a:t>
            </a:r>
          </a:p>
          <a:p>
            <a:pPr algn="ctr" defTabSz="1101090" eaLnBrk="0" hangingPunct="0">
              <a:defRPr/>
            </a:pPr>
            <a:r>
              <a:rPr 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University of Alabama at </a:t>
            </a:r>
            <a:r>
              <a:rPr lang="en-US" sz="2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Birmingham, USA</a:t>
            </a:r>
          </a:p>
          <a:p>
            <a:pPr algn="ctr" defTabSz="1101090" eaLnBrk="0" hangingPunct="0">
              <a:defRPr/>
            </a:pPr>
            <a:r>
              <a:rPr lang="en-US" sz="2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yusun@cis.uab.edu</a:t>
            </a:r>
            <a:endParaRPr 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053" name="Straight Connector 174"/>
          <p:cNvCxnSpPr>
            <a:cxnSpLocks noChangeShapeType="1"/>
          </p:cNvCxnSpPr>
          <p:nvPr/>
        </p:nvCxnSpPr>
        <p:spPr bwMode="auto">
          <a:xfrm rot="5400000">
            <a:off x="20669324" y="1920081"/>
            <a:ext cx="2925762" cy="3175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16" name="Rectangle 215"/>
          <p:cNvSpPr/>
          <p:nvPr/>
        </p:nvSpPr>
        <p:spPr bwMode="auto">
          <a:xfrm>
            <a:off x="1189038" y="4784725"/>
            <a:ext cx="14889162" cy="102266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676400" y="19278600"/>
            <a:ext cx="46474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CASE STUDY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76400" y="5257800"/>
            <a:ext cx="5262979" cy="1015663"/>
          </a:xfrm>
          <a:prstGeom prst="rect">
            <a:avLst/>
          </a:prstGeom>
          <a:noFill/>
        </p:spPr>
        <p:txBody>
          <a:bodyPr wrap="none" tIns="91440" bIns="91440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BACKGROUND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5" name="Text Box 813"/>
          <p:cNvSpPr txBox="1">
            <a:spLocks noChangeArrowheads="1"/>
          </p:cNvSpPr>
          <p:nvPr/>
        </p:nvSpPr>
        <p:spPr bwMode="auto">
          <a:xfrm>
            <a:off x="1447800" y="6384494"/>
            <a:ext cx="13944600" cy="3355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A typical Aspect-Oriented Modeling (AOM) process weaves aspect models (i.e., the crosscutting concerns that are scattered across a model) into the base model (i.e., the main model sans crosscutting behaviors). 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The model weaving process is accomplished by locating specific locations in the base model according to some pattern of model properties, and composing the necessary aspect models at these locations.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1905000" y="35424070"/>
            <a:ext cx="33648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RESULTS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1" name="Text Box 813"/>
          <p:cNvSpPr txBox="1">
            <a:spLocks noChangeArrowheads="1"/>
          </p:cNvSpPr>
          <p:nvPr/>
        </p:nvSpPr>
        <p:spPr bwMode="auto">
          <a:xfrm>
            <a:off x="1600200" y="36284338"/>
            <a:ext cx="14097000" cy="38482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No model transformation languages are used and the generated transformation patterns are invisible to users. Therefore, users are completely isolated from knowing a model transformation language and the </a:t>
            </a:r>
            <a:r>
              <a:rPr lang="en-US" sz="3200" b="0" dirty="0" err="1" smtClean="0"/>
              <a:t>metamodel</a:t>
            </a:r>
            <a:r>
              <a:rPr lang="en-US" sz="3200" b="0" dirty="0" smtClean="0"/>
              <a:t> definition.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To evaluate the approach, the following provides a comparison of an AOM effort that was performed using a model transformation engine (in this, case C-SAW), to that using MTBD.</a:t>
            </a:r>
          </a:p>
        </p:txBody>
      </p:sp>
      <p:sp>
        <p:nvSpPr>
          <p:cNvPr id="474" name="Text Box 813"/>
          <p:cNvSpPr txBox="1">
            <a:spLocks noChangeArrowheads="1"/>
          </p:cNvSpPr>
          <p:nvPr/>
        </p:nvSpPr>
        <p:spPr bwMode="auto">
          <a:xfrm>
            <a:off x="16916400" y="6384494"/>
            <a:ext cx="10972800" cy="1386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The traditional approaches to weave aspect models are:</a:t>
            </a:r>
          </a:p>
          <a:p>
            <a:pPr marL="874713" lvl="1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Manual editing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8608675" y="41300400"/>
            <a:ext cx="13166725" cy="1646238"/>
            <a:chOff x="18288000" y="41300400"/>
            <a:chExt cx="13166725" cy="1646238"/>
          </a:xfrm>
        </p:grpSpPr>
        <p:sp>
          <p:nvSpPr>
            <p:cNvPr id="325" name="Round Diagonal Corner Rectangle 324"/>
            <p:cNvSpPr/>
            <p:nvPr/>
          </p:nvSpPr>
          <p:spPr bwMode="auto">
            <a:xfrm>
              <a:off x="18288000" y="41300400"/>
              <a:ext cx="13166725" cy="1646238"/>
            </a:xfrm>
            <a:prstGeom prst="round2Diag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1101090">
                <a:defRPr/>
              </a:pPr>
              <a:endParaRPr lang="en-US" dirty="0">
                <a:solidFill>
                  <a:schemeClr val="tx1"/>
                </a:solidFill>
                <a:latin typeface="Palatino" pitchFamily="18" charset="0"/>
              </a:endParaRPr>
            </a:p>
          </p:txBody>
        </p:sp>
        <p:grpSp>
          <p:nvGrpSpPr>
            <p:cNvPr id="330" name="Group 276"/>
            <p:cNvGrpSpPr>
              <a:grpSpLocks/>
            </p:cNvGrpSpPr>
            <p:nvPr/>
          </p:nvGrpSpPr>
          <p:grpSpPr bwMode="auto">
            <a:xfrm>
              <a:off x="22475825" y="41529016"/>
              <a:ext cx="8704263" cy="1261884"/>
              <a:chOff x="19492536" y="34851749"/>
              <a:chExt cx="7253664" cy="1050659"/>
            </a:xfrm>
          </p:grpSpPr>
          <p:grpSp>
            <p:nvGrpSpPr>
              <p:cNvPr id="334" name="Group 275"/>
              <p:cNvGrpSpPr>
                <a:grpSpLocks/>
              </p:cNvGrpSpPr>
              <p:nvPr/>
            </p:nvGrpSpPr>
            <p:grpSpPr bwMode="auto">
              <a:xfrm>
                <a:off x="21945600" y="34851749"/>
                <a:ext cx="4800600" cy="1050659"/>
                <a:chOff x="21564600" y="34851749"/>
                <a:chExt cx="4800600" cy="1050659"/>
              </a:xfrm>
            </p:grpSpPr>
            <p:pic>
              <p:nvPicPr>
                <p:cNvPr id="337" name="Picture 1356" descr="nsf4c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1564600" y="34898013"/>
                  <a:ext cx="915987" cy="915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41" name="Text Box 1213"/>
                <p:cNvSpPr txBox="1">
                  <a:spLocks noChangeArrowheads="1"/>
                </p:cNvSpPr>
                <p:nvPr/>
              </p:nvSpPr>
              <p:spPr bwMode="auto">
                <a:xfrm>
                  <a:off x="22516776" y="34851749"/>
                  <a:ext cx="3848424" cy="105065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1101090">
                    <a:defRPr/>
                  </a:pPr>
                  <a:r>
                    <a:rPr lang="en-US" sz="1900" dirty="0">
                      <a:latin typeface="+mn-lt"/>
                    </a:rPr>
                    <a:t>This material is based upon work supported by the National Science Foundation under Grant No. </a:t>
                  </a:r>
                  <a:r>
                    <a:rPr lang="en-US" sz="1900" dirty="0" smtClean="0">
                      <a:latin typeface="+mn-lt"/>
                    </a:rPr>
                    <a:t>CCF-1052616 (CAREER).</a:t>
                  </a:r>
                  <a:endParaRPr lang="en-US" sz="1900" dirty="0">
                    <a:latin typeface="+mn-lt"/>
                  </a:endParaRPr>
                </a:p>
              </p:txBody>
            </p:sp>
          </p:grpSp>
          <p:pic>
            <p:nvPicPr>
              <p:cNvPr id="336" name="Picture 123" descr="Softcom2.wm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492536" y="34907000"/>
                <a:ext cx="1919664" cy="898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46" name="Picture 74" descr="UAB logo only-3425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653125" y="41597263"/>
              <a:ext cx="3255963" cy="1074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" name="Rectangle 459"/>
          <p:cNvSpPr/>
          <p:nvPr/>
        </p:nvSpPr>
        <p:spPr>
          <a:xfrm>
            <a:off x="17135439" y="5350133"/>
            <a:ext cx="442916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MOTIVATION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7754600" y="7924800"/>
            <a:ext cx="3048000" cy="1371600"/>
            <a:chOff x="17754600" y="7696200"/>
            <a:chExt cx="3048000" cy="1371600"/>
          </a:xfrm>
        </p:grpSpPr>
        <p:grpSp>
          <p:nvGrpSpPr>
            <p:cNvPr id="466" name="Group 465"/>
            <p:cNvGrpSpPr/>
            <p:nvPr/>
          </p:nvGrpSpPr>
          <p:grpSpPr>
            <a:xfrm>
              <a:off x="17830800" y="7696200"/>
              <a:ext cx="2895600" cy="1371600"/>
              <a:chOff x="6477000" y="3429000"/>
              <a:chExt cx="1307982" cy="601949"/>
            </a:xfrm>
          </p:grpSpPr>
          <p:pic>
            <p:nvPicPr>
              <p:cNvPr id="467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162800" y="3429000"/>
                <a:ext cx="622182" cy="601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8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77000" y="3429000"/>
                <a:ext cx="617124" cy="601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1" name="Multiply 460"/>
            <p:cNvSpPr/>
            <p:nvPr/>
          </p:nvSpPr>
          <p:spPr bwMode="auto">
            <a:xfrm>
              <a:off x="17754600" y="7872663"/>
              <a:ext cx="3048000" cy="1066800"/>
            </a:xfrm>
            <a:prstGeom prst="mathMultiply">
              <a:avLst>
                <a:gd name="adj1" fmla="val 6069"/>
              </a:avLst>
            </a:prstGeom>
            <a:solidFill>
              <a:srgbClr val="FF0000">
                <a:alpha val="8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5" name="Explosion 2 484"/>
          <p:cNvSpPr/>
          <p:nvPr/>
        </p:nvSpPr>
        <p:spPr bwMode="auto">
          <a:xfrm>
            <a:off x="16764000" y="9296400"/>
            <a:ext cx="6096000" cy="2895600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Tedious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Error-prone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Time-consuming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6" name="Text Box 813"/>
          <p:cNvSpPr txBox="1">
            <a:spLocks noChangeArrowheads="1"/>
          </p:cNvSpPr>
          <p:nvPr/>
        </p:nvSpPr>
        <p:spPr bwMode="auto">
          <a:xfrm>
            <a:off x="22555200" y="7086600"/>
            <a:ext cx="8763000" cy="714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874713" lvl="1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Writing model transformation rules</a:t>
            </a:r>
          </a:p>
        </p:txBody>
      </p:sp>
      <p:sp>
        <p:nvSpPr>
          <p:cNvPr id="488" name="Explosion 2 487"/>
          <p:cNvSpPr/>
          <p:nvPr/>
        </p:nvSpPr>
        <p:spPr bwMode="auto">
          <a:xfrm>
            <a:off x="25984200" y="7696200"/>
            <a:ext cx="6019800" cy="4572000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Steep language learning curve &amp; The challenge to understand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domain definitions</a:t>
            </a:r>
          </a:p>
        </p:txBody>
      </p:sp>
      <p:sp>
        <p:nvSpPr>
          <p:cNvPr id="538" name="Rectangle 537"/>
          <p:cNvSpPr/>
          <p:nvPr/>
        </p:nvSpPr>
        <p:spPr bwMode="auto">
          <a:xfrm>
            <a:off x="16733838" y="14020800"/>
            <a:ext cx="15422562" cy="2087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7332691" y="14478000"/>
            <a:ext cx="6062497" cy="10006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OuR</a:t>
            </a: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Approach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9" name="Text Box 813"/>
          <p:cNvSpPr txBox="1">
            <a:spLocks noChangeArrowheads="1"/>
          </p:cNvSpPr>
          <p:nvPr/>
        </p:nvSpPr>
        <p:spPr bwMode="auto">
          <a:xfrm>
            <a:off x="17080800" y="15539418"/>
            <a:ext cx="14466000" cy="191315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dirty="0" smtClean="0"/>
              <a:t>Model Transformation By Demonstration (MTBD) </a:t>
            </a:r>
            <a:r>
              <a:rPr lang="en-US" sz="3200" b="0" dirty="0" smtClean="0"/>
              <a:t>enables users to demonstrate how an aspect model should be woven by directly editing the source model to simulate the weaving process step-by-step. During the demonstration process, a recording and inference engine captures all the user operations and infers the user’s intention in a model transformation task, generating a transformation pattern that summarizes the precondition of a transformation (i.e., where a transformation should be done) and the actions needed in a transformation (i.e., how a transformation should be done). Users are also enabled to refine and modify the generated pattern to provide additional specific constraints in order to handle more complicated aspect model weaving requirements.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  <a:p>
            <a:pPr marL="327025" indent="-327025" algn="just" defTabSz="1100138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b="0" dirty="0" smtClean="0"/>
              <a:t>Some new features have been added to MTBD:</a:t>
            </a:r>
          </a:p>
          <a:p>
            <a:pPr marL="1062038" lvl="1" indent="-514350" algn="just" defTabSz="1100138" eaLnBrk="0" hangingPunct="0">
              <a:spcAft>
                <a:spcPts val="600"/>
              </a:spcAft>
              <a:buFont typeface="+mj-lt"/>
              <a:buAutoNum type="arabicParenR"/>
            </a:pPr>
            <a:r>
              <a:rPr lang="en-US" sz="3200" b="0" dirty="0" smtClean="0"/>
              <a:t>Live </a:t>
            </a:r>
            <a:r>
              <a:rPr lang="en-US" sz="3200" b="0" dirty="0" smtClean="0"/>
              <a:t>Demonstration </a:t>
            </a:r>
            <a:r>
              <a:rPr lang="en-US" sz="3200" b="0" dirty="0" smtClean="0"/>
              <a:t>provides a more general demonstration environment that allows users to specify editing activities based their editing history flexibly.</a:t>
            </a:r>
          </a:p>
          <a:p>
            <a:pPr marL="1062038" lvl="1" indent="-514350" algn="just" defTabSz="1100138" eaLnBrk="0" hangingPunct="0">
              <a:spcAft>
                <a:spcPts val="600"/>
              </a:spcAft>
              <a:buFont typeface="+mj-lt"/>
              <a:buAutoNum type="arabicParenR"/>
            </a:pPr>
            <a:r>
              <a:rPr lang="en-US" sz="3200" b="0" dirty="0" smtClean="0"/>
              <a:t>Live Sharing </a:t>
            </a:r>
            <a:r>
              <a:rPr lang="en-US" sz="3200" b="0" dirty="0" smtClean="0"/>
              <a:t>is </a:t>
            </a:r>
            <a:r>
              <a:rPr lang="en-US" sz="3200" b="0" dirty="0" smtClean="0"/>
              <a:t>a centralized model transformation pattern repository has been built so that transformation patterns can be reused across different editors more efficiently.</a:t>
            </a:r>
          </a:p>
          <a:p>
            <a:pPr marL="1062038" lvl="1" indent="-514350" algn="just" defTabSz="1100138" eaLnBrk="0" hangingPunct="0">
              <a:spcAft>
                <a:spcPts val="1438"/>
              </a:spcAft>
              <a:buFont typeface="+mj-lt"/>
              <a:buAutoNum type="arabicParenR"/>
            </a:pPr>
            <a:r>
              <a:rPr lang="en-US" sz="3200" b="0" dirty="0" smtClean="0"/>
              <a:t>Live Matching has been developed to automatically match the saved transformation patterns at runtime, and provide editing suggestion and guidance to users during the editing process.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3622000" y="7696200"/>
            <a:ext cx="2174208" cy="3429000"/>
            <a:chOff x="23622000" y="7696200"/>
            <a:chExt cx="2174208" cy="3429000"/>
          </a:xfrm>
        </p:grpSpPr>
        <p:pic>
          <p:nvPicPr>
            <p:cNvPr id="469" name="Content Placeholder 3" descr="PPT5A8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3622000" y="8001000"/>
              <a:ext cx="2174208" cy="29639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127" name="Multiply 126"/>
            <p:cNvSpPr/>
            <p:nvPr/>
          </p:nvSpPr>
          <p:spPr bwMode="auto">
            <a:xfrm rot="5400000">
              <a:off x="23012400" y="8839200"/>
              <a:ext cx="3429000" cy="1143000"/>
            </a:xfrm>
            <a:prstGeom prst="mathMultiply">
              <a:avLst>
                <a:gd name="adj1" fmla="val 6069"/>
              </a:avLst>
            </a:prstGeom>
            <a:solidFill>
              <a:srgbClr val="FF0000">
                <a:alpha val="8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5" name="Rectangle 384"/>
          <p:cNvSpPr/>
          <p:nvPr/>
        </p:nvSpPr>
        <p:spPr>
          <a:xfrm>
            <a:off x="1676400" y="15697200"/>
            <a:ext cx="62632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RESEARCH GOAL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82" name="Text Box 813"/>
          <p:cNvSpPr txBox="1">
            <a:spLocks noChangeArrowheads="1"/>
          </p:cNvSpPr>
          <p:nvPr/>
        </p:nvSpPr>
        <p:spPr bwMode="auto">
          <a:xfrm>
            <a:off x="1447800" y="16767548"/>
            <a:ext cx="14097000" cy="219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Design and implement a new approach to simplify the implementation of aspect-oriented modeling, so that general end-users are enabled to realize aspect model weaving tasks in an automated manner, </a:t>
            </a:r>
            <a:r>
              <a:rPr lang="en-US" sz="3200" dirty="0" smtClean="0"/>
              <a:t>without knowing any model transformation languages or </a:t>
            </a:r>
            <a:r>
              <a:rPr lang="en-US" sz="3200" dirty="0" err="1" smtClean="0"/>
              <a:t>metamodel</a:t>
            </a:r>
            <a:r>
              <a:rPr lang="en-US" sz="3200" dirty="0" smtClean="0"/>
              <a:t> definitions</a:t>
            </a:r>
            <a:r>
              <a:rPr lang="en-US" sz="3200" b="0" dirty="0" smtClean="0"/>
              <a:t>.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1676400" y="40187880"/>
          <a:ext cx="14020801" cy="2712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42097"/>
                <a:gridCol w="5017971"/>
                <a:gridCol w="5460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AOM Example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MTBD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C-SAW </a:t>
                      </a:r>
                      <a:r>
                        <a:rPr lang="en-US" sz="3200" baseline="0" dirty="0" smtClean="0"/>
                        <a:t>Language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ESML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 editing operations</a:t>
                      </a:r>
                    </a:p>
                    <a:p>
                      <a:pPr algn="ctr"/>
                      <a:r>
                        <a:rPr lang="en-US" sz="3200" dirty="0" smtClean="0"/>
                        <a:t>2 refinement operations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 SLOC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QoSAML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 editing operations</a:t>
                      </a:r>
                    </a:p>
                    <a:p>
                      <a:pPr algn="ctr"/>
                      <a:r>
                        <a:rPr lang="en-US" sz="3200" dirty="0" smtClean="0"/>
                        <a:t>8 refinement operations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40 SLOC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Text Box 813"/>
          <p:cNvSpPr txBox="1">
            <a:spLocks noChangeArrowheads="1"/>
          </p:cNvSpPr>
          <p:nvPr/>
        </p:nvSpPr>
        <p:spPr bwMode="auto">
          <a:xfrm>
            <a:off x="1447800" y="20278130"/>
            <a:ext cx="14097000" cy="6489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The </a:t>
            </a:r>
            <a:r>
              <a:rPr lang="en-US" sz="3200" dirty="0" smtClean="0"/>
              <a:t>Embedded Systems Modeling Language (ESML) </a:t>
            </a:r>
            <a:r>
              <a:rPr lang="en-US" sz="3200" b="0" dirty="0" smtClean="0"/>
              <a:t>is a DSML used to graphically model real-time mission computing embedded avionics systems, which allows users to model the system from several different aspects such as </a:t>
            </a:r>
            <a:r>
              <a:rPr lang="en-US" sz="3200" b="0" i="1" dirty="0" smtClean="0"/>
              <a:t>Interfaces</a:t>
            </a:r>
            <a:r>
              <a:rPr lang="en-US" sz="3200" b="0" dirty="0" smtClean="0"/>
              <a:t>, </a:t>
            </a:r>
            <a:r>
              <a:rPr lang="en-US" sz="3200" b="0" i="1" dirty="0" smtClean="0"/>
              <a:t>Events</a:t>
            </a:r>
            <a:r>
              <a:rPr lang="en-US" sz="3200" b="0" dirty="0" smtClean="0"/>
              <a:t>, </a:t>
            </a:r>
            <a:r>
              <a:rPr lang="en-US" sz="3200" b="0" i="1" dirty="0" smtClean="0"/>
              <a:t>Components</a:t>
            </a:r>
            <a:r>
              <a:rPr lang="en-US" sz="3200" b="0" dirty="0" smtClean="0"/>
              <a:t>, </a:t>
            </a:r>
            <a:r>
              <a:rPr lang="en-US" sz="3200" b="0" i="1" dirty="0" smtClean="0"/>
              <a:t>Interactions</a:t>
            </a:r>
            <a:r>
              <a:rPr lang="en-US" sz="3200" b="0" dirty="0" smtClean="0"/>
              <a:t>, and </a:t>
            </a:r>
            <a:r>
              <a:rPr lang="en-US" sz="3200" b="0" i="1" dirty="0" smtClean="0"/>
              <a:t>Configurations</a:t>
            </a:r>
            <a:r>
              <a:rPr lang="en-US" sz="3200" b="0" dirty="0" smtClean="0"/>
              <a:t>. 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The AOM task to be accomplished is: in each </a:t>
            </a:r>
            <a:r>
              <a:rPr lang="en-US" sz="3200" b="0" i="1" dirty="0" smtClean="0"/>
              <a:t>Implementation Component</a:t>
            </a:r>
            <a:r>
              <a:rPr lang="en-US" sz="3200" b="0" dirty="0" smtClean="0"/>
              <a:t> (i.e., the name of the component ends with “</a:t>
            </a:r>
            <a:r>
              <a:rPr lang="en-US" sz="3200" b="0" dirty="0" err="1" smtClean="0"/>
              <a:t>impl</a:t>
            </a:r>
            <a:r>
              <a:rPr lang="en-US" sz="3200" b="0" dirty="0" smtClean="0"/>
              <a:t>”), if an </a:t>
            </a:r>
            <a:r>
              <a:rPr lang="en-US" sz="3200" b="0" i="1" dirty="0" smtClean="0"/>
              <a:t>Action</a:t>
            </a:r>
            <a:r>
              <a:rPr lang="en-US" sz="3200" b="0" dirty="0" smtClean="0"/>
              <a:t> exists in the </a:t>
            </a:r>
            <a:r>
              <a:rPr lang="en-US" sz="3200" b="0" i="1" dirty="0" smtClean="0"/>
              <a:t>Component</a:t>
            </a:r>
            <a:r>
              <a:rPr lang="en-US" sz="3200" b="0" dirty="0" smtClean="0"/>
              <a:t>, a </a:t>
            </a:r>
            <a:r>
              <a:rPr lang="en-US" sz="3200" b="0" i="1" dirty="0" err="1" smtClean="0"/>
              <a:t>LogOnRead</a:t>
            </a:r>
            <a:r>
              <a:rPr lang="en-US" sz="3200" b="0" dirty="0" smtClean="0"/>
              <a:t> logging element should be attached to every </a:t>
            </a:r>
            <a:r>
              <a:rPr lang="en-US" sz="3200" b="0" i="1" dirty="0" smtClean="0"/>
              <a:t>Data</a:t>
            </a:r>
            <a:r>
              <a:rPr lang="en-US" sz="3200" b="0" dirty="0" smtClean="0"/>
              <a:t> element in the </a:t>
            </a:r>
            <a:r>
              <a:rPr lang="en-US" sz="3200" b="0" i="1" dirty="0" smtClean="0"/>
              <a:t>Component</a:t>
            </a:r>
            <a:r>
              <a:rPr lang="en-US" sz="3200" b="0" dirty="0" smtClean="0"/>
              <a:t>.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We select </a:t>
            </a:r>
            <a:r>
              <a:rPr lang="en-US" sz="3200" b="0" dirty="0" smtClean="0"/>
              <a:t>a </a:t>
            </a:r>
            <a:r>
              <a:rPr lang="en-US" sz="3200" b="0" i="1" dirty="0" smtClean="0"/>
              <a:t>Component</a:t>
            </a:r>
            <a:r>
              <a:rPr lang="en-US" sz="3200" b="0" dirty="0" smtClean="0"/>
              <a:t>, and demonstrate how to weave an </a:t>
            </a:r>
            <a:r>
              <a:rPr lang="en-US" sz="3200" b="0" i="1" dirty="0" smtClean="0"/>
              <a:t>Action</a:t>
            </a:r>
            <a:r>
              <a:rPr lang="en-US" sz="3200" b="0" dirty="0" smtClean="0"/>
              <a:t> in it. Then, by refining the generalized pattern and executing the pattern, the aspect can be woven to the whole model automatically.</a:t>
            </a:r>
          </a:p>
        </p:txBody>
      </p:sp>
      <p:sp>
        <p:nvSpPr>
          <p:cNvPr id="121" name="Text Box 813"/>
          <p:cNvSpPr txBox="1">
            <a:spLocks noChangeArrowheads="1"/>
          </p:cNvSpPr>
          <p:nvPr/>
        </p:nvSpPr>
        <p:spPr bwMode="auto">
          <a:xfrm>
            <a:off x="16916400" y="12357116"/>
            <a:ext cx="14020800" cy="120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>
                <a:solidFill>
                  <a:srgbClr val="FF0000"/>
                </a:solidFill>
              </a:rPr>
              <a:t>Open problem: How to enable general end-users (e.g., domain-experts, non-programmers) to weave aspect models into a base model? 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295400" y="26517600"/>
            <a:ext cx="15240000" cy="8077200"/>
            <a:chOff x="-990600" y="1205793"/>
            <a:chExt cx="10986976" cy="4475737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90600" y="1905000"/>
              <a:ext cx="5943600" cy="3186814"/>
            </a:xfrm>
            <a:prstGeom prst="rect">
              <a:avLst/>
            </a:prstGeom>
            <a:ln>
              <a:solidFill>
                <a:schemeClr val="accent5"/>
              </a:solidFill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cxnSp>
          <p:nvCxnSpPr>
            <p:cNvPr id="169" name="Straight Connector 168"/>
            <p:cNvCxnSpPr/>
            <p:nvPr/>
          </p:nvCxnSpPr>
          <p:spPr>
            <a:xfrm flipV="1">
              <a:off x="2243270" y="2488569"/>
              <a:ext cx="2784042" cy="33372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243270" y="3073639"/>
              <a:ext cx="2796940" cy="21181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2140688" y="2488570"/>
              <a:ext cx="4175641" cy="3217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455492" y="3024340"/>
              <a:ext cx="3860837" cy="26110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1147107" y="4038600"/>
              <a:ext cx="4491693" cy="1053216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2030818" y="3962401"/>
              <a:ext cx="3607982" cy="747979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200400" y="4130359"/>
              <a:ext cx="3115928" cy="289241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657446" y="3962400"/>
              <a:ext cx="4981354" cy="705755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382772" y="3962401"/>
              <a:ext cx="5332228" cy="283515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1210654" y="3962400"/>
              <a:ext cx="4428146" cy="245693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56707" y="3359214"/>
              <a:ext cx="5771707" cy="603187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371600" y="3148094"/>
              <a:ext cx="4267200" cy="814306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2381" y="2261391"/>
              <a:ext cx="4373969" cy="1853408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327162" y="2372880"/>
              <a:ext cx="1824636" cy="1454549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813402" y="2090870"/>
              <a:ext cx="2825398" cy="1947730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192" idx="1"/>
            </p:cNvCxnSpPr>
            <p:nvPr/>
          </p:nvCxnSpPr>
          <p:spPr>
            <a:xfrm flipV="1">
              <a:off x="2779218" y="3950267"/>
              <a:ext cx="2260992" cy="215096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716708" y="3878134"/>
              <a:ext cx="1435090" cy="0"/>
            </a:xfrm>
            <a:prstGeom prst="line">
              <a:avLst/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22"/>
            <p:cNvGrpSpPr/>
            <p:nvPr/>
          </p:nvGrpSpPr>
          <p:grpSpPr>
            <a:xfrm>
              <a:off x="3223436" y="1205793"/>
              <a:ext cx="6772940" cy="4475737"/>
              <a:chOff x="-304800" y="1467862"/>
              <a:chExt cx="6772940" cy="4475737"/>
            </a:xfrm>
          </p:grpSpPr>
          <p:graphicFrame>
            <p:nvGraphicFramePr>
              <p:cNvPr id="188" name="Diagram 187"/>
              <p:cNvGraphicFramePr/>
              <p:nvPr>
                <p:extLst>
                  <p:ext uri="{D42A27DB-BD31-4B8C-83A1-F6EECF244321}">
                    <p14:modId xmlns="" xmlns:p14="http://schemas.microsoft.com/office/powerpoint/2010/main" val="1374934148"/>
                  </p:ext>
                </p:extLst>
              </p:nvPr>
            </p:nvGraphicFramePr>
            <p:xfrm>
              <a:off x="-249865" y="1467862"/>
              <a:ext cx="6553200" cy="44757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pic>
            <p:nvPicPr>
              <p:cNvPr id="189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019" y="2742846"/>
                <a:ext cx="1289017" cy="804672"/>
              </a:xfrm>
              <a:prstGeom prst="rect">
                <a:avLst/>
              </a:prstGeom>
              <a:ln w="22225">
                <a:solidFill>
                  <a:srgbClr val="C00000"/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190" name="Picture 4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9076" y="2742846"/>
                <a:ext cx="1289017" cy="804672"/>
              </a:xfrm>
              <a:prstGeom prst="rect">
                <a:avLst/>
              </a:prstGeom>
              <a:ln w="22225">
                <a:solidFill>
                  <a:srgbClr val="FF0000"/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3018" y="3810000"/>
                <a:ext cx="1286907" cy="803163"/>
              </a:xfrm>
              <a:prstGeom prst="rect">
                <a:avLst/>
              </a:prstGeom>
              <a:ln w="22225">
                <a:solidFill>
                  <a:schemeClr val="tx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1974" y="3810000"/>
                <a:ext cx="1289325" cy="804672"/>
              </a:xfrm>
              <a:prstGeom prst="rect">
                <a:avLst/>
              </a:prstGeom>
              <a:ln w="22225">
                <a:solidFill>
                  <a:srgbClr val="0066FF"/>
                </a:solidFill>
              </a:ln>
            </p:spPr>
          </p:pic>
          <p:sp>
            <p:nvSpPr>
              <p:cNvPr id="193" name="Rounded Rectangle 192"/>
              <p:cNvSpPr/>
              <p:nvPr/>
            </p:nvSpPr>
            <p:spPr>
              <a:xfrm>
                <a:off x="1798675" y="2122624"/>
                <a:ext cx="2307265" cy="48777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1. Demonstration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490484" y="3705730"/>
                <a:ext cx="1977656" cy="48777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Generalization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ounded Rectangle 20"/>
              <p:cNvSpPr/>
              <p:nvPr/>
            </p:nvSpPr>
            <p:spPr>
              <a:xfrm>
                <a:off x="1798675" y="4753735"/>
                <a:ext cx="2415033" cy="48777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3. Refinement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-304800" y="4041492"/>
                <a:ext cx="1729564" cy="487777"/>
              </a:xfrm>
              <a:prstGeom prst="roundRect">
                <a:avLst/>
              </a:prstGeom>
              <a:solidFill>
                <a:srgbClr val="FFFF00">
                  <a:alpha val="8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4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Execution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2133600" y="10166131"/>
            <a:ext cx="12973062" cy="4083981"/>
            <a:chOff x="-1461803" y="242151"/>
            <a:chExt cx="12006463" cy="3648944"/>
          </a:xfrm>
        </p:grpSpPr>
        <p:pic>
          <p:nvPicPr>
            <p:cNvPr id="133" name="Picture 2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951" y="242151"/>
              <a:ext cx="5018647" cy="3464875"/>
            </a:xfrm>
            <a:prstGeom prst="rect">
              <a:avLst/>
            </a:prstGeom>
            <a:ln cap="flat"/>
            <a:effectLst>
              <a:outerShdw blurRad="190500" algn="ctr" rotWithShape="0">
                <a:srgbClr val="000000">
                  <a:alpha val="7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34" name="Picture 3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9849" y="991064"/>
              <a:ext cx="3684811" cy="2887213"/>
            </a:xfrm>
            <a:prstGeom prst="rect">
              <a:avLst/>
            </a:prstGeom>
            <a:ln/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35" name="Picture 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61803" y="991064"/>
              <a:ext cx="3898109" cy="2900031"/>
            </a:xfrm>
            <a:prstGeom prst="rect">
              <a:avLst/>
            </a:prstGeom>
            <a:ln/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cxnSp>
          <p:nvCxnSpPr>
            <p:cNvPr id="136" name="Straight Connector 135"/>
            <p:cNvCxnSpPr/>
            <p:nvPr/>
          </p:nvCxnSpPr>
          <p:spPr>
            <a:xfrm rot="10800000" flipV="1">
              <a:off x="2449562" y="3373967"/>
              <a:ext cx="954686" cy="500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V="1">
              <a:off x="1905661" y="1534965"/>
              <a:ext cx="2042489" cy="954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6038842" y="991064"/>
              <a:ext cx="821008" cy="736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5556636" y="2565402"/>
              <a:ext cx="1770157" cy="7757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 Box 813"/>
          <p:cNvSpPr txBox="1">
            <a:spLocks noChangeArrowheads="1"/>
          </p:cNvSpPr>
          <p:nvPr/>
        </p:nvSpPr>
        <p:spPr bwMode="auto">
          <a:xfrm>
            <a:off x="16840200" y="36434431"/>
            <a:ext cx="15087600" cy="4699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We have applied our approach to successfully implement several practical AOM tasks in different domains, without writing any transformation rules or codes, showing improvement in the efficiency and simplicity.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 smtClean="0"/>
              <a:t>As future work, we will investigate how to ensure and check whether a demonstration truly reflects the desired AOM tasks, as well as how to debug the generated transformation.</a:t>
            </a:r>
          </a:p>
          <a:p>
            <a:pPr marL="327025" indent="-327025" algn="just" defTabSz="1100138" eaLnBrk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dirty="0" smtClean="0"/>
              <a:t>More examples and demos can be found at:</a:t>
            </a:r>
          </a:p>
          <a:p>
            <a:pPr marL="874713" lvl="1" indent="-327025" algn="just" defTabSz="1100138" eaLnBrk="0" hangingPunct="0">
              <a:spcAft>
                <a:spcPts val="1438"/>
              </a:spcAft>
              <a:buFont typeface="Courier New" pitchFamily="49" charset="0"/>
              <a:buChar char="o"/>
            </a:pPr>
            <a:r>
              <a:rPr lang="en-US" sz="3200" b="0" dirty="0" smtClean="0"/>
              <a:t>http://www.cis.uab.edu/softcom/mtbd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6687800" y="35424070"/>
            <a:ext cx="483978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56" name="Picture 155" descr="Picture1.ti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678400" y="21247861"/>
            <a:ext cx="13487400" cy="79367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>
        <a:spAutoFit/>
      </a:bodyPr>
      <a:lstStyle>
        <a:defPPr>
          <a:defRPr sz="5400" cap="all" dirty="0" smtClean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10918</TotalTime>
  <Words>745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Sub-clone Refactoring in Open Source Software Artifacts</dc:title>
  <dc:creator>Robert Tairas</dc:creator>
  <cp:lastModifiedBy>Yu Sun</cp:lastModifiedBy>
  <cp:revision>737</cp:revision>
  <dcterms:created xsi:type="dcterms:W3CDTF">2001-04-03T19:54:37Z</dcterms:created>
  <dcterms:modified xsi:type="dcterms:W3CDTF">2011-05-18T02:22:41Z</dcterms:modified>
</cp:coreProperties>
</file>