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87" r:id="rId2"/>
    <p:sldId id="468" r:id="rId3"/>
    <p:sldId id="477" r:id="rId4"/>
    <p:sldId id="478" r:id="rId5"/>
    <p:sldId id="469" r:id="rId6"/>
    <p:sldId id="470" r:id="rId7"/>
    <p:sldId id="467" r:id="rId8"/>
    <p:sldId id="483" r:id="rId9"/>
    <p:sldId id="480" r:id="rId10"/>
    <p:sldId id="481" r:id="rId11"/>
    <p:sldId id="434" r:id="rId12"/>
    <p:sldId id="482" r:id="rId13"/>
    <p:sldId id="472" r:id="rId14"/>
    <p:sldId id="484" r:id="rId15"/>
    <p:sldId id="485" r:id="rId16"/>
    <p:sldId id="488" r:id="rId17"/>
    <p:sldId id="486" r:id="rId18"/>
    <p:sldId id="487" r:id="rId19"/>
    <p:sldId id="442" r:id="rId20"/>
    <p:sldId id="443" r:id="rId21"/>
    <p:sldId id="474" r:id="rId22"/>
    <p:sldId id="475" r:id="rId23"/>
    <p:sldId id="476" r:id="rId24"/>
  </p:sldIdLst>
  <p:sldSz cx="9144000" cy="6858000" type="screen4x3"/>
  <p:notesSz cx="6881813" cy="92964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FF"/>
    <a:srgbClr val="CC3300"/>
    <a:srgbClr val="800000"/>
    <a:srgbClr val="00CC00"/>
    <a:srgbClr val="993300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2203" autoAdjust="0"/>
  </p:normalViewPr>
  <p:slideViewPr>
    <p:cSldViewPr>
      <p:cViewPr>
        <p:scale>
          <a:sx n="80" d="100"/>
          <a:sy n="80" d="100"/>
        </p:scale>
        <p:origin x="-1517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BFCC1E3A-2507-406B-9FC7-49B1EBBD9328}" type="presOf" srcId="{396256AB-C839-4BDF-83D3-625AFA9F7675}" destId="{AC48DC62-0858-4F60-A10A-C726512FDFB6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AA56677C-3F0C-44F0-909C-6C8ECB477ADC}" type="presOf" srcId="{08A9918B-4F4C-4295-A43E-5617C879E2E9}" destId="{09D80ADE-8D4B-437F-B317-D62EAB48FE83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9364F88A-C4C1-4715-8796-65011483A5E9}" type="presOf" srcId="{C25458D7-6A23-4D6F-9B5D-4C56E6CD540A}" destId="{B805FC77-4AB0-40B4-84F0-7206177DD295}" srcOrd="0" destOrd="0" presId="urn:microsoft.com/office/officeart/2005/8/layout/chevron1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0BF72E2A-1F62-442B-96A1-7C2384284BBC}" type="presOf" srcId="{50A5EBBD-9F19-4C35-8BAC-4092129D8A1D}" destId="{2B867A39-C367-4880-8675-C2EF26931E84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13A976E0-163C-4171-80E6-EF1E35697A8B}" type="presOf" srcId="{2A6BBC87-1AEB-447D-944C-7D8B158DCC85}" destId="{EEF1F1B0-A524-41F0-8A08-4EC993B7C0BF}" srcOrd="0" destOrd="0" presId="urn:microsoft.com/office/officeart/2005/8/layout/chevron1"/>
    <dgm:cxn modelId="{33C5FE28-9304-4BD0-B160-46AD464EEF2B}" type="presOf" srcId="{59D06732-8EA8-4523-A57A-18338FF4C54C}" destId="{34B7A383-B61B-4F99-B6D0-81A506E87B62}" srcOrd="0" destOrd="0" presId="urn:microsoft.com/office/officeart/2005/8/layout/chevron1"/>
    <dgm:cxn modelId="{C62E797F-9C5B-43A3-AD6B-5A86DB02CC17}" type="presParOf" srcId="{09D80ADE-8D4B-437F-B317-D62EAB48FE83}" destId="{B805FC77-4AB0-40B4-84F0-7206177DD295}" srcOrd="0" destOrd="0" presId="urn:microsoft.com/office/officeart/2005/8/layout/chevron1"/>
    <dgm:cxn modelId="{AFC49721-3562-4532-B0A4-9CAE0BEFFFAA}" type="presParOf" srcId="{09D80ADE-8D4B-437F-B317-D62EAB48FE83}" destId="{CBD05616-0436-43C0-B106-20A515316CB5}" srcOrd="1" destOrd="0" presId="urn:microsoft.com/office/officeart/2005/8/layout/chevron1"/>
    <dgm:cxn modelId="{0042115E-63BE-4682-9997-5407374574D2}" type="presParOf" srcId="{09D80ADE-8D4B-437F-B317-D62EAB48FE83}" destId="{34B7A383-B61B-4F99-B6D0-81A506E87B62}" srcOrd="2" destOrd="0" presId="urn:microsoft.com/office/officeart/2005/8/layout/chevron1"/>
    <dgm:cxn modelId="{51BF31F3-08D9-4C76-9756-1375B85D50F3}" type="presParOf" srcId="{09D80ADE-8D4B-437F-B317-D62EAB48FE83}" destId="{2B1A2B4F-8531-45A2-BE4A-7E63CA9F7023}" srcOrd="3" destOrd="0" presId="urn:microsoft.com/office/officeart/2005/8/layout/chevron1"/>
    <dgm:cxn modelId="{291017AC-7A73-477C-AD66-1D1F56EEF8D1}" type="presParOf" srcId="{09D80ADE-8D4B-437F-B317-D62EAB48FE83}" destId="{EEF1F1B0-A524-41F0-8A08-4EC993B7C0BF}" srcOrd="4" destOrd="0" presId="urn:microsoft.com/office/officeart/2005/8/layout/chevron1"/>
    <dgm:cxn modelId="{ED5BA436-A768-4260-8D0B-FF0B34CDD3A6}" type="presParOf" srcId="{09D80ADE-8D4B-437F-B317-D62EAB48FE83}" destId="{E994AC18-BE05-4ADB-8CE0-D5060CDCB12F}" srcOrd="5" destOrd="0" presId="urn:microsoft.com/office/officeart/2005/8/layout/chevron1"/>
    <dgm:cxn modelId="{15C846E9-0472-4F7A-A6AE-46C63786513C}" type="presParOf" srcId="{09D80ADE-8D4B-437F-B317-D62EAB48FE83}" destId="{AC48DC62-0858-4F60-A10A-C726512FDFB6}" srcOrd="6" destOrd="0" presId="urn:microsoft.com/office/officeart/2005/8/layout/chevron1"/>
    <dgm:cxn modelId="{52A3E90C-500E-459B-8080-FF7EBA28EA40}" type="presParOf" srcId="{09D80ADE-8D4B-437F-B317-D62EAB48FE83}" destId="{D190EE48-74AD-4F33-9BEC-CCEC90FFC05D}" srcOrd="7" destOrd="0" presId="urn:microsoft.com/office/officeart/2005/8/layout/chevron1"/>
    <dgm:cxn modelId="{B0157692-9EFE-41ED-8280-53A2C496B7CB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2A5EEDE0-D9A8-4370-BC64-9AE43817AEAC}" type="presOf" srcId="{08A9918B-4F4C-4295-A43E-5617C879E2E9}" destId="{09D80ADE-8D4B-437F-B317-D62EAB48FE83}" srcOrd="0" destOrd="0" presId="urn:microsoft.com/office/officeart/2005/8/layout/chevron1"/>
    <dgm:cxn modelId="{CF0AAAA2-797B-40CC-8550-B791AAE3637E}" type="presOf" srcId="{2A6BBC87-1AEB-447D-944C-7D8B158DCC85}" destId="{EEF1F1B0-A524-41F0-8A08-4EC993B7C0BF}" srcOrd="0" destOrd="0" presId="urn:microsoft.com/office/officeart/2005/8/layout/chevron1"/>
    <dgm:cxn modelId="{F6AE39EE-A197-4F0D-88E0-C1A2BD69E0CC}" type="presOf" srcId="{59D06732-8EA8-4523-A57A-18338FF4C54C}" destId="{34B7A383-B61B-4F99-B6D0-81A506E87B62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D71499D6-921B-4F65-95E4-E4CEFAB1F5C5}" type="presOf" srcId="{C25458D7-6A23-4D6F-9B5D-4C56E6CD540A}" destId="{B805FC77-4AB0-40B4-84F0-7206177DD295}" srcOrd="0" destOrd="0" presId="urn:microsoft.com/office/officeart/2005/8/layout/chevron1"/>
    <dgm:cxn modelId="{49CAEF46-F7C4-48B4-8ACF-532961AC4281}" type="presOf" srcId="{50A5EBBD-9F19-4C35-8BAC-4092129D8A1D}" destId="{2B867A39-C367-4880-8675-C2EF26931E84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D7A1773A-5387-413C-8DF7-4541D90CBE3B}" type="presOf" srcId="{396256AB-C839-4BDF-83D3-625AFA9F7675}" destId="{AC48DC62-0858-4F60-A10A-C726512FDFB6}" srcOrd="0" destOrd="0" presId="urn:microsoft.com/office/officeart/2005/8/layout/chevron1"/>
    <dgm:cxn modelId="{CA26F360-A9F1-4B31-A464-ADE63A0E0BAF}" type="presParOf" srcId="{09D80ADE-8D4B-437F-B317-D62EAB48FE83}" destId="{B805FC77-4AB0-40B4-84F0-7206177DD295}" srcOrd="0" destOrd="0" presId="urn:microsoft.com/office/officeart/2005/8/layout/chevron1"/>
    <dgm:cxn modelId="{85CF6798-0261-4521-89D1-803830907928}" type="presParOf" srcId="{09D80ADE-8D4B-437F-B317-D62EAB48FE83}" destId="{CBD05616-0436-43C0-B106-20A515316CB5}" srcOrd="1" destOrd="0" presId="urn:microsoft.com/office/officeart/2005/8/layout/chevron1"/>
    <dgm:cxn modelId="{7169789E-D37D-45EA-8AA6-FD5F365BD58E}" type="presParOf" srcId="{09D80ADE-8D4B-437F-B317-D62EAB48FE83}" destId="{34B7A383-B61B-4F99-B6D0-81A506E87B62}" srcOrd="2" destOrd="0" presId="urn:microsoft.com/office/officeart/2005/8/layout/chevron1"/>
    <dgm:cxn modelId="{378A35FA-8D3B-4A51-84E6-EE65E5883042}" type="presParOf" srcId="{09D80ADE-8D4B-437F-B317-D62EAB48FE83}" destId="{2B1A2B4F-8531-45A2-BE4A-7E63CA9F7023}" srcOrd="3" destOrd="0" presId="urn:microsoft.com/office/officeart/2005/8/layout/chevron1"/>
    <dgm:cxn modelId="{41F5486E-7ECD-45CD-BE33-F67A890FB688}" type="presParOf" srcId="{09D80ADE-8D4B-437F-B317-D62EAB48FE83}" destId="{EEF1F1B0-A524-41F0-8A08-4EC993B7C0BF}" srcOrd="4" destOrd="0" presId="urn:microsoft.com/office/officeart/2005/8/layout/chevron1"/>
    <dgm:cxn modelId="{F2FECE66-9609-4184-A650-5FDA3F9978B0}" type="presParOf" srcId="{09D80ADE-8D4B-437F-B317-D62EAB48FE83}" destId="{E994AC18-BE05-4ADB-8CE0-D5060CDCB12F}" srcOrd="5" destOrd="0" presId="urn:microsoft.com/office/officeart/2005/8/layout/chevron1"/>
    <dgm:cxn modelId="{B3AA532A-3FA6-4919-B31F-16CB5A65EF09}" type="presParOf" srcId="{09D80ADE-8D4B-437F-B317-D62EAB48FE83}" destId="{AC48DC62-0858-4F60-A10A-C726512FDFB6}" srcOrd="6" destOrd="0" presId="urn:microsoft.com/office/officeart/2005/8/layout/chevron1"/>
    <dgm:cxn modelId="{2DE585F2-9FBC-4174-A075-1AA132681308}" type="presParOf" srcId="{09D80ADE-8D4B-437F-B317-D62EAB48FE83}" destId="{D190EE48-74AD-4F33-9BEC-CCEC90FFC05D}" srcOrd="7" destOrd="0" presId="urn:microsoft.com/office/officeart/2005/8/layout/chevron1"/>
    <dgm:cxn modelId="{2DBF1785-5742-4EE8-9F3B-643646CD9114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561155-AED7-4AF2-BA4F-5587CF876160}" type="presOf" srcId="{396256AB-C839-4BDF-83D3-625AFA9F7675}" destId="{AC48DC62-0858-4F60-A10A-C726512FDFB6}" srcOrd="0" destOrd="0" presId="urn:microsoft.com/office/officeart/2005/8/layout/chevron1"/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077D53A4-024C-4ED1-8CDF-259A9CEF8E32}" type="presOf" srcId="{08A9918B-4F4C-4295-A43E-5617C879E2E9}" destId="{09D80ADE-8D4B-437F-B317-D62EAB48FE83}" srcOrd="0" destOrd="0" presId="urn:microsoft.com/office/officeart/2005/8/layout/chevron1"/>
    <dgm:cxn modelId="{0AC94E86-E707-4028-9AF1-4A31DC3036E1}" type="presOf" srcId="{C25458D7-6A23-4D6F-9B5D-4C56E6CD540A}" destId="{B805FC77-4AB0-40B4-84F0-7206177DD295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CB0BB2C1-F366-4F83-B7F4-ADE012121B69}" type="presOf" srcId="{50A5EBBD-9F19-4C35-8BAC-4092129D8A1D}" destId="{2B867A39-C367-4880-8675-C2EF26931E84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42041699-2115-4747-89B3-C21B77138303}" type="presOf" srcId="{2A6BBC87-1AEB-447D-944C-7D8B158DCC85}" destId="{EEF1F1B0-A524-41F0-8A08-4EC993B7C0BF}" srcOrd="0" destOrd="0" presId="urn:microsoft.com/office/officeart/2005/8/layout/chevron1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94479D83-F267-4016-B025-426167E3B965}" type="presOf" srcId="{59D06732-8EA8-4523-A57A-18338FF4C54C}" destId="{34B7A383-B61B-4F99-B6D0-81A506E87B62}" srcOrd="0" destOrd="0" presId="urn:microsoft.com/office/officeart/2005/8/layout/chevron1"/>
    <dgm:cxn modelId="{1C65171C-22F9-46D8-8863-8DF4BAA3B7E6}" type="presParOf" srcId="{09D80ADE-8D4B-437F-B317-D62EAB48FE83}" destId="{B805FC77-4AB0-40B4-84F0-7206177DD295}" srcOrd="0" destOrd="0" presId="urn:microsoft.com/office/officeart/2005/8/layout/chevron1"/>
    <dgm:cxn modelId="{9DE502C5-F6B7-4985-948C-CF4CD753C01F}" type="presParOf" srcId="{09D80ADE-8D4B-437F-B317-D62EAB48FE83}" destId="{CBD05616-0436-43C0-B106-20A515316CB5}" srcOrd="1" destOrd="0" presId="urn:microsoft.com/office/officeart/2005/8/layout/chevron1"/>
    <dgm:cxn modelId="{D58663ED-23C9-4019-B06E-7E75601F7825}" type="presParOf" srcId="{09D80ADE-8D4B-437F-B317-D62EAB48FE83}" destId="{34B7A383-B61B-4F99-B6D0-81A506E87B62}" srcOrd="2" destOrd="0" presId="urn:microsoft.com/office/officeart/2005/8/layout/chevron1"/>
    <dgm:cxn modelId="{9B159F56-F915-4D2B-B75F-13A0802231E5}" type="presParOf" srcId="{09D80ADE-8D4B-437F-B317-D62EAB48FE83}" destId="{2B1A2B4F-8531-45A2-BE4A-7E63CA9F7023}" srcOrd="3" destOrd="0" presId="urn:microsoft.com/office/officeart/2005/8/layout/chevron1"/>
    <dgm:cxn modelId="{1EDDF662-A2B9-409D-9A79-A1B3E0A66736}" type="presParOf" srcId="{09D80ADE-8D4B-437F-B317-D62EAB48FE83}" destId="{EEF1F1B0-A524-41F0-8A08-4EC993B7C0BF}" srcOrd="4" destOrd="0" presId="urn:microsoft.com/office/officeart/2005/8/layout/chevron1"/>
    <dgm:cxn modelId="{A00DD2A8-11C7-448D-AB84-7039163B78DF}" type="presParOf" srcId="{09D80ADE-8D4B-437F-B317-D62EAB48FE83}" destId="{E994AC18-BE05-4ADB-8CE0-D5060CDCB12F}" srcOrd="5" destOrd="0" presId="urn:microsoft.com/office/officeart/2005/8/layout/chevron1"/>
    <dgm:cxn modelId="{456130E2-A746-40B2-87F8-3505E3747465}" type="presParOf" srcId="{09D80ADE-8D4B-437F-B317-D62EAB48FE83}" destId="{AC48DC62-0858-4F60-A10A-C726512FDFB6}" srcOrd="6" destOrd="0" presId="urn:microsoft.com/office/officeart/2005/8/layout/chevron1"/>
    <dgm:cxn modelId="{6BA93C19-D382-4FDE-9F5D-EC5C03A75986}" type="presParOf" srcId="{09D80ADE-8D4B-437F-B317-D62EAB48FE83}" destId="{D190EE48-74AD-4F33-9BEC-CCEC90FFC05D}" srcOrd="7" destOrd="0" presId="urn:microsoft.com/office/officeart/2005/8/layout/chevron1"/>
    <dgm:cxn modelId="{158DC07B-E23A-427C-AF84-A138734AAD09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22169-8DE8-4335-9A4A-2044B455A197}" type="presOf" srcId="{59D06732-8EA8-4523-A57A-18338FF4C54C}" destId="{34B7A383-B61B-4F99-B6D0-81A506E87B62}" srcOrd="0" destOrd="0" presId="urn:microsoft.com/office/officeart/2005/8/layout/chevron1"/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F788A563-52BE-466D-A7B2-94BAAF9E0F5B}" type="presOf" srcId="{50A5EBBD-9F19-4C35-8BAC-4092129D8A1D}" destId="{2B867A39-C367-4880-8675-C2EF26931E84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1A0659D2-5816-470D-A2E8-5C8603500719}" type="presOf" srcId="{2A6BBC87-1AEB-447D-944C-7D8B158DCC85}" destId="{EEF1F1B0-A524-41F0-8A08-4EC993B7C0BF}" srcOrd="0" destOrd="0" presId="urn:microsoft.com/office/officeart/2005/8/layout/chevron1"/>
    <dgm:cxn modelId="{F773116E-91ED-4430-BCF3-6223E3B3B25E}" type="presOf" srcId="{C25458D7-6A23-4D6F-9B5D-4C56E6CD540A}" destId="{B805FC77-4AB0-40B4-84F0-7206177DD295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2A9DA3F1-683B-4ACE-8BC7-38FF83F8B62D}" type="presOf" srcId="{08A9918B-4F4C-4295-A43E-5617C879E2E9}" destId="{09D80ADE-8D4B-437F-B317-D62EAB48FE83}" srcOrd="0" destOrd="0" presId="urn:microsoft.com/office/officeart/2005/8/layout/chevron1"/>
    <dgm:cxn modelId="{36DB2AED-978E-4F22-B297-887C6492F2A1}" type="presOf" srcId="{396256AB-C839-4BDF-83D3-625AFA9F7675}" destId="{AC48DC62-0858-4F60-A10A-C726512FDFB6}" srcOrd="0" destOrd="0" presId="urn:microsoft.com/office/officeart/2005/8/layout/chevron1"/>
    <dgm:cxn modelId="{5A681149-FF8C-4216-BF7D-3CF8295C1951}" type="presParOf" srcId="{09D80ADE-8D4B-437F-B317-D62EAB48FE83}" destId="{B805FC77-4AB0-40B4-84F0-7206177DD295}" srcOrd="0" destOrd="0" presId="urn:microsoft.com/office/officeart/2005/8/layout/chevron1"/>
    <dgm:cxn modelId="{090BBC1B-E9F3-46BC-8CA3-6E0216BE90FB}" type="presParOf" srcId="{09D80ADE-8D4B-437F-B317-D62EAB48FE83}" destId="{CBD05616-0436-43C0-B106-20A515316CB5}" srcOrd="1" destOrd="0" presId="urn:microsoft.com/office/officeart/2005/8/layout/chevron1"/>
    <dgm:cxn modelId="{860F53F4-4E63-42F9-AEAD-40DF6FBF4CF7}" type="presParOf" srcId="{09D80ADE-8D4B-437F-B317-D62EAB48FE83}" destId="{34B7A383-B61B-4F99-B6D0-81A506E87B62}" srcOrd="2" destOrd="0" presId="urn:microsoft.com/office/officeart/2005/8/layout/chevron1"/>
    <dgm:cxn modelId="{886DED59-6FC2-40DC-A939-05B9858808C9}" type="presParOf" srcId="{09D80ADE-8D4B-437F-B317-D62EAB48FE83}" destId="{2B1A2B4F-8531-45A2-BE4A-7E63CA9F7023}" srcOrd="3" destOrd="0" presId="urn:microsoft.com/office/officeart/2005/8/layout/chevron1"/>
    <dgm:cxn modelId="{B99B9C30-3E78-47BF-868C-B99066CE08D0}" type="presParOf" srcId="{09D80ADE-8D4B-437F-B317-D62EAB48FE83}" destId="{EEF1F1B0-A524-41F0-8A08-4EC993B7C0BF}" srcOrd="4" destOrd="0" presId="urn:microsoft.com/office/officeart/2005/8/layout/chevron1"/>
    <dgm:cxn modelId="{14F2F862-2836-4EBB-A728-39B844F661F0}" type="presParOf" srcId="{09D80ADE-8D4B-437F-B317-D62EAB48FE83}" destId="{E994AC18-BE05-4ADB-8CE0-D5060CDCB12F}" srcOrd="5" destOrd="0" presId="urn:microsoft.com/office/officeart/2005/8/layout/chevron1"/>
    <dgm:cxn modelId="{11695705-F3D6-47F5-AE28-472D44A95D9F}" type="presParOf" srcId="{09D80ADE-8D4B-437F-B317-D62EAB48FE83}" destId="{AC48DC62-0858-4F60-A10A-C726512FDFB6}" srcOrd="6" destOrd="0" presId="urn:microsoft.com/office/officeart/2005/8/layout/chevron1"/>
    <dgm:cxn modelId="{D1F1B3F2-686D-4F34-B12D-7A9E437650FE}" type="presParOf" srcId="{09D80ADE-8D4B-437F-B317-D62EAB48FE83}" destId="{D190EE48-74AD-4F33-9BEC-CCEC90FFC05D}" srcOrd="7" destOrd="0" presId="urn:microsoft.com/office/officeart/2005/8/layout/chevron1"/>
    <dgm:cxn modelId="{2C621E4C-66B7-403E-96AC-9A947FD590EC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D172A789-3193-4483-9A7F-727FBBA5E2D9}" type="presOf" srcId="{2A6BBC87-1AEB-447D-944C-7D8B158DCC85}" destId="{EEF1F1B0-A524-41F0-8A08-4EC993B7C0BF}" srcOrd="0" destOrd="0" presId="urn:microsoft.com/office/officeart/2005/8/layout/chevron1"/>
    <dgm:cxn modelId="{C5DC68BD-0545-4EE7-BE70-6406AEC62183}" type="presOf" srcId="{C25458D7-6A23-4D6F-9B5D-4C56E6CD540A}" destId="{B805FC77-4AB0-40B4-84F0-7206177DD295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B90B9C5A-E360-4913-824E-F551AB2D9F02}" type="presOf" srcId="{59D06732-8EA8-4523-A57A-18338FF4C54C}" destId="{34B7A383-B61B-4F99-B6D0-81A506E87B62}" srcOrd="0" destOrd="0" presId="urn:microsoft.com/office/officeart/2005/8/layout/chevron1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72732E8F-F57F-47CA-9375-EE528D344EA6}" type="presOf" srcId="{50A5EBBD-9F19-4C35-8BAC-4092129D8A1D}" destId="{2B867A39-C367-4880-8675-C2EF26931E84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CD081283-4CA1-490A-A59F-88D28CEC4516}" type="presOf" srcId="{08A9918B-4F4C-4295-A43E-5617C879E2E9}" destId="{09D80ADE-8D4B-437F-B317-D62EAB48FE83}" srcOrd="0" destOrd="0" presId="urn:microsoft.com/office/officeart/2005/8/layout/chevron1"/>
    <dgm:cxn modelId="{97AF3A3D-FEEF-49E8-9C9E-34F775F52695}" type="presOf" srcId="{396256AB-C839-4BDF-83D3-625AFA9F7675}" destId="{AC48DC62-0858-4F60-A10A-C726512FDFB6}" srcOrd="0" destOrd="0" presId="urn:microsoft.com/office/officeart/2005/8/layout/chevron1"/>
    <dgm:cxn modelId="{BF1C95D0-6794-43AA-8AF0-07EE0E9C49BC}" type="presParOf" srcId="{09D80ADE-8D4B-437F-B317-D62EAB48FE83}" destId="{B805FC77-4AB0-40B4-84F0-7206177DD295}" srcOrd="0" destOrd="0" presId="urn:microsoft.com/office/officeart/2005/8/layout/chevron1"/>
    <dgm:cxn modelId="{670F371E-CA30-4EB1-8CB9-2F9583D38CF5}" type="presParOf" srcId="{09D80ADE-8D4B-437F-B317-D62EAB48FE83}" destId="{CBD05616-0436-43C0-B106-20A515316CB5}" srcOrd="1" destOrd="0" presId="urn:microsoft.com/office/officeart/2005/8/layout/chevron1"/>
    <dgm:cxn modelId="{8EF5B31F-AC99-4017-AC40-E270C198FCCC}" type="presParOf" srcId="{09D80ADE-8D4B-437F-B317-D62EAB48FE83}" destId="{34B7A383-B61B-4F99-B6D0-81A506E87B62}" srcOrd="2" destOrd="0" presId="urn:microsoft.com/office/officeart/2005/8/layout/chevron1"/>
    <dgm:cxn modelId="{67C90586-B282-4104-BB67-2032880FB6ED}" type="presParOf" srcId="{09D80ADE-8D4B-437F-B317-D62EAB48FE83}" destId="{2B1A2B4F-8531-45A2-BE4A-7E63CA9F7023}" srcOrd="3" destOrd="0" presId="urn:microsoft.com/office/officeart/2005/8/layout/chevron1"/>
    <dgm:cxn modelId="{3CA20BCC-45D4-4128-9F3F-2BD83401FFD8}" type="presParOf" srcId="{09D80ADE-8D4B-437F-B317-D62EAB48FE83}" destId="{EEF1F1B0-A524-41F0-8A08-4EC993B7C0BF}" srcOrd="4" destOrd="0" presId="urn:microsoft.com/office/officeart/2005/8/layout/chevron1"/>
    <dgm:cxn modelId="{C9EDD3AD-D748-493C-BE5E-9E0894B6E9D3}" type="presParOf" srcId="{09D80ADE-8D4B-437F-B317-D62EAB48FE83}" destId="{E994AC18-BE05-4ADB-8CE0-D5060CDCB12F}" srcOrd="5" destOrd="0" presId="urn:microsoft.com/office/officeart/2005/8/layout/chevron1"/>
    <dgm:cxn modelId="{26E6BCA7-8DA6-47AF-A0D0-858ABA6F051A}" type="presParOf" srcId="{09D80ADE-8D4B-437F-B317-D62EAB48FE83}" destId="{AC48DC62-0858-4F60-A10A-C726512FDFB6}" srcOrd="6" destOrd="0" presId="urn:microsoft.com/office/officeart/2005/8/layout/chevron1"/>
    <dgm:cxn modelId="{18CF5324-937A-4A7E-85F8-3CAE22D7A065}" type="presParOf" srcId="{09D80ADE-8D4B-437F-B317-D62EAB48FE83}" destId="{D190EE48-74AD-4F33-9BEC-CCEC90FFC05D}" srcOrd="7" destOrd="0" presId="urn:microsoft.com/office/officeart/2005/8/layout/chevron1"/>
    <dgm:cxn modelId="{159F2FE3-FF4E-49AC-A380-A3D345AE8A4B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74CE6-63B9-4754-B3E3-D41FBCBD4B2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13-F1B3-431E-83B8-201829A42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79108AA8-ABE9-43EC-8F0A-880B5A830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07C9-3C3E-4063-A2FD-4FBDA87DB28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43200"/>
            <a:ext cx="7620000" cy="2514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20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E9A3735-907A-46E0-A779-F37B4C0F2516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FFC86-C8C0-4D74-91BC-ECC6ABA085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lated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EB786-3EAA-41BD-914D-B2BAA825C6CE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DCA37-25AC-43E7-886E-711A218046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7600"/>
            <a:ext cx="82296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53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70387-0D0B-48D9-AE8F-073B30808189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235D-E5BC-4529-955B-51E8BD3EBF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CE487-4777-4DB8-A952-C83B71037957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FECB9-1821-4F00-890B-1285B7FF96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6E14B-0034-4425-9C7C-5E38509089AD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88196-7C30-4756-AD12-398C68954F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FCE0C-8A93-498C-BB5B-CA2A2DA9C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063"/>
            <a:ext cx="7772400" cy="554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762000"/>
            <a:ext cx="3962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505200"/>
            <a:ext cx="3962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A9B7-AF5B-4CF7-B7A5-7D75E3823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25432-8CA2-474A-84C8-D60A028E7B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237F7-43DF-4144-AF49-280FA4E09C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fld id="{21EE8C86-4D98-4CEC-9C17-6CF6D526002F}" type="datetime1">
              <a:rPr lang="en-US" smtClean="0"/>
              <a:pPr/>
              <a:t>10/4/2012</a:t>
            </a:fld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613" y="62420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CE091E1-B8D0-4062-B1C1-9E03E9456BD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990600"/>
            <a:ext cx="82296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7" r:id="rId2"/>
    <p:sldLayoutId id="2147483881" r:id="rId3"/>
    <p:sldLayoutId id="2147483876" r:id="rId4"/>
    <p:sldLayoutId id="2147483877" r:id="rId5"/>
    <p:sldLayoutId id="2147483878" r:id="rId6"/>
    <p:sldLayoutId id="2147483879" r:id="rId7"/>
    <p:sldLayoutId id="2147483871" r:id="rId8"/>
    <p:sldLayoutId id="2147483872" r:id="rId9"/>
    <p:sldLayoutId id="2147483873" r:id="rId10"/>
    <p:sldLayoutId id="2147483874" r:id="rId11"/>
    <p:sldLayoutId id="2147483868" r:id="rId12"/>
    <p:sldLayoutId id="2147483869" r:id="rId13"/>
    <p:sldLayoutId id="2147483880" r:id="rId14"/>
    <p:sldLayoutId id="214748388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620000" cy="1752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Yu Sun, Jeff Gray, </a:t>
            </a:r>
            <a:r>
              <a:rPr lang="en-US" sz="2400" dirty="0" err="1" smtClean="0"/>
              <a:t>Karlheinz</a:t>
            </a:r>
            <a:r>
              <a:rPr lang="en-US" sz="2400" dirty="0" smtClean="0"/>
              <a:t> </a:t>
            </a:r>
            <a:r>
              <a:rPr lang="en-US" sz="2400" dirty="0" err="1" smtClean="0"/>
              <a:t>Bulheller</a:t>
            </a:r>
            <a:r>
              <a:rPr lang="en-US" sz="2400" dirty="0" smtClean="0"/>
              <a:t>, </a:t>
            </a:r>
            <a:r>
              <a:rPr lang="en-US" sz="2400" dirty="0" err="1" smtClean="0"/>
              <a:t>Nicolaus</a:t>
            </a:r>
            <a:r>
              <a:rPr lang="en-US" sz="2400" dirty="0" smtClean="0"/>
              <a:t> von </a:t>
            </a:r>
            <a:r>
              <a:rPr lang="en-US" sz="2400" dirty="0" err="1" smtClean="0"/>
              <a:t>Baillou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MODELS 2012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October 4th, 2012</a:t>
            </a:r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6303304" y="4038600"/>
            <a:ext cx="2160848" cy="1143903"/>
            <a:chOff x="6568945" y="5486400"/>
            <a:chExt cx="2160849" cy="1143903"/>
          </a:xfrm>
        </p:grpSpPr>
        <p:sp>
          <p:nvSpPr>
            <p:cNvPr id="12" name="Text Box 1213"/>
            <p:cNvSpPr txBox="1">
              <a:spLocks noChangeArrowheads="1"/>
            </p:cNvSpPr>
            <p:nvPr/>
          </p:nvSpPr>
          <p:spPr bwMode="auto">
            <a:xfrm>
              <a:off x="6568945" y="6307138"/>
              <a:ext cx="2160849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</a:t>
              </a:r>
              <a:r>
                <a:rPr lang="en-US" sz="1050" dirty="0" smtClean="0"/>
                <a:t>work is partially supported </a:t>
              </a:r>
              <a:r>
                <a:rPr lang="en-US" sz="1050" dirty="0"/>
                <a:t>by</a:t>
              </a:r>
            </a:p>
            <a:p>
              <a:pPr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7180" name="Picture 1356" descr="nsf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762000" y="5486400"/>
            <a:ext cx="2220913" cy="706436"/>
            <a:chOff x="457200" y="5695951"/>
            <a:chExt cx="2220160" cy="706123"/>
          </a:xfrm>
        </p:grpSpPr>
        <p:pic>
          <p:nvPicPr>
            <p:cNvPr id="7177" name="Picture 16" descr="uab_logo_gree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419" y="5695951"/>
              <a:ext cx="1522961" cy="50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213"/>
            <p:cNvSpPr txBox="1">
              <a:spLocks noChangeArrowheads="1"/>
            </p:cNvSpPr>
            <p:nvPr/>
          </p:nvSpPr>
          <p:spPr bwMode="auto">
            <a:xfrm>
              <a:off x="457200" y="6240221"/>
              <a:ext cx="2220160" cy="1618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Alabama at Birmingham</a:t>
              </a:r>
            </a:p>
          </p:txBody>
        </p:sp>
      </p:grpSp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153400" cy="121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/>
              <a:t>Model-Driven Approach to </a:t>
            </a:r>
            <a:r>
              <a:rPr lang="en-US" sz="2800" dirty="0" smtClean="0"/>
              <a:t>Support      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Engineering </a:t>
            </a:r>
            <a:r>
              <a:rPr lang="en-US" sz="2800" dirty="0"/>
              <a:t>Changes in Industrial Robotics </a:t>
            </a:r>
            <a:r>
              <a:rPr lang="en-US" sz="2800" dirty="0" smtClean="0"/>
              <a:t>Software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800" i="1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886200" y="5334000"/>
            <a:ext cx="1752600" cy="949656"/>
            <a:chOff x="6172200" y="3200400"/>
            <a:chExt cx="1752600" cy="94965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200400"/>
              <a:ext cx="1752600" cy="724525"/>
            </a:xfrm>
            <a:prstGeom prst="rect">
              <a:avLst/>
            </a:prstGeom>
          </p:spPr>
        </p:pic>
        <p:sp>
          <p:nvSpPr>
            <p:cNvPr id="16" name="Text Box 1213"/>
            <p:cNvSpPr txBox="1">
              <a:spLocks noChangeArrowheads="1"/>
            </p:cNvSpPr>
            <p:nvPr/>
          </p:nvSpPr>
          <p:spPr bwMode="auto">
            <a:xfrm>
              <a:off x="6422672" y="3988473"/>
              <a:ext cx="1349728" cy="161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</a:t>
              </a:r>
              <a:r>
                <a:rPr lang="en-US" sz="1050" dirty="0" smtClean="0"/>
                <a:t>Alabama</a:t>
              </a:r>
              <a:endParaRPr lang="en-US" sz="1050" dirty="0"/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5492287"/>
            <a:ext cx="2133601" cy="51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models2012.info/templates/models2012/pics/logo_ne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"/>
            <a:ext cx="1809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5238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AutoMax</a:t>
            </a:r>
            <a:r>
              <a:rPr lang="en-US" dirty="0" smtClean="0"/>
              <a:t> </a:t>
            </a:r>
            <a:r>
              <a:rPr lang="en-US" dirty="0" err="1" smtClean="0"/>
              <a:t>MetaModeling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r>
              <a:rPr lang="en-US" dirty="0" smtClean="0"/>
              <a:t>Robot configuration</a:t>
            </a:r>
          </a:p>
          <a:p>
            <a:r>
              <a:rPr lang="en-US" dirty="0" smtClean="0"/>
              <a:t>Robot actions</a:t>
            </a:r>
          </a:p>
          <a:p>
            <a:r>
              <a:rPr lang="en-US" dirty="0" smtClean="0"/>
              <a:t>Action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 descr="modelinstanc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7432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8915400" cy="788987"/>
          </a:xfrm>
        </p:spPr>
        <p:txBody>
          <a:bodyPr/>
          <a:lstStyle/>
          <a:p>
            <a:r>
              <a:rPr lang="en-US" sz="3200" dirty="0"/>
              <a:t>Using Models to Facilitate Engineering Changes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210382"/>
            <a:ext cx="8229600" cy="838201"/>
          </a:xfrm>
        </p:spPr>
        <p:txBody>
          <a:bodyPr/>
          <a:lstStyle/>
          <a:p>
            <a:r>
              <a:rPr lang="en-US" sz="2000" dirty="0" smtClean="0"/>
              <a:t>Using MDE, software evolution is realized by model evolution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Change robot models, and re-generate code automatically</a:t>
            </a:r>
            <a:endParaRPr lang="en-US" sz="2000" dirty="0"/>
          </a:p>
        </p:txBody>
      </p:sp>
      <p:grpSp>
        <p:nvGrpSpPr>
          <p:cNvPr id="20" name="Group 109"/>
          <p:cNvGrpSpPr/>
          <p:nvPr/>
        </p:nvGrpSpPr>
        <p:grpSpPr>
          <a:xfrm>
            <a:off x="1066800" y="1676400"/>
            <a:ext cx="5315977" cy="1990017"/>
            <a:chOff x="1856078" y="4020547"/>
            <a:chExt cx="5315977" cy="1990017"/>
          </a:xfrm>
        </p:grpSpPr>
        <p:grpSp>
          <p:nvGrpSpPr>
            <p:cNvPr id="21" name="Group 104"/>
            <p:cNvGrpSpPr/>
            <p:nvPr/>
          </p:nvGrpSpPr>
          <p:grpSpPr>
            <a:xfrm>
              <a:off x="1856078" y="4020547"/>
              <a:ext cx="5315977" cy="1990017"/>
              <a:chOff x="1846842" y="4029783"/>
              <a:chExt cx="5315977" cy="1990017"/>
            </a:xfrm>
          </p:grpSpPr>
          <p:grpSp>
            <p:nvGrpSpPr>
              <p:cNvPr id="28" name="Group 101"/>
              <p:cNvGrpSpPr/>
              <p:nvPr/>
            </p:nvGrpSpPr>
            <p:grpSpPr>
              <a:xfrm>
                <a:off x="1846842" y="4029783"/>
                <a:ext cx="5315977" cy="1990017"/>
                <a:chOff x="1846842" y="4029783"/>
                <a:chExt cx="5315977" cy="1990017"/>
              </a:xfrm>
            </p:grpSpPr>
            <p:sp>
              <p:nvSpPr>
                <p:cNvPr id="32" name="AutoShape 14"/>
                <p:cNvSpPr>
                  <a:spLocks noChangeArrowheads="1"/>
                </p:cNvSpPr>
                <p:nvPr/>
              </p:nvSpPr>
              <p:spPr bwMode="auto">
                <a:xfrm>
                  <a:off x="3089119" y="4986929"/>
                  <a:ext cx="662743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Model</a:t>
                  </a:r>
                  <a:r>
                    <a:rPr lang="en-US" sz="1200" b="1" dirty="0" smtClean="0"/>
                    <a:t>1</a:t>
                  </a:r>
                  <a:endParaRPr lang="en-US" sz="1200" b="1" dirty="0"/>
                </a:p>
              </p:txBody>
            </p:sp>
            <p:sp>
              <p:nvSpPr>
                <p:cNvPr id="33" name="AutoShape 15"/>
                <p:cNvSpPr>
                  <a:spLocks noChangeArrowheads="1"/>
                </p:cNvSpPr>
                <p:nvPr/>
              </p:nvSpPr>
              <p:spPr bwMode="auto">
                <a:xfrm>
                  <a:off x="1846862" y="4989815"/>
                  <a:ext cx="662743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Model</a:t>
                  </a:r>
                  <a:r>
                    <a:rPr lang="en-US" sz="1200" b="1" dirty="0" smtClean="0"/>
                    <a:t>0</a:t>
                  </a:r>
                  <a:endParaRPr lang="en-US" sz="1200" b="1" dirty="0"/>
                </a:p>
              </p:txBody>
            </p:sp>
            <p:sp>
              <p:nvSpPr>
                <p:cNvPr id="35" name="AutoShape 16"/>
                <p:cNvSpPr>
                  <a:spLocks noChangeArrowheads="1"/>
                </p:cNvSpPr>
                <p:nvPr/>
              </p:nvSpPr>
              <p:spPr bwMode="auto">
                <a:xfrm>
                  <a:off x="3085660" y="5740575"/>
                  <a:ext cx="667348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Code</a:t>
                  </a:r>
                  <a:r>
                    <a:rPr lang="en-US" sz="1200" b="1" dirty="0" smtClean="0"/>
                    <a:t>1</a:t>
                  </a:r>
                  <a:endParaRPr lang="en-US" sz="1200" b="1" dirty="0"/>
                </a:p>
              </p:txBody>
            </p:sp>
            <p:sp>
              <p:nvSpPr>
                <p:cNvPr id="36" name="AutoShape 30"/>
                <p:cNvSpPr>
                  <a:spLocks noChangeArrowheads="1"/>
                </p:cNvSpPr>
                <p:nvPr/>
              </p:nvSpPr>
              <p:spPr bwMode="auto">
                <a:xfrm>
                  <a:off x="1846842" y="5740575"/>
                  <a:ext cx="667348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Code</a:t>
                  </a:r>
                  <a:r>
                    <a:rPr lang="en-US" sz="1200" b="1" dirty="0" smtClean="0"/>
                    <a:t>0</a:t>
                  </a:r>
                  <a:endParaRPr lang="en-US" sz="1200" b="1" dirty="0"/>
                </a:p>
              </p:txBody>
            </p:sp>
            <p:cxnSp>
              <p:nvCxnSpPr>
                <p:cNvPr id="37" name="AutoShape 31"/>
                <p:cNvCxnSpPr>
                  <a:cxnSpLocks noChangeShapeType="1"/>
                  <a:stCxn id="36" idx="0"/>
                  <a:endCxn id="33" idx="2"/>
                </p:cNvCxnSpPr>
                <p:nvPr/>
              </p:nvCxnSpPr>
              <p:spPr bwMode="auto">
                <a:xfrm rot="16200000" flipV="1">
                  <a:off x="1943608" y="5503667"/>
                  <a:ext cx="471535" cy="228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38" name="AutoShape 32"/>
                <p:cNvCxnSpPr>
                  <a:cxnSpLocks noChangeShapeType="1"/>
                  <a:stCxn id="35" idx="0"/>
                  <a:endCxn id="32" idx="2"/>
                </p:cNvCxnSpPr>
                <p:nvPr/>
              </p:nvCxnSpPr>
              <p:spPr bwMode="auto">
                <a:xfrm rot="5400000" flipH="1" flipV="1">
                  <a:off x="3182702" y="5502787"/>
                  <a:ext cx="474421" cy="115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39" name="AutoShape 34"/>
                <p:cNvCxnSpPr>
                  <a:cxnSpLocks noChangeShapeType="1"/>
                  <a:stCxn id="45" idx="0"/>
                  <a:endCxn id="44" idx="2"/>
                </p:cNvCxnSpPr>
                <p:nvPr/>
              </p:nvCxnSpPr>
              <p:spPr bwMode="auto">
                <a:xfrm rot="16200000" flipV="1">
                  <a:off x="4481134" y="5503005"/>
                  <a:ext cx="471534" cy="201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</p:spPr>
            </p:cxnSp>
            <p:sp>
              <p:nvSpPr>
                <p:cNvPr id="40" name="AutoShape 35"/>
                <p:cNvSpPr>
                  <a:spLocks noChangeArrowheads="1"/>
                </p:cNvSpPr>
                <p:nvPr/>
              </p:nvSpPr>
              <p:spPr bwMode="auto">
                <a:xfrm>
                  <a:off x="4355163" y="4029783"/>
                  <a:ext cx="990275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B2B2B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Metamodel</a:t>
                  </a:r>
                  <a:endParaRPr lang="en-US" sz="1400" b="1" dirty="0"/>
                </a:p>
              </p:txBody>
            </p:sp>
            <p:cxnSp>
              <p:nvCxnSpPr>
                <p:cNvPr id="41" name="AutoShape 36"/>
                <p:cNvCxnSpPr>
                  <a:cxnSpLocks noChangeShapeType="1"/>
                  <a:stCxn id="32" idx="0"/>
                  <a:endCxn id="40" idx="2"/>
                </p:cNvCxnSpPr>
                <p:nvPr/>
              </p:nvCxnSpPr>
              <p:spPr bwMode="auto">
                <a:xfrm rot="5400000" flipH="1" flipV="1">
                  <a:off x="3796436" y="3933064"/>
                  <a:ext cx="677921" cy="142981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42" name="AutoShape 37"/>
                <p:cNvCxnSpPr>
                  <a:cxnSpLocks noChangeShapeType="1"/>
                  <a:stCxn id="33" idx="0"/>
                  <a:endCxn id="40" idx="2"/>
                </p:cNvCxnSpPr>
                <p:nvPr/>
              </p:nvCxnSpPr>
              <p:spPr bwMode="auto">
                <a:xfrm rot="5400000" flipH="1" flipV="1">
                  <a:off x="3173864" y="3313379"/>
                  <a:ext cx="680807" cy="2672067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43" name="AutoShape 38"/>
                <p:cNvCxnSpPr>
                  <a:cxnSpLocks noChangeShapeType="1"/>
                  <a:stCxn id="44" idx="0"/>
                  <a:endCxn id="40" idx="2"/>
                </p:cNvCxnSpPr>
                <p:nvPr/>
              </p:nvCxnSpPr>
              <p:spPr bwMode="auto">
                <a:xfrm rot="5400000" flipH="1" flipV="1">
                  <a:off x="4443089" y="4581811"/>
                  <a:ext cx="680015" cy="13441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44" name="AutoShape 13"/>
                <p:cNvSpPr>
                  <a:spLocks noChangeArrowheads="1"/>
                </p:cNvSpPr>
                <p:nvPr/>
              </p:nvSpPr>
              <p:spPr bwMode="auto">
                <a:xfrm>
                  <a:off x="4384519" y="4989023"/>
                  <a:ext cx="662743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Model</a:t>
                  </a:r>
                  <a:r>
                    <a:rPr lang="en-US" sz="1200" b="1" dirty="0" smtClean="0"/>
                    <a:t>2</a:t>
                  </a:r>
                  <a:endParaRPr lang="en-US" sz="1200" b="1" dirty="0"/>
                </a:p>
              </p:txBody>
            </p:sp>
            <p:sp>
              <p:nvSpPr>
                <p:cNvPr id="45" name="AutoShape 33"/>
                <p:cNvSpPr>
                  <a:spLocks noChangeArrowheads="1"/>
                </p:cNvSpPr>
                <p:nvPr/>
              </p:nvSpPr>
              <p:spPr bwMode="auto">
                <a:xfrm>
                  <a:off x="4384236" y="5739782"/>
                  <a:ext cx="667347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Code</a:t>
                  </a:r>
                  <a:r>
                    <a:rPr lang="en-US" sz="1200" b="1" dirty="0" smtClean="0"/>
                    <a:t>2</a:t>
                  </a:r>
                  <a:endParaRPr lang="en-US" sz="1200" b="1" dirty="0"/>
                </a:p>
              </p:txBody>
            </p:sp>
            <p:cxnSp>
              <p:nvCxnSpPr>
                <p:cNvPr id="47" name="AutoShape 52"/>
                <p:cNvCxnSpPr>
                  <a:cxnSpLocks noChangeShapeType="1"/>
                  <a:stCxn id="59" idx="0"/>
                  <a:endCxn id="58" idx="2"/>
                </p:cNvCxnSpPr>
                <p:nvPr/>
              </p:nvCxnSpPr>
              <p:spPr bwMode="auto">
                <a:xfrm rot="16200000" flipV="1">
                  <a:off x="6586403" y="5497039"/>
                  <a:ext cx="482775" cy="271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48" name="AutoShape 38"/>
                <p:cNvCxnSpPr>
                  <a:cxnSpLocks noChangeShapeType="1"/>
                  <a:stCxn id="58" idx="0"/>
                  <a:endCxn id="40" idx="2"/>
                </p:cNvCxnSpPr>
                <p:nvPr/>
              </p:nvCxnSpPr>
              <p:spPr bwMode="auto">
                <a:xfrm rot="16200000" flipV="1">
                  <a:off x="5503981" y="3655328"/>
                  <a:ext cx="668774" cy="1976133"/>
                </a:xfrm>
                <a:prstGeom prst="bentConnector3">
                  <a:avLst>
                    <a:gd name="adj1" fmla="val 49999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49" name="Straight Arrow Connector 48"/>
                <p:cNvCxnSpPr>
                  <a:stCxn id="33" idx="3"/>
                  <a:endCxn id="32" idx="1"/>
                </p:cNvCxnSpPr>
                <p:nvPr/>
              </p:nvCxnSpPr>
              <p:spPr bwMode="auto">
                <a:xfrm flipV="1">
                  <a:off x="2509605" y="5126542"/>
                  <a:ext cx="579514" cy="2886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2">
                      <a:alpha val="54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>
                  <a:stCxn id="32" idx="3"/>
                  <a:endCxn id="44" idx="1"/>
                </p:cNvCxnSpPr>
                <p:nvPr/>
              </p:nvCxnSpPr>
              <p:spPr bwMode="auto">
                <a:xfrm>
                  <a:off x="3751862" y="5126542"/>
                  <a:ext cx="632657" cy="2094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2">
                      <a:alpha val="54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 bwMode="auto">
                <a:xfrm>
                  <a:off x="5047262" y="5128636"/>
                  <a:ext cx="533400" cy="1546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2">
                      <a:alpha val="54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V="1">
                  <a:off x="5885462" y="5130121"/>
                  <a:ext cx="622667" cy="2947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2">
                      <a:alpha val="54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8" name="AutoShape 13"/>
                <p:cNvSpPr>
                  <a:spLocks noChangeArrowheads="1"/>
                </p:cNvSpPr>
                <p:nvPr/>
              </p:nvSpPr>
              <p:spPr bwMode="auto">
                <a:xfrm>
                  <a:off x="6490067" y="4977782"/>
                  <a:ext cx="672733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err="1" smtClean="0"/>
                    <a:t>Model</a:t>
                  </a:r>
                  <a:r>
                    <a:rPr lang="en-US" sz="1200" b="1" dirty="0" err="1" smtClean="0"/>
                    <a:t>n</a:t>
                  </a:r>
                  <a:endParaRPr lang="en-US" sz="1200" b="1" dirty="0"/>
                </a:p>
              </p:txBody>
            </p:sp>
            <p:sp>
              <p:nvSpPr>
                <p:cNvPr id="59" name="AutoShape 33"/>
                <p:cNvSpPr>
                  <a:spLocks noChangeArrowheads="1"/>
                </p:cNvSpPr>
                <p:nvPr/>
              </p:nvSpPr>
              <p:spPr bwMode="auto">
                <a:xfrm>
                  <a:off x="6495472" y="5739782"/>
                  <a:ext cx="667347" cy="27922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lIns="18288" tIns="18288" rIns="18288" bIns="18288" anchor="ctr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 dirty="0" smtClean="0"/>
                    <a:t>Code</a:t>
                  </a:r>
                  <a:r>
                    <a:rPr lang="en-US" sz="1200" b="1" dirty="0" smtClean="0"/>
                    <a:t>2</a:t>
                  </a:r>
                  <a:endParaRPr lang="en-US" sz="1200" b="1" dirty="0"/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 bwMode="auto">
                <a:xfrm flipV="1">
                  <a:off x="2532662" y="5892182"/>
                  <a:ext cx="579514" cy="2886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1">
                      <a:alpha val="35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 bwMode="auto">
                <a:xfrm>
                  <a:off x="3751862" y="5892182"/>
                  <a:ext cx="632657" cy="2094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1">
                      <a:alpha val="35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 bwMode="auto">
                <a:xfrm>
                  <a:off x="5047262" y="5892182"/>
                  <a:ext cx="533400" cy="1546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1">
                      <a:alpha val="35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3" name="Straight Arrow Connector 62"/>
                <p:cNvCxnSpPr/>
                <p:nvPr/>
              </p:nvCxnSpPr>
              <p:spPr bwMode="auto">
                <a:xfrm flipV="1">
                  <a:off x="5885462" y="5892182"/>
                  <a:ext cx="622667" cy="2947"/>
                </a:xfrm>
                <a:prstGeom prst="straightConnector1">
                  <a:avLst/>
                </a:prstGeom>
                <a:solidFill>
                  <a:srgbClr val="C0C0C0">
                    <a:alpha val="97000"/>
                  </a:srgbClr>
                </a:solidFill>
                <a:ln w="15875" cap="flat" cmpd="sng" algn="ctr">
                  <a:solidFill>
                    <a:schemeClr val="accent1">
                      <a:alpha val="35000"/>
                    </a:schemeClr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2473759" y="4849204"/>
                  <a:ext cx="596637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/>
                    <a:t>M</a:t>
                  </a:r>
                  <a:r>
                    <a:rPr lang="en-US" sz="1400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749839" y="4858440"/>
                  <a:ext cx="596638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/>
                    <a:t>M</a:t>
                  </a:r>
                  <a:r>
                    <a:rPr lang="en-US" sz="1400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969040" y="4858440"/>
                  <a:ext cx="596637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/>
                    <a:t>M</a:t>
                  </a:r>
                  <a:r>
                    <a:rPr lang="en-US" sz="1400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883440" y="4851516"/>
                  <a:ext cx="596638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err="1" smtClean="0"/>
                    <a:t>M</a:t>
                  </a:r>
                  <a:r>
                    <a:rPr lang="en-US" sz="1400" dirty="0" err="1" smtClean="0"/>
                    <a:t>n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466461" y="5620440"/>
                  <a:ext cx="572593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>
                      <a:sym typeface="Symbol"/>
                    </a:rPr>
                    <a:t>C</a:t>
                  </a:r>
                  <a:r>
                    <a:rPr lang="en-US" sz="1400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761861" y="5620440"/>
                  <a:ext cx="572594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>
                      <a:sym typeface="Symbol"/>
                    </a:rPr>
                    <a:t>C</a:t>
                  </a:r>
                  <a:r>
                    <a:rPr lang="en-US" sz="1400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999534" y="5631988"/>
                  <a:ext cx="572594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smtClean="0">
                      <a:sym typeface="Symbol"/>
                    </a:rPr>
                    <a:t>C</a:t>
                  </a:r>
                  <a:r>
                    <a:rPr lang="en-US" sz="1400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895462" y="5611204"/>
                  <a:ext cx="572594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>
                      <a:sym typeface="Symbol"/>
                    </a:rPr>
                    <a:t></a:t>
                  </a:r>
                  <a:r>
                    <a:rPr lang="en-US" sz="1600" dirty="0" err="1" smtClean="0">
                      <a:sym typeface="Symbol"/>
                    </a:rPr>
                    <a:t>C</a:t>
                  </a:r>
                  <a:r>
                    <a:rPr lang="en-US" sz="1400" dirty="0" err="1" smtClean="0"/>
                    <a:t>n</a:t>
                  </a:r>
                  <a:endParaRPr lang="en-US" dirty="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5524380" y="4895272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b="1" dirty="0" smtClean="0"/>
                  <a:t>…</a:t>
                </a:r>
                <a:endParaRPr lang="en-US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0268" y="5668932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b="1" dirty="0" smtClean="0"/>
                  <a:t>…</a:t>
                </a:r>
                <a:endParaRPr lang="en-US" b="1" dirty="0"/>
              </a:p>
            </p:txBody>
          </p:sp>
        </p:grpSp>
        <p:sp>
          <p:nvSpPr>
            <p:cNvPr id="22" name="Oval 21"/>
            <p:cNvSpPr/>
            <p:nvPr/>
          </p:nvSpPr>
          <p:spPr bwMode="auto">
            <a:xfrm>
              <a:off x="2514600" y="4876800"/>
              <a:ext cx="533400" cy="304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782292" y="4886036"/>
              <a:ext cx="533400" cy="304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019964" y="4886036"/>
              <a:ext cx="533400" cy="304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925128" y="4876800"/>
              <a:ext cx="533400" cy="304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38200" y="4267200"/>
            <a:ext cx="3886200" cy="2209800"/>
            <a:chOff x="2512363" y="3608247"/>
            <a:chExt cx="4576474" cy="3451506"/>
          </a:xfrm>
        </p:grpSpPr>
        <p:grpSp>
          <p:nvGrpSpPr>
            <p:cNvPr id="88" name="Group 87"/>
            <p:cNvGrpSpPr/>
            <p:nvPr/>
          </p:nvGrpSpPr>
          <p:grpSpPr>
            <a:xfrm>
              <a:off x="2512363" y="4953000"/>
              <a:ext cx="2059637" cy="2106753"/>
              <a:chOff x="5712763" y="1981200"/>
              <a:chExt cx="2059637" cy="2106753"/>
            </a:xfrm>
          </p:grpSpPr>
          <p:pic>
            <p:nvPicPr>
              <p:cNvPr id="94" name="Picture 93" descr="http://www.kuka-robotics.com/NR/rdonlyres/6BC1C5B2-289F-4442-B965-909B492E42F5/0/PR_KUKA_Industrial_Robot_KR16_0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8257" y="2209800"/>
                <a:ext cx="1034143" cy="1447800"/>
              </a:xfrm>
              <a:prstGeom prst="rect">
                <a:avLst/>
              </a:prstGeom>
              <a:noFill/>
            </p:spPr>
          </p:pic>
          <p:pic>
            <p:nvPicPr>
              <p:cNvPr id="95" name="Picture 94" descr="http://electron9.phys.utk.edu/vectors/images/point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12763" y="1981200"/>
                <a:ext cx="1831037" cy="2106753"/>
              </a:xfrm>
              <a:prstGeom prst="rect">
                <a:avLst/>
              </a:prstGeom>
              <a:noFill/>
            </p:spPr>
          </p:pic>
        </p:grpSp>
        <p:pic>
          <p:nvPicPr>
            <p:cNvPr id="89" name="Picture 88" descr="http://www.iconarchive.com/icons/visualpharm/must-have/256/Refresh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5029200"/>
              <a:ext cx="685800" cy="685800"/>
            </a:xfrm>
            <a:prstGeom prst="rect">
              <a:avLst/>
            </a:prstGeom>
            <a:noFill/>
          </p:spPr>
        </p:pic>
        <p:grpSp>
          <p:nvGrpSpPr>
            <p:cNvPr id="90" name="Group 89"/>
            <p:cNvGrpSpPr/>
            <p:nvPr/>
          </p:nvGrpSpPr>
          <p:grpSpPr>
            <a:xfrm>
              <a:off x="5029200" y="3608247"/>
              <a:ext cx="2059637" cy="2106753"/>
              <a:chOff x="5712763" y="1981200"/>
              <a:chExt cx="2059637" cy="2106753"/>
            </a:xfrm>
          </p:grpSpPr>
          <p:pic>
            <p:nvPicPr>
              <p:cNvPr id="92" name="Picture 91" descr="http://www.kuka-robotics.com/NR/rdonlyres/6BC1C5B2-289F-4442-B965-909B492E42F5/0/PR_KUKA_Industrial_Robot_KR16_0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8257" y="2209800"/>
                <a:ext cx="1034143" cy="1447800"/>
              </a:xfrm>
              <a:prstGeom prst="rect">
                <a:avLst/>
              </a:prstGeom>
              <a:noFill/>
            </p:spPr>
          </p:pic>
          <p:pic>
            <p:nvPicPr>
              <p:cNvPr id="93" name="Picture 92" descr="http://electron9.phys.utk.edu/vectors/images/point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12763" y="1981200"/>
                <a:ext cx="1831037" cy="2106753"/>
              </a:xfrm>
              <a:prstGeom prst="rect">
                <a:avLst/>
              </a:prstGeom>
              <a:noFill/>
            </p:spPr>
          </p:pic>
        </p:grpSp>
        <p:sp>
          <p:nvSpPr>
            <p:cNvPr id="91" name="Striped Right Arrow 90"/>
            <p:cNvSpPr/>
            <p:nvPr/>
          </p:nvSpPr>
          <p:spPr bwMode="auto">
            <a:xfrm rot="19973367">
              <a:off x="3029900" y="4225998"/>
              <a:ext cx="3683019" cy="2300171"/>
            </a:xfrm>
            <a:prstGeom prst="stripedRightArrow">
              <a:avLst>
                <a:gd name="adj1" fmla="val 50000"/>
                <a:gd name="adj2" fmla="val 29861"/>
              </a:avLst>
            </a:prstGeom>
            <a:solidFill>
              <a:schemeClr val="bg1">
                <a:lumMod val="75000"/>
                <a:alpha val="36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2087" y="4267200"/>
            <a:ext cx="3363923" cy="22311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8915400" cy="788987"/>
          </a:xfrm>
        </p:spPr>
        <p:txBody>
          <a:bodyPr/>
          <a:lstStyle/>
          <a:p>
            <a:r>
              <a:rPr lang="en-US" sz="3200" dirty="0"/>
              <a:t>Using Models to Facilitate Engineering Changes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210382"/>
            <a:ext cx="8229600" cy="838201"/>
          </a:xfrm>
        </p:spPr>
        <p:txBody>
          <a:bodyPr/>
          <a:lstStyle/>
          <a:p>
            <a:r>
              <a:rPr lang="en-US" sz="2000" dirty="0" smtClean="0"/>
              <a:t>The number of changes on robot programs can be large</a:t>
            </a:r>
          </a:p>
          <a:p>
            <a:endParaRPr lang="en-US" sz="2000" dirty="0" smtClean="0"/>
          </a:p>
          <a:p>
            <a:r>
              <a:rPr lang="en-US" sz="2000" dirty="0" smtClean="0"/>
              <a:t>With models, changes are recorded and can be easily tracked, compared to tedious nature of Excel-based maintenance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56" name="Picture 55" descr="changeview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0"/>
            <a:ext cx="533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1497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/>
              <a:t>Incorporating Timing Requirements </a:t>
            </a:r>
            <a:r>
              <a:rPr lang="en-US" sz="3200" dirty="0" smtClean="0"/>
              <a:t>in Models</a:t>
            </a:r>
            <a:endParaRPr lang="en-US" sz="3200" dirty="0"/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1210382"/>
            <a:ext cx="8229600" cy="838201"/>
          </a:xfrm>
        </p:spPr>
        <p:txBody>
          <a:bodyPr/>
          <a:lstStyle/>
          <a:p>
            <a:r>
              <a:rPr lang="en-US" sz="2000" dirty="0" smtClean="0"/>
              <a:t>Traditional planning is still done manually (e.g., Excel)</a:t>
            </a:r>
          </a:p>
          <a:p>
            <a:r>
              <a:rPr lang="en-US" sz="2000" dirty="0" smtClean="0"/>
              <a:t>Programmers take the planning document and implement specifications</a:t>
            </a:r>
          </a:p>
          <a:p>
            <a:r>
              <a:rPr lang="en-US" sz="2000" dirty="0" smtClean="0"/>
              <a:t>Verification is done manually</a:t>
            </a:r>
          </a:p>
          <a:p>
            <a:r>
              <a:rPr lang="en-US" sz="2000" dirty="0" smtClean="0"/>
              <a:t>Changes are needed back and forth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22" name="Picture 2" descr="C:\Users\Yu Sun\Desktop\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186" y="3124200"/>
            <a:ext cx="6500014" cy="30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9305357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/>
              <a:t>Incorporating Timing Requirements </a:t>
            </a:r>
            <a:r>
              <a:rPr lang="en-US" sz="3200" dirty="0" smtClean="0"/>
              <a:t>in Models</a:t>
            </a:r>
            <a:endParaRPr lang="en-US" sz="3200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781800" cy="429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1210382"/>
            <a:ext cx="8229600" cy="838201"/>
          </a:xfrm>
        </p:spPr>
        <p:txBody>
          <a:bodyPr/>
          <a:lstStyle/>
          <a:p>
            <a:r>
              <a:rPr lang="en-US" sz="2000" dirty="0" err="1" smtClean="0"/>
              <a:t>AutoMax</a:t>
            </a:r>
            <a:r>
              <a:rPr lang="en-US" sz="2000" dirty="0" smtClean="0"/>
              <a:t> incorporates timing and schedule planning into the initial models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3733799"/>
            <a:ext cx="7279758" cy="2581398"/>
            <a:chOff x="1600200" y="3733799"/>
            <a:chExt cx="7279758" cy="2581398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00200" y="3733799"/>
              <a:ext cx="2209800" cy="894727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92120" tIns="45828" rIns="92120" bIns="45828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676400" y="4724400"/>
              <a:ext cx="2133600" cy="1590796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92120" tIns="45828" rIns="92120" bIns="45828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505200" y="3733799"/>
              <a:ext cx="5257800" cy="894727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92120" tIns="45828" rIns="92120" bIns="45828" anchor="ctr"/>
            <a:lstStyle/>
            <a:p>
              <a:endParaRPr lang="en-US"/>
            </a:p>
          </p:txBody>
        </p:sp>
        <p:pic>
          <p:nvPicPr>
            <p:cNvPr id="5" name="Picture 4" descr="schedule.pn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4628526"/>
              <a:ext cx="5069958" cy="16866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54665855"/>
      </p:ext>
    </p:extLst>
  </p:cSld>
  <p:clrMapOvr>
    <a:masterClrMapping/>
  </p:clrMapOvr>
  <p:transition advTm="913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/>
              <a:t>Incorporating Timing Requirements </a:t>
            </a:r>
            <a:r>
              <a:rPr lang="en-US" sz="3200" dirty="0" smtClean="0"/>
              <a:t>in Models</a:t>
            </a:r>
            <a:endParaRPr lang="en-US" sz="3200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0866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1210382"/>
            <a:ext cx="8229600" cy="838201"/>
          </a:xfrm>
        </p:spPr>
        <p:txBody>
          <a:bodyPr/>
          <a:lstStyle/>
          <a:p>
            <a:r>
              <a:rPr lang="en-US" sz="2000" dirty="0" smtClean="0"/>
              <a:t>The actual timing schedule can be visualized anytime to compare the planned schedule so that adjustment can be made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9" name="Picture 8" descr="char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057400"/>
            <a:ext cx="52578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89561"/>
      </p:ext>
    </p:extLst>
  </p:cSld>
  <p:clrMapOvr>
    <a:masterClrMapping/>
  </p:clrMapOvr>
  <p:transition advTm="913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 smtClean="0"/>
              <a:t>Intelligent Features in </a:t>
            </a:r>
            <a:r>
              <a:rPr lang="en-US" sz="3200" dirty="0" err="1" smtClean="0"/>
              <a:t>AutoMax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dirty="0" smtClean="0"/>
              <a:t>Optimize robot actions automatically</a:t>
            </a:r>
          </a:p>
          <a:p>
            <a:pPr lvl="1"/>
            <a:r>
              <a:rPr lang="en-US" dirty="0" smtClean="0"/>
              <a:t>Geometric navigation of robots in 3D-space</a:t>
            </a: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4343400"/>
            <a:ext cx="518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 2" pitchFamily="18" charset="2"/>
              <a:buChar char="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analysis assists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itchFamily="18" charset="2"/>
              <a:buChar char="¿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Understanding correct model configuration and connections</a:t>
            </a:r>
          </a:p>
          <a:p>
            <a:pPr marL="669925" marR="0" lvl="1" indent="-3254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itchFamily="18" charset="2"/>
              <a:buChar char="¿"/>
              <a:tabLst/>
              <a:defRPr/>
            </a:pPr>
            <a:r>
              <a:rPr lang="en-US" sz="2400" kern="0" dirty="0" smtClean="0">
                <a:latin typeface="+mn-lt"/>
              </a:rPr>
              <a:t>Detection of timing violations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" name="Picture 9" descr="C:\Users\ysun\AppData\Local\Temp\SNAGHTML22c824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5193"/>
            <a:ext cx="2590800" cy="162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1" name="Picture 2" descr="C:\Users\ysun\AppData\Local\Temp\SNAGHTML22c9d4a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440763"/>
            <a:ext cx="2503868" cy="164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ysun\AppData\Local\Temp\SNAGHTML22ca2ef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05" y="4648200"/>
            <a:ext cx="2900395" cy="1676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 bwMode="auto">
          <a:xfrm>
            <a:off x="3429000" y="3259941"/>
            <a:ext cx="228601" cy="310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9312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 smtClean="0"/>
              <a:t>Legacy Code Benefits from </a:t>
            </a:r>
            <a:r>
              <a:rPr lang="en-US" sz="3200" dirty="0" err="1" smtClean="0"/>
              <a:t>AutoMax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5265760"/>
            <a:ext cx="2743200" cy="10588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KUKA Code Framework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25440" y="2084111"/>
            <a:ext cx="2590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Metamodel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5440" y="3810000"/>
            <a:ext cx="2590800" cy="892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996790" y="3366156"/>
            <a:ext cx="887689" cy="158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3733800" y="2362200"/>
            <a:ext cx="18288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Digital Master DSL Grammar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33800" y="4114800"/>
            <a:ext cx="18288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Digital Master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DSL Input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544094" y="3543300"/>
            <a:ext cx="1143000" cy="158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 bwMode="auto">
          <a:xfrm>
            <a:off x="1876602" y="251460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 TDSL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352800" y="1828800"/>
            <a:ext cx="2362200" cy="2971800"/>
          </a:xfrm>
          <a:prstGeom prst="roundRect">
            <a:avLst>
              <a:gd name="adj" fmla="val 555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820840" y="4271133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</a:t>
            </a:r>
          </a:p>
        </p:txBody>
      </p:sp>
      <p:cxnSp>
        <p:nvCxnSpPr>
          <p:cNvPr id="18" name="Straight Arrow Connector 17"/>
          <p:cNvCxnSpPr>
            <a:stCxn id="15" idx="3"/>
            <a:endCxn id="11" idx="1"/>
          </p:cNvCxnSpPr>
          <p:nvPr/>
        </p:nvCxnSpPr>
        <p:spPr bwMode="auto">
          <a:xfrm>
            <a:off x="2943402" y="2667000"/>
            <a:ext cx="790398" cy="158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2" idx="1"/>
          </p:cNvCxnSpPr>
          <p:nvPr/>
        </p:nvCxnSpPr>
        <p:spPr bwMode="auto">
          <a:xfrm flipV="1">
            <a:off x="2887640" y="4419600"/>
            <a:ext cx="846160" cy="393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3"/>
          <p:cNvSpPr txBox="1"/>
          <p:nvPr/>
        </p:nvSpPr>
        <p:spPr>
          <a:xfrm>
            <a:off x="1412544" y="3238500"/>
            <a:ext cx="12675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Conforms To</a:t>
            </a:r>
            <a:endParaRPr lang="en-US" sz="1600" dirty="0"/>
          </a:p>
        </p:txBody>
      </p:sp>
      <p:sp>
        <p:nvSpPr>
          <p:cNvPr id="23" name="TextBox 34"/>
          <p:cNvSpPr txBox="1"/>
          <p:nvPr/>
        </p:nvSpPr>
        <p:spPr>
          <a:xfrm>
            <a:off x="4114800" y="3238500"/>
            <a:ext cx="1371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Conforms To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381000" y="1219200"/>
            <a:ext cx="2895600" cy="5257800"/>
          </a:xfrm>
          <a:prstGeom prst="roundRect">
            <a:avLst>
              <a:gd name="adj" fmla="val 7072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6744" y="5456832"/>
            <a:ext cx="2209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KUKA Code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065378" y="5074410"/>
            <a:ext cx="754040" cy="1080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47"/>
          <p:cNvSpPr txBox="1"/>
          <p:nvPr/>
        </p:nvSpPr>
        <p:spPr>
          <a:xfrm>
            <a:off x="1398896" y="487680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Generates</a:t>
            </a:r>
            <a:endParaRPr lang="en-US" sz="1600" dirty="0"/>
          </a:p>
        </p:txBody>
      </p:sp>
      <p:sp>
        <p:nvSpPr>
          <p:cNvPr id="28" name="TextBox 49"/>
          <p:cNvSpPr txBox="1"/>
          <p:nvPr/>
        </p:nvSpPr>
        <p:spPr>
          <a:xfrm>
            <a:off x="3429000" y="1840468"/>
            <a:ext cx="2362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smtClean="0"/>
              <a:t>Digital Master DSL</a:t>
            </a:r>
            <a:endParaRPr lang="en-US" dirty="0"/>
          </a:p>
        </p:txBody>
      </p:sp>
      <p:sp>
        <p:nvSpPr>
          <p:cNvPr id="29" name="TextBox 25"/>
          <p:cNvSpPr txBox="1"/>
          <p:nvPr/>
        </p:nvSpPr>
        <p:spPr>
          <a:xfrm>
            <a:off x="587992" y="13348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smtClean="0"/>
              <a:t>AutoMax </a:t>
            </a:r>
          </a:p>
          <a:p>
            <a:pPr>
              <a:buNone/>
            </a:pPr>
            <a:r>
              <a:rPr lang="en-US" dirty="0" smtClean="0"/>
              <a:t>Modeling Environment</a:t>
            </a:r>
            <a:endParaRPr lang="en-US" dirty="0"/>
          </a:p>
        </p:txBody>
      </p:sp>
      <p:pic>
        <p:nvPicPr>
          <p:cNvPr id="30" name="Picture 29" descr="C:\Users\Yu Sun\Desktop\icon\industrial_robo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295400"/>
            <a:ext cx="390525" cy="390525"/>
          </a:xfrm>
          <a:prstGeom prst="rect">
            <a:avLst/>
          </a:prstGeom>
          <a:noFill/>
        </p:spPr>
      </p:pic>
      <p:pic>
        <p:nvPicPr>
          <p:cNvPr id="31" name="Picture 30" descr="C:\Users\Yu Sun\Desktop\icon\Location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3135" y="1905000"/>
            <a:ext cx="275665" cy="260350"/>
          </a:xfrm>
          <a:prstGeom prst="rect">
            <a:avLst/>
          </a:prstGeom>
          <a:noFill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54" y="1869744"/>
            <a:ext cx="2481798" cy="14329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grpSp>
        <p:nvGrpSpPr>
          <p:cNvPr id="33" name="Group 32"/>
          <p:cNvGrpSpPr/>
          <p:nvPr/>
        </p:nvGrpSpPr>
        <p:grpSpPr>
          <a:xfrm>
            <a:off x="5791200" y="3302705"/>
            <a:ext cx="3124200" cy="2395581"/>
            <a:chOff x="5943600" y="3302705"/>
            <a:chExt cx="3124200" cy="2395581"/>
          </a:xfrm>
        </p:grpSpPr>
        <p:cxnSp>
          <p:nvCxnSpPr>
            <p:cNvPr id="34" name="Straight Arrow Connector 33"/>
            <p:cNvCxnSpPr>
              <a:stCxn id="39" idx="0"/>
              <a:endCxn id="32" idx="2"/>
            </p:cNvCxnSpPr>
            <p:nvPr/>
          </p:nvCxnSpPr>
          <p:spPr bwMode="auto">
            <a:xfrm flipH="1" flipV="1">
              <a:off x="7584653" y="3302705"/>
              <a:ext cx="310977" cy="396610"/>
            </a:xfrm>
            <a:prstGeom prst="straightConnector1">
              <a:avLst/>
            </a:prstGeom>
            <a:ln w="12700">
              <a:solidFill>
                <a:schemeClr val="accent5"/>
              </a:solidFill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7" idx="0"/>
              <a:endCxn id="32" idx="2"/>
            </p:cNvCxnSpPr>
            <p:nvPr/>
          </p:nvCxnSpPr>
          <p:spPr bwMode="auto">
            <a:xfrm flipV="1">
              <a:off x="7579056" y="3302705"/>
              <a:ext cx="5597" cy="1054343"/>
            </a:xfrm>
            <a:prstGeom prst="straightConnector1">
              <a:avLst/>
            </a:prstGeom>
            <a:ln w="12700">
              <a:solidFill>
                <a:schemeClr val="accent5"/>
              </a:solidFill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 bwMode="auto">
            <a:xfrm flipV="1">
              <a:off x="6512256" y="3721805"/>
              <a:ext cx="1072397" cy="472242"/>
            </a:xfrm>
            <a:prstGeom prst="straightConnector1">
              <a:avLst/>
            </a:prstGeom>
            <a:ln w="12700">
              <a:solidFill>
                <a:schemeClr val="accent5"/>
              </a:solidFill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7" name="Picture 36" descr="C:\Users\ysun\AppData\Local\Temp\SNAGHTML22e6e6fb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056" y="4357048"/>
              <a:ext cx="2286000" cy="1341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38" name="Picture 37" descr="C:\Users\ysun\AppData\Local\Temp\SNAGHTML22c76d3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774946"/>
              <a:ext cx="2576862" cy="1499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39" name="Picture 38" descr="C:\Users\ysun\AppData\Local\Temp\SNAGHTML22e5e804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460" y="3699315"/>
              <a:ext cx="2344340" cy="15368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cxnSp>
        <p:nvCxnSpPr>
          <p:cNvPr id="40" name="Straight Arrow Connector 39"/>
          <p:cNvCxnSpPr/>
          <p:nvPr/>
        </p:nvCxnSpPr>
        <p:spPr bwMode="auto">
          <a:xfrm flipV="1">
            <a:off x="6283656" y="3366951"/>
            <a:ext cx="1148597" cy="354854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3342618" y="5825306"/>
            <a:ext cx="3886200" cy="804094"/>
          </a:xfrm>
          <a:prstGeom prst="wedgeRoundRectCallout">
            <a:avLst>
              <a:gd name="adj1" fmla="val -31265"/>
              <a:gd name="adj2" fmla="val -151389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/>
              <a:t>A textual DSL is defined for the legacy configuration so that it can be directly converted into </a:t>
            </a:r>
            <a:r>
              <a:rPr lang="en-US" sz="1600" dirty="0" err="1" smtClean="0"/>
              <a:t>AutoMax</a:t>
            </a:r>
            <a:r>
              <a:rPr lang="en-US" sz="1600" dirty="0" smtClean="0"/>
              <a:t> models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969337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1613"/>
            <a:ext cx="9144000" cy="788987"/>
          </a:xfrm>
        </p:spPr>
        <p:txBody>
          <a:bodyPr/>
          <a:lstStyle/>
          <a:p>
            <a:r>
              <a:rPr lang="en-US" sz="3200" dirty="0"/>
              <a:t>Legacy Code Benefits from </a:t>
            </a:r>
            <a:r>
              <a:rPr lang="en-US" sz="3200" dirty="0" err="1"/>
              <a:t>AutoMax</a:t>
            </a:r>
            <a:r>
              <a:rPr lang="en-US" sz="3200" dirty="0"/>
              <a:t> </a:t>
            </a:r>
          </a:p>
        </p:txBody>
      </p:sp>
      <p:pic>
        <p:nvPicPr>
          <p:cNvPr id="42" name="Picture 4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" y="1295400"/>
            <a:ext cx="4300220" cy="274320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00400"/>
            <a:ext cx="4486910" cy="2942738"/>
          </a:xfrm>
          <a:prstGeom prst="rect">
            <a:avLst/>
          </a:prstGeom>
        </p:spPr>
      </p:pic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381000" y="5151202"/>
            <a:ext cx="3429000" cy="991936"/>
          </a:xfrm>
          <a:prstGeom prst="wedgeRoundRectCallout">
            <a:avLst>
              <a:gd name="adj1" fmla="val 47185"/>
              <a:gd name="adj2" fmla="val -127311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/>
              <a:t>The textual DSL is implemented using </a:t>
            </a:r>
            <a:r>
              <a:rPr lang="en-US" sz="1600" dirty="0" err="1" smtClean="0"/>
              <a:t>XText</a:t>
            </a:r>
            <a:r>
              <a:rPr lang="en-US" sz="1600" dirty="0" smtClean="0"/>
              <a:t>, which is mapped to the metamodel defined in EMF and GMF.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015753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Diverse Code Generators for Multiple </a:t>
            </a:r>
            <a:r>
              <a:rPr lang="en-US" sz="3200" dirty="0" smtClean="0"/>
              <a:t>Platforms</a:t>
            </a:r>
            <a:endParaRPr lang="en-US" sz="32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" y="3505200"/>
            <a:ext cx="807720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725" y="1219200"/>
            <a:ext cx="1758687" cy="286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Platform Independent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6725" y="3548899"/>
            <a:ext cx="1393202" cy="286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Platform Specific</a:t>
            </a:r>
            <a:endParaRPr lang="en-US" sz="1400" dirty="0"/>
          </a:p>
        </p:txBody>
      </p:sp>
      <p:pic>
        <p:nvPicPr>
          <p:cNvPr id="74" name="Picture 2" descr="C:\Users\ysun\AppData\Local\Temp\SNAGHTML22ed57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2518457" cy="1728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4" name="Picture 7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1227364" cy="2104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 bwMode="auto">
          <a:xfrm>
            <a:off x="2126890" y="5410200"/>
            <a:ext cx="96915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KU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5438775" y="5410200"/>
            <a:ext cx="657225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58" name="Shape 72"/>
          <p:cNvCxnSpPr>
            <a:stCxn id="56" idx="0"/>
          </p:cNvCxnSpPr>
          <p:nvPr/>
        </p:nvCxnSpPr>
        <p:spPr bwMode="auto">
          <a:xfrm rot="5400000" flipH="1" flipV="1">
            <a:off x="2089716" y="3579182"/>
            <a:ext cx="2352770" cy="1309266"/>
          </a:xfrm>
          <a:prstGeom prst="bentConnector3">
            <a:avLst>
              <a:gd name="adj1" fmla="val 59490"/>
            </a:avLst>
          </a:prstGeom>
          <a:ln w="31750" cmpd="sng">
            <a:solidFill>
              <a:schemeClr val="bg1">
                <a:lumMod val="65000"/>
              </a:schemeClr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3298044" y="2118667"/>
            <a:ext cx="1245381" cy="4815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Automax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hape 72"/>
          <p:cNvCxnSpPr>
            <a:stCxn id="57" idx="0"/>
            <a:endCxn id="59" idx="2"/>
          </p:cNvCxnSpPr>
          <p:nvPr/>
        </p:nvCxnSpPr>
        <p:spPr bwMode="auto">
          <a:xfrm rot="16200000" flipV="1">
            <a:off x="3439077" y="3081888"/>
            <a:ext cx="2809970" cy="1846653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bg1">
                <a:lumMod val="65000"/>
              </a:schemeClr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638800" y="1524000"/>
            <a:ext cx="3124200" cy="1179290"/>
          </a:xfrm>
          <a:prstGeom prst="wedgeRoundRectCallout">
            <a:avLst>
              <a:gd name="adj1" fmla="val -19621"/>
              <a:gd name="adj2" fmla="val 49344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/>
              <a:t>The goal of </a:t>
            </a:r>
            <a:r>
              <a:rPr lang="en-US" sz="1600" dirty="0" err="1" smtClean="0"/>
              <a:t>AutoMax</a:t>
            </a:r>
            <a:r>
              <a:rPr lang="en-US" sz="1600" dirty="0" smtClean="0"/>
              <a:t> is to support multiple platforms by enabling platform-specific code generation from platform-independent models</a:t>
            </a:r>
            <a:endParaRPr lang="en-US" sz="2400" dirty="0"/>
          </a:p>
        </p:txBody>
      </p:sp>
      <p:sp>
        <p:nvSpPr>
          <p:cNvPr id="30" name="AutoShape 2" descr="https://encrypted-tbn0.gstatic.com/images?q=tbn:ANd9GcTh0ApKHVnjlEkJmc5PT_M2bU55pJcjD69eMJpkKr7tbtjAKRzc3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encrypted-tbn1.gstatic.com/images?q=tbn:ANd9GcQ0pxHyp9uelWRADG3e4LPUZBbQ0ZUE61pU5xyHjOnHYmG_wNP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58" y="4779334"/>
            <a:ext cx="691642" cy="2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 bwMode="auto">
          <a:xfrm>
            <a:off x="3387755" y="5410200"/>
            <a:ext cx="96915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ABB</a:t>
            </a:r>
          </a:p>
        </p:txBody>
      </p:sp>
      <p:cxnSp>
        <p:nvCxnSpPr>
          <p:cNvPr id="62" name="Shape 72"/>
          <p:cNvCxnSpPr>
            <a:stCxn id="61" idx="0"/>
            <a:endCxn id="59" idx="2"/>
          </p:cNvCxnSpPr>
          <p:nvPr/>
        </p:nvCxnSpPr>
        <p:spPr bwMode="auto">
          <a:xfrm rot="5400000" flipH="1" flipV="1">
            <a:off x="2491549" y="3981014"/>
            <a:ext cx="2809970" cy="48402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bg1">
                <a:lumMod val="65000"/>
              </a:schemeClr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8986054"/>
      </p:ext>
    </p:extLst>
  </p:cSld>
  <p:clrMapOvr>
    <a:masterClrMapping/>
  </p:clrMapOvr>
  <p:transition advTm="509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2" descr="http://blog.niot.net/blog-images/confirmed-mercedes-to-shift-some-production-of-next-gen-c-c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7649" y="1371600"/>
            <a:ext cx="3660551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 descr="http://upload.wikimedia.org/wikipedia/commons/c/cb/KUKA_robot_for_flat_glas_handl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093833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http://www.kuka.com/res/siteselect/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858000" cy="2209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029200" y="76200"/>
            <a:ext cx="4114800" cy="853263"/>
          </a:xfrm>
          <a:prstGeom prst="wedgeRoundRectCallout">
            <a:avLst>
              <a:gd name="adj1" fmla="val 31836"/>
              <a:gd name="adj2" fmla="val -49977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>
                <a:latin typeface="+mn-lt"/>
              </a:rPr>
              <a:t>Robotics development and application is becoming increasingly important and critical in industrial automation contexts.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35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/>
          <p:cNvGrpSpPr/>
          <p:nvPr/>
        </p:nvGrpSpPr>
        <p:grpSpPr>
          <a:xfrm>
            <a:off x="4648200" y="1257301"/>
            <a:ext cx="3808412" cy="2736850"/>
            <a:chOff x="4648200" y="1257301"/>
            <a:chExt cx="3808412" cy="2736850"/>
          </a:xfrm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5637212" y="1555751"/>
              <a:ext cx="838200" cy="2438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22" name="Rectangle 6"/>
            <p:cNvSpPr>
              <a:spLocks noChangeArrowheads="1"/>
            </p:cNvSpPr>
            <p:nvPr/>
          </p:nvSpPr>
          <p:spPr bwMode="auto">
            <a:xfrm>
              <a:off x="6627812" y="1555751"/>
              <a:ext cx="838200" cy="167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23" name="Text Box 7"/>
            <p:cNvSpPr txBox="1">
              <a:spLocks noChangeArrowheads="1"/>
            </p:cNvSpPr>
            <p:nvPr/>
          </p:nvSpPr>
          <p:spPr bwMode="auto">
            <a:xfrm>
              <a:off x="5417691" y="1257301"/>
              <a:ext cx="2278509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dirty="0" smtClean="0">
                  <a:latin typeface="+mn-lt"/>
                </a:rPr>
                <a:t>Optimized Source Code</a:t>
              </a:r>
              <a:endParaRPr lang="en-US" dirty="0">
                <a:latin typeface="+mn-lt"/>
              </a:endParaRPr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5789612" y="30797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>
              <a:off x="5789612" y="30035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Line 50"/>
            <p:cNvSpPr>
              <a:spLocks noChangeShapeType="1"/>
            </p:cNvSpPr>
            <p:nvPr/>
          </p:nvSpPr>
          <p:spPr bwMode="auto">
            <a:xfrm>
              <a:off x="5789612" y="29273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Line 51"/>
            <p:cNvSpPr>
              <a:spLocks noChangeShapeType="1"/>
            </p:cNvSpPr>
            <p:nvPr/>
          </p:nvSpPr>
          <p:spPr bwMode="auto">
            <a:xfrm>
              <a:off x="5789612" y="28511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Line 52"/>
            <p:cNvSpPr>
              <a:spLocks noChangeShapeType="1"/>
            </p:cNvSpPr>
            <p:nvPr/>
          </p:nvSpPr>
          <p:spPr bwMode="auto">
            <a:xfrm>
              <a:off x="5789612" y="27749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Line 53"/>
            <p:cNvSpPr>
              <a:spLocks noChangeShapeType="1"/>
            </p:cNvSpPr>
            <p:nvPr/>
          </p:nvSpPr>
          <p:spPr bwMode="auto">
            <a:xfrm>
              <a:off x="5789612" y="26987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Line 54"/>
            <p:cNvSpPr>
              <a:spLocks noChangeShapeType="1"/>
            </p:cNvSpPr>
            <p:nvPr/>
          </p:nvSpPr>
          <p:spPr bwMode="auto">
            <a:xfrm>
              <a:off x="5789612" y="26225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Line 55"/>
            <p:cNvSpPr>
              <a:spLocks noChangeShapeType="1"/>
            </p:cNvSpPr>
            <p:nvPr/>
          </p:nvSpPr>
          <p:spPr bwMode="auto">
            <a:xfrm>
              <a:off x="5789612" y="25463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Line 56"/>
            <p:cNvSpPr>
              <a:spLocks noChangeShapeType="1"/>
            </p:cNvSpPr>
            <p:nvPr/>
          </p:nvSpPr>
          <p:spPr bwMode="auto">
            <a:xfrm>
              <a:off x="5789612" y="2470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Line 57"/>
            <p:cNvSpPr>
              <a:spLocks noChangeShapeType="1"/>
            </p:cNvSpPr>
            <p:nvPr/>
          </p:nvSpPr>
          <p:spPr bwMode="auto">
            <a:xfrm>
              <a:off x="5789612" y="23939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Line 58"/>
            <p:cNvSpPr>
              <a:spLocks noChangeShapeType="1"/>
            </p:cNvSpPr>
            <p:nvPr/>
          </p:nvSpPr>
          <p:spPr bwMode="auto">
            <a:xfrm>
              <a:off x="5789612" y="23177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Line 59"/>
            <p:cNvSpPr>
              <a:spLocks noChangeShapeType="1"/>
            </p:cNvSpPr>
            <p:nvPr/>
          </p:nvSpPr>
          <p:spPr bwMode="auto">
            <a:xfrm>
              <a:off x="5789612" y="22415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Line 60"/>
            <p:cNvSpPr>
              <a:spLocks noChangeShapeType="1"/>
            </p:cNvSpPr>
            <p:nvPr/>
          </p:nvSpPr>
          <p:spPr bwMode="auto">
            <a:xfrm>
              <a:off x="5789612" y="21653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Line 61"/>
            <p:cNvSpPr>
              <a:spLocks noChangeShapeType="1"/>
            </p:cNvSpPr>
            <p:nvPr/>
          </p:nvSpPr>
          <p:spPr bwMode="auto">
            <a:xfrm>
              <a:off x="5789612" y="2089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Line 62"/>
            <p:cNvSpPr>
              <a:spLocks noChangeShapeType="1"/>
            </p:cNvSpPr>
            <p:nvPr/>
          </p:nvSpPr>
          <p:spPr bwMode="auto">
            <a:xfrm>
              <a:off x="5789612" y="20129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Line 63"/>
            <p:cNvSpPr>
              <a:spLocks noChangeShapeType="1"/>
            </p:cNvSpPr>
            <p:nvPr/>
          </p:nvSpPr>
          <p:spPr bwMode="auto">
            <a:xfrm>
              <a:off x="5789612" y="19367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Line 64"/>
            <p:cNvSpPr>
              <a:spLocks noChangeShapeType="1"/>
            </p:cNvSpPr>
            <p:nvPr/>
          </p:nvSpPr>
          <p:spPr bwMode="auto">
            <a:xfrm>
              <a:off x="5789612" y="18605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Line 65"/>
            <p:cNvSpPr>
              <a:spLocks noChangeShapeType="1"/>
            </p:cNvSpPr>
            <p:nvPr/>
          </p:nvSpPr>
          <p:spPr bwMode="auto">
            <a:xfrm>
              <a:off x="5789612" y="17843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Line 66"/>
            <p:cNvSpPr>
              <a:spLocks noChangeShapeType="1"/>
            </p:cNvSpPr>
            <p:nvPr/>
          </p:nvSpPr>
          <p:spPr bwMode="auto">
            <a:xfrm>
              <a:off x="5789612" y="17081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Line 67"/>
            <p:cNvSpPr>
              <a:spLocks noChangeShapeType="1"/>
            </p:cNvSpPr>
            <p:nvPr/>
          </p:nvSpPr>
          <p:spPr bwMode="auto">
            <a:xfrm>
              <a:off x="5789612" y="34607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Line 68"/>
            <p:cNvSpPr>
              <a:spLocks noChangeShapeType="1"/>
            </p:cNvSpPr>
            <p:nvPr/>
          </p:nvSpPr>
          <p:spPr bwMode="auto">
            <a:xfrm>
              <a:off x="5789612" y="33845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Line 69"/>
            <p:cNvSpPr>
              <a:spLocks noChangeShapeType="1"/>
            </p:cNvSpPr>
            <p:nvPr/>
          </p:nvSpPr>
          <p:spPr bwMode="auto">
            <a:xfrm>
              <a:off x="5789612" y="33083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Line 70"/>
            <p:cNvSpPr>
              <a:spLocks noChangeShapeType="1"/>
            </p:cNvSpPr>
            <p:nvPr/>
          </p:nvSpPr>
          <p:spPr bwMode="auto">
            <a:xfrm>
              <a:off x="5789612" y="32321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Line 71"/>
            <p:cNvSpPr>
              <a:spLocks noChangeShapeType="1"/>
            </p:cNvSpPr>
            <p:nvPr/>
          </p:nvSpPr>
          <p:spPr bwMode="auto">
            <a:xfrm>
              <a:off x="5789612" y="31559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Line 78"/>
            <p:cNvSpPr>
              <a:spLocks noChangeShapeType="1"/>
            </p:cNvSpPr>
            <p:nvPr/>
          </p:nvSpPr>
          <p:spPr bwMode="auto">
            <a:xfrm>
              <a:off x="5789612" y="3613151"/>
              <a:ext cx="4572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79"/>
            <p:cNvSpPr>
              <a:spLocks noChangeShapeType="1"/>
            </p:cNvSpPr>
            <p:nvPr/>
          </p:nvSpPr>
          <p:spPr bwMode="auto">
            <a:xfrm>
              <a:off x="5789612" y="3689351"/>
              <a:ext cx="2286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80"/>
            <p:cNvSpPr>
              <a:spLocks noChangeShapeType="1"/>
            </p:cNvSpPr>
            <p:nvPr/>
          </p:nvSpPr>
          <p:spPr bwMode="auto">
            <a:xfrm>
              <a:off x="5789612" y="3765551"/>
              <a:ext cx="5334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81"/>
            <p:cNvSpPr>
              <a:spLocks noChangeShapeType="1"/>
            </p:cNvSpPr>
            <p:nvPr/>
          </p:nvSpPr>
          <p:spPr bwMode="auto">
            <a:xfrm>
              <a:off x="5789612" y="3841751"/>
              <a:ext cx="3810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82"/>
            <p:cNvSpPr>
              <a:spLocks noChangeShapeType="1"/>
            </p:cNvSpPr>
            <p:nvPr/>
          </p:nvSpPr>
          <p:spPr bwMode="auto">
            <a:xfrm>
              <a:off x="5789612" y="3917951"/>
              <a:ext cx="3048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28"/>
            <p:cNvSpPr>
              <a:spLocks noChangeShapeType="1"/>
            </p:cNvSpPr>
            <p:nvPr/>
          </p:nvSpPr>
          <p:spPr bwMode="auto">
            <a:xfrm>
              <a:off x="6780212" y="20891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>
              <a:off x="6780212" y="20129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6780212" y="19367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Line 31"/>
            <p:cNvSpPr>
              <a:spLocks noChangeShapeType="1"/>
            </p:cNvSpPr>
            <p:nvPr/>
          </p:nvSpPr>
          <p:spPr bwMode="auto">
            <a:xfrm>
              <a:off x="6780212" y="18605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Line 32"/>
            <p:cNvSpPr>
              <a:spLocks noChangeShapeType="1"/>
            </p:cNvSpPr>
            <p:nvPr/>
          </p:nvSpPr>
          <p:spPr bwMode="auto">
            <a:xfrm>
              <a:off x="6780212" y="17843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Line 33"/>
            <p:cNvSpPr>
              <a:spLocks noChangeShapeType="1"/>
            </p:cNvSpPr>
            <p:nvPr/>
          </p:nvSpPr>
          <p:spPr bwMode="auto">
            <a:xfrm>
              <a:off x="6780212" y="17081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Line 34"/>
            <p:cNvSpPr>
              <a:spLocks noChangeShapeType="1"/>
            </p:cNvSpPr>
            <p:nvPr/>
          </p:nvSpPr>
          <p:spPr bwMode="auto">
            <a:xfrm>
              <a:off x="6780212" y="30797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Line 35"/>
            <p:cNvSpPr>
              <a:spLocks noChangeShapeType="1"/>
            </p:cNvSpPr>
            <p:nvPr/>
          </p:nvSpPr>
          <p:spPr bwMode="auto">
            <a:xfrm>
              <a:off x="6780212" y="30035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Line 36"/>
            <p:cNvSpPr>
              <a:spLocks noChangeShapeType="1"/>
            </p:cNvSpPr>
            <p:nvPr/>
          </p:nvSpPr>
          <p:spPr bwMode="auto">
            <a:xfrm>
              <a:off x="6780212" y="29273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Line 37"/>
            <p:cNvSpPr>
              <a:spLocks noChangeShapeType="1"/>
            </p:cNvSpPr>
            <p:nvPr/>
          </p:nvSpPr>
          <p:spPr bwMode="auto">
            <a:xfrm>
              <a:off x="6780212" y="28511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Line 38"/>
            <p:cNvSpPr>
              <a:spLocks noChangeShapeType="1"/>
            </p:cNvSpPr>
            <p:nvPr/>
          </p:nvSpPr>
          <p:spPr bwMode="auto">
            <a:xfrm>
              <a:off x="6780212" y="27749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Line 39"/>
            <p:cNvSpPr>
              <a:spLocks noChangeShapeType="1"/>
            </p:cNvSpPr>
            <p:nvPr/>
          </p:nvSpPr>
          <p:spPr bwMode="auto">
            <a:xfrm>
              <a:off x="6780212" y="26987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Line 83"/>
            <p:cNvSpPr>
              <a:spLocks noChangeShapeType="1"/>
            </p:cNvSpPr>
            <p:nvPr/>
          </p:nvSpPr>
          <p:spPr bwMode="auto">
            <a:xfrm>
              <a:off x="6780212" y="2241551"/>
              <a:ext cx="4572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84"/>
            <p:cNvSpPr>
              <a:spLocks noChangeShapeType="1"/>
            </p:cNvSpPr>
            <p:nvPr/>
          </p:nvSpPr>
          <p:spPr bwMode="auto">
            <a:xfrm>
              <a:off x="6780212" y="2317751"/>
              <a:ext cx="2286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85"/>
            <p:cNvSpPr>
              <a:spLocks noChangeShapeType="1"/>
            </p:cNvSpPr>
            <p:nvPr/>
          </p:nvSpPr>
          <p:spPr bwMode="auto">
            <a:xfrm>
              <a:off x="6780212" y="2393951"/>
              <a:ext cx="5334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86"/>
            <p:cNvSpPr>
              <a:spLocks noChangeShapeType="1"/>
            </p:cNvSpPr>
            <p:nvPr/>
          </p:nvSpPr>
          <p:spPr bwMode="auto">
            <a:xfrm>
              <a:off x="6780212" y="2470151"/>
              <a:ext cx="3810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87"/>
            <p:cNvSpPr>
              <a:spLocks noChangeShapeType="1"/>
            </p:cNvSpPr>
            <p:nvPr/>
          </p:nvSpPr>
          <p:spPr bwMode="auto">
            <a:xfrm>
              <a:off x="6780212" y="2546351"/>
              <a:ext cx="3048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5"/>
            <p:cNvSpPr>
              <a:spLocks noChangeArrowheads="1"/>
            </p:cNvSpPr>
            <p:nvPr/>
          </p:nvSpPr>
          <p:spPr bwMode="auto">
            <a:xfrm>
              <a:off x="7618412" y="1555751"/>
              <a:ext cx="838200" cy="2133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85" name="Line 9"/>
            <p:cNvSpPr>
              <a:spLocks noChangeShapeType="1"/>
            </p:cNvSpPr>
            <p:nvPr/>
          </p:nvSpPr>
          <p:spPr bwMode="auto">
            <a:xfrm>
              <a:off x="7770812" y="30797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Line 10"/>
            <p:cNvSpPr>
              <a:spLocks noChangeShapeType="1"/>
            </p:cNvSpPr>
            <p:nvPr/>
          </p:nvSpPr>
          <p:spPr bwMode="auto">
            <a:xfrm>
              <a:off x="7770812" y="30035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Line 11"/>
            <p:cNvSpPr>
              <a:spLocks noChangeShapeType="1"/>
            </p:cNvSpPr>
            <p:nvPr/>
          </p:nvSpPr>
          <p:spPr bwMode="auto">
            <a:xfrm>
              <a:off x="7770812" y="29273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Line 12"/>
            <p:cNvSpPr>
              <a:spLocks noChangeShapeType="1"/>
            </p:cNvSpPr>
            <p:nvPr/>
          </p:nvSpPr>
          <p:spPr bwMode="auto">
            <a:xfrm>
              <a:off x="7770812" y="28511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Line 13"/>
            <p:cNvSpPr>
              <a:spLocks noChangeShapeType="1"/>
            </p:cNvSpPr>
            <p:nvPr/>
          </p:nvSpPr>
          <p:spPr bwMode="auto">
            <a:xfrm>
              <a:off x="7770812" y="27749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Line 14"/>
            <p:cNvSpPr>
              <a:spLocks noChangeShapeType="1"/>
            </p:cNvSpPr>
            <p:nvPr/>
          </p:nvSpPr>
          <p:spPr bwMode="auto">
            <a:xfrm>
              <a:off x="7770812" y="26987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Line 15"/>
            <p:cNvSpPr>
              <a:spLocks noChangeShapeType="1"/>
            </p:cNvSpPr>
            <p:nvPr/>
          </p:nvSpPr>
          <p:spPr bwMode="auto">
            <a:xfrm>
              <a:off x="7770812" y="26225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>
              <a:off x="7770812" y="25463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Line 17"/>
            <p:cNvSpPr>
              <a:spLocks noChangeShapeType="1"/>
            </p:cNvSpPr>
            <p:nvPr/>
          </p:nvSpPr>
          <p:spPr bwMode="auto">
            <a:xfrm>
              <a:off x="7770812" y="24701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Line 18"/>
            <p:cNvSpPr>
              <a:spLocks noChangeShapeType="1"/>
            </p:cNvSpPr>
            <p:nvPr/>
          </p:nvSpPr>
          <p:spPr bwMode="auto">
            <a:xfrm>
              <a:off x="7770812" y="23939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Line 19"/>
            <p:cNvSpPr>
              <a:spLocks noChangeShapeType="1"/>
            </p:cNvSpPr>
            <p:nvPr/>
          </p:nvSpPr>
          <p:spPr bwMode="auto">
            <a:xfrm>
              <a:off x="7770812" y="23177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Line 20"/>
            <p:cNvSpPr>
              <a:spLocks noChangeShapeType="1"/>
            </p:cNvSpPr>
            <p:nvPr/>
          </p:nvSpPr>
          <p:spPr bwMode="auto">
            <a:xfrm>
              <a:off x="7770812" y="22415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Line 21"/>
            <p:cNvSpPr>
              <a:spLocks noChangeShapeType="1"/>
            </p:cNvSpPr>
            <p:nvPr/>
          </p:nvSpPr>
          <p:spPr bwMode="auto">
            <a:xfrm>
              <a:off x="7770812" y="21653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Line 22"/>
            <p:cNvSpPr>
              <a:spLocks noChangeShapeType="1"/>
            </p:cNvSpPr>
            <p:nvPr/>
          </p:nvSpPr>
          <p:spPr bwMode="auto">
            <a:xfrm>
              <a:off x="7770812" y="2089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Line 23"/>
            <p:cNvSpPr>
              <a:spLocks noChangeShapeType="1"/>
            </p:cNvSpPr>
            <p:nvPr/>
          </p:nvSpPr>
          <p:spPr bwMode="auto">
            <a:xfrm>
              <a:off x="7770812" y="20129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Line 24"/>
            <p:cNvSpPr>
              <a:spLocks noChangeShapeType="1"/>
            </p:cNvSpPr>
            <p:nvPr/>
          </p:nvSpPr>
          <p:spPr bwMode="auto">
            <a:xfrm>
              <a:off x="7770812" y="19367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Line 25"/>
            <p:cNvSpPr>
              <a:spLocks noChangeShapeType="1"/>
            </p:cNvSpPr>
            <p:nvPr/>
          </p:nvSpPr>
          <p:spPr bwMode="auto">
            <a:xfrm>
              <a:off x="7770812" y="18605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Line 26"/>
            <p:cNvSpPr>
              <a:spLocks noChangeShapeType="1"/>
            </p:cNvSpPr>
            <p:nvPr/>
          </p:nvSpPr>
          <p:spPr bwMode="auto">
            <a:xfrm>
              <a:off x="7770812" y="17843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Line 27"/>
            <p:cNvSpPr>
              <a:spLocks noChangeShapeType="1"/>
            </p:cNvSpPr>
            <p:nvPr/>
          </p:nvSpPr>
          <p:spPr bwMode="auto">
            <a:xfrm>
              <a:off x="7770812" y="1708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Line 88"/>
            <p:cNvSpPr>
              <a:spLocks noChangeShapeType="1"/>
            </p:cNvSpPr>
            <p:nvPr/>
          </p:nvSpPr>
          <p:spPr bwMode="auto">
            <a:xfrm>
              <a:off x="7770812" y="3232151"/>
              <a:ext cx="4572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89"/>
            <p:cNvSpPr>
              <a:spLocks noChangeShapeType="1"/>
            </p:cNvSpPr>
            <p:nvPr/>
          </p:nvSpPr>
          <p:spPr bwMode="auto">
            <a:xfrm>
              <a:off x="7770812" y="3308351"/>
              <a:ext cx="2286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0"/>
            <p:cNvSpPr>
              <a:spLocks noChangeShapeType="1"/>
            </p:cNvSpPr>
            <p:nvPr/>
          </p:nvSpPr>
          <p:spPr bwMode="auto">
            <a:xfrm>
              <a:off x="7770812" y="3384551"/>
              <a:ext cx="5334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1"/>
            <p:cNvSpPr>
              <a:spLocks noChangeShapeType="1"/>
            </p:cNvSpPr>
            <p:nvPr/>
          </p:nvSpPr>
          <p:spPr bwMode="auto">
            <a:xfrm>
              <a:off x="7770812" y="3460751"/>
              <a:ext cx="3810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2"/>
            <p:cNvSpPr>
              <a:spLocks noChangeShapeType="1"/>
            </p:cNvSpPr>
            <p:nvPr/>
          </p:nvSpPr>
          <p:spPr bwMode="auto">
            <a:xfrm>
              <a:off x="7770812" y="3536951"/>
              <a:ext cx="3048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96"/>
            <p:cNvSpPr>
              <a:spLocks noChangeShapeType="1"/>
            </p:cNvSpPr>
            <p:nvPr/>
          </p:nvSpPr>
          <p:spPr bwMode="auto">
            <a:xfrm>
              <a:off x="5789612" y="3613151"/>
              <a:ext cx="457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97"/>
            <p:cNvSpPr>
              <a:spLocks noChangeShapeType="1"/>
            </p:cNvSpPr>
            <p:nvPr/>
          </p:nvSpPr>
          <p:spPr bwMode="auto">
            <a:xfrm>
              <a:off x="5789612" y="3689351"/>
              <a:ext cx="2286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98"/>
            <p:cNvSpPr>
              <a:spLocks noChangeShapeType="1"/>
            </p:cNvSpPr>
            <p:nvPr/>
          </p:nvSpPr>
          <p:spPr bwMode="auto">
            <a:xfrm>
              <a:off x="5789612" y="3765551"/>
              <a:ext cx="533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99"/>
            <p:cNvSpPr>
              <a:spLocks noChangeShapeType="1"/>
            </p:cNvSpPr>
            <p:nvPr/>
          </p:nvSpPr>
          <p:spPr bwMode="auto">
            <a:xfrm>
              <a:off x="5789612" y="3841751"/>
              <a:ext cx="381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00"/>
            <p:cNvSpPr>
              <a:spLocks noChangeShapeType="1"/>
            </p:cNvSpPr>
            <p:nvPr/>
          </p:nvSpPr>
          <p:spPr bwMode="auto">
            <a:xfrm>
              <a:off x="5789612" y="3917951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5"/>
            <p:cNvSpPr>
              <a:spLocks noChangeShapeType="1"/>
            </p:cNvSpPr>
            <p:nvPr/>
          </p:nvSpPr>
          <p:spPr bwMode="auto">
            <a:xfrm>
              <a:off x="6780212" y="2241551"/>
              <a:ext cx="457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6"/>
            <p:cNvSpPr>
              <a:spLocks noChangeShapeType="1"/>
            </p:cNvSpPr>
            <p:nvPr/>
          </p:nvSpPr>
          <p:spPr bwMode="auto">
            <a:xfrm>
              <a:off x="6780212" y="2317751"/>
              <a:ext cx="2286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7"/>
            <p:cNvSpPr>
              <a:spLocks noChangeShapeType="1"/>
            </p:cNvSpPr>
            <p:nvPr/>
          </p:nvSpPr>
          <p:spPr bwMode="auto">
            <a:xfrm>
              <a:off x="6780212" y="2393951"/>
              <a:ext cx="533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8"/>
            <p:cNvSpPr>
              <a:spLocks noChangeShapeType="1"/>
            </p:cNvSpPr>
            <p:nvPr/>
          </p:nvSpPr>
          <p:spPr bwMode="auto">
            <a:xfrm>
              <a:off x="6780212" y="2470151"/>
              <a:ext cx="381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9"/>
            <p:cNvSpPr>
              <a:spLocks noChangeShapeType="1"/>
            </p:cNvSpPr>
            <p:nvPr/>
          </p:nvSpPr>
          <p:spPr bwMode="auto">
            <a:xfrm>
              <a:off x="6780212" y="2546351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14"/>
            <p:cNvSpPr>
              <a:spLocks noChangeShapeType="1"/>
            </p:cNvSpPr>
            <p:nvPr/>
          </p:nvSpPr>
          <p:spPr bwMode="auto">
            <a:xfrm>
              <a:off x="7770812" y="3232151"/>
              <a:ext cx="457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>
              <a:off x="7770812" y="3308351"/>
              <a:ext cx="2286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16"/>
            <p:cNvSpPr>
              <a:spLocks noChangeShapeType="1"/>
            </p:cNvSpPr>
            <p:nvPr/>
          </p:nvSpPr>
          <p:spPr bwMode="auto">
            <a:xfrm>
              <a:off x="7770812" y="3384551"/>
              <a:ext cx="533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>
              <a:off x="7770812" y="3460751"/>
              <a:ext cx="381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18"/>
            <p:cNvSpPr>
              <a:spLocks noChangeShapeType="1"/>
            </p:cNvSpPr>
            <p:nvPr/>
          </p:nvSpPr>
          <p:spPr bwMode="auto">
            <a:xfrm>
              <a:off x="7770812" y="3536951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5"/>
            <p:cNvSpPr>
              <a:spLocks noChangeArrowheads="1"/>
            </p:cNvSpPr>
            <p:nvPr/>
          </p:nvSpPr>
          <p:spPr bwMode="auto">
            <a:xfrm>
              <a:off x="4648200" y="1555751"/>
              <a:ext cx="838200" cy="2133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>
              <a:off x="4800600" y="30797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Line 10"/>
            <p:cNvSpPr>
              <a:spLocks noChangeShapeType="1"/>
            </p:cNvSpPr>
            <p:nvPr/>
          </p:nvSpPr>
          <p:spPr bwMode="auto">
            <a:xfrm>
              <a:off x="4800600" y="30035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Line 11"/>
            <p:cNvSpPr>
              <a:spLocks noChangeShapeType="1"/>
            </p:cNvSpPr>
            <p:nvPr/>
          </p:nvSpPr>
          <p:spPr bwMode="auto">
            <a:xfrm>
              <a:off x="4800600" y="29273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Line 12"/>
            <p:cNvSpPr>
              <a:spLocks noChangeShapeType="1"/>
            </p:cNvSpPr>
            <p:nvPr/>
          </p:nvSpPr>
          <p:spPr bwMode="auto">
            <a:xfrm>
              <a:off x="4800600" y="28511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Line 13"/>
            <p:cNvSpPr>
              <a:spLocks noChangeShapeType="1"/>
            </p:cNvSpPr>
            <p:nvPr/>
          </p:nvSpPr>
          <p:spPr bwMode="auto">
            <a:xfrm>
              <a:off x="4800600" y="27749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Line 14"/>
            <p:cNvSpPr>
              <a:spLocks noChangeShapeType="1"/>
            </p:cNvSpPr>
            <p:nvPr/>
          </p:nvSpPr>
          <p:spPr bwMode="auto">
            <a:xfrm>
              <a:off x="4800600" y="2698751"/>
              <a:ext cx="533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Line 15"/>
            <p:cNvSpPr>
              <a:spLocks noChangeShapeType="1"/>
            </p:cNvSpPr>
            <p:nvPr/>
          </p:nvSpPr>
          <p:spPr bwMode="auto">
            <a:xfrm>
              <a:off x="4800600" y="26225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Line 16"/>
            <p:cNvSpPr>
              <a:spLocks noChangeShapeType="1"/>
            </p:cNvSpPr>
            <p:nvPr/>
          </p:nvSpPr>
          <p:spPr bwMode="auto">
            <a:xfrm>
              <a:off x="4800600" y="25463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Line 17"/>
            <p:cNvSpPr>
              <a:spLocks noChangeShapeType="1"/>
            </p:cNvSpPr>
            <p:nvPr/>
          </p:nvSpPr>
          <p:spPr bwMode="auto">
            <a:xfrm>
              <a:off x="4800600" y="24701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Line 18"/>
            <p:cNvSpPr>
              <a:spLocks noChangeShapeType="1"/>
            </p:cNvSpPr>
            <p:nvPr/>
          </p:nvSpPr>
          <p:spPr bwMode="auto">
            <a:xfrm>
              <a:off x="4800600" y="23939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Line 19"/>
            <p:cNvSpPr>
              <a:spLocks noChangeShapeType="1"/>
            </p:cNvSpPr>
            <p:nvPr/>
          </p:nvSpPr>
          <p:spPr bwMode="auto">
            <a:xfrm>
              <a:off x="4800600" y="2317751"/>
              <a:ext cx="1524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Line 20"/>
            <p:cNvSpPr>
              <a:spLocks noChangeShapeType="1"/>
            </p:cNvSpPr>
            <p:nvPr/>
          </p:nvSpPr>
          <p:spPr bwMode="auto">
            <a:xfrm>
              <a:off x="4800600" y="2241551"/>
              <a:ext cx="2286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Line 21"/>
            <p:cNvSpPr>
              <a:spLocks noChangeShapeType="1"/>
            </p:cNvSpPr>
            <p:nvPr/>
          </p:nvSpPr>
          <p:spPr bwMode="auto">
            <a:xfrm>
              <a:off x="4800600" y="21653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" name="Line 22"/>
            <p:cNvSpPr>
              <a:spLocks noChangeShapeType="1"/>
            </p:cNvSpPr>
            <p:nvPr/>
          </p:nvSpPr>
          <p:spPr bwMode="auto">
            <a:xfrm>
              <a:off x="4800600" y="2089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Line 23"/>
            <p:cNvSpPr>
              <a:spLocks noChangeShapeType="1"/>
            </p:cNvSpPr>
            <p:nvPr/>
          </p:nvSpPr>
          <p:spPr bwMode="auto">
            <a:xfrm>
              <a:off x="4800600" y="20129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Line 24"/>
            <p:cNvSpPr>
              <a:spLocks noChangeShapeType="1"/>
            </p:cNvSpPr>
            <p:nvPr/>
          </p:nvSpPr>
          <p:spPr bwMode="auto">
            <a:xfrm>
              <a:off x="4800600" y="19367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0" name="Line 25"/>
            <p:cNvSpPr>
              <a:spLocks noChangeShapeType="1"/>
            </p:cNvSpPr>
            <p:nvPr/>
          </p:nvSpPr>
          <p:spPr bwMode="auto">
            <a:xfrm>
              <a:off x="4800600" y="1860551"/>
              <a:ext cx="3048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" name="Line 26"/>
            <p:cNvSpPr>
              <a:spLocks noChangeShapeType="1"/>
            </p:cNvSpPr>
            <p:nvPr/>
          </p:nvSpPr>
          <p:spPr bwMode="auto">
            <a:xfrm>
              <a:off x="4800600" y="1784351"/>
              <a:ext cx="4572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" name="Line 27"/>
            <p:cNvSpPr>
              <a:spLocks noChangeShapeType="1"/>
            </p:cNvSpPr>
            <p:nvPr/>
          </p:nvSpPr>
          <p:spPr bwMode="auto">
            <a:xfrm>
              <a:off x="4800600" y="1708151"/>
              <a:ext cx="381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" name="Line 88"/>
            <p:cNvSpPr>
              <a:spLocks noChangeShapeType="1"/>
            </p:cNvSpPr>
            <p:nvPr/>
          </p:nvSpPr>
          <p:spPr bwMode="auto">
            <a:xfrm>
              <a:off x="4800600" y="3232151"/>
              <a:ext cx="4572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89"/>
            <p:cNvSpPr>
              <a:spLocks noChangeShapeType="1"/>
            </p:cNvSpPr>
            <p:nvPr/>
          </p:nvSpPr>
          <p:spPr bwMode="auto">
            <a:xfrm>
              <a:off x="4800600" y="3308351"/>
              <a:ext cx="2286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90"/>
            <p:cNvSpPr>
              <a:spLocks noChangeShapeType="1"/>
            </p:cNvSpPr>
            <p:nvPr/>
          </p:nvSpPr>
          <p:spPr bwMode="auto">
            <a:xfrm>
              <a:off x="4800600" y="3384551"/>
              <a:ext cx="5334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91"/>
            <p:cNvSpPr>
              <a:spLocks noChangeShapeType="1"/>
            </p:cNvSpPr>
            <p:nvPr/>
          </p:nvSpPr>
          <p:spPr bwMode="auto">
            <a:xfrm>
              <a:off x="4800600" y="3460751"/>
              <a:ext cx="3810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92"/>
            <p:cNvSpPr>
              <a:spLocks noChangeShapeType="1"/>
            </p:cNvSpPr>
            <p:nvPr/>
          </p:nvSpPr>
          <p:spPr bwMode="auto">
            <a:xfrm>
              <a:off x="4800600" y="3536951"/>
              <a:ext cx="30480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14"/>
            <p:cNvSpPr>
              <a:spLocks noChangeShapeType="1"/>
            </p:cNvSpPr>
            <p:nvPr/>
          </p:nvSpPr>
          <p:spPr bwMode="auto">
            <a:xfrm>
              <a:off x="4800600" y="3232151"/>
              <a:ext cx="4572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15"/>
            <p:cNvSpPr>
              <a:spLocks noChangeShapeType="1"/>
            </p:cNvSpPr>
            <p:nvPr/>
          </p:nvSpPr>
          <p:spPr bwMode="auto">
            <a:xfrm>
              <a:off x="4800600" y="3308351"/>
              <a:ext cx="2286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116"/>
            <p:cNvSpPr>
              <a:spLocks noChangeShapeType="1"/>
            </p:cNvSpPr>
            <p:nvPr/>
          </p:nvSpPr>
          <p:spPr bwMode="auto">
            <a:xfrm>
              <a:off x="4800600" y="3384551"/>
              <a:ext cx="5334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17"/>
            <p:cNvSpPr>
              <a:spLocks noChangeShapeType="1"/>
            </p:cNvSpPr>
            <p:nvPr/>
          </p:nvSpPr>
          <p:spPr bwMode="auto">
            <a:xfrm>
              <a:off x="4800600" y="3460751"/>
              <a:ext cx="381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18"/>
            <p:cNvSpPr>
              <a:spLocks noChangeShapeType="1"/>
            </p:cNvSpPr>
            <p:nvPr/>
          </p:nvSpPr>
          <p:spPr bwMode="auto">
            <a:xfrm>
              <a:off x="4800600" y="3536951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317750" y="5201602"/>
            <a:ext cx="1949450" cy="1372297"/>
            <a:chOff x="2317750" y="5201602"/>
            <a:chExt cx="1949450" cy="1372297"/>
          </a:xfrm>
        </p:grpSpPr>
        <p:grpSp>
          <p:nvGrpSpPr>
            <p:cNvPr id="309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50" cy="1066800"/>
              <a:chOff x="381000" y="1295400"/>
              <a:chExt cx="8305800" cy="4267200"/>
            </a:xfrm>
          </p:grpSpPr>
          <p:sp>
            <p:nvSpPr>
              <p:cNvPr id="310" name="Rectangle 309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311" name="Straight Arrow Connector 25"/>
              <p:cNvCxnSpPr>
                <a:cxnSpLocks noChangeShapeType="1"/>
                <a:stCxn id="310" idx="2"/>
                <a:endCxn id="322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312" name="Straight Arrow Connector 32"/>
              <p:cNvCxnSpPr>
                <a:cxnSpLocks noChangeShapeType="1"/>
                <a:stCxn id="318" idx="3"/>
                <a:endCxn id="335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313" name="Straight Arrow Connector 32"/>
              <p:cNvCxnSpPr>
                <a:cxnSpLocks noChangeShapeType="1"/>
                <a:stCxn id="334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314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326" name="Rectangle 325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327" name="Rounded Rectangle 326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8" name="Rounded Rectangle 327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31" name="Rounded Rectangle 330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32" name="Rounded Rectangle 331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33" name="Rounded Rectangle 332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34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315" name="Straight Arrow Connector 32"/>
              <p:cNvCxnSpPr>
                <a:cxnSpLocks noChangeShapeType="1"/>
                <a:endCxn id="336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316" name="Straight Arrow Connector 32"/>
              <p:cNvCxnSpPr>
                <a:cxnSpLocks noChangeShapeType="1"/>
                <a:stCxn id="337" idx="0"/>
                <a:endCxn id="321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317" name="Group 36"/>
              <p:cNvGrpSpPr>
                <a:grpSpLocks/>
              </p:cNvGrpSpPr>
              <p:nvPr/>
            </p:nvGrpSpPr>
            <p:grpSpPr bwMode="auto">
              <a:xfrm>
                <a:off x="2724150" y="2667000"/>
                <a:ext cx="3619500" cy="1066800"/>
                <a:chOff x="2328862" y="2667000"/>
                <a:chExt cx="3619500" cy="1066800"/>
              </a:xfrm>
            </p:grpSpPr>
            <p:sp>
              <p:nvSpPr>
                <p:cNvPr id="318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323" name="Rounded Rectangle 322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4" name="Rounded Rectangle 323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9" name="Text Box 7"/>
            <p:cNvSpPr txBox="1">
              <a:spLocks noChangeArrowheads="1"/>
            </p:cNvSpPr>
            <p:nvPr/>
          </p:nvSpPr>
          <p:spPr bwMode="auto">
            <a:xfrm>
              <a:off x="2984339" y="6324600"/>
              <a:ext cx="673261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dirty="0" smtClean="0">
                  <a:latin typeface="+mn-lt"/>
                </a:rPr>
                <a:t>Models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Code Architecture /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1812" y="1555751"/>
            <a:ext cx="838200" cy="3162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2412" y="1555751"/>
            <a:ext cx="838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85002" y="1257301"/>
            <a:ext cx="1913024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</a:rPr>
              <a:t>Legacy Source </a:t>
            </a:r>
            <a:r>
              <a:rPr lang="en-US" dirty="0">
                <a:latin typeface="+mn-lt"/>
              </a:rPr>
              <a:t>Code</a:t>
            </a: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684212" y="42227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684212" y="41465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>
            <a:off x="684212" y="40703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684212" y="46037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>
            <a:off x="684212" y="45275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684212" y="44513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684212" y="43751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684212" y="42989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684212" y="30797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684212" y="30035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Line 50"/>
          <p:cNvSpPr>
            <a:spLocks noChangeShapeType="1"/>
          </p:cNvSpPr>
          <p:nvPr/>
        </p:nvSpPr>
        <p:spPr bwMode="auto">
          <a:xfrm>
            <a:off x="684212" y="2927351"/>
            <a:ext cx="152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684212" y="28511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52"/>
          <p:cNvSpPr>
            <a:spLocks noChangeShapeType="1"/>
          </p:cNvSpPr>
          <p:nvPr/>
        </p:nvSpPr>
        <p:spPr bwMode="auto">
          <a:xfrm>
            <a:off x="684212" y="27749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684212" y="26987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" name="Line 54"/>
          <p:cNvSpPr>
            <a:spLocks noChangeShapeType="1"/>
          </p:cNvSpPr>
          <p:nvPr/>
        </p:nvSpPr>
        <p:spPr bwMode="auto">
          <a:xfrm>
            <a:off x="684212" y="26225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55"/>
          <p:cNvSpPr>
            <a:spLocks noChangeShapeType="1"/>
          </p:cNvSpPr>
          <p:nvPr/>
        </p:nvSpPr>
        <p:spPr bwMode="auto">
          <a:xfrm>
            <a:off x="684212" y="25463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Line 56"/>
          <p:cNvSpPr>
            <a:spLocks noChangeShapeType="1"/>
          </p:cNvSpPr>
          <p:nvPr/>
        </p:nvSpPr>
        <p:spPr bwMode="auto">
          <a:xfrm>
            <a:off x="684212" y="24701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>
            <a:off x="684212" y="2393951"/>
            <a:ext cx="152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684212" y="23177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684212" y="22415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>
            <a:off x="684212" y="21653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>
            <a:off x="684212" y="20891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Line 62"/>
          <p:cNvSpPr>
            <a:spLocks noChangeShapeType="1"/>
          </p:cNvSpPr>
          <p:nvPr/>
        </p:nvSpPr>
        <p:spPr bwMode="auto">
          <a:xfrm>
            <a:off x="684212" y="20129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Line 63"/>
          <p:cNvSpPr>
            <a:spLocks noChangeShapeType="1"/>
          </p:cNvSpPr>
          <p:nvPr/>
        </p:nvSpPr>
        <p:spPr bwMode="auto">
          <a:xfrm>
            <a:off x="684212" y="19367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684212" y="18605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684212" y="1784351"/>
            <a:ext cx="152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" name="Line 66"/>
          <p:cNvSpPr>
            <a:spLocks noChangeShapeType="1"/>
          </p:cNvSpPr>
          <p:nvPr/>
        </p:nvSpPr>
        <p:spPr bwMode="auto">
          <a:xfrm>
            <a:off x="684212" y="17081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Line 67"/>
          <p:cNvSpPr>
            <a:spLocks noChangeShapeType="1"/>
          </p:cNvSpPr>
          <p:nvPr/>
        </p:nvSpPr>
        <p:spPr bwMode="auto">
          <a:xfrm>
            <a:off x="684212" y="34607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68"/>
          <p:cNvSpPr>
            <a:spLocks noChangeShapeType="1"/>
          </p:cNvSpPr>
          <p:nvPr/>
        </p:nvSpPr>
        <p:spPr bwMode="auto">
          <a:xfrm>
            <a:off x="684212" y="33845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" name="Line 69"/>
          <p:cNvSpPr>
            <a:spLocks noChangeShapeType="1"/>
          </p:cNvSpPr>
          <p:nvPr/>
        </p:nvSpPr>
        <p:spPr bwMode="auto">
          <a:xfrm>
            <a:off x="684212" y="33083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70"/>
          <p:cNvSpPr>
            <a:spLocks noChangeShapeType="1"/>
          </p:cNvSpPr>
          <p:nvPr/>
        </p:nvSpPr>
        <p:spPr bwMode="auto">
          <a:xfrm>
            <a:off x="684212" y="3232151"/>
            <a:ext cx="152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>
            <a:off x="684212" y="31559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>
            <a:off x="684212" y="3613151"/>
            <a:ext cx="4572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79"/>
          <p:cNvSpPr>
            <a:spLocks noChangeShapeType="1"/>
          </p:cNvSpPr>
          <p:nvPr/>
        </p:nvSpPr>
        <p:spPr bwMode="auto">
          <a:xfrm>
            <a:off x="684212" y="3689351"/>
            <a:ext cx="2286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0"/>
          <p:cNvSpPr>
            <a:spLocks noChangeShapeType="1"/>
          </p:cNvSpPr>
          <p:nvPr/>
        </p:nvSpPr>
        <p:spPr bwMode="auto">
          <a:xfrm>
            <a:off x="684212" y="3765551"/>
            <a:ext cx="5334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1"/>
          <p:cNvSpPr>
            <a:spLocks noChangeShapeType="1"/>
          </p:cNvSpPr>
          <p:nvPr/>
        </p:nvSpPr>
        <p:spPr bwMode="auto">
          <a:xfrm>
            <a:off x="684212" y="3841751"/>
            <a:ext cx="381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82"/>
          <p:cNvSpPr>
            <a:spLocks noChangeShapeType="1"/>
          </p:cNvSpPr>
          <p:nvPr/>
        </p:nvSpPr>
        <p:spPr bwMode="auto">
          <a:xfrm>
            <a:off x="684212" y="3917951"/>
            <a:ext cx="3048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1674812" y="20891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1674812" y="20129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1674812" y="19367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1674812" y="18605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1674812" y="17843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1674812" y="17081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1674812" y="30797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1674812" y="30035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1674812" y="29273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674812" y="28511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>
            <a:off x="1674812" y="27749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1674812" y="26987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" name="Line 83"/>
          <p:cNvSpPr>
            <a:spLocks noChangeShapeType="1"/>
          </p:cNvSpPr>
          <p:nvPr/>
        </p:nvSpPr>
        <p:spPr bwMode="auto">
          <a:xfrm>
            <a:off x="1674812" y="2241551"/>
            <a:ext cx="4572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84"/>
          <p:cNvSpPr>
            <a:spLocks noChangeShapeType="1"/>
          </p:cNvSpPr>
          <p:nvPr/>
        </p:nvSpPr>
        <p:spPr bwMode="auto">
          <a:xfrm>
            <a:off x="1674812" y="2317751"/>
            <a:ext cx="2286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674812" y="2393951"/>
            <a:ext cx="5334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86"/>
          <p:cNvSpPr>
            <a:spLocks noChangeShapeType="1"/>
          </p:cNvSpPr>
          <p:nvPr/>
        </p:nvSpPr>
        <p:spPr bwMode="auto">
          <a:xfrm>
            <a:off x="1674812" y="2470151"/>
            <a:ext cx="381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87"/>
          <p:cNvSpPr>
            <a:spLocks noChangeShapeType="1"/>
          </p:cNvSpPr>
          <p:nvPr/>
        </p:nvSpPr>
        <p:spPr bwMode="auto">
          <a:xfrm>
            <a:off x="1674812" y="2546351"/>
            <a:ext cx="3048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2513012" y="1555751"/>
            <a:ext cx="8382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2665412" y="30797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2665412" y="30035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>
            <a:off x="2665412" y="29273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2665412" y="28511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2665412" y="27749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2665412" y="2698751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2665412" y="26225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2665412" y="25463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2665412" y="24701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2665412" y="23939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2665412" y="2317751"/>
            <a:ext cx="1524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2665412" y="2241551"/>
            <a:ext cx="228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665412" y="21653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2665412" y="20891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2665412" y="20129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>
            <a:off x="2665412" y="19367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>
            <a:off x="2665412" y="1860551"/>
            <a:ext cx="3048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2665412" y="1784351"/>
            <a:ext cx="4572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" name="Line 27"/>
          <p:cNvSpPr>
            <a:spLocks noChangeShapeType="1"/>
          </p:cNvSpPr>
          <p:nvPr/>
        </p:nvSpPr>
        <p:spPr bwMode="auto">
          <a:xfrm>
            <a:off x="2665412" y="1708151"/>
            <a:ext cx="381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665412" y="3232151"/>
            <a:ext cx="4572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89"/>
          <p:cNvSpPr>
            <a:spLocks noChangeShapeType="1"/>
          </p:cNvSpPr>
          <p:nvPr/>
        </p:nvSpPr>
        <p:spPr bwMode="auto">
          <a:xfrm>
            <a:off x="2665412" y="3308351"/>
            <a:ext cx="2286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>
            <a:off x="2665412" y="3384551"/>
            <a:ext cx="5334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2665412" y="3460751"/>
            <a:ext cx="381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>
            <a:off x="2665412" y="3536951"/>
            <a:ext cx="3048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684212" y="3613151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684212" y="3689351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684212" y="3765551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84212" y="3841751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684212" y="3917951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5"/>
          <p:cNvSpPr>
            <a:spLocks noChangeShapeType="1"/>
          </p:cNvSpPr>
          <p:nvPr/>
        </p:nvSpPr>
        <p:spPr bwMode="auto">
          <a:xfrm>
            <a:off x="1674812" y="2241551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6"/>
          <p:cNvSpPr>
            <a:spLocks noChangeShapeType="1"/>
          </p:cNvSpPr>
          <p:nvPr/>
        </p:nvSpPr>
        <p:spPr bwMode="auto">
          <a:xfrm>
            <a:off x="1674812" y="2317751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7"/>
          <p:cNvSpPr>
            <a:spLocks noChangeShapeType="1"/>
          </p:cNvSpPr>
          <p:nvPr/>
        </p:nvSpPr>
        <p:spPr bwMode="auto">
          <a:xfrm>
            <a:off x="1674812" y="2393951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8"/>
          <p:cNvSpPr>
            <a:spLocks noChangeShapeType="1"/>
          </p:cNvSpPr>
          <p:nvPr/>
        </p:nvSpPr>
        <p:spPr bwMode="auto">
          <a:xfrm>
            <a:off x="1674812" y="2470151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9"/>
          <p:cNvSpPr>
            <a:spLocks noChangeShapeType="1"/>
          </p:cNvSpPr>
          <p:nvPr/>
        </p:nvSpPr>
        <p:spPr bwMode="auto">
          <a:xfrm>
            <a:off x="1674812" y="2546351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>
            <a:off x="2665412" y="3232151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>
            <a:off x="2665412" y="3308351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>
            <a:off x="2665412" y="3384551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>
            <a:off x="2665412" y="3460751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8"/>
          <p:cNvSpPr>
            <a:spLocks noChangeShapeType="1"/>
          </p:cNvSpPr>
          <p:nvPr/>
        </p:nvSpPr>
        <p:spPr bwMode="auto">
          <a:xfrm>
            <a:off x="2665412" y="3536951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5" name="Shape 128"/>
          <p:cNvCxnSpPr>
            <a:cxnSpLocks noChangeShapeType="1"/>
            <a:stCxn id="328" idx="0"/>
            <a:endCxn id="108" idx="2"/>
          </p:cNvCxnSpPr>
          <p:nvPr/>
        </p:nvCxnSpPr>
        <p:spPr bwMode="auto">
          <a:xfrm flipH="1" flipV="1">
            <a:off x="2932112" y="3613151"/>
            <a:ext cx="1151413" cy="2484119"/>
          </a:xfrm>
          <a:prstGeom prst="straightConnector1">
            <a:avLst/>
          </a:prstGeom>
          <a:noFill/>
          <a:ln w="25400" algn="ctr">
            <a:solidFill>
              <a:srgbClr val="3399FF">
                <a:alpha val="50000"/>
              </a:srgbClr>
            </a:solidFill>
            <a:prstDash val="sysDot"/>
            <a:round/>
            <a:headEnd type="triangle" w="lg" len="lg"/>
            <a:tailEnd type="triangle" w="lg" len="med"/>
          </a:ln>
        </p:spPr>
      </p:cxnSp>
      <p:cxnSp>
        <p:nvCxnSpPr>
          <p:cNvPr id="116" name="Shape 128"/>
          <p:cNvCxnSpPr>
            <a:cxnSpLocks noChangeShapeType="1"/>
            <a:stCxn id="310" idx="0"/>
            <a:endCxn id="102" idx="2"/>
          </p:cNvCxnSpPr>
          <p:nvPr/>
        </p:nvCxnSpPr>
        <p:spPr bwMode="auto">
          <a:xfrm flipH="1" flipV="1">
            <a:off x="1941512" y="2622551"/>
            <a:ext cx="1350963" cy="2579051"/>
          </a:xfrm>
          <a:prstGeom prst="straightConnector1">
            <a:avLst/>
          </a:prstGeom>
          <a:noFill/>
          <a:ln w="25400" algn="ctr">
            <a:solidFill>
              <a:srgbClr val="3399FF">
                <a:alpha val="50000"/>
              </a:srgbClr>
            </a:solidFill>
            <a:prstDash val="sysDot"/>
            <a:round/>
            <a:headEnd type="triangle" w="lg" len="med"/>
            <a:tailEnd type="triangle" w="lg" len="med"/>
          </a:ln>
        </p:spPr>
      </p:cxnSp>
      <p:cxnSp>
        <p:nvCxnSpPr>
          <p:cNvPr id="117" name="Shape 128"/>
          <p:cNvCxnSpPr>
            <a:cxnSpLocks noChangeShapeType="1"/>
            <a:stCxn id="331" idx="0"/>
            <a:endCxn id="96" idx="2"/>
          </p:cNvCxnSpPr>
          <p:nvPr/>
        </p:nvCxnSpPr>
        <p:spPr bwMode="auto">
          <a:xfrm flipH="1" flipV="1">
            <a:off x="950912" y="3994151"/>
            <a:ext cx="1831242" cy="2103119"/>
          </a:xfrm>
          <a:prstGeom prst="straightConnector1">
            <a:avLst/>
          </a:prstGeom>
          <a:noFill/>
          <a:ln w="25400" algn="ctr">
            <a:solidFill>
              <a:srgbClr val="3399FF">
                <a:alpha val="50000"/>
              </a:srgbClr>
            </a:solidFill>
            <a:prstDash val="sysDot"/>
            <a:round/>
            <a:headEnd type="triangle" w="lg" len="lg"/>
            <a:tailEnd type="triangle" w="lg" len="med"/>
          </a:ln>
        </p:spPr>
      </p:cxnSp>
      <p:grpSp>
        <p:nvGrpSpPr>
          <p:cNvPr id="276" name="Group 275"/>
          <p:cNvGrpSpPr/>
          <p:nvPr/>
        </p:nvGrpSpPr>
        <p:grpSpPr>
          <a:xfrm>
            <a:off x="608012" y="2179638"/>
            <a:ext cx="2667000" cy="1814513"/>
            <a:chOff x="608012" y="2179638"/>
            <a:chExt cx="2667000" cy="1814513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608012" y="3551238"/>
              <a:ext cx="685800" cy="442913"/>
            </a:xfrm>
            <a:prstGeom prst="rect">
              <a:avLst/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104"/>
            <p:cNvSpPr>
              <a:spLocks noChangeArrowheads="1"/>
            </p:cNvSpPr>
            <p:nvPr/>
          </p:nvSpPr>
          <p:spPr bwMode="auto">
            <a:xfrm>
              <a:off x="1598612" y="2179638"/>
              <a:ext cx="685800" cy="442913"/>
            </a:xfrm>
            <a:prstGeom prst="rect">
              <a:avLst/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13"/>
            <p:cNvSpPr>
              <a:spLocks noChangeArrowheads="1"/>
            </p:cNvSpPr>
            <p:nvPr/>
          </p:nvSpPr>
          <p:spPr bwMode="auto">
            <a:xfrm>
              <a:off x="2589212" y="3170238"/>
              <a:ext cx="685800" cy="442913"/>
            </a:xfrm>
            <a:prstGeom prst="rect">
              <a:avLst/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608012" y="2179638"/>
              <a:ext cx="685800" cy="307976"/>
            </a:xfrm>
            <a:prstGeom prst="rect">
              <a:avLst/>
            </a:prstGeom>
            <a:solidFill>
              <a:srgbClr val="3399FF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hape 128"/>
          <p:cNvCxnSpPr>
            <a:cxnSpLocks noChangeShapeType="1"/>
            <a:stCxn id="323" idx="0"/>
            <a:endCxn id="118" idx="2"/>
          </p:cNvCxnSpPr>
          <p:nvPr/>
        </p:nvCxnSpPr>
        <p:spPr bwMode="auto">
          <a:xfrm flipH="1" flipV="1">
            <a:off x="950912" y="2487614"/>
            <a:ext cx="2048311" cy="3151821"/>
          </a:xfrm>
          <a:prstGeom prst="straightConnector1">
            <a:avLst/>
          </a:prstGeom>
          <a:noFill/>
          <a:ln w="25400" algn="ctr">
            <a:solidFill>
              <a:srgbClr val="3399FF">
                <a:alpha val="50000"/>
              </a:srgbClr>
            </a:solidFill>
            <a:prstDash val="sysDot"/>
            <a:round/>
            <a:headEnd type="triangle" w="lg" len="lg"/>
            <a:tailEnd type="triangle" w="lg" len="med"/>
          </a:ln>
        </p:spPr>
      </p:cxnSp>
      <p:sp>
        <p:nvSpPr>
          <p:cNvPr id="258" name="Rectangle 113"/>
          <p:cNvSpPr>
            <a:spLocks noChangeArrowheads="1"/>
          </p:cNvSpPr>
          <p:nvPr/>
        </p:nvSpPr>
        <p:spPr bwMode="auto">
          <a:xfrm>
            <a:off x="4724400" y="1600200"/>
            <a:ext cx="685800" cy="2012951"/>
          </a:xfrm>
          <a:prstGeom prst="rect">
            <a:avLst/>
          </a:prstGeom>
          <a:solidFill>
            <a:srgbClr val="C00000">
              <a:alpha val="5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962400" y="4343400"/>
            <a:ext cx="2286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2" name="Oval 291"/>
          <p:cNvSpPr/>
          <p:nvPr/>
        </p:nvSpPr>
        <p:spPr>
          <a:xfrm>
            <a:off x="3810000" y="4648200"/>
            <a:ext cx="2286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2782154" y="3613151"/>
            <a:ext cx="2285146" cy="2484119"/>
            <a:chOff x="2782154" y="3613151"/>
            <a:chExt cx="2285146" cy="2484119"/>
          </a:xfrm>
        </p:grpSpPr>
        <p:cxnSp>
          <p:nvCxnSpPr>
            <p:cNvPr id="230" name="Shape 128"/>
            <p:cNvCxnSpPr>
              <a:cxnSpLocks noChangeShapeType="1"/>
              <a:stCxn id="328" idx="0"/>
              <a:endCxn id="258" idx="2"/>
            </p:cNvCxnSpPr>
            <p:nvPr/>
          </p:nvCxnSpPr>
          <p:spPr bwMode="auto">
            <a:xfrm flipV="1">
              <a:off x="4083525" y="3613151"/>
              <a:ext cx="983775" cy="2484119"/>
            </a:xfrm>
            <a:prstGeom prst="straightConnector1">
              <a:avLst/>
            </a:prstGeom>
            <a:noFill/>
            <a:ln w="25400" algn="ctr">
              <a:solidFill>
                <a:srgbClr val="CC3300">
                  <a:alpha val="50000"/>
                </a:srgbClr>
              </a:solidFill>
              <a:prstDash val="sysDot"/>
              <a:round/>
              <a:headEnd type="triangle" w="lg" len="lg"/>
              <a:tailEnd type="triangle" w="lg" len="med"/>
            </a:ln>
          </p:spPr>
        </p:cxnSp>
        <p:cxnSp>
          <p:nvCxnSpPr>
            <p:cNvPr id="344" name="Shape 128"/>
            <p:cNvCxnSpPr>
              <a:cxnSpLocks noChangeShapeType="1"/>
              <a:stCxn id="310" idx="0"/>
              <a:endCxn id="258" idx="2"/>
            </p:cNvCxnSpPr>
            <p:nvPr/>
          </p:nvCxnSpPr>
          <p:spPr bwMode="auto">
            <a:xfrm flipV="1">
              <a:off x="3292475" y="3613151"/>
              <a:ext cx="1774825" cy="1588451"/>
            </a:xfrm>
            <a:prstGeom prst="straightConnector1">
              <a:avLst/>
            </a:prstGeom>
            <a:noFill/>
            <a:ln w="25400" algn="ctr">
              <a:solidFill>
                <a:srgbClr val="CC3300">
                  <a:alpha val="50000"/>
                </a:srgbClr>
              </a:solidFill>
              <a:prstDash val="sysDot"/>
              <a:round/>
              <a:headEnd type="triangle" w="lg" len="med"/>
              <a:tailEnd type="triangle" w="lg" len="med"/>
            </a:ln>
          </p:spPr>
        </p:cxnSp>
        <p:cxnSp>
          <p:nvCxnSpPr>
            <p:cNvPr id="350" name="Shape 128"/>
            <p:cNvCxnSpPr>
              <a:cxnSpLocks noChangeShapeType="1"/>
              <a:stCxn id="323" idx="0"/>
              <a:endCxn id="258" idx="2"/>
            </p:cNvCxnSpPr>
            <p:nvPr/>
          </p:nvCxnSpPr>
          <p:spPr bwMode="auto">
            <a:xfrm flipV="1">
              <a:off x="2999223" y="3613151"/>
              <a:ext cx="2068077" cy="2026284"/>
            </a:xfrm>
            <a:prstGeom prst="straightConnector1">
              <a:avLst/>
            </a:prstGeom>
            <a:noFill/>
            <a:ln w="25400" algn="ctr">
              <a:solidFill>
                <a:srgbClr val="CC3300">
                  <a:alpha val="50000"/>
                </a:srgbClr>
              </a:solidFill>
              <a:prstDash val="sysDot"/>
              <a:round/>
              <a:headEnd type="triangle" w="lg" len="lg"/>
              <a:tailEnd type="triangle" w="lg" len="med"/>
            </a:ln>
          </p:spPr>
        </p:cxnSp>
        <p:cxnSp>
          <p:nvCxnSpPr>
            <p:cNvPr id="354" name="Shape 128"/>
            <p:cNvCxnSpPr>
              <a:cxnSpLocks noChangeShapeType="1"/>
              <a:stCxn id="331" idx="0"/>
              <a:endCxn id="258" idx="2"/>
            </p:cNvCxnSpPr>
            <p:nvPr/>
          </p:nvCxnSpPr>
          <p:spPr bwMode="auto">
            <a:xfrm flipV="1">
              <a:off x="2782154" y="3613151"/>
              <a:ext cx="2285146" cy="2484119"/>
            </a:xfrm>
            <a:prstGeom prst="straightConnector1">
              <a:avLst/>
            </a:prstGeom>
            <a:noFill/>
            <a:ln w="25400" algn="ctr">
              <a:solidFill>
                <a:srgbClr val="CC3300">
                  <a:alpha val="50000"/>
                </a:srgbClr>
              </a:solidFill>
              <a:prstDash val="sysDot"/>
              <a:round/>
              <a:headEnd type="triangle" w="lg" len="lg"/>
              <a:tailEnd type="triangle" w="lg" len="med"/>
            </a:ln>
          </p:spPr>
        </p:cxnSp>
      </p:grpSp>
      <p:sp>
        <p:nvSpPr>
          <p:cNvPr id="281" name="AutoShape 6"/>
          <p:cNvSpPr>
            <a:spLocks noChangeArrowheads="1"/>
          </p:cNvSpPr>
          <p:nvPr/>
        </p:nvSpPr>
        <p:spPr bwMode="auto">
          <a:xfrm>
            <a:off x="4989512" y="4664954"/>
            <a:ext cx="3467100" cy="1336748"/>
          </a:xfrm>
          <a:prstGeom prst="wedgeRoundRectCallout">
            <a:avLst>
              <a:gd name="adj1" fmla="val -19621"/>
              <a:gd name="adj2" fmla="val 49344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/>
              <a:t>The code generation framework assists in improving the code architecture / framework by providing an optimization context of digital master code.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5804"/>
      </p:ext>
    </p:extLst>
  </p:cSld>
  <p:clrMapOvr>
    <a:masterClrMapping/>
  </p:clrMapOvr>
  <p:transition advTm="1225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28600"/>
            <a:ext cx="9982200" cy="788987"/>
          </a:xfrm>
        </p:spPr>
        <p:txBody>
          <a:bodyPr/>
          <a:lstStyle/>
          <a:p>
            <a:r>
              <a:rPr lang="en-US" dirty="0" smtClean="0"/>
              <a:t>Ongoing </a:t>
            </a:r>
            <a:r>
              <a:rPr lang="en-US" dirty="0" err="1" smtClean="0"/>
              <a:t>AutoMax</a:t>
            </a:r>
            <a:r>
              <a:rPr lang="en-US" dirty="0" smtClean="0"/>
              <a:t> Integration 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724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dirty="0" err="1" smtClean="0"/>
              <a:t>AutoMax</a:t>
            </a:r>
            <a:r>
              <a:rPr lang="en-US" dirty="0" smtClean="0"/>
              <a:t> is being incorporated with a commercial robot pipeline and analysis platform (</a:t>
            </a:r>
            <a:r>
              <a:rPr lang="en-US" dirty="0" err="1" smtClean="0"/>
              <a:t>RobMax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7895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28600"/>
            <a:ext cx="9982200" cy="788987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z="2400" dirty="0" err="1" smtClean="0"/>
              <a:t>AutoMax</a:t>
            </a:r>
            <a:r>
              <a:rPr lang="en-US" sz="2400" dirty="0" smtClean="0"/>
              <a:t> Solution: a </a:t>
            </a:r>
            <a:r>
              <a:rPr lang="en-US" sz="2400" dirty="0"/>
              <a:t>high-level </a:t>
            </a:r>
            <a:r>
              <a:rPr lang="en-US" sz="2400" dirty="0" smtClean="0"/>
              <a:t>modeling environment to plan a robot schedule, model </a:t>
            </a:r>
            <a:r>
              <a:rPr lang="en-US" sz="2400" dirty="0"/>
              <a:t>the robot </a:t>
            </a:r>
            <a:r>
              <a:rPr lang="en-US" sz="2400" dirty="0" smtClean="0"/>
              <a:t>control, and </a:t>
            </a:r>
            <a:r>
              <a:rPr lang="en-US" sz="2400" dirty="0"/>
              <a:t>generate code </a:t>
            </a:r>
            <a:r>
              <a:rPr lang="en-US" sz="2400" dirty="0" smtClean="0"/>
              <a:t>automatically</a:t>
            </a:r>
          </a:p>
          <a:p>
            <a:pPr lvl="1"/>
            <a:r>
              <a:rPr lang="en-US" sz="2000" dirty="0" smtClean="0"/>
              <a:t>Adapt to evolving engineering changes</a:t>
            </a:r>
          </a:p>
          <a:p>
            <a:pPr lvl="1"/>
            <a:r>
              <a:rPr lang="en-US" sz="2000" dirty="0" smtClean="0"/>
              <a:t>Handle timing requirements across multiple robot interactions</a:t>
            </a:r>
          </a:p>
          <a:p>
            <a:pPr lvl="1"/>
            <a:r>
              <a:rPr lang="en-US" sz="2000" dirty="0" smtClean="0"/>
              <a:t>Automate the manual planning cycle from digital master input through code generation</a:t>
            </a:r>
          </a:p>
          <a:p>
            <a:r>
              <a:rPr lang="en-US" sz="2400" dirty="0" smtClean="0"/>
              <a:t>Future Work</a:t>
            </a:r>
          </a:p>
          <a:p>
            <a:pPr lvl="1"/>
            <a:r>
              <a:rPr lang="en-US" sz="2000" dirty="0" smtClean="0"/>
              <a:t>Extend the generation framework to cover multiple proprietary robot languages</a:t>
            </a:r>
          </a:p>
          <a:p>
            <a:pPr lvl="1"/>
            <a:r>
              <a:rPr lang="en-US" sz="2000" dirty="0" smtClean="0"/>
              <a:t>The whole modeling environment implementation is highly dependent on metamodel, so metamodel evolution has a high cost</a:t>
            </a:r>
          </a:p>
          <a:p>
            <a:pPr lvl="1"/>
            <a:r>
              <a:rPr lang="en-US" sz="2000" dirty="0" smtClean="0"/>
              <a:t>Extend focus beyond automotive domain (and beyond specific manufacturer needs)</a:t>
            </a:r>
          </a:p>
          <a:p>
            <a:pPr lvl="1"/>
            <a:r>
              <a:rPr lang="en-US" sz="2000" dirty="0" smtClean="0"/>
              <a:t>Round-trip interaction with Digital Master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22193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943600" y="3391351"/>
            <a:ext cx="2160848" cy="1143903"/>
            <a:chOff x="6568945" y="5486400"/>
            <a:chExt cx="2160849" cy="1143903"/>
          </a:xfrm>
        </p:grpSpPr>
        <p:sp>
          <p:nvSpPr>
            <p:cNvPr id="5" name="Text Box 1213"/>
            <p:cNvSpPr txBox="1">
              <a:spLocks noChangeArrowheads="1"/>
            </p:cNvSpPr>
            <p:nvPr/>
          </p:nvSpPr>
          <p:spPr bwMode="auto">
            <a:xfrm>
              <a:off x="6568945" y="6307138"/>
              <a:ext cx="2160849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This </a:t>
              </a:r>
              <a:r>
                <a:rPr lang="en-US" sz="1050" dirty="0" smtClean="0"/>
                <a:t>work is partially supported </a:t>
              </a:r>
              <a:r>
                <a:rPr lang="en-US" sz="1050" dirty="0"/>
                <a:t>by</a:t>
              </a:r>
            </a:p>
            <a:p>
              <a:pPr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6" name="Picture 1356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85800" y="5486400"/>
            <a:ext cx="2220913" cy="706436"/>
            <a:chOff x="457200" y="5695951"/>
            <a:chExt cx="2220160" cy="706123"/>
          </a:xfrm>
        </p:grpSpPr>
        <p:pic>
          <p:nvPicPr>
            <p:cNvPr id="8" name="Picture 16" descr="uab_logo_green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419" y="5695951"/>
              <a:ext cx="1522961" cy="50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213"/>
            <p:cNvSpPr txBox="1">
              <a:spLocks noChangeArrowheads="1"/>
            </p:cNvSpPr>
            <p:nvPr/>
          </p:nvSpPr>
          <p:spPr bwMode="auto">
            <a:xfrm>
              <a:off x="457200" y="6240221"/>
              <a:ext cx="2220160" cy="1618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Alabama at Birmingham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61167" y="5345524"/>
            <a:ext cx="1752600" cy="949656"/>
            <a:chOff x="6172200" y="3200400"/>
            <a:chExt cx="1752600" cy="9496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200400"/>
              <a:ext cx="1752600" cy="724525"/>
            </a:xfrm>
            <a:prstGeom prst="rect">
              <a:avLst/>
            </a:prstGeom>
          </p:spPr>
        </p:pic>
        <p:sp>
          <p:nvSpPr>
            <p:cNvPr id="12" name="Text Box 1213"/>
            <p:cNvSpPr txBox="1">
              <a:spLocks noChangeArrowheads="1"/>
            </p:cNvSpPr>
            <p:nvPr/>
          </p:nvSpPr>
          <p:spPr bwMode="auto">
            <a:xfrm>
              <a:off x="6422672" y="3988473"/>
              <a:ext cx="1349728" cy="161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</a:t>
              </a:r>
              <a:r>
                <a:rPr lang="en-US" sz="1050" dirty="0" smtClean="0"/>
                <a:t>Alabama</a:t>
              </a:r>
              <a:endParaRPr lang="en-US" sz="1050" dirty="0"/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4385" y="5349599"/>
            <a:ext cx="2133601" cy="51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4365998"/>
      </p:ext>
    </p:extLst>
  </p:cSld>
  <p:clrMapOvr>
    <a:masterClrMapping/>
  </p:clrMapOvr>
  <p:transition advTm="822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</a:t>
            </a:r>
            <a:r>
              <a:rPr lang="en-US" dirty="0" smtClean="0"/>
              <a:t>between academia and a software vendor to </a:t>
            </a:r>
            <a:r>
              <a:rPr lang="en-US" dirty="0" smtClean="0"/>
              <a:t>a large European auto manufacturer</a:t>
            </a:r>
          </a:p>
          <a:p>
            <a:r>
              <a:rPr lang="en-US" dirty="0" smtClean="0"/>
              <a:t>Over 600 welding robots are used in the plant</a:t>
            </a:r>
          </a:p>
          <a:p>
            <a:r>
              <a:rPr lang="en-US" dirty="0" smtClean="0"/>
              <a:t>3 body variants</a:t>
            </a:r>
          </a:p>
          <a:p>
            <a:r>
              <a:rPr lang="en-US" dirty="0" smtClean="0"/>
              <a:t>4,000 </a:t>
            </a:r>
            <a:r>
              <a:rPr lang="en-US" dirty="0" err="1" smtClean="0"/>
              <a:t>weldspots</a:t>
            </a:r>
            <a:r>
              <a:rPr lang="en-US" dirty="0" smtClean="0"/>
              <a:t> per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172" name="Picture 4" descr="http://www.daimler.com/Projects/c2c/channel/images/647747_1160497_800_512_tuscaloosa_luftaufnahme_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3429000" cy="2194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 descr="http://blog.niot.net/blog-images/confirmed-mercedes-to-shift-some-production-of-next-gen-c-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5222" y="3686174"/>
            <a:ext cx="4761578" cy="3171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3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 1: Adapting Engineering Changes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low-level implementation details based on proprietary robot programming languages</a:t>
            </a:r>
          </a:p>
          <a:p>
            <a:r>
              <a:rPr lang="en-US" dirty="0" smtClean="0"/>
              <a:t>Time intensive to maintain joint information (weld spots, studs, seams, etc.)</a:t>
            </a:r>
          </a:p>
          <a:p>
            <a:pPr lvl="1"/>
            <a:r>
              <a:rPr lang="en-US" dirty="0" smtClean="0"/>
              <a:t>Change of quantity</a:t>
            </a:r>
          </a:p>
          <a:p>
            <a:pPr lvl="1"/>
            <a:r>
              <a:rPr lang="en-US" dirty="0" smtClean="0"/>
              <a:t>Change of locations</a:t>
            </a:r>
          </a:p>
          <a:p>
            <a:pPr lvl="1"/>
            <a:r>
              <a:rPr lang="en-US" dirty="0" smtClean="0"/>
              <a:t>Change of configuration</a:t>
            </a:r>
          </a:p>
          <a:p>
            <a:pPr lvl="1"/>
            <a:r>
              <a:rPr lang="en-US" dirty="0" smtClean="0"/>
              <a:t>Change of action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648200" y="3657600"/>
            <a:ext cx="4114800" cy="2667000"/>
            <a:chOff x="2512363" y="3608247"/>
            <a:chExt cx="4576474" cy="3451506"/>
          </a:xfrm>
        </p:grpSpPr>
        <p:grpSp>
          <p:nvGrpSpPr>
            <p:cNvPr id="7" name="Group 9"/>
            <p:cNvGrpSpPr/>
            <p:nvPr/>
          </p:nvGrpSpPr>
          <p:grpSpPr>
            <a:xfrm>
              <a:off x="2512363" y="4953000"/>
              <a:ext cx="2059637" cy="2106753"/>
              <a:chOff x="5712763" y="1981200"/>
              <a:chExt cx="2059637" cy="2106753"/>
            </a:xfrm>
          </p:grpSpPr>
          <p:pic>
            <p:nvPicPr>
              <p:cNvPr id="13" name="Picture 2" descr="http://www.kuka-robotics.com/NR/rdonlyres/6BC1C5B2-289F-4442-B965-909B492E42F5/0/PR_KUKA_Industrial_Robot_KR16_01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38257" y="2209800"/>
                <a:ext cx="1034143" cy="1447800"/>
              </a:xfrm>
              <a:prstGeom prst="rect">
                <a:avLst/>
              </a:prstGeom>
              <a:noFill/>
            </p:spPr>
          </p:pic>
          <p:pic>
            <p:nvPicPr>
              <p:cNvPr id="14" name="Picture 4" descr="http://electron9.phys.utk.edu/vectors/images/point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12763" y="1981200"/>
                <a:ext cx="1831037" cy="2106753"/>
              </a:xfrm>
              <a:prstGeom prst="rect">
                <a:avLst/>
              </a:prstGeom>
              <a:noFill/>
            </p:spPr>
          </p:pic>
        </p:grpSp>
        <p:pic>
          <p:nvPicPr>
            <p:cNvPr id="8" name="Picture 6" descr="http://www.iconarchive.com/icons/visualpharm/must-have/256/Refresh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5029200"/>
              <a:ext cx="685800" cy="685800"/>
            </a:xfrm>
            <a:prstGeom prst="rect">
              <a:avLst/>
            </a:prstGeom>
            <a:noFill/>
          </p:spPr>
        </p:pic>
        <p:grpSp>
          <p:nvGrpSpPr>
            <p:cNvPr id="9" name="Group 10"/>
            <p:cNvGrpSpPr/>
            <p:nvPr/>
          </p:nvGrpSpPr>
          <p:grpSpPr>
            <a:xfrm>
              <a:off x="5029200" y="3608247"/>
              <a:ext cx="2059637" cy="2106753"/>
              <a:chOff x="5712763" y="1981200"/>
              <a:chExt cx="2059637" cy="2106753"/>
            </a:xfrm>
          </p:grpSpPr>
          <p:pic>
            <p:nvPicPr>
              <p:cNvPr id="11" name="Picture 2" descr="http://www.kuka-robotics.com/NR/rdonlyres/6BC1C5B2-289F-4442-B965-909B492E42F5/0/PR_KUKA_Industrial_Robot_KR16_01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38257" y="2209800"/>
                <a:ext cx="1034143" cy="1447800"/>
              </a:xfrm>
              <a:prstGeom prst="rect">
                <a:avLst/>
              </a:prstGeom>
              <a:noFill/>
            </p:spPr>
          </p:pic>
          <p:pic>
            <p:nvPicPr>
              <p:cNvPr id="12" name="Picture 4" descr="http://electron9.phys.utk.edu/vectors/images/point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12763" y="1981200"/>
                <a:ext cx="1831037" cy="2106753"/>
              </a:xfrm>
              <a:prstGeom prst="rect">
                <a:avLst/>
              </a:prstGeom>
              <a:noFill/>
            </p:spPr>
          </p:pic>
        </p:grpSp>
        <p:sp>
          <p:nvSpPr>
            <p:cNvPr id="10" name="Striped Right Arrow 9"/>
            <p:cNvSpPr/>
            <p:nvPr/>
          </p:nvSpPr>
          <p:spPr bwMode="auto">
            <a:xfrm rot="19973367">
              <a:off x="3029900" y="4225998"/>
              <a:ext cx="3683019" cy="2300171"/>
            </a:xfrm>
            <a:prstGeom prst="stripedRightArrow">
              <a:avLst>
                <a:gd name="adj1" fmla="val 50000"/>
                <a:gd name="adj2" fmla="val 29861"/>
              </a:avLst>
            </a:prstGeom>
            <a:solidFill>
              <a:schemeClr val="bg1">
                <a:lumMod val="75000"/>
                <a:alpha val="36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9448800" cy="788987"/>
          </a:xfrm>
        </p:spPr>
        <p:txBody>
          <a:bodyPr/>
          <a:lstStyle/>
          <a:p>
            <a:r>
              <a:rPr lang="en-US" sz="3200" dirty="0" smtClean="0"/>
              <a:t>Challenge 2: Satisfying Timing Requirements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565275"/>
            <a:ext cx="8229600" cy="4835525"/>
          </a:xfrm>
        </p:spPr>
        <p:txBody>
          <a:bodyPr/>
          <a:lstStyle/>
          <a:p>
            <a:r>
              <a:rPr lang="en-US" dirty="0" smtClean="0"/>
              <a:t>Timing and schedule are critical for both safety and efficiency</a:t>
            </a:r>
          </a:p>
          <a:p>
            <a:r>
              <a:rPr lang="en-US" dirty="0" smtClean="0"/>
              <a:t>Timing considerations not native to most robot languages</a:t>
            </a:r>
          </a:p>
          <a:p>
            <a:r>
              <a:rPr lang="en-US" dirty="0" smtClean="0"/>
              <a:t>Optimizations are always needed</a:t>
            </a:r>
          </a:p>
          <a:p>
            <a:pPr lvl="1"/>
            <a:r>
              <a:rPr lang="en-US" dirty="0" smtClean="0"/>
              <a:t>Reduce the number of actions</a:t>
            </a:r>
          </a:p>
          <a:p>
            <a:pPr lvl="1"/>
            <a:r>
              <a:rPr lang="en-US" dirty="0" smtClean="0"/>
              <a:t>Reduce task completion time</a:t>
            </a:r>
          </a:p>
          <a:p>
            <a:pPr lvl="1"/>
            <a:r>
              <a:rPr lang="en-US" dirty="0" smtClean="0"/>
              <a:t>Optimize action sequences</a:t>
            </a:r>
          </a:p>
          <a:p>
            <a:pPr lvl="1"/>
            <a:r>
              <a:rPr lang="en-US" dirty="0" smtClean="0"/>
              <a:t>Optimize the movement path</a:t>
            </a:r>
          </a:p>
        </p:txBody>
      </p:sp>
      <p:pic>
        <p:nvPicPr>
          <p:cNvPr id="7" name="Picture 6" descr="HC55_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357633"/>
            <a:ext cx="3733800" cy="3500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0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 3: Supporting Multiple Platforms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Robots from different vendors are used in different plants to produce the same product</a:t>
            </a:r>
          </a:p>
          <a:p>
            <a:r>
              <a:rPr lang="en-US" dirty="0" smtClean="0"/>
              <a:t>The same task logic has to be programmed in different languages</a:t>
            </a:r>
          </a:p>
          <a:p>
            <a:r>
              <a:rPr lang="en-US" dirty="0" smtClean="0"/>
              <a:t>A ripe context for applying MDE!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29405"/>
            <a:ext cx="2514603" cy="431074"/>
          </a:xfrm>
          <a:prstGeom prst="rect">
            <a:avLst/>
          </a:prstGeom>
        </p:spPr>
      </p:pic>
      <p:pic>
        <p:nvPicPr>
          <p:cNvPr id="8" name="Picture 4" descr="https://encrypted-tbn1.gstatic.com/images?q=tbn:ANd9GcQ0pxHyp9uelWRADG3e4LPUZBbQ0ZUE61pU5xyHjOnHYmG_wNP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84740"/>
            <a:ext cx="1297343" cy="5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auriga.com/images/kiva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08887"/>
            <a:ext cx="2000249" cy="8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19199"/>
            <a:ext cx="3352800" cy="2081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8914" name="Picture 2" descr="C:\Users\Yu Sun\Desktop\defensetmp\c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476185"/>
            <a:ext cx="1600200" cy="1952815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AutoMax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0868" y="4191000"/>
            <a:ext cx="3599472" cy="2218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3" name="Picture 52" descr="plan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799" y="4038600"/>
            <a:ext cx="3781257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grpSp>
        <p:nvGrpSpPr>
          <p:cNvPr id="67" name="Group 274"/>
          <p:cNvGrpSpPr/>
          <p:nvPr/>
        </p:nvGrpSpPr>
        <p:grpSpPr>
          <a:xfrm>
            <a:off x="6489539" y="4953000"/>
            <a:ext cx="1949448" cy="1371600"/>
            <a:chOff x="2317750" y="5201602"/>
            <a:chExt cx="1949448" cy="1371600"/>
          </a:xfrm>
        </p:grpSpPr>
        <p:grpSp>
          <p:nvGrpSpPr>
            <p:cNvPr id="68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48" cy="1066800"/>
              <a:chOff x="381000" y="1295400"/>
              <a:chExt cx="8305800" cy="42672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71" name="Straight Arrow Connector 25"/>
              <p:cNvCxnSpPr>
                <a:cxnSpLocks noChangeShapeType="1"/>
                <a:stCxn id="70" idx="2"/>
                <a:endCxn id="82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72" name="Straight Arrow Connector 32"/>
              <p:cNvCxnSpPr>
                <a:cxnSpLocks noChangeShapeType="1"/>
                <a:stCxn id="78" idx="3"/>
                <a:endCxn id="95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73" name="Straight Arrow Connector 32"/>
              <p:cNvCxnSpPr>
                <a:cxnSpLocks noChangeShapeType="1"/>
                <a:stCxn id="94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74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4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75" name="Straight Arrow Connector 32"/>
              <p:cNvCxnSpPr>
                <a:cxnSpLocks noChangeShapeType="1"/>
                <a:endCxn id="102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76" name="Straight Arrow Connector 32"/>
              <p:cNvCxnSpPr>
                <a:cxnSpLocks noChangeShapeType="1"/>
                <a:stCxn id="103" idx="0"/>
                <a:endCxn id="81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77" name="Group 36"/>
              <p:cNvGrpSpPr>
                <a:grpSpLocks/>
              </p:cNvGrpSpPr>
              <p:nvPr/>
            </p:nvGrpSpPr>
            <p:grpSpPr bwMode="auto">
              <a:xfrm>
                <a:off x="2719781" y="2664458"/>
                <a:ext cx="3623869" cy="1066800"/>
                <a:chOff x="2324493" y="2664458"/>
                <a:chExt cx="3623869" cy="1066800"/>
              </a:xfrm>
            </p:grpSpPr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3003550" y="6323903"/>
              <a:ext cx="673261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dirty="0" smtClean="0">
                  <a:latin typeface="+mn-lt"/>
                </a:rPr>
                <a:t>Models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762000" y="4474192"/>
            <a:ext cx="1600200" cy="1143000"/>
            <a:chOff x="734704" y="4648200"/>
            <a:chExt cx="1600200" cy="1143000"/>
          </a:xfrm>
        </p:grpSpPr>
        <p:sp>
          <p:nvSpPr>
            <p:cNvPr id="212" name="Rechteck 89"/>
            <p:cNvSpPr/>
            <p:nvPr/>
          </p:nvSpPr>
          <p:spPr>
            <a:xfrm>
              <a:off x="734704" y="4648200"/>
              <a:ext cx="16002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3" name="Rechteck 10"/>
            <p:cNvSpPr/>
            <p:nvPr/>
          </p:nvSpPr>
          <p:spPr>
            <a:xfrm>
              <a:off x="793898" y="4711948"/>
              <a:ext cx="198253" cy="135952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4" name="Rechteck 11"/>
            <p:cNvSpPr/>
            <p:nvPr/>
          </p:nvSpPr>
          <p:spPr>
            <a:xfrm>
              <a:off x="914400" y="4876800"/>
              <a:ext cx="527701" cy="138973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Rechteck 12"/>
            <p:cNvSpPr/>
            <p:nvPr/>
          </p:nvSpPr>
          <p:spPr>
            <a:xfrm>
              <a:off x="1066800" y="5045649"/>
              <a:ext cx="527703" cy="135951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Rechteck 13"/>
            <p:cNvSpPr/>
            <p:nvPr/>
          </p:nvSpPr>
          <p:spPr>
            <a:xfrm>
              <a:off x="1295400" y="5208896"/>
              <a:ext cx="262393" cy="135952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Rechteck 11"/>
            <p:cNvSpPr/>
            <p:nvPr/>
          </p:nvSpPr>
          <p:spPr>
            <a:xfrm>
              <a:off x="1524000" y="5396552"/>
              <a:ext cx="527701" cy="138973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9" name="Rechteck 11"/>
            <p:cNvSpPr/>
            <p:nvPr/>
          </p:nvSpPr>
          <p:spPr>
            <a:xfrm>
              <a:off x="1676400" y="5562600"/>
              <a:ext cx="527701" cy="138973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/>
            <p:nvPr/>
          </p:nvCxnSpPr>
          <p:spPr bwMode="auto">
            <a:xfrm rot="5400000">
              <a:off x="1777846" y="5232554"/>
              <a:ext cx="989806" cy="794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Text Box 7"/>
          <p:cNvSpPr txBox="1">
            <a:spLocks noChangeArrowheads="1"/>
          </p:cNvSpPr>
          <p:nvPr/>
        </p:nvSpPr>
        <p:spPr bwMode="auto">
          <a:xfrm>
            <a:off x="797256" y="6234752"/>
            <a:ext cx="2646878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</a:rPr>
              <a:t>Schedule Planning &amp; Analysis</a:t>
            </a:r>
            <a:endParaRPr lang="en-US" dirty="0">
              <a:latin typeface="+mn-lt"/>
            </a:endParaRPr>
          </a:p>
        </p:txBody>
      </p:sp>
      <p:sp>
        <p:nvSpPr>
          <p:cNvPr id="226" name="Text Box 7"/>
          <p:cNvSpPr txBox="1">
            <a:spLocks noChangeArrowheads="1"/>
          </p:cNvSpPr>
          <p:nvPr/>
        </p:nvSpPr>
        <p:spPr bwMode="auto">
          <a:xfrm>
            <a:off x="7176448" y="1301997"/>
            <a:ext cx="1327928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+mn-lt"/>
              </a:rPr>
              <a:t>Control Code</a:t>
            </a:r>
            <a:endParaRPr lang="en-US" dirty="0">
              <a:latin typeface="+mn-lt"/>
            </a:endParaRPr>
          </a:p>
        </p:txBody>
      </p:sp>
      <p:sp>
        <p:nvSpPr>
          <p:cNvPr id="645" name="Arc 644"/>
          <p:cNvSpPr/>
          <p:nvPr/>
        </p:nvSpPr>
        <p:spPr bwMode="auto">
          <a:xfrm rot="11028660">
            <a:off x="2259689" y="4522117"/>
            <a:ext cx="5433689" cy="1681955"/>
          </a:xfrm>
          <a:prstGeom prst="arc">
            <a:avLst>
              <a:gd name="adj1" fmla="val 11157810"/>
              <a:gd name="adj2" fmla="val 21499815"/>
            </a:avLst>
          </a:prstGeom>
          <a:noFill/>
          <a:ln w="50800" cap="flat" cmpd="sng" algn="ctr">
            <a:solidFill>
              <a:schemeClr val="accent2">
                <a:alpha val="86000"/>
              </a:schemeClr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6" name="Arc 645"/>
          <p:cNvSpPr/>
          <p:nvPr/>
        </p:nvSpPr>
        <p:spPr bwMode="auto">
          <a:xfrm rot="5026008">
            <a:off x="4495270" y="2429855"/>
            <a:ext cx="4486036" cy="2970310"/>
          </a:xfrm>
          <a:prstGeom prst="arc">
            <a:avLst>
              <a:gd name="adj1" fmla="val 11266467"/>
              <a:gd name="adj2" fmla="val 20264550"/>
            </a:avLst>
          </a:prstGeom>
          <a:noFill/>
          <a:ln w="50800" cap="flat" cmpd="sng" algn="ctr">
            <a:solidFill>
              <a:schemeClr val="accent2">
                <a:alpha val="86000"/>
              </a:schemeClr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7" name="Arc 646"/>
          <p:cNvSpPr/>
          <p:nvPr/>
        </p:nvSpPr>
        <p:spPr bwMode="auto">
          <a:xfrm rot="19576015">
            <a:off x="1768326" y="2165207"/>
            <a:ext cx="5692814" cy="2789745"/>
          </a:xfrm>
          <a:prstGeom prst="arc">
            <a:avLst>
              <a:gd name="adj1" fmla="val 10865014"/>
              <a:gd name="adj2" fmla="val 20780879"/>
            </a:avLst>
          </a:prstGeom>
          <a:noFill/>
          <a:ln w="50800" cap="flat" cmpd="sng" algn="ctr">
            <a:solidFill>
              <a:schemeClr val="accent2">
                <a:alpha val="86000"/>
              </a:schemeClr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8" name="AutoShape 6"/>
          <p:cNvSpPr>
            <a:spLocks noChangeArrowheads="1"/>
          </p:cNvSpPr>
          <p:nvPr/>
        </p:nvSpPr>
        <p:spPr bwMode="auto">
          <a:xfrm>
            <a:off x="4226147" y="3216348"/>
            <a:ext cx="3190110" cy="1347692"/>
          </a:xfrm>
          <a:prstGeom prst="wedgeRoundRectCallout">
            <a:avLst>
              <a:gd name="adj1" fmla="val 31836"/>
              <a:gd name="adj2" fmla="val -49977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err="1" smtClean="0">
                <a:latin typeface="+mn-lt"/>
              </a:rPr>
              <a:t>AutoMax</a:t>
            </a:r>
            <a:r>
              <a:rPr lang="en-US" sz="1600" dirty="0" smtClean="0">
                <a:latin typeface="+mn-lt"/>
              </a:rPr>
              <a:t> enables users to plan the schedule, build robot action model, generate code, and analyze timing requirements based on digital master information.</a:t>
            </a:r>
            <a:endParaRPr lang="en-US" sz="2400" dirty="0">
              <a:latin typeface="+mn-lt"/>
            </a:endParaRPr>
          </a:p>
        </p:txBody>
      </p:sp>
      <p:pic>
        <p:nvPicPr>
          <p:cNvPr id="26" name="Picture 2" descr="http://blog.niot.net/blog-images/confirmed-mercedes-to-shift-some-production-of-next-gen-c-clas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371600"/>
            <a:ext cx="3352800" cy="22333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15406"/>
      </p:ext>
    </p:extLst>
  </p:cSld>
  <p:clrMapOvr>
    <a:masterClrMapping/>
  </p:clrMapOvr>
  <p:transition advTm="9135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54013"/>
            <a:ext cx="8229600" cy="788987"/>
          </a:xfrm>
        </p:spPr>
        <p:txBody>
          <a:bodyPr/>
          <a:lstStyle/>
          <a:p>
            <a:r>
              <a:rPr lang="en-US" sz="3600" dirty="0" err="1" smtClean="0"/>
              <a:t>AutoMax</a:t>
            </a:r>
            <a:r>
              <a:rPr lang="en-US" sz="3600" dirty="0" smtClean="0"/>
              <a:t> </a:t>
            </a:r>
            <a:r>
              <a:rPr lang="en-US" sz="3600" dirty="0" err="1" smtClean="0"/>
              <a:t>MetaModeling</a:t>
            </a:r>
            <a:endParaRPr lang="en-US" sz="3600" dirty="0"/>
          </a:p>
        </p:txBody>
      </p:sp>
      <p:pic>
        <p:nvPicPr>
          <p:cNvPr id="2050" name="Picture 2" descr="C:\Users\Yu Sun\Desktop\icon\industrial_robot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95400"/>
            <a:ext cx="390525" cy="390525"/>
          </a:xfrm>
          <a:prstGeom prst="rect">
            <a:avLst/>
          </a:prstGeom>
          <a:noFill/>
        </p:spPr>
      </p:pic>
      <p:sp>
        <p:nvSpPr>
          <p:cNvPr id="40" name="Rounded Rectangle 39"/>
          <p:cNvSpPr/>
          <p:nvPr/>
        </p:nvSpPr>
        <p:spPr bwMode="auto">
          <a:xfrm>
            <a:off x="609600" y="5265760"/>
            <a:ext cx="2743200" cy="10588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KUKA Code Framework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77840" y="2084111"/>
            <a:ext cx="2590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Metamodel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677840" y="3810000"/>
            <a:ext cx="2590800" cy="892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1149190" y="3366156"/>
            <a:ext cx="887689" cy="158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26536" y="3238500"/>
            <a:ext cx="13444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Conforms To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 bwMode="auto">
          <a:xfrm>
            <a:off x="533400" y="1219200"/>
            <a:ext cx="2895600" cy="5257800"/>
          </a:xfrm>
          <a:prstGeom prst="roundRect">
            <a:avLst>
              <a:gd name="adj" fmla="val 7072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879144" y="5456832"/>
            <a:ext cx="2209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KUKA Code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rot="16200000" flipH="1">
            <a:off x="1217778" y="5074410"/>
            <a:ext cx="754040" cy="1080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04809" y="4876800"/>
            <a:ext cx="114326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Generates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740392" y="1219200"/>
            <a:ext cx="243840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AutoMax </a:t>
            </a:r>
          </a:p>
          <a:p>
            <a:pPr>
              <a:buNone/>
            </a:pPr>
            <a:r>
              <a:rPr lang="en-US" dirty="0" smtClean="0"/>
              <a:t>Modeling Environment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05200" y="3020388"/>
            <a:ext cx="5459104" cy="1839304"/>
            <a:chOff x="3505200" y="3020388"/>
            <a:chExt cx="5459104" cy="1839304"/>
          </a:xfrm>
        </p:grpSpPr>
        <p:cxnSp>
          <p:nvCxnSpPr>
            <p:cNvPr id="25" name="Straight Arrow Connector 24"/>
            <p:cNvCxnSpPr>
              <a:stCxn id="6147" idx="0"/>
              <a:endCxn id="6152" idx="2"/>
            </p:cNvCxnSpPr>
            <p:nvPr/>
          </p:nvCxnSpPr>
          <p:spPr bwMode="auto">
            <a:xfrm flipV="1">
              <a:off x="6250705" y="3020388"/>
              <a:ext cx="539" cy="675097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146" idx="0"/>
              <a:endCxn id="6152" idx="2"/>
            </p:cNvCxnSpPr>
            <p:nvPr/>
          </p:nvCxnSpPr>
          <p:spPr bwMode="auto">
            <a:xfrm flipV="1">
              <a:off x="4402825" y="3020388"/>
              <a:ext cx="1848419" cy="675097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148" idx="0"/>
              <a:endCxn id="6152" idx="2"/>
            </p:cNvCxnSpPr>
            <p:nvPr/>
          </p:nvCxnSpPr>
          <p:spPr bwMode="auto">
            <a:xfrm flipH="1" flipV="1">
              <a:off x="6251244" y="3020388"/>
              <a:ext cx="1836760" cy="675097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695485"/>
              <a:ext cx="1795249" cy="1161050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296" y="3695485"/>
              <a:ext cx="1778818" cy="1153715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704" y="3695485"/>
              <a:ext cx="1752600" cy="1164207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44" y="1986033"/>
            <a:ext cx="1905000" cy="1034355"/>
          </a:xfrm>
          <a:prstGeom prst="rect">
            <a:avLst/>
          </a:prstGeom>
          <a:ln w="63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grpSp>
        <p:nvGrpSpPr>
          <p:cNvPr id="16" name="Group 15"/>
          <p:cNvGrpSpPr/>
          <p:nvPr/>
        </p:nvGrpSpPr>
        <p:grpSpPr>
          <a:xfrm>
            <a:off x="3518848" y="4849200"/>
            <a:ext cx="5459104" cy="1559560"/>
            <a:chOff x="3518848" y="4849200"/>
            <a:chExt cx="5459104" cy="1559560"/>
          </a:xfrm>
        </p:grpSpPr>
        <p:cxnSp>
          <p:nvCxnSpPr>
            <p:cNvPr id="34" name="Straight Arrow Connector 33"/>
            <p:cNvCxnSpPr>
              <a:stCxn id="6146" idx="2"/>
              <a:endCxn id="6151" idx="0"/>
            </p:cNvCxnSpPr>
            <p:nvPr/>
          </p:nvCxnSpPr>
          <p:spPr bwMode="auto">
            <a:xfrm>
              <a:off x="4402825" y="4856535"/>
              <a:ext cx="9412" cy="417381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147" idx="2"/>
              <a:endCxn id="6150" idx="0"/>
            </p:cNvCxnSpPr>
            <p:nvPr/>
          </p:nvCxnSpPr>
          <p:spPr bwMode="auto">
            <a:xfrm flipH="1">
              <a:off x="6248997" y="4849200"/>
              <a:ext cx="1708" cy="424716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174" y="5273916"/>
              <a:ext cx="1786778" cy="1134844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608" y="5273916"/>
              <a:ext cx="1786778" cy="1134844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848" y="5273916"/>
              <a:ext cx="1786778" cy="1134844"/>
            </a:xfrm>
            <a:prstGeom prst="rect">
              <a:avLst/>
            </a:prstGeom>
            <a:ln w="63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cxnSp>
          <p:nvCxnSpPr>
            <p:cNvPr id="44" name="Straight Arrow Connector 43"/>
            <p:cNvCxnSpPr>
              <a:stCxn id="6148" idx="2"/>
              <a:endCxn id="6149" idx="0"/>
            </p:cNvCxnSpPr>
            <p:nvPr/>
          </p:nvCxnSpPr>
          <p:spPr bwMode="auto">
            <a:xfrm flipH="1">
              <a:off x="8084563" y="4859692"/>
              <a:ext cx="3441" cy="414224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5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AutoMax</a:t>
            </a:r>
            <a:r>
              <a:rPr lang="en-US" dirty="0" smtClean="0"/>
              <a:t> </a:t>
            </a:r>
            <a:r>
              <a:rPr lang="en-US" dirty="0" err="1" smtClean="0"/>
              <a:t>MetaModeling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" y="2133600"/>
            <a:ext cx="6414135" cy="4114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Step: Manual reverse engineering of legacy robot code to build the metamodel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2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5.3|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7.2|18.3|17.2|7.5|49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302</TotalTime>
  <Words>786</Words>
  <Application>Microsoft Office PowerPoint</Application>
  <PresentationFormat>On-screen Show (4:3)</PresentationFormat>
  <Paragraphs>193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A Model-Driven Approach to Support                 Engineering Changes in Industrial Robotics Software </vt:lpstr>
      <vt:lpstr>Robotics Development</vt:lpstr>
      <vt:lpstr>Project Background</vt:lpstr>
      <vt:lpstr>Challenge 1: Adapting Engineering Changes</vt:lpstr>
      <vt:lpstr>Challenge 2: Satisfying Timing Requirements</vt:lpstr>
      <vt:lpstr>Challenge 3: Supporting Multiple Platforms</vt:lpstr>
      <vt:lpstr>AutoMax Solution</vt:lpstr>
      <vt:lpstr>AutoMax MetaModeling</vt:lpstr>
      <vt:lpstr>AutoMax MetaModeling</vt:lpstr>
      <vt:lpstr>AutoMax MetaModeling</vt:lpstr>
      <vt:lpstr>Using Models to Facilitate Engineering Changes</vt:lpstr>
      <vt:lpstr>Using Models to Facilitate Engineering Changes</vt:lpstr>
      <vt:lpstr>Incorporating Timing Requirements in Models</vt:lpstr>
      <vt:lpstr>Incorporating Timing Requirements in Models</vt:lpstr>
      <vt:lpstr>Incorporating Timing Requirements in Models</vt:lpstr>
      <vt:lpstr>Intelligent Features in AutoMax</vt:lpstr>
      <vt:lpstr>Legacy Code Benefits from AutoMax </vt:lpstr>
      <vt:lpstr>Legacy Code Benefits from AutoMax </vt:lpstr>
      <vt:lpstr>Diverse Code Generators for Multiple Platforms</vt:lpstr>
      <vt:lpstr>Improved Code Architecture / Framework</vt:lpstr>
      <vt:lpstr>Ongoing AutoMax Integration </vt:lpstr>
      <vt:lpstr>Conclusion and Future Work</vt:lpstr>
      <vt:lpstr>Thank You</vt:lpstr>
    </vt:vector>
  </TitlesOfParts>
  <Company>University of Alabama at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 Maintenance through Analysis and Refactoring</dc:title>
  <dc:creator>Robert Tairas</dc:creator>
  <cp:lastModifiedBy>gray</cp:lastModifiedBy>
  <cp:revision>1951</cp:revision>
  <dcterms:created xsi:type="dcterms:W3CDTF">2004-03-15T04:18:07Z</dcterms:created>
  <dcterms:modified xsi:type="dcterms:W3CDTF">2012-10-04T11:20:21Z</dcterms:modified>
</cp:coreProperties>
</file>