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  <p:sldMasterId id="2147483922" r:id="rId2"/>
  </p:sldMasterIdLst>
  <p:notesMasterIdLst>
    <p:notesMasterId r:id="rId15"/>
  </p:notesMasterIdLst>
  <p:sldIdLst>
    <p:sldId id="273" r:id="rId3"/>
    <p:sldId id="274" r:id="rId4"/>
    <p:sldId id="281" r:id="rId5"/>
    <p:sldId id="278" r:id="rId6"/>
    <p:sldId id="282" r:id="rId7"/>
    <p:sldId id="283" r:id="rId8"/>
    <p:sldId id="285" r:id="rId9"/>
    <p:sldId id="277" r:id="rId10"/>
    <p:sldId id="287" r:id="rId11"/>
    <p:sldId id="289" r:id="rId12"/>
    <p:sldId id="288" r:id="rId13"/>
    <p:sldId id="27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B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EC9"/>
    <a:srgbClr val="FFFFFF"/>
    <a:srgbClr val="703B2A"/>
    <a:srgbClr val="AB5E3B"/>
    <a:srgbClr val="B46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39" autoAdjust="0"/>
  </p:normalViewPr>
  <p:slideViewPr>
    <p:cSldViewPr>
      <p:cViewPr>
        <p:scale>
          <a:sx n="80" d="100"/>
          <a:sy n="80" d="100"/>
        </p:scale>
        <p:origin x="-1435" y="-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89701-8D66-4D7E-ACE6-37E87D12123F}" type="datetimeFigureOut">
              <a:rPr lang="en-US" smtClean="0"/>
              <a:pPr/>
              <a:t>5/21/2011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4027F-3F82-4030-B405-919501594C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3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08AA8-ABE9-43EC-8F0A-880B5A8306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0126B-7607-487F-A475-B4DD4B4116CB}" type="datetimeFigureOut">
              <a:rPr lang="en-IE"/>
              <a:pPr/>
              <a:t>21/05/2011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7DC51-12C1-4A76-B68C-A507AD96D64A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DC313-4140-4AC5-AE78-C35A69D9EF10}" type="datetimeFigureOut">
              <a:rPr lang="en-IE"/>
              <a:pPr/>
              <a:t>21/05/2011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EE510-76F2-45B0-98A2-48EC4937FBC7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7D94BB-50B0-46B4-817C-9458EB3B5716}" type="datetimeFigureOut">
              <a:rPr lang="en-IE"/>
              <a:pPr/>
              <a:t>21/05/2011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A754E-B56F-4AD9-8198-D2E0309532B7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2\spl\events\2010-08-PLEASE2011@ICSE2011\cfp\figures\please_banner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115888"/>
            <a:ext cx="1182688" cy="258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427DF-5034-431C-ADA5-A7A72C9FEC61}" type="datetimeFigureOut">
              <a:rPr lang="en-IE"/>
              <a:pPr/>
              <a:t>21/05/2011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1A9AE-D191-4838-90A3-A4BB95408B6D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7BA13-38A1-4D81-8171-71905BF46FDA}" type="datetimeFigureOut">
              <a:rPr lang="en-IE"/>
              <a:pPr/>
              <a:t>21/05/2011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6EA6F-8D17-41B3-9AD2-0A8F7D82E4CE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0DD0E8-4558-42E1-AAA9-13F8736B37C8}" type="datetimeFigureOut">
              <a:rPr lang="en-IE"/>
              <a:pPr/>
              <a:t>21/05/2011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50E43-9CDE-4953-B4AA-F4972BFEBF86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ED7EDD-3D9A-4344-BEA2-14F2AA2DA846}" type="datetimeFigureOut">
              <a:rPr lang="en-IE"/>
              <a:pPr/>
              <a:t>21/05/2011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53788-F229-454E-9FB9-4F1F089E3593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CB384D-1D8E-44D1-9C9F-E9DA2F42152B}" type="datetimeFigureOut">
              <a:rPr lang="en-IE"/>
              <a:pPr/>
              <a:t>21/05/2011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DF2DF-282C-4E0B-BB74-AD214B6C52F0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49A656-4D35-4B9B-98F3-BB40FECC97EB}" type="datetimeFigureOut">
              <a:rPr lang="en-IE"/>
              <a:pPr/>
              <a:t>21/05/2011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9EB01-CFA1-4ED4-AD75-2B78BC28A16B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B89250-9608-41FE-AC76-C72CA2C8607B}" type="datetimeFigureOut">
              <a:rPr lang="en-IE"/>
              <a:pPr/>
              <a:t>21/05/2011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BFB19-C8AF-4EEC-A5ED-3FDB933EFC06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581ADD-0ADB-4BF9-B2FC-3A1599FA357E}" type="datetimeFigureOut">
              <a:rPr lang="en-IE"/>
              <a:pPr/>
              <a:t>21/05/2011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D4EB9-BCDD-4D65-9B32-67ADABD8647C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DABA19-668E-4C9B-A367-E4C88DA38EFD}" type="datetimeFigureOut">
              <a:rPr lang="en-IE"/>
              <a:pPr/>
              <a:t>21/05/2011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FAA03-2261-41C4-A691-C95908713401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2\spl\events\2010-08-PLEASE2011@ICSE2011\cfp\figures\please_banner5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40650" y="115888"/>
            <a:ext cx="1182688" cy="258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sp>
        <p:nvSpPr>
          <p:cNvPr id="3277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327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4666E76-B9D8-4A15-A19D-80438A7159B5}" type="datetimeFigureOut">
              <a:rPr lang="en-IE"/>
              <a:pPr/>
              <a:t>21/05/2011</a:t>
            </a:fld>
            <a:endParaRPr lang="en-IE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I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B559478-4F5C-41F7-ACE1-A066644FB453}" type="slidenum">
              <a:rPr lang="en-IE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76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3C6CA5A6-EDD7-4B57-921F-C31A28C56B9E}" type="datetimeFigureOut">
              <a:rPr lang="en-IE"/>
              <a:pPr/>
              <a:t>21/05/2011</a:t>
            </a:fld>
            <a:endParaRPr lang="en-IE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I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E9F5396-76B5-4399-BEBF-36F6004705B5}" type="slidenum">
              <a:rPr lang="en-IE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b="1" dirty="0" smtClean="0">
                <a:solidFill>
                  <a:srgbClr val="703B2A"/>
                </a:solidFill>
              </a:rPr>
              <a:t>Contact Profile (1/2)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/>
          <a:lstStyle/>
          <a:p>
            <a:pPr eaLnBrk="1" hangingPunct="1"/>
            <a:r>
              <a:rPr lang="en-IE" sz="2400" b="1" u="sng" dirty="0" smtClean="0"/>
              <a:t>Yu Sun, University of Alabama at Birmingham</a:t>
            </a:r>
          </a:p>
          <a:p>
            <a:pPr eaLnBrk="1" hangingPunct="1"/>
            <a:r>
              <a:rPr lang="en-IE" sz="2400" b="1" dirty="0" smtClean="0"/>
              <a:t>Hyun Cho, University of Alabama</a:t>
            </a:r>
          </a:p>
          <a:p>
            <a:pPr eaLnBrk="1" hangingPunct="1"/>
            <a:r>
              <a:rPr lang="en-IE" sz="2400" b="1" dirty="0" smtClean="0"/>
              <a:t>Jeff Gray, University of Alabama</a:t>
            </a:r>
          </a:p>
          <a:p>
            <a:pPr eaLnBrk="1" hangingPunct="1"/>
            <a:r>
              <a:rPr lang="en-IE" sz="2400" b="1" dirty="0" smtClean="0"/>
              <a:t>Jules White, Virginia Tech</a:t>
            </a:r>
          </a:p>
          <a:p>
            <a:pPr eaLnBrk="1" hangingPunct="1"/>
            <a:endParaRPr lang="en-IE" b="1" dirty="0" smtClean="0"/>
          </a:p>
          <a:p>
            <a:pPr eaLnBrk="1" hangingPunct="1"/>
            <a:r>
              <a:rPr lang="en-IE" sz="2400" b="1" dirty="0" smtClean="0"/>
              <a:t>Model-Driven Engineering, Domain-Specific </a:t>
            </a:r>
            <a:r>
              <a:rPr lang="en-IE" sz="2400" b="1" dirty="0" err="1" smtClean="0"/>
              <a:t>Modeling</a:t>
            </a:r>
            <a:r>
              <a:rPr lang="en-IE" sz="2400" b="1" dirty="0" smtClean="0"/>
              <a:t>, Model Transformation</a:t>
            </a:r>
          </a:p>
          <a:p>
            <a:pPr eaLnBrk="1" hangingPunct="1"/>
            <a:r>
              <a:rPr lang="en-IE" sz="2400" b="1" dirty="0" smtClean="0"/>
              <a:t>Feature Model Configuration and Validation</a:t>
            </a:r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000892" y="5500702"/>
            <a:ext cx="1922001" cy="1143903"/>
            <a:chOff x="6633930" y="5486400"/>
            <a:chExt cx="1922002" cy="1143903"/>
          </a:xfrm>
        </p:grpSpPr>
        <p:sp>
          <p:nvSpPr>
            <p:cNvPr id="5" name="Text Box 1213"/>
            <p:cNvSpPr txBox="1">
              <a:spLocks noChangeArrowheads="1"/>
            </p:cNvSpPr>
            <p:nvPr/>
          </p:nvSpPr>
          <p:spPr bwMode="auto">
            <a:xfrm>
              <a:off x="6633930" y="6307138"/>
              <a:ext cx="1922002" cy="323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7575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lang="en-US" sz="1050" dirty="0"/>
                <a:t>This research is supported by</a:t>
              </a:r>
            </a:p>
            <a:p>
              <a:pPr algn="ctr" defTabSz="917575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r>
                <a:rPr lang="en-US" sz="1050" dirty="0"/>
                <a:t>NSF </a:t>
              </a:r>
              <a:r>
                <a:rPr lang="en-US" sz="1050" dirty="0" smtClean="0"/>
                <a:t>CAREER </a:t>
              </a:r>
              <a:r>
                <a:rPr lang="en-US" sz="1050" dirty="0"/>
                <a:t>award </a:t>
              </a:r>
              <a:r>
                <a:rPr lang="en-US" sz="1050" dirty="0" smtClean="0"/>
                <a:t>CCF-1052616</a:t>
              </a:r>
              <a:endParaRPr lang="en-US" sz="1050" dirty="0"/>
            </a:p>
          </p:txBody>
        </p:sp>
        <p:pic>
          <p:nvPicPr>
            <p:cNvPr id="6" name="Picture 1356" descr="nsf4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77843" y="5486400"/>
              <a:ext cx="743051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457200" y="142852"/>
            <a:ext cx="8229600" cy="1143000"/>
          </a:xfrm>
          <a:ln/>
        </p:spPr>
        <p:txBody>
          <a:bodyPr/>
          <a:lstStyle/>
          <a:p>
            <a:r>
              <a:rPr lang="en-IE" b="1" dirty="0" smtClean="0">
                <a:solidFill>
                  <a:srgbClr val="703B2A"/>
                </a:solidFill>
              </a:rPr>
              <a:t>Video Demo</a:t>
            </a:r>
            <a:endParaRPr lang="en-IE" b="1" dirty="0">
              <a:solidFill>
                <a:srgbClr val="703B2A"/>
              </a:solidFill>
            </a:endParaRPr>
          </a:p>
        </p:txBody>
      </p:sp>
      <p:pic>
        <p:nvPicPr>
          <p:cNvPr id="3" name="Picture 2" descr="sourc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" y="1214422"/>
            <a:ext cx="5429256" cy="2920450"/>
          </a:xfrm>
          <a:prstGeom prst="rect">
            <a:avLst/>
          </a:prstGeom>
        </p:spPr>
      </p:pic>
      <p:pic>
        <p:nvPicPr>
          <p:cNvPr id="5" name="Picture 4" descr="targe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4" y="3786190"/>
            <a:ext cx="5429256" cy="296444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357694"/>
            <a:ext cx="6143668" cy="229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urved Down Arrow 6"/>
          <p:cNvSpPr/>
          <p:nvPr/>
        </p:nvSpPr>
        <p:spPr>
          <a:xfrm rot="1637907">
            <a:off x="5134320" y="3101038"/>
            <a:ext cx="1689504" cy="681746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C:\Users\Yu Sun\Desktop\LiveOver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413" y="1430357"/>
            <a:ext cx="8131175" cy="4784725"/>
          </a:xfrm>
          <a:prstGeom prst="rect">
            <a:avLst/>
          </a:prstGeom>
          <a:noFill/>
        </p:spPr>
      </p:pic>
      <p:sp>
        <p:nvSpPr>
          <p:cNvPr id="67" name="Title 1"/>
          <p:cNvSpPr txBox="1">
            <a:spLocks/>
          </p:cNvSpPr>
          <p:nvPr/>
        </p:nvSpPr>
        <p:spPr bwMode="auto">
          <a:xfrm>
            <a:off x="457200" y="14286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B2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Overview of MTBD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b="1" smtClean="0">
                <a:solidFill>
                  <a:srgbClr val="703B2A"/>
                </a:solidFill>
              </a:rPr>
              <a:t>Why is it interesting?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 vert="horz"/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IE" sz="2800" smtClean="0"/>
              <a:t>MTBD </a:t>
            </a:r>
            <a:r>
              <a:rPr lang="en-IE" sz="2800" dirty="0" smtClean="0"/>
              <a:t>provides an end-user approach to enable users to specify and reuse the desired configuration and validation, improving knowledge exchange and sharing</a:t>
            </a:r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IE" sz="2800" dirty="0" smtClean="0"/>
              <a:t>Users do not need to know Model Transformation Languages or </a:t>
            </a:r>
            <a:r>
              <a:rPr lang="en-IE" sz="2800" dirty="0" err="1" smtClean="0"/>
              <a:t>Metamodels</a:t>
            </a:r>
            <a:endParaRPr lang="en-IE" sz="2800" dirty="0" smtClean="0"/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IE" sz="2800" dirty="0" smtClean="0"/>
              <a:t>Users do not need to apply formal specifications such as CSP and SAT</a:t>
            </a:r>
          </a:p>
        </p:txBody>
      </p:sp>
      <p:sp>
        <p:nvSpPr>
          <p:cNvPr id="5" name="Title 1"/>
          <p:cNvSpPr>
            <a:spLocks/>
          </p:cNvSpPr>
          <p:nvPr/>
        </p:nvSpPr>
        <p:spPr bwMode="auto">
          <a:xfrm>
            <a:off x="0" y="6092825"/>
            <a:ext cx="9144000" cy="6953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IE" sz="3200" b="1" dirty="0" smtClean="0">
                <a:solidFill>
                  <a:srgbClr val="703B2A"/>
                </a:solidFill>
              </a:rPr>
              <a:t>&lt;Yu Sun, Univ. of Alabama at Birmingham&gt;</a:t>
            </a:r>
            <a:endParaRPr lang="en-IE" sz="3200" b="1" dirty="0">
              <a:solidFill>
                <a:srgbClr val="703B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b="1" smtClean="0">
                <a:solidFill>
                  <a:srgbClr val="703B2A"/>
                </a:solidFill>
              </a:rPr>
              <a:t>Contact Profile (2)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vert="horz"/>
          <a:lstStyle/>
          <a:p>
            <a:pPr eaLnBrk="1" hangingPunct="1"/>
            <a:r>
              <a:rPr lang="en-IE" b="1" dirty="0" smtClean="0"/>
              <a:t>Objectives / Looking for</a:t>
            </a:r>
          </a:p>
          <a:p>
            <a:pPr lvl="1" eaLnBrk="1" hangingPunct="1"/>
            <a:r>
              <a:rPr lang="en-IE" dirty="0" smtClean="0"/>
              <a:t>New ideas in feature model configuration and validation, successful case studies of SPL</a:t>
            </a:r>
          </a:p>
          <a:p>
            <a:pPr lvl="1" eaLnBrk="1" hangingPunct="1"/>
            <a:r>
              <a:rPr lang="en-IE" dirty="0" smtClean="0"/>
              <a:t>Meeting new collaborators interested in SPL </a:t>
            </a:r>
            <a:r>
              <a:rPr lang="en-IE" dirty="0" smtClean="0"/>
              <a:t>&amp; </a:t>
            </a:r>
            <a:r>
              <a:rPr lang="en-IE" dirty="0" smtClean="0"/>
              <a:t>MDE </a:t>
            </a:r>
            <a:endParaRPr lang="en-IE" dirty="0" smtClean="0"/>
          </a:p>
          <a:p>
            <a:pPr lvl="1" eaLnBrk="1" hangingPunct="1"/>
            <a:r>
              <a:rPr lang="en-IE" dirty="0" smtClean="0"/>
              <a:t>Learning new ideas and techniques that influence my research interests, meeting people with similar research interests and building collaborative relationships</a:t>
            </a:r>
          </a:p>
          <a:p>
            <a:pPr lvl="1" eaLnBrk="1" hangingPunct="1"/>
            <a:endParaRPr lang="en-IE" dirty="0" smtClean="0"/>
          </a:p>
          <a:p>
            <a:pPr lvl="1" eaLnBrk="1" hangingPunct="1"/>
            <a:endParaRPr lang="en-IE" dirty="0" smtClean="0"/>
          </a:p>
        </p:txBody>
      </p:sp>
      <p:sp>
        <p:nvSpPr>
          <p:cNvPr id="13316" name="Title 1"/>
          <p:cNvSpPr>
            <a:spLocks/>
          </p:cNvSpPr>
          <p:nvPr/>
        </p:nvSpPr>
        <p:spPr bwMode="auto">
          <a:xfrm>
            <a:off x="0" y="6092825"/>
            <a:ext cx="9144000" cy="6953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IE" sz="3200" b="1" dirty="0" smtClean="0">
                <a:solidFill>
                  <a:srgbClr val="703B2A"/>
                </a:solidFill>
              </a:rPr>
              <a:t>&lt;Yu Sun, Univ. of Alabama at Birmingham&gt;</a:t>
            </a:r>
            <a:endParaRPr lang="en-IE" sz="3200" b="1" dirty="0">
              <a:solidFill>
                <a:srgbClr val="703B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4346" y="2316165"/>
            <a:ext cx="9358346" cy="1470025"/>
          </a:xfrm>
        </p:spPr>
        <p:txBody>
          <a:bodyPr/>
          <a:lstStyle/>
          <a:p>
            <a:r>
              <a:rPr lang="en-US" dirty="0"/>
              <a:t>Supporting Feature Model Configuration using a Demonstration-based Approach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14282" y="214290"/>
            <a:ext cx="1922001" cy="1143903"/>
            <a:chOff x="6633930" y="5486400"/>
            <a:chExt cx="1922002" cy="1143903"/>
          </a:xfrm>
        </p:grpSpPr>
        <p:sp>
          <p:nvSpPr>
            <p:cNvPr id="4" name="Text Box 1213"/>
            <p:cNvSpPr txBox="1">
              <a:spLocks noChangeArrowheads="1"/>
            </p:cNvSpPr>
            <p:nvPr/>
          </p:nvSpPr>
          <p:spPr bwMode="auto">
            <a:xfrm>
              <a:off x="6633930" y="6307138"/>
              <a:ext cx="1922002" cy="323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7575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lang="en-US" sz="1050" dirty="0"/>
                <a:t>This research is supported by</a:t>
              </a:r>
            </a:p>
            <a:p>
              <a:pPr algn="ctr" defTabSz="917575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r>
                <a:rPr lang="en-US" sz="1050" dirty="0"/>
                <a:t>NSF </a:t>
              </a:r>
              <a:r>
                <a:rPr lang="en-US" sz="1050" dirty="0" smtClean="0"/>
                <a:t>CAREER </a:t>
              </a:r>
              <a:r>
                <a:rPr lang="en-US" sz="1050" dirty="0"/>
                <a:t>award </a:t>
              </a:r>
              <a:r>
                <a:rPr lang="en-US" sz="1050" dirty="0" smtClean="0"/>
                <a:t>CCF-1052616</a:t>
              </a:r>
              <a:endParaRPr lang="en-US" sz="1050" dirty="0"/>
            </a:p>
          </p:txBody>
        </p:sp>
        <p:pic>
          <p:nvPicPr>
            <p:cNvPr id="5" name="Picture 1356" descr="nsf4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77843" y="5486400"/>
              <a:ext cx="743051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16" descr="uab_logo_green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844805"/>
            <a:ext cx="1447800" cy="47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http://www.f150online.com/forums/members/ace85-albums-truck-picture48177-du-virginiatech-logo-profile-p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064" y="5620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988" y="5695288"/>
            <a:ext cx="1850140" cy="7648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IE" b="1">
                <a:solidFill>
                  <a:srgbClr val="703B2A"/>
                </a:solidFill>
              </a:rPr>
              <a:t>The Problem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IE" dirty="0" smtClean="0"/>
              <a:t>In a feature model editing environment, how </a:t>
            </a:r>
            <a:r>
              <a:rPr lang="en-IE" dirty="0" smtClean="0"/>
              <a:t>can we enable </a:t>
            </a:r>
            <a:r>
              <a:rPr lang="en-IE" dirty="0" smtClean="0"/>
              <a:t>users to easily specify and reuse the knowledge </a:t>
            </a:r>
            <a:r>
              <a:rPr lang="en-IE" dirty="0" smtClean="0"/>
              <a:t>related to </a:t>
            </a:r>
            <a:r>
              <a:rPr lang="en-IE" dirty="0" smtClean="0"/>
              <a:t>feature model configuration and validation?</a:t>
            </a:r>
            <a:endParaRPr lang="en-IE" dirty="0"/>
          </a:p>
        </p:txBody>
      </p:sp>
      <p:sp>
        <p:nvSpPr>
          <p:cNvPr id="7" name="Title 1"/>
          <p:cNvSpPr>
            <a:spLocks/>
          </p:cNvSpPr>
          <p:nvPr/>
        </p:nvSpPr>
        <p:spPr bwMode="auto">
          <a:xfrm>
            <a:off x="0" y="6092825"/>
            <a:ext cx="9144000" cy="6953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IE" sz="3200" b="1" dirty="0" smtClean="0">
                <a:solidFill>
                  <a:srgbClr val="703B2A"/>
                </a:solidFill>
              </a:rPr>
              <a:t>&lt;Yu Sun, Univ. of Alabama at Birmingham&gt;</a:t>
            </a:r>
            <a:endParaRPr lang="en-IE" sz="3200" b="1" dirty="0">
              <a:solidFill>
                <a:srgbClr val="703B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IE" b="1" dirty="0">
                <a:solidFill>
                  <a:srgbClr val="703B2A"/>
                </a:solidFill>
              </a:rPr>
              <a:t>The </a:t>
            </a:r>
            <a:r>
              <a:rPr lang="en-IE" b="1" dirty="0" smtClean="0">
                <a:solidFill>
                  <a:srgbClr val="703B2A"/>
                </a:solidFill>
              </a:rPr>
              <a:t>Problem – Scenario 1</a:t>
            </a:r>
            <a:endParaRPr lang="en-IE" b="1" dirty="0">
              <a:solidFill>
                <a:srgbClr val="703B2A"/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IE" dirty="0" smtClean="0"/>
              <a:t>Configuration Saving / Loading</a:t>
            </a:r>
          </a:p>
          <a:p>
            <a:pPr lvl="1"/>
            <a:r>
              <a:rPr lang="en-IE" dirty="0" smtClean="0"/>
              <a:t>Users need to specify and save different configurations, as well as reloading them</a:t>
            </a:r>
          </a:p>
        </p:txBody>
      </p:sp>
      <p:sp>
        <p:nvSpPr>
          <p:cNvPr id="7" name="Title 1"/>
          <p:cNvSpPr>
            <a:spLocks/>
          </p:cNvSpPr>
          <p:nvPr/>
        </p:nvSpPr>
        <p:spPr bwMode="auto">
          <a:xfrm>
            <a:off x="0" y="6092825"/>
            <a:ext cx="9144000" cy="6953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IE" sz="3200" b="1" dirty="0" smtClean="0">
                <a:solidFill>
                  <a:srgbClr val="703B2A"/>
                </a:solidFill>
              </a:rPr>
              <a:t>&lt;Yu Sun, Univ. of Alabama at Birmingham&gt;</a:t>
            </a:r>
            <a:endParaRPr lang="en-IE" sz="3200" b="1" dirty="0">
              <a:solidFill>
                <a:srgbClr val="703B2A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4" y="3214686"/>
            <a:ext cx="5420790" cy="133474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06" y="4674161"/>
            <a:ext cx="5387744" cy="13266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406" y="4500570"/>
            <a:ext cx="3181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 simplified TV feature model</a:t>
            </a:r>
          </a:p>
        </p:txBody>
      </p:sp>
      <p:sp>
        <p:nvSpPr>
          <p:cNvPr id="9" name="Rectangle 8"/>
          <p:cNvSpPr/>
          <p:nvPr/>
        </p:nvSpPr>
        <p:spPr>
          <a:xfrm>
            <a:off x="5959336" y="4286256"/>
            <a:ext cx="3211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 configuration for LCD32_37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IE" b="1" dirty="0">
                <a:solidFill>
                  <a:srgbClr val="703B2A"/>
                </a:solidFill>
              </a:rPr>
              <a:t>The </a:t>
            </a:r>
            <a:r>
              <a:rPr lang="en-IE" b="1" dirty="0" smtClean="0">
                <a:solidFill>
                  <a:srgbClr val="703B2A"/>
                </a:solidFill>
              </a:rPr>
              <a:t>Problem – Scenario 2</a:t>
            </a:r>
            <a:endParaRPr lang="en-IE" b="1" dirty="0">
              <a:solidFill>
                <a:srgbClr val="703B2A"/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 Constraint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Checking</a:t>
            </a:r>
          </a:p>
          <a:p>
            <a:pPr lvl="1"/>
            <a:r>
              <a:rPr lang="en-US" dirty="0" smtClean="0"/>
              <a:t>Users need to specify dependency rules and validate them automatically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E" dirty="0" smtClean="0"/>
          </a:p>
        </p:txBody>
      </p:sp>
      <p:sp>
        <p:nvSpPr>
          <p:cNvPr id="7" name="Title 1"/>
          <p:cNvSpPr>
            <a:spLocks/>
          </p:cNvSpPr>
          <p:nvPr/>
        </p:nvSpPr>
        <p:spPr bwMode="auto">
          <a:xfrm>
            <a:off x="0" y="6092825"/>
            <a:ext cx="9144000" cy="6953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IE" sz="3200" b="1" dirty="0" smtClean="0">
                <a:solidFill>
                  <a:srgbClr val="703B2A"/>
                </a:solidFill>
              </a:rPr>
              <a:t>&lt;Yu Sun, Univ. of Alabama at Birmingham&gt;</a:t>
            </a:r>
            <a:endParaRPr lang="en-IE" sz="3200" b="1" dirty="0">
              <a:solidFill>
                <a:srgbClr val="703B2A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42" y="3571876"/>
            <a:ext cx="5786478" cy="15001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71802" y="5072074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An incorrect </a:t>
            </a:r>
            <a:r>
              <a:rPr lang="en-US" i="1" dirty="0" smtClean="0"/>
              <a:t>TV configuration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IE" b="1" dirty="0">
                <a:solidFill>
                  <a:srgbClr val="703B2A"/>
                </a:solidFill>
              </a:rPr>
              <a:t>The </a:t>
            </a:r>
            <a:r>
              <a:rPr lang="en-IE" b="1" dirty="0" smtClean="0">
                <a:solidFill>
                  <a:srgbClr val="703B2A"/>
                </a:solidFill>
              </a:rPr>
              <a:t>Problem – Scenario 3</a:t>
            </a:r>
            <a:endParaRPr lang="en-IE" b="1" dirty="0">
              <a:solidFill>
                <a:srgbClr val="703B2A"/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 Error Correction</a:t>
            </a:r>
          </a:p>
          <a:p>
            <a:pPr lvl="1"/>
            <a:r>
              <a:rPr lang="en-US" dirty="0" smtClean="0"/>
              <a:t>Users need to recover erroneous configurations automatically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E" dirty="0" smtClean="0"/>
          </a:p>
        </p:txBody>
      </p:sp>
      <p:sp>
        <p:nvSpPr>
          <p:cNvPr id="7" name="Title 1"/>
          <p:cNvSpPr>
            <a:spLocks/>
          </p:cNvSpPr>
          <p:nvPr/>
        </p:nvSpPr>
        <p:spPr bwMode="auto">
          <a:xfrm>
            <a:off x="0" y="6092825"/>
            <a:ext cx="9144000" cy="6953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IE" sz="3200" b="1" dirty="0" smtClean="0">
                <a:solidFill>
                  <a:srgbClr val="703B2A"/>
                </a:solidFill>
              </a:rPr>
              <a:t>&lt;Yu Sun, Univ. of Alabama at Birmingham&gt;</a:t>
            </a:r>
            <a:endParaRPr lang="en-IE" sz="3200" b="1" dirty="0">
              <a:solidFill>
                <a:srgbClr val="703B2A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42" y="3571876"/>
            <a:ext cx="5786478" cy="15001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71802" y="507207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Fixing the </a:t>
            </a:r>
            <a:r>
              <a:rPr lang="en-US" i="1" dirty="0"/>
              <a:t>incorrect </a:t>
            </a:r>
            <a:r>
              <a:rPr lang="en-US" i="1" dirty="0" smtClean="0"/>
              <a:t>TV configuration</a:t>
            </a:r>
            <a:endParaRPr lang="en-US" i="1" dirty="0"/>
          </a:p>
        </p:txBody>
      </p:sp>
      <p:pic>
        <p:nvPicPr>
          <p:cNvPr id="7170" name="Picture 2" descr="http://www.winsite.com/graphics/icons/recover-files-inc-56289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7" y="4195769"/>
            <a:ext cx="733427" cy="7334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IE" b="1" dirty="0">
                <a:solidFill>
                  <a:srgbClr val="703B2A"/>
                </a:solidFill>
              </a:rPr>
              <a:t>Current Solution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IE" dirty="0" smtClean="0"/>
              <a:t>Feature model configuration and validation can be considered as a model transformation process T</a:t>
            </a:r>
          </a:p>
          <a:p>
            <a:pPr lvl="1"/>
            <a:r>
              <a:rPr lang="en-IE" i="1" dirty="0" smtClean="0"/>
              <a:t>T</a:t>
            </a:r>
            <a:r>
              <a:rPr lang="en-IE" dirty="0" smtClean="0"/>
              <a:t> = &lt;</a:t>
            </a:r>
            <a:r>
              <a:rPr lang="en-IE" i="1" dirty="0" smtClean="0"/>
              <a:t>P</a:t>
            </a:r>
            <a:r>
              <a:rPr lang="en-IE" dirty="0" smtClean="0"/>
              <a:t>, </a:t>
            </a:r>
            <a:r>
              <a:rPr lang="en-IE" i="1" dirty="0" smtClean="0"/>
              <a:t>A</a:t>
            </a:r>
            <a:r>
              <a:rPr lang="en-IE" dirty="0" smtClean="0"/>
              <a:t>&gt;</a:t>
            </a:r>
          </a:p>
          <a:p>
            <a:pPr lvl="1"/>
            <a:r>
              <a:rPr lang="en-IE" i="1" dirty="0" smtClean="0"/>
              <a:t>P</a:t>
            </a:r>
            <a:r>
              <a:rPr lang="en-IE" dirty="0" smtClean="0"/>
              <a:t>: preconditions to satisfy</a:t>
            </a:r>
          </a:p>
          <a:p>
            <a:pPr lvl="1"/>
            <a:r>
              <a:rPr lang="en-IE" i="1" dirty="0" smtClean="0"/>
              <a:t>A</a:t>
            </a:r>
            <a:r>
              <a:rPr lang="en-IE" dirty="0" smtClean="0"/>
              <a:t>: actions to carry out the transformation</a:t>
            </a:r>
          </a:p>
          <a:p>
            <a:endParaRPr lang="en-IE" dirty="0"/>
          </a:p>
          <a:p>
            <a:pPr>
              <a:buFont typeface="Arial" pitchFamily="34" charset="0"/>
              <a:buNone/>
            </a:pPr>
            <a:endParaRPr lang="en-IE" dirty="0"/>
          </a:p>
        </p:txBody>
      </p:sp>
      <p:sp>
        <p:nvSpPr>
          <p:cNvPr id="5" name="Title 1"/>
          <p:cNvSpPr>
            <a:spLocks/>
          </p:cNvSpPr>
          <p:nvPr/>
        </p:nvSpPr>
        <p:spPr bwMode="auto">
          <a:xfrm>
            <a:off x="0" y="6092825"/>
            <a:ext cx="9144000" cy="6953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IE" sz="3200" b="1" dirty="0" smtClean="0">
                <a:solidFill>
                  <a:srgbClr val="703B2A"/>
                </a:solidFill>
              </a:rPr>
              <a:t>&lt;Yu Sun, Univ. of Alabama at Birmingham&gt;</a:t>
            </a:r>
            <a:endParaRPr lang="en-IE" sz="3200" b="1" dirty="0">
              <a:solidFill>
                <a:srgbClr val="703B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Solution: </a:t>
            </a:r>
            <a:r>
              <a:rPr lang="en-US" sz="2800" dirty="0" smtClean="0"/>
              <a:t>Model Transformation By Demonstration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r>
              <a:rPr lang="en-US" sz="2200" dirty="0" smtClean="0"/>
              <a:t>A complete model transformation framework</a:t>
            </a:r>
          </a:p>
          <a:p>
            <a:pPr lvl="1"/>
            <a:r>
              <a:rPr lang="en-US" sz="2000" dirty="0" smtClean="0"/>
              <a:t>Specify and execute model transformations</a:t>
            </a:r>
          </a:p>
          <a:p>
            <a:pPr lvl="1"/>
            <a:r>
              <a:rPr lang="en-US" sz="2000" dirty="0" smtClean="0"/>
              <a:t>Users are fully isolated from MTLs and </a:t>
            </a:r>
            <a:r>
              <a:rPr lang="en-US" sz="2000" dirty="0" err="1" smtClean="0"/>
              <a:t>metamodel</a:t>
            </a:r>
            <a:r>
              <a:rPr lang="en-US" sz="2000" dirty="0" smtClean="0"/>
              <a:t> definitions</a:t>
            </a:r>
            <a:endParaRPr lang="en-US" sz="2200" dirty="0" smtClean="0"/>
          </a:p>
          <a:p>
            <a:r>
              <a:rPr lang="en-US" sz="2200" dirty="0" smtClean="0"/>
              <a:t>Infer and generate model transformation patterns by demonstrating </a:t>
            </a:r>
            <a:r>
              <a:rPr lang="en-US" sz="2200" dirty="0" smtClean="0"/>
              <a:t>the transformation of models </a:t>
            </a:r>
            <a:r>
              <a:rPr lang="en-US" sz="2200" dirty="0" smtClean="0"/>
              <a:t>on concrete examples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84" y="4227890"/>
            <a:ext cx="2009516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 bwMode="auto">
          <a:xfrm>
            <a:off x="142844" y="5572140"/>
            <a:ext cx="5010440" cy="2044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2928926" y="4786322"/>
            <a:ext cx="2071958" cy="6855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2919734" y="3748086"/>
            <a:ext cx="2081150" cy="16475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Cloud Callout 37"/>
          <p:cNvSpPr/>
          <p:nvPr/>
        </p:nvSpPr>
        <p:spPr bwMode="auto">
          <a:xfrm>
            <a:off x="5624642" y="3214686"/>
            <a:ext cx="3305076" cy="2143140"/>
          </a:xfrm>
          <a:prstGeom prst="cloudCallout">
            <a:avLst>
              <a:gd name="adj1" fmla="val -46984"/>
              <a:gd name="adj2" fmla="val 3921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4" name="Picture 2" descr="http://www.canduh.com/images/updat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86" y="3824286"/>
            <a:ext cx="364614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ross, delete, exit, first, last, next, previous, remov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061" y="3888610"/>
            <a:ext cx="392875" cy="39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001, 01, add, addition, new, plu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529" y="3970615"/>
            <a:ext cx="387071" cy="38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triped Right Arrow 41"/>
          <p:cNvSpPr/>
          <p:nvPr/>
        </p:nvSpPr>
        <p:spPr bwMode="auto">
          <a:xfrm rot="21303523">
            <a:off x="2950581" y="4170374"/>
            <a:ext cx="2752532" cy="568683"/>
          </a:xfrm>
          <a:prstGeom prst="stripedRightArrow">
            <a:avLst>
              <a:gd name="adj1" fmla="val 44777"/>
              <a:gd name="adj2" fmla="val 27366"/>
            </a:avLst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Add, Remove, Update</a:t>
            </a:r>
          </a:p>
        </p:txBody>
      </p:sp>
      <p:pic>
        <p:nvPicPr>
          <p:cNvPr id="18" name="Picture 1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044" y="4018934"/>
            <a:ext cx="4000528" cy="1143008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cxnSp>
        <p:nvCxnSpPr>
          <p:cNvPr id="12" name="Straight Connector 11"/>
          <p:cNvCxnSpPr/>
          <p:nvPr/>
        </p:nvCxnSpPr>
        <p:spPr bwMode="auto">
          <a:xfrm>
            <a:off x="0" y="4357694"/>
            <a:ext cx="5153284" cy="14189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22" y="3643314"/>
            <a:ext cx="2857520" cy="1143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4285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1_Office Theme 2">
      <a:dk1>
        <a:srgbClr val="000000"/>
      </a:dk1>
      <a:lt1>
        <a:srgbClr val="D7D6AE"/>
      </a:lt1>
      <a:dk2>
        <a:srgbClr val="702C3B"/>
      </a:dk2>
      <a:lt2>
        <a:srgbClr val="EEECE1"/>
      </a:lt2>
      <a:accent1>
        <a:srgbClr val="4F81BD"/>
      </a:accent1>
      <a:accent2>
        <a:srgbClr val="C0504D"/>
      </a:accent2>
      <a:accent3>
        <a:srgbClr val="E8E8D3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Theme 2">
        <a:dk1>
          <a:srgbClr val="000000"/>
        </a:dk1>
        <a:lt1>
          <a:srgbClr val="D7D6AE"/>
        </a:lt1>
        <a:dk2>
          <a:srgbClr val="702C3B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E8E8D3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2">
      <a:dk1>
        <a:srgbClr val="000000"/>
      </a:dk1>
      <a:lt1>
        <a:srgbClr val="D7D6AE"/>
      </a:lt1>
      <a:dk2>
        <a:srgbClr val="702C3B"/>
      </a:dk2>
      <a:lt2>
        <a:srgbClr val="EEECE1"/>
      </a:lt2>
      <a:accent1>
        <a:srgbClr val="4F81BD"/>
      </a:accent1>
      <a:accent2>
        <a:srgbClr val="C0504D"/>
      </a:accent2>
      <a:accent3>
        <a:srgbClr val="E8E8D3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D7D6AE"/>
        </a:lt1>
        <a:dk2>
          <a:srgbClr val="702C3B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E8E8D3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</TotalTime>
  <Words>441</Words>
  <Application>Microsoft Office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1_Office Theme</vt:lpstr>
      <vt:lpstr>2_Office Theme</vt:lpstr>
      <vt:lpstr>Contact Profile (1/2)</vt:lpstr>
      <vt:lpstr>Contact Profile (2)</vt:lpstr>
      <vt:lpstr>Supporting Feature Model Configuration using a Demonstration-based Approach</vt:lpstr>
      <vt:lpstr>The Problem</vt:lpstr>
      <vt:lpstr>The Problem – Scenario 1</vt:lpstr>
      <vt:lpstr>The Problem – Scenario 2</vt:lpstr>
      <vt:lpstr>The Problem – Scenario 3</vt:lpstr>
      <vt:lpstr>Current Solution</vt:lpstr>
      <vt:lpstr>Solution: Model Transformation By Demonstration</vt:lpstr>
      <vt:lpstr>Video Demo</vt:lpstr>
      <vt:lpstr>PowerPoint Presentation</vt:lpstr>
      <vt:lpstr>Why is it interesting?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Session</dc:title>
  <dc:creator>GB</dc:creator>
  <cp:lastModifiedBy>gray</cp:lastModifiedBy>
  <cp:revision>69</cp:revision>
  <dcterms:created xsi:type="dcterms:W3CDTF">2011-03-29T09:34:13Z</dcterms:created>
  <dcterms:modified xsi:type="dcterms:W3CDTF">2011-05-22T00:23:38Z</dcterms:modified>
</cp:coreProperties>
</file>