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61" r:id="rId3"/>
    <p:sldId id="257" r:id="rId4"/>
    <p:sldId id="258"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04" y="-5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0F2D84-6BF4-AA4F-83C5-FC89AF75BA9F}" type="datetimeFigureOut">
              <a:rPr lang="en-US" smtClean="0"/>
              <a:t>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7657A7-32DE-EB4F-8B4D-476754FCAD7D}" type="slidenum">
              <a:rPr lang="en-US" smtClean="0"/>
              <a:t>‹#›</a:t>
            </a:fld>
            <a:endParaRPr lang="en-US"/>
          </a:p>
        </p:txBody>
      </p:sp>
    </p:spTree>
    <p:extLst>
      <p:ext uri="{BB962C8B-B14F-4D97-AF65-F5344CB8AC3E}">
        <p14:creationId xmlns:p14="http://schemas.microsoft.com/office/powerpoint/2010/main" val="334261543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7657A7-32DE-EB4F-8B4D-476754FCAD7D}" type="slidenum">
              <a:rPr lang="en-US" smtClean="0"/>
              <a:t>1</a:t>
            </a:fld>
            <a:endParaRPr lang="en-US"/>
          </a:p>
        </p:txBody>
      </p:sp>
    </p:spTree>
    <p:extLst>
      <p:ext uri="{BB962C8B-B14F-4D97-AF65-F5344CB8AC3E}">
        <p14:creationId xmlns:p14="http://schemas.microsoft.com/office/powerpoint/2010/main" val="4243611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7657A7-32DE-EB4F-8B4D-476754FCAD7D}" type="slidenum">
              <a:rPr lang="en-US" smtClean="0"/>
              <a:t>2</a:t>
            </a:fld>
            <a:endParaRPr lang="en-US"/>
          </a:p>
        </p:txBody>
      </p:sp>
    </p:spTree>
    <p:extLst>
      <p:ext uri="{BB962C8B-B14F-4D97-AF65-F5344CB8AC3E}">
        <p14:creationId xmlns:p14="http://schemas.microsoft.com/office/powerpoint/2010/main" val="426850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Mosaicing</a:t>
            </a:r>
            <a:r>
              <a:rPr lang="en-US" baseline="0" dirty="0" smtClean="0"/>
              <a:t> is a surface decoration made by inlaying small piece of various colored materials to form a pictures or pattern: - also the process of making it </a:t>
            </a:r>
            <a:endParaRPr lang="en-US" dirty="0"/>
          </a:p>
        </p:txBody>
      </p:sp>
      <p:sp>
        <p:nvSpPr>
          <p:cNvPr id="4" name="Slide Number Placeholder 3"/>
          <p:cNvSpPr>
            <a:spLocks noGrp="1"/>
          </p:cNvSpPr>
          <p:nvPr>
            <p:ph type="sldNum" sz="quarter" idx="10"/>
          </p:nvPr>
        </p:nvSpPr>
        <p:spPr/>
        <p:txBody>
          <a:bodyPr/>
          <a:lstStyle/>
          <a:p>
            <a:fld id="{127657A7-32DE-EB4F-8B4D-476754FCAD7D}" type="slidenum">
              <a:rPr lang="en-US" smtClean="0"/>
              <a:t>3</a:t>
            </a:fld>
            <a:endParaRPr lang="en-US"/>
          </a:p>
        </p:txBody>
      </p:sp>
    </p:spTree>
    <p:extLst>
      <p:ext uri="{BB962C8B-B14F-4D97-AF65-F5344CB8AC3E}">
        <p14:creationId xmlns:p14="http://schemas.microsoft.com/office/powerpoint/2010/main" val="1627953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-ct &lt;string&gt; - project string(wkt2 string describing a</a:t>
            </a:r>
            <a:r>
              <a:rPr lang="en-US" baseline="0" dirty="0" smtClean="0"/>
              <a:t> coordinate operation)(URN overriding the default transformation from the source to the target CRS.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 &lt;NAME=VALUE&gt;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27657A7-32DE-EB4F-8B4D-476754FCAD7D}" type="slidenum">
              <a:rPr lang="en-US" smtClean="0"/>
              <a:t>4</a:t>
            </a:fld>
            <a:endParaRPr lang="en-US"/>
          </a:p>
        </p:txBody>
      </p:sp>
    </p:spTree>
    <p:extLst>
      <p:ext uri="{BB962C8B-B14F-4D97-AF65-F5344CB8AC3E}">
        <p14:creationId xmlns:p14="http://schemas.microsoft.com/office/powerpoint/2010/main" val="2025048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Specifies the srs in which to interpret the coordinate given.</a:t>
            </a:r>
          </a:p>
          <a:p>
            <a:r>
              <a:rPr lang="en-US" dirty="0" smtClean="0"/>
              <a:t>2. </a:t>
            </a:r>
            <a:endParaRPr lang="en-US" dirty="0"/>
          </a:p>
        </p:txBody>
      </p:sp>
      <p:sp>
        <p:nvSpPr>
          <p:cNvPr id="4" name="Slide Number Placeholder 3"/>
          <p:cNvSpPr>
            <a:spLocks noGrp="1"/>
          </p:cNvSpPr>
          <p:nvPr>
            <p:ph type="sldNum" sz="quarter" idx="10"/>
          </p:nvPr>
        </p:nvSpPr>
        <p:spPr/>
        <p:txBody>
          <a:bodyPr/>
          <a:lstStyle/>
          <a:p>
            <a:fld id="{127657A7-32DE-EB4F-8B4D-476754FCAD7D}" type="slidenum">
              <a:rPr lang="en-US" smtClean="0"/>
              <a:t>5</a:t>
            </a:fld>
            <a:endParaRPr lang="en-US"/>
          </a:p>
        </p:txBody>
      </p:sp>
    </p:spTree>
    <p:extLst>
      <p:ext uri="{BB962C8B-B14F-4D97-AF65-F5344CB8AC3E}">
        <p14:creationId xmlns:p14="http://schemas.microsoft.com/office/powerpoint/2010/main" val="3794571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7657A7-32DE-EB4F-8B4D-476754FCAD7D}" type="slidenum">
              <a:rPr lang="en-US" smtClean="0"/>
              <a:t>6</a:t>
            </a:fld>
            <a:endParaRPr lang="en-US"/>
          </a:p>
        </p:txBody>
      </p:sp>
    </p:spTree>
    <p:extLst>
      <p:ext uri="{BB962C8B-B14F-4D97-AF65-F5344CB8AC3E}">
        <p14:creationId xmlns:p14="http://schemas.microsoft.com/office/powerpoint/2010/main" val="30632711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smtClean="0"/>
              <a:t>Click to edit Master title style</a:t>
            </a:r>
            <a:endParaRPr dirty="0"/>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fld id="{06040A78-2A4B-4566-8626-79DE0D4C1085}" type="datetimeFigureOut">
              <a:rPr lang="en-US" smtClean="0"/>
              <a:t>8/20/19</a:t>
            </a:fld>
            <a:endParaRPr lang="en-US"/>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endParaRPr lang="en-US"/>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spcBef>
                <a:spcPts val="600"/>
              </a:spcBef>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06040A78-2A4B-4566-8626-79DE0D4C1085}" type="datetimeFigureOut">
              <a:rPr lang="en-US" smtClean="0"/>
              <a:t>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4267200" y="0"/>
            <a:ext cx="48768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spcBef>
                <a:spcPts val="600"/>
              </a:spcBef>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06040A78-2A4B-4566-8626-79DE0D4C1085}" type="datetimeFigureOut">
              <a:rPr lang="en-US" smtClean="0"/>
              <a:t>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6040A78-2A4B-4566-8626-79DE0D4C1085}" type="datetimeFigureOut">
              <a:rPr lang="en-US" smtClean="0"/>
              <a:t>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76962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6040A78-2A4B-4566-8626-79DE0D4C1085}" type="datetimeFigureOut">
              <a:rPr lang="en-US" smtClean="0"/>
              <a:t>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6040A78-2A4B-4566-8626-79DE0D4C1085}" type="datetimeFigureOut">
              <a:rPr lang="en-US" smtClean="0"/>
              <a:t>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fld id="{06040A78-2A4B-4566-8626-79DE0D4C1085}" type="datetimeFigureOut">
              <a:rPr lang="en-US" smtClean="0"/>
              <a:t>8/20/19</a:t>
            </a:fld>
            <a:endParaRPr lang="en-US"/>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endParaRPr lang="en-US"/>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en-US" smtClean="0"/>
              <a:t>Drag picture to placeholder or click icon to add</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54200" y="1851212"/>
            <a:ext cx="5446714" cy="1730375"/>
          </a:xfrm>
        </p:spPr>
        <p:txBody>
          <a:bodyPr anchor="b" anchorCtr="0"/>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040A78-2A4B-4566-8626-79DE0D4C1085}" type="datetimeFigureOut">
              <a:rPr lang="en-US" smtClean="0"/>
              <a:t>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526B6-F861-4D54-BBE9-4BB519D3F342}" type="slidenum">
              <a:rPr lang="en-US" smtClean="0"/>
              <a:t>‹#›</a:t>
            </a:fld>
            <a:endParaRPr lang="en-US"/>
          </a:p>
        </p:txBody>
      </p:sp>
      <p:grpSp>
        <p:nvGrpSpPr>
          <p:cNvPr id="7" name="Group 9"/>
          <p:cNvGrpSpPr/>
          <p:nvPr/>
        </p:nvGrpSpPr>
        <p:grpSpPr>
          <a:xfrm>
            <a:off x="0" y="0"/>
            <a:ext cx="9144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9144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1554480" y="3258805"/>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6040A78-2A4B-4566-8626-79DE0D4C1085}" type="datetimeFigureOut">
              <a:rPr lang="en-US" smtClean="0"/>
              <a:t>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0" y="1372650"/>
            <a:ext cx="9144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66048"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06040A78-2A4B-4566-8626-79DE0D4C1085}" type="datetimeFigureOut">
              <a:rPr lang="en-US" smtClean="0"/>
              <a:t>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C526B6-F861-4D54-BBE9-4BB519D3F342}" type="slidenum">
              <a:rPr lang="en-US" smtClean="0"/>
              <a:t>‹#›</a:t>
            </a:fld>
            <a:endParaRPr lang="en-US"/>
          </a:p>
        </p:txBody>
      </p:sp>
      <p:pic>
        <p:nvPicPr>
          <p:cNvPr id="14" name="Picture 13" descr="Overlay-HorizontalBridge.jpg"/>
          <p:cNvPicPr>
            <a:picLocks noChangeAspect="1"/>
          </p:cNvPicPr>
          <p:nvPr/>
        </p:nvPicPr>
        <p:blipFill>
          <a:blip r:embed="rId3"/>
          <a:srcRect t="23425" r="61031" b="39764"/>
          <a:stretch>
            <a:fillRect/>
          </a:stretch>
        </p:blipFill>
        <p:spPr>
          <a:xfrm>
            <a:off x="4766048" y="2460812"/>
            <a:ext cx="3563348"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780052" y="2460812"/>
            <a:ext cx="3563348" cy="98613"/>
          </a:xfrm>
          <a:prstGeom prst="rect">
            <a:avLst/>
          </a:prstGeom>
          <a:solidFill>
            <a:schemeClr val="bg2">
              <a:lumMod val="40000"/>
              <a:lumOff val="60000"/>
            </a:schemeClr>
          </a:solid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0" y="1372650"/>
            <a:ext cx="9144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6040A78-2A4B-4566-8626-79DE0D4C1085}" type="datetimeFigureOut">
              <a:rPr lang="en-US" smtClean="0"/>
              <a:t>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06040A78-2A4B-4566-8626-79DE0D4C1085}" type="datetimeFigureOut">
              <a:rPr lang="en-US" smtClean="0"/>
              <a:t>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526B6-F861-4D54-BBE9-4BB519D3F3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4267200" y="0"/>
            <a:ext cx="48768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spcBef>
                <a:spcPts val="600"/>
              </a:spcBef>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040A78-2A4B-4566-8626-79DE0D4C1085}" type="datetimeFigureOut">
              <a:rPr lang="en-US" smtClean="0"/>
              <a:t>8/20/19</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4267200" y="6356350"/>
            <a:ext cx="609600" cy="365125"/>
          </a:xfrm>
        </p:spPr>
        <p:txBody>
          <a:bodyPr/>
          <a:lstStyle>
            <a:lvl1pPr algn="ctr">
              <a:defRPr>
                <a:solidFill>
                  <a:schemeClr val="tx2">
                    <a:lumMod val="40000"/>
                    <a:lumOff val="60000"/>
                  </a:schemeClr>
                </a:solidFill>
              </a:defRPr>
            </a:lvl1pPr>
          </a:lstStyle>
          <a:p>
            <a:fld id="{3EC526B6-F861-4D54-BBE9-4BB519D3F3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2" y="40341"/>
            <a:ext cx="7570787" cy="1411941"/>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92162" y="1761565"/>
            <a:ext cx="7570787" cy="4289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fld id="{06040A78-2A4B-4566-8626-79DE0D4C1085}" type="datetimeFigureOut">
              <a:rPr lang="en-US" smtClean="0"/>
              <a:t>8/20/19</a:t>
            </a:fld>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fld id="{3EC526B6-F861-4D54-BBE9-4BB519D3F342}" type="slidenum">
              <a:rPr lang="en-US" smtClean="0"/>
              <a:t>‹#›</a:t>
            </a:fld>
            <a:endParaRPr lang="en-US"/>
          </a:p>
        </p:txBody>
      </p:sp>
      <p:sp>
        <p:nvSpPr>
          <p:cNvPr id="5" name="Footer Placeholder 4"/>
          <p:cNvSpPr>
            <a:spLocks noGrp="1"/>
          </p:cNvSpPr>
          <p:nvPr>
            <p:ph type="ftr" sz="quarter" idx="3"/>
          </p:nvPr>
        </p:nvSpPr>
        <p:spPr>
          <a:xfrm>
            <a:off x="372035" y="6356350"/>
            <a:ext cx="28956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055813" indent="-344488" algn="l" defTabSz="914400" rtl="0" eaLnBrk="1" latinLnBrk="0" hangingPunct="1">
        <a:spcBef>
          <a:spcPct val="20000"/>
        </a:spcBef>
        <a:buFont typeface="Arial" pitchFamily="34" charset="0"/>
        <a:buChar char="•"/>
        <a:defRPr lang="en-US" sz="2000" kern="1200" dirty="0" smtClean="0">
          <a:solidFill>
            <a:schemeClr val="tx2"/>
          </a:solidFill>
          <a:latin typeface="+mn-lt"/>
          <a:ea typeface="+mn-ea"/>
          <a:cs typeface="+mn-cs"/>
        </a:defRPr>
      </a:lvl6pPr>
      <a:lvl7pPr marL="2398713" indent="-344488" algn="l" defTabSz="914400" rtl="0" eaLnBrk="1" latinLnBrk="0" hangingPunct="1">
        <a:spcBef>
          <a:spcPct val="20000"/>
        </a:spcBef>
        <a:buClr>
          <a:schemeClr val="accent1">
            <a:lumMod val="60000"/>
            <a:lumOff val="40000"/>
          </a:schemeClr>
        </a:buClr>
        <a:buFont typeface="Arial" pitchFamily="34" charset="0"/>
        <a:buChar char="•"/>
        <a:defRPr lang="en-US" sz="2000" kern="1200" dirty="0" smtClean="0">
          <a:solidFill>
            <a:schemeClr val="tx2"/>
          </a:solidFill>
          <a:latin typeface="+mn-lt"/>
          <a:ea typeface="+mn-ea"/>
          <a:cs typeface="+mn-cs"/>
        </a:defRPr>
      </a:lvl7pPr>
      <a:lvl8pPr marL="2743200" indent="-344488" algn="l" defTabSz="914400" rtl="0" eaLnBrk="1" latinLnBrk="0" hangingPunct="1">
        <a:spcBef>
          <a:spcPct val="20000"/>
        </a:spcBef>
        <a:buFont typeface="Arial" pitchFamily="34" charset="0"/>
        <a:buChar char="•"/>
        <a:defRPr lang="en-US" sz="2000" kern="1200" dirty="0" smtClean="0">
          <a:solidFill>
            <a:schemeClr val="tx2"/>
          </a:solidFill>
          <a:latin typeface="+mn-lt"/>
          <a:ea typeface="+mn-ea"/>
          <a:cs typeface="+mn-cs"/>
        </a:defRPr>
      </a:lvl8pPr>
      <a:lvl9pPr marL="3087688" indent="-344488" algn="l" defTabSz="914400" rtl="0" eaLnBrk="1" latinLnBrk="0" hangingPunct="1">
        <a:spcBef>
          <a:spcPct val="20000"/>
        </a:spcBef>
        <a:buClr>
          <a:schemeClr val="accent1">
            <a:lumMod val="60000"/>
            <a:lumOff val="40000"/>
          </a:schemeClr>
        </a:buClr>
        <a:buFont typeface="Arial" pitchFamily="34" charset="0"/>
        <a:buChar char="•"/>
        <a:defRPr lang="en-US" sz="2000" kern="1200" dirty="0" smtClean="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American Typewriter Condensed"/>
                <a:cs typeface="American Typewriter Condensed"/>
              </a:rPr>
              <a:t>gdalwarp</a:t>
            </a:r>
            <a:endParaRPr lang="en-US" b="1" dirty="0">
              <a:latin typeface="American Typewriter Condensed"/>
              <a:cs typeface="American Typewriter Condensed"/>
            </a:endParaRPr>
          </a:p>
        </p:txBody>
      </p:sp>
      <p:sp>
        <p:nvSpPr>
          <p:cNvPr id="3" name="Subtitle 2"/>
          <p:cNvSpPr>
            <a:spLocks noGrp="1"/>
          </p:cNvSpPr>
          <p:nvPr>
            <p:ph type="subTitle" idx="1"/>
          </p:nvPr>
        </p:nvSpPr>
        <p:spPr>
          <a:xfrm>
            <a:off x="2157694" y="5597361"/>
            <a:ext cx="5143219" cy="458297"/>
          </a:xfrm>
        </p:spPr>
        <p:txBody>
          <a:bodyPr/>
          <a:lstStyle/>
          <a:p>
            <a:r>
              <a:rPr lang="en-US" b="1" dirty="0" smtClean="0"/>
              <a:t>Image reprojection and wrapping utility</a:t>
            </a:r>
            <a:endParaRPr lang="en-US" b="1" dirty="0"/>
          </a:p>
        </p:txBody>
      </p:sp>
    </p:spTree>
    <p:extLst>
      <p:ext uri="{BB962C8B-B14F-4D97-AF65-F5344CB8AC3E}">
        <p14:creationId xmlns:p14="http://schemas.microsoft.com/office/powerpoint/2010/main" val="3176167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Synopsis</a:t>
            </a:r>
            <a:endParaRPr lang="en-US" dirty="0"/>
          </a:p>
        </p:txBody>
      </p:sp>
      <p:sp>
        <p:nvSpPr>
          <p:cNvPr id="3" name="Content Placeholder 2"/>
          <p:cNvSpPr>
            <a:spLocks noGrp="1"/>
          </p:cNvSpPr>
          <p:nvPr>
            <p:ph idx="1"/>
          </p:nvPr>
        </p:nvSpPr>
        <p:spPr/>
        <p:txBody>
          <a:bodyPr>
            <a:normAutofit/>
          </a:bodyPr>
          <a:lstStyle/>
          <a:p>
            <a:r>
              <a:rPr lang="en-US" sz="2000" dirty="0" smtClean="0"/>
              <a:t>Gdalwarp [--help-general][--formats]</a:t>
            </a:r>
          </a:p>
          <a:p>
            <a:r>
              <a:rPr lang="en-US" sz="2000" dirty="0" smtClean="0"/>
              <a:t>[-s_srs srs_def][-t_srs srs_def][-ct string] [-to “NAME=VALUE]</a:t>
            </a:r>
          </a:p>
          <a:p>
            <a:r>
              <a:rPr lang="en-US" sz="2000" dirty="0" smtClean="0"/>
              <a:t>[-refine_gcps tolerance [minimum_gcps]]</a:t>
            </a:r>
          </a:p>
          <a:p>
            <a:r>
              <a:rPr lang="en-US" sz="2000" dirty="0" smtClean="0"/>
              <a:t>[ovr level|AUTO||AUTO-n|NONE</a:t>
            </a:r>
            <a:r>
              <a:rPr lang="en-US" sz="2000" dirty="0"/>
              <a:t>]</a:t>
            </a:r>
          </a:p>
        </p:txBody>
      </p:sp>
    </p:spTree>
    <p:extLst>
      <p:ext uri="{BB962C8B-B14F-4D97-AF65-F5344CB8AC3E}">
        <p14:creationId xmlns:p14="http://schemas.microsoft.com/office/powerpoint/2010/main" val="3193264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836" y="110961"/>
            <a:ext cx="4598972" cy="752068"/>
          </a:xfrm>
        </p:spPr>
        <p:txBody>
          <a:bodyPr/>
          <a:lstStyle/>
          <a:p>
            <a:r>
              <a:rPr lang="en-US" dirty="0" smtClean="0"/>
              <a:t>Description</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smtClean="0"/>
              <a:t>The gdalwarp utility is an image mosaicing, reprojection and wrapping utility. The program can reproject to any supported projection, and also can apply to GCPs stored with the image is  “raw” with control information.</a:t>
            </a:r>
          </a:p>
          <a:p>
            <a:pPr marL="0" indent="0" algn="just">
              <a:buNone/>
            </a:pPr>
            <a:r>
              <a:rPr lang="en-US" sz="2000" b="1" dirty="0" smtClean="0"/>
              <a:t>GCP – Google Cloud Platform</a:t>
            </a:r>
          </a:p>
          <a:p>
            <a:pPr marL="0" indent="0" algn="just">
              <a:buNone/>
            </a:pPr>
            <a:r>
              <a:rPr lang="en-US" sz="2000" dirty="0" smtClean="0"/>
              <a:t>“gdalwarp” as  a utility is a command that has various instincts in functionality since it deals with the image stored and with the control information.</a:t>
            </a:r>
          </a:p>
          <a:p>
            <a:pPr marL="0" indent="0" algn="just">
              <a:buNone/>
            </a:pPr>
            <a:r>
              <a:rPr lang="en-US" sz="2000" dirty="0" smtClean="0"/>
              <a:t>The following are some of the functionality commands with which can be used in reprojection and  wrapping.</a:t>
            </a:r>
          </a:p>
          <a:p>
            <a:pPr marL="0" indent="0" algn="just">
              <a:buNone/>
            </a:pPr>
            <a:endParaRPr lang="en-US" sz="2000" dirty="0" smtClean="0"/>
          </a:p>
          <a:p>
            <a:pPr marL="0" indent="0">
              <a:buNone/>
            </a:pPr>
            <a:endParaRPr lang="en-US" sz="2000" dirty="0"/>
          </a:p>
        </p:txBody>
      </p:sp>
    </p:spTree>
    <p:extLst>
      <p:ext uri="{BB962C8B-B14F-4D97-AF65-F5344CB8AC3E}">
        <p14:creationId xmlns:p14="http://schemas.microsoft.com/office/powerpoint/2010/main" val="396362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162" y="40342"/>
            <a:ext cx="7570787" cy="725290"/>
          </a:xfrm>
        </p:spPr>
        <p:txBody>
          <a:bodyPr/>
          <a:lstStyle/>
          <a:p>
            <a:endParaRPr lang="en-US" dirty="0"/>
          </a:p>
        </p:txBody>
      </p:sp>
      <p:sp>
        <p:nvSpPr>
          <p:cNvPr id="3" name="Content Placeholder 2"/>
          <p:cNvSpPr>
            <a:spLocks noGrp="1"/>
          </p:cNvSpPr>
          <p:nvPr>
            <p:ph idx="1"/>
          </p:nvPr>
        </p:nvSpPr>
        <p:spPr/>
        <p:txBody>
          <a:bodyPr>
            <a:normAutofit lnSpcReduction="10000"/>
          </a:bodyPr>
          <a:lstStyle/>
          <a:p>
            <a:pPr algn="just">
              <a:buFont typeface="Wingdings" charset="2"/>
              <a:buChar char="Ø"/>
            </a:pPr>
            <a:r>
              <a:rPr lang="en-US" sz="2000" dirty="0" smtClean="0"/>
              <a:t>Set source spatial reference.</a:t>
            </a:r>
          </a:p>
          <a:p>
            <a:pPr algn="just">
              <a:buFont typeface="Wingdings" charset="2"/>
              <a:buChar char="Ø"/>
            </a:pPr>
            <a:r>
              <a:rPr lang="en-US" sz="2000" dirty="0" smtClean="0"/>
              <a:t>Set target spatial reference.</a:t>
            </a:r>
          </a:p>
          <a:p>
            <a:pPr marL="0" indent="0" algn="just">
              <a:buNone/>
            </a:pPr>
            <a:r>
              <a:rPr lang="en-US" sz="2000" dirty="0" smtClean="0"/>
              <a:t>All the above are concerned with the coordinate system that can be passed and supported by the ORG Spatial Reference .</a:t>
            </a:r>
          </a:p>
          <a:p>
            <a:pPr marL="0" indent="0" algn="just">
              <a:buNone/>
            </a:pPr>
            <a:r>
              <a:rPr lang="en-US" sz="2000" dirty="0" smtClean="0"/>
              <a:t>The following are the syntax involved:</a:t>
            </a:r>
          </a:p>
          <a:p>
            <a:pPr marL="457200" indent="-457200" algn="just">
              <a:buFont typeface="+mj-lt"/>
              <a:buAutoNum type="arabicPeriod"/>
            </a:pPr>
            <a:r>
              <a:rPr lang="en-US" sz="2000" b="1" dirty="0" smtClean="0"/>
              <a:t>-t_srs &lt;srs_def&gt;</a:t>
            </a:r>
            <a:r>
              <a:rPr lang="en-US" sz="2000" dirty="0" smtClean="0"/>
              <a:t>:</a:t>
            </a:r>
          </a:p>
          <a:p>
            <a:pPr marL="692150" lvl="2" indent="0" algn="just">
              <a:buNone/>
            </a:pPr>
            <a:r>
              <a:rPr lang="en-US" sz="1600" dirty="0" smtClean="0"/>
              <a:t>This is a command syntax for  setting the target spatial reference, it involves the coordinate systems that can be passed.</a:t>
            </a:r>
          </a:p>
          <a:p>
            <a:pPr marL="692150" lvl="2" indent="0" algn="just">
              <a:buNone/>
            </a:pPr>
            <a:r>
              <a:rPr lang="en-US" sz="1600" dirty="0" smtClean="0"/>
              <a:t>This involves the user input which includes EPSG and GCSes.</a:t>
            </a:r>
          </a:p>
          <a:p>
            <a:pPr marL="342900" lvl="1" indent="0" algn="just">
              <a:buNone/>
            </a:pPr>
            <a:r>
              <a:rPr lang="en-US" sz="1800" dirty="0" smtClean="0"/>
              <a:t>	</a:t>
            </a:r>
          </a:p>
          <a:p>
            <a:pPr marL="0" indent="0" algn="just">
              <a:buNone/>
            </a:pPr>
            <a:endParaRPr lang="en-US" sz="2000" dirty="0"/>
          </a:p>
        </p:txBody>
      </p:sp>
    </p:spTree>
    <p:extLst>
      <p:ext uri="{BB962C8B-B14F-4D97-AF65-F5344CB8AC3E}">
        <p14:creationId xmlns:p14="http://schemas.microsoft.com/office/powerpoint/2010/main" val="148368095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b="1" dirty="0" smtClean="0"/>
              <a:t>-s_srs &lt;srs def&gt;:</a:t>
            </a:r>
          </a:p>
          <a:p>
            <a:pPr marL="1149350" lvl="2" indent="-457200">
              <a:buFont typeface="+mj-lt"/>
              <a:buAutoNum type="arabicPeriod"/>
            </a:pPr>
            <a:r>
              <a:rPr lang="en-US" sz="1600" dirty="0"/>
              <a:t>This is a command syntax for  setting the </a:t>
            </a:r>
            <a:r>
              <a:rPr lang="en-US" sz="1600" dirty="0" smtClean="0"/>
              <a:t>source </a:t>
            </a:r>
            <a:r>
              <a:rPr lang="en-US" sz="1600" dirty="0"/>
              <a:t>spatial reference, it involves the coordinate systems that can be passed</a:t>
            </a:r>
            <a:r>
              <a:rPr lang="en-US" sz="1600" dirty="0" smtClean="0"/>
              <a:t>.</a:t>
            </a:r>
            <a:endParaRPr lang="en-US" sz="1200" b="1" dirty="0" smtClean="0"/>
          </a:p>
          <a:p>
            <a:pPr marL="1028700" lvl="3" indent="0">
              <a:buNone/>
            </a:pPr>
            <a:r>
              <a:rPr lang="en-US" sz="1400" dirty="0"/>
              <a:t> </a:t>
            </a:r>
            <a:r>
              <a:rPr lang="en-US" sz="1400" dirty="0" smtClean="0"/>
              <a:t>   its simillar to the above in terms of operation</a:t>
            </a:r>
          </a:p>
          <a:p>
            <a:pPr marL="1028700" lvl="3" indent="0">
              <a:buNone/>
            </a:pPr>
            <a:endParaRPr lang="en-US" sz="1400" dirty="0"/>
          </a:p>
          <a:p>
            <a:pPr marL="1028700" lvl="3" indent="0">
              <a:buNone/>
            </a:pPr>
            <a:r>
              <a:rPr lang="en-US" sz="1400" dirty="0" smtClean="0"/>
              <a:t>There are other commands but for the basic operation  the above are the main.</a:t>
            </a:r>
          </a:p>
          <a:p>
            <a:pPr marL="1028700" lvl="3" indent="0">
              <a:buNone/>
            </a:pPr>
            <a:r>
              <a:rPr lang="en-US" sz="1400" dirty="0" smtClean="0"/>
              <a:t>Some of the other commands are:</a:t>
            </a:r>
          </a:p>
          <a:p>
            <a:pPr marL="1028700" lvl="3" indent="0">
              <a:buNone/>
            </a:pPr>
            <a:r>
              <a:rPr lang="en-US" sz="1400" dirty="0" smtClean="0"/>
              <a:t>1.  -te_srs &lt;srs_def&gt;</a:t>
            </a:r>
            <a:endParaRPr lang="en-US" sz="1400" dirty="0"/>
          </a:p>
          <a:p>
            <a:pPr marL="1028700" lvl="3" indent="0">
              <a:buNone/>
            </a:pPr>
            <a:r>
              <a:rPr lang="en-US" sz="1400" dirty="0" smtClean="0"/>
              <a:t>2. –overwrite</a:t>
            </a:r>
          </a:p>
          <a:p>
            <a:pPr marL="1028700" lvl="3" indent="0">
              <a:buNone/>
            </a:pPr>
            <a:r>
              <a:rPr lang="en-US" sz="1400" dirty="0" smtClean="0"/>
              <a:t>3. –overwrite –to </a:t>
            </a:r>
          </a:p>
          <a:p>
            <a:pPr marL="1028700" lvl="3" indent="0">
              <a:buNone/>
            </a:pPr>
            <a:r>
              <a:rPr lang="en-US" sz="1400" dirty="0" smtClean="0"/>
              <a:t>4. </a:t>
            </a:r>
            <a:r>
              <a:rPr lang="en-US" sz="1400" smtClean="0"/>
              <a:t>– to &lt;NAME=VALUE&gt;</a:t>
            </a:r>
            <a:endParaRPr lang="en-US" sz="1400" dirty="0" smtClean="0"/>
          </a:p>
        </p:txBody>
      </p:sp>
    </p:spTree>
    <p:extLst>
      <p:ext uri="{BB962C8B-B14F-4D97-AF65-F5344CB8AC3E}">
        <p14:creationId xmlns:p14="http://schemas.microsoft.com/office/powerpoint/2010/main" val="1226414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644" y="0"/>
            <a:ext cx="5598972" cy="1246869"/>
          </a:xfrm>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pPr algn="just"/>
            <a:r>
              <a:rPr lang="en-US" sz="2000" dirty="0" smtClean="0"/>
              <a:t>For instancean eight bit spot stored  in GeoTIFF with control points mapping the corner to lat/long could be wrapped to a UTM projection with commands like this:</a:t>
            </a:r>
          </a:p>
          <a:p>
            <a:pPr algn="just"/>
            <a:r>
              <a:rPr lang="en-US" sz="2000" dirty="0" smtClean="0"/>
              <a:t>Gdalwarp –t_srs  ‘+proj = utm + zone=11 +data=WGS84’</a:t>
            </a:r>
          </a:p>
          <a:p>
            <a:pPr lvl="1" algn="just"/>
            <a:r>
              <a:rPr lang="en-US" sz="1800" dirty="0" smtClean="0"/>
              <a:t>This sets the source coordinate specified.</a:t>
            </a:r>
          </a:p>
          <a:p>
            <a:pPr marL="349250" lvl="1" indent="0" algn="just">
              <a:buNone/>
            </a:pPr>
            <a:endParaRPr lang="en-US" sz="1800" dirty="0" smtClean="0"/>
          </a:p>
          <a:p>
            <a:pPr algn="just"/>
            <a:r>
              <a:rPr lang="en-US" sz="2000" dirty="0" smtClean="0"/>
              <a:t>Gdalwarp –overwrite HDFA4_SDS:ASTER_LIB: “ref”</a:t>
            </a:r>
          </a:p>
          <a:p>
            <a:pPr lvl="1" algn="just"/>
            <a:r>
              <a:rPr lang="en-US" sz="1800" dirty="0" smtClean="0"/>
              <a:t>Where ref takes the form of “pg-PRB10000-2002031402-100-001”</a:t>
            </a:r>
            <a:endParaRPr lang="en-US" sz="1800" dirty="0"/>
          </a:p>
        </p:txBody>
      </p:sp>
    </p:spTree>
    <p:extLst>
      <p:ext uri="{BB962C8B-B14F-4D97-AF65-F5344CB8AC3E}">
        <p14:creationId xmlns:p14="http://schemas.microsoft.com/office/powerpoint/2010/main" val="584217801"/>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ＤＦＰ行書体"/>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Infusion.thmx</Template>
  <TotalTime>145</TotalTime>
  <Words>487</Words>
  <Application>Microsoft Macintosh PowerPoint</Application>
  <PresentationFormat>On-screen Show (4:3)</PresentationFormat>
  <Paragraphs>49</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Infusion</vt:lpstr>
      <vt:lpstr>gdalwarp</vt:lpstr>
      <vt:lpstr>Synopsis</vt:lpstr>
      <vt:lpstr>Description</vt:lpstr>
      <vt:lpstr>PowerPoint Presentation</vt:lpstr>
      <vt:lpstr>PowerPoint Presentation</vt:lpstr>
      <vt:lpstr>Examples: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gdalwarp</dc:title>
  <dc:creator>prince</dc:creator>
  <cp:lastModifiedBy>prince</cp:lastModifiedBy>
  <cp:revision>11</cp:revision>
  <dcterms:created xsi:type="dcterms:W3CDTF">2019-08-20T08:50:47Z</dcterms:created>
  <dcterms:modified xsi:type="dcterms:W3CDTF">2019-08-20T11:16:13Z</dcterms:modified>
</cp:coreProperties>
</file>