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4" r:id="rId7"/>
    <p:sldId id="262" r:id="rId8"/>
    <p:sldId id="259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90F9-6383-4E72-8EAF-9EA993825FEA}" type="datetimeFigureOut">
              <a:rPr lang="zh-TW" altLang="en-US" smtClean="0"/>
              <a:t>2020/6/4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12CCD-0D77-4EC0-92CC-36FF049B41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9365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90F9-6383-4E72-8EAF-9EA993825FEA}" type="datetimeFigureOut">
              <a:rPr lang="zh-TW" altLang="en-US" smtClean="0"/>
              <a:t>2020/6/4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12CCD-0D77-4EC0-92CC-36FF049B41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3862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90F9-6383-4E72-8EAF-9EA993825FEA}" type="datetimeFigureOut">
              <a:rPr lang="zh-TW" altLang="en-US" smtClean="0"/>
              <a:t>2020/6/4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12CCD-0D77-4EC0-92CC-36FF049B41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5182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90F9-6383-4E72-8EAF-9EA993825FEA}" type="datetimeFigureOut">
              <a:rPr lang="zh-TW" altLang="en-US" smtClean="0"/>
              <a:t>2020/6/4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12CCD-0D77-4EC0-92CC-36FF049B41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652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90F9-6383-4E72-8EAF-9EA993825FEA}" type="datetimeFigureOut">
              <a:rPr lang="zh-TW" altLang="en-US" smtClean="0"/>
              <a:t>2020/6/4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12CCD-0D77-4EC0-92CC-36FF049B41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6754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90F9-6383-4E72-8EAF-9EA993825FEA}" type="datetimeFigureOut">
              <a:rPr lang="zh-TW" altLang="en-US" smtClean="0"/>
              <a:t>2020/6/4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12CCD-0D77-4EC0-92CC-36FF049B41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213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90F9-6383-4E72-8EAF-9EA993825FEA}" type="datetimeFigureOut">
              <a:rPr lang="zh-TW" altLang="en-US" smtClean="0"/>
              <a:t>2020/6/4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12CCD-0D77-4EC0-92CC-36FF049B41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6323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90F9-6383-4E72-8EAF-9EA993825FEA}" type="datetimeFigureOut">
              <a:rPr lang="zh-TW" altLang="en-US" smtClean="0"/>
              <a:t>2020/6/4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12CCD-0D77-4EC0-92CC-36FF049B41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2677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90F9-6383-4E72-8EAF-9EA993825FEA}" type="datetimeFigureOut">
              <a:rPr lang="zh-TW" altLang="en-US" smtClean="0"/>
              <a:t>2020/6/4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12CCD-0D77-4EC0-92CC-36FF049B41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5906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90F9-6383-4E72-8EAF-9EA993825FEA}" type="datetimeFigureOut">
              <a:rPr lang="zh-TW" altLang="en-US" smtClean="0"/>
              <a:t>2020/6/4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12CCD-0D77-4EC0-92CC-36FF049B41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53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90F9-6383-4E72-8EAF-9EA993825FEA}" type="datetimeFigureOut">
              <a:rPr lang="zh-TW" altLang="en-US" smtClean="0"/>
              <a:t>2020/6/4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12CCD-0D77-4EC0-92CC-36FF049B41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234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390F9-6383-4E72-8EAF-9EA993825FEA}" type="datetimeFigureOut">
              <a:rPr lang="zh-TW" altLang="en-US" smtClean="0"/>
              <a:t>2020/6/4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12CCD-0D77-4EC0-92CC-36FF049B41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2823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DON one compartment model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 smtClean="0"/>
              <a:t>Yusyuan</a:t>
            </a:r>
            <a:r>
              <a:rPr lang="en-US" altLang="zh-TW" dirty="0" smtClean="0"/>
              <a:t> </a:t>
            </a:r>
            <a:r>
              <a:rPr lang="en-US" altLang="zh-TW" dirty="0"/>
              <a:t>L</a:t>
            </a:r>
            <a:r>
              <a:rPr lang="en-US" altLang="zh-TW" dirty="0" smtClean="0"/>
              <a:t>uo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6277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6919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174827"/>
              </p:ext>
            </p:extLst>
          </p:nvPr>
        </p:nvGraphicFramePr>
        <p:xfrm>
          <a:off x="1757482" y="2917202"/>
          <a:ext cx="6674341" cy="2586780"/>
        </p:xfrm>
        <a:graphic>
          <a:graphicData uri="http://schemas.openxmlformats.org/drawingml/2006/table">
            <a:tbl>
              <a:tblPr/>
              <a:tblGrid>
                <a:gridCol w="1507109">
                  <a:extLst>
                    <a:ext uri="{9D8B030D-6E8A-4147-A177-3AD203B41FA5}">
                      <a16:colId xmlns:a16="http://schemas.microsoft.com/office/drawing/2014/main" val="3721573898"/>
                    </a:ext>
                  </a:extLst>
                </a:gridCol>
                <a:gridCol w="738176">
                  <a:extLst>
                    <a:ext uri="{9D8B030D-6E8A-4147-A177-3AD203B41FA5}">
                      <a16:colId xmlns:a16="http://schemas.microsoft.com/office/drawing/2014/main" val="2707182833"/>
                    </a:ext>
                  </a:extLst>
                </a:gridCol>
                <a:gridCol w="738176">
                  <a:extLst>
                    <a:ext uri="{9D8B030D-6E8A-4147-A177-3AD203B41FA5}">
                      <a16:colId xmlns:a16="http://schemas.microsoft.com/office/drawing/2014/main" val="4016882537"/>
                    </a:ext>
                  </a:extLst>
                </a:gridCol>
                <a:gridCol w="738176">
                  <a:extLst>
                    <a:ext uri="{9D8B030D-6E8A-4147-A177-3AD203B41FA5}">
                      <a16:colId xmlns:a16="http://schemas.microsoft.com/office/drawing/2014/main" val="476043609"/>
                    </a:ext>
                  </a:extLst>
                </a:gridCol>
                <a:gridCol w="738176">
                  <a:extLst>
                    <a:ext uri="{9D8B030D-6E8A-4147-A177-3AD203B41FA5}">
                      <a16:colId xmlns:a16="http://schemas.microsoft.com/office/drawing/2014/main" val="3063555944"/>
                    </a:ext>
                  </a:extLst>
                </a:gridCol>
                <a:gridCol w="738176">
                  <a:extLst>
                    <a:ext uri="{9D8B030D-6E8A-4147-A177-3AD203B41FA5}">
                      <a16:colId xmlns:a16="http://schemas.microsoft.com/office/drawing/2014/main" val="1642846710"/>
                    </a:ext>
                  </a:extLst>
                </a:gridCol>
                <a:gridCol w="738176">
                  <a:extLst>
                    <a:ext uri="{9D8B030D-6E8A-4147-A177-3AD203B41FA5}">
                      <a16:colId xmlns:a16="http://schemas.microsoft.com/office/drawing/2014/main" val="982280379"/>
                    </a:ext>
                  </a:extLst>
                </a:gridCol>
                <a:gridCol w="738176">
                  <a:extLst>
                    <a:ext uri="{9D8B030D-6E8A-4147-A177-3AD203B41FA5}">
                      <a16:colId xmlns:a16="http://schemas.microsoft.com/office/drawing/2014/main" val="2699163251"/>
                    </a:ext>
                  </a:extLst>
                </a:gridCol>
              </a:tblGrid>
              <a:tr h="28742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mean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Pct_90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Pct_95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Pct_99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CSAF90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CSAF95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CSAF99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0001900"/>
                  </a:ext>
                </a:extLst>
              </a:tr>
              <a:tr h="2874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Q_MEO_1.1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0.105594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0.155269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0.172055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0.206048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1.470442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1.629408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1.95133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237820"/>
                  </a:ext>
                </a:extLst>
              </a:tr>
              <a:tr h="2874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Q_3DMPOH_1.1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0.010111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0.014799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0.016436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0.020303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1.463674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1.625593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2.008081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4971223"/>
                  </a:ext>
                </a:extLst>
              </a:tr>
              <a:tr h="2874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Q_2HDME_1.1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0.000994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0.001454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0.001615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0.001995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1.463674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1.625589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2.008073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9621440"/>
                  </a:ext>
                </a:extLst>
              </a:tr>
              <a:tr h="2874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Q_1EU_1.1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0.029237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0.05459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0.062988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0.080264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1.867186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2.154405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2.745315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8597818"/>
                  </a:ext>
                </a:extLst>
              </a:tr>
              <a:tr h="2874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Q_3HMA_1.1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0.000791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0.001158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0.001286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0.001589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1.463667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1.625594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2.008074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8989137"/>
                  </a:ext>
                </a:extLst>
              </a:tr>
              <a:tr h="2874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Q_1HMES_1.1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0.004465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0.01492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0.020439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0.034064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3.341206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4.577156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7.62855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9708845"/>
                  </a:ext>
                </a:extLst>
              </a:tr>
              <a:tr h="2874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Q_1HMEG_1.1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0.000195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0.000488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0.000613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0.000895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2.49823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3.135108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4.580671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97572"/>
                  </a:ext>
                </a:extLst>
              </a:tr>
              <a:tr h="2874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Q_1OME_1.1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0.035495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0.06522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0.07534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0.094655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1.837425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2.122523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2.666676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7929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2721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87889" y="2206072"/>
            <a:ext cx="974947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3200" dirty="0" smtClean="0"/>
              <a:t>DON</a:t>
            </a:r>
            <a:endParaRPr lang="zh-TW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1766169" y="1133124"/>
            <a:ext cx="5924811" cy="28602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向右箭號 5"/>
          <p:cNvSpPr/>
          <p:nvPr/>
        </p:nvSpPr>
        <p:spPr>
          <a:xfrm>
            <a:off x="1377862" y="2302328"/>
            <a:ext cx="776614" cy="463465"/>
          </a:xfrm>
          <a:prstGeom prst="righ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369502" y="2218929"/>
            <a:ext cx="974947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3200" dirty="0" smtClean="0"/>
              <a:t>DON</a:t>
            </a:r>
            <a:endParaRPr lang="zh-TW" altLang="en-US" sz="3200" dirty="0"/>
          </a:p>
        </p:txBody>
      </p:sp>
      <p:cxnSp>
        <p:nvCxnSpPr>
          <p:cNvPr id="12" name="直線單箭頭接點 11"/>
          <p:cNvCxnSpPr/>
          <p:nvPr/>
        </p:nvCxnSpPr>
        <p:spPr>
          <a:xfrm>
            <a:off x="3344449" y="2534060"/>
            <a:ext cx="1384125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3344449" y="2765793"/>
            <a:ext cx="1384125" cy="48422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4922729" y="2218929"/>
            <a:ext cx="906017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3200" dirty="0" smtClean="0"/>
              <a:t>D3G</a:t>
            </a:r>
            <a:endParaRPr lang="zh-TW" altLang="en-US" sz="32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926909" y="3007907"/>
            <a:ext cx="1114408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3200" dirty="0" smtClean="0"/>
              <a:t>D15G</a:t>
            </a:r>
            <a:endParaRPr lang="zh-TW" altLang="en-US" sz="3200" dirty="0"/>
          </a:p>
        </p:txBody>
      </p:sp>
      <p:cxnSp>
        <p:nvCxnSpPr>
          <p:cNvPr id="20" name="直線單箭頭接點 19"/>
          <p:cNvCxnSpPr/>
          <p:nvPr/>
        </p:nvCxnSpPr>
        <p:spPr>
          <a:xfrm flipV="1">
            <a:off x="3206662" y="632083"/>
            <a:ext cx="2169075" cy="158684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3711136" y="672540"/>
            <a:ext cx="1160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/>
              <a:t>Ke_Don</a:t>
            </a:r>
            <a:endParaRPr lang="zh-TW" altLang="en-US" sz="2400" dirty="0"/>
          </a:p>
        </p:txBody>
      </p:sp>
      <p:cxnSp>
        <p:nvCxnSpPr>
          <p:cNvPr id="22" name="直線單箭頭接點 21"/>
          <p:cNvCxnSpPr/>
          <p:nvPr/>
        </p:nvCxnSpPr>
        <p:spPr>
          <a:xfrm flipV="1">
            <a:off x="6041317" y="2498459"/>
            <a:ext cx="2451329" cy="14778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V="1">
            <a:off x="6097686" y="3342074"/>
            <a:ext cx="2451329" cy="14778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3533104" y="2007534"/>
            <a:ext cx="1200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Km_d3g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3269291" y="3126019"/>
            <a:ext cx="1356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Km_d15g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6722865" y="2044183"/>
            <a:ext cx="1117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Ku_d3g</a:t>
            </a:r>
            <a:endParaRPr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6722865" y="2834339"/>
            <a:ext cx="1273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Ku_d15g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9156525" y="2563232"/>
            <a:ext cx="2242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Excretion </a:t>
            </a:r>
            <a:endParaRPr lang="zh-TW" altLang="en-US" sz="36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5484113" y="-120358"/>
            <a:ext cx="2242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Excretion </a:t>
            </a:r>
            <a:endParaRPr lang="zh-TW" altLang="en-US" sz="3600" dirty="0"/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 rotWithShape="1">
          <a:blip r:embed="rId2"/>
          <a:srcRect l="2420" t="13093" r="45031" b="49957"/>
          <a:stretch/>
        </p:blipFill>
        <p:spPr>
          <a:xfrm>
            <a:off x="4175183" y="3987409"/>
            <a:ext cx="7031594" cy="278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580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97" y="488217"/>
            <a:ext cx="9323852" cy="6097221"/>
          </a:xfrm>
        </p:spPr>
      </p:pic>
    </p:spTree>
    <p:extLst>
      <p:ext uri="{BB962C8B-B14F-4D97-AF65-F5344CB8AC3E}">
        <p14:creationId xmlns:p14="http://schemas.microsoft.com/office/powerpoint/2010/main" val="750841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74" y="365125"/>
            <a:ext cx="9095284" cy="5947752"/>
          </a:xfrm>
        </p:spPr>
      </p:pic>
    </p:spTree>
    <p:extLst>
      <p:ext uri="{BB962C8B-B14F-4D97-AF65-F5344CB8AC3E}">
        <p14:creationId xmlns:p14="http://schemas.microsoft.com/office/powerpoint/2010/main" val="1210698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51" y="808097"/>
            <a:ext cx="9074265" cy="5934007"/>
          </a:xfrm>
        </p:spPr>
      </p:pic>
    </p:spTree>
    <p:extLst>
      <p:ext uri="{BB962C8B-B14F-4D97-AF65-F5344CB8AC3E}">
        <p14:creationId xmlns:p14="http://schemas.microsoft.com/office/powerpoint/2010/main" val="2122162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511" y="20906"/>
            <a:ext cx="5275989" cy="345017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226" y="3471076"/>
            <a:ext cx="5179274" cy="338692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01162" y="3024554"/>
            <a:ext cx="148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Excreted DON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0059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465" y="144708"/>
            <a:ext cx="5397650" cy="3529232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 rot="16200000">
            <a:off x="808926" y="1640959"/>
            <a:ext cx="29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% excreted d15g (cumulative)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096000" y="624733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Time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8270" y="3659205"/>
            <a:ext cx="5348768" cy="349711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637262" y="5010808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D15G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430181" y="3027609"/>
            <a:ext cx="1207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Excreted D15G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5837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431" y="-1"/>
            <a:ext cx="5216725" cy="3411415"/>
          </a:xfr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432" y="3313564"/>
            <a:ext cx="5239135" cy="3426069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659422" y="3110719"/>
            <a:ext cx="1345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Excreted D3G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2814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PBPK</a:t>
            </a:r>
            <a:r>
              <a:rPr lang="zh-TW" altLang="en-US" dirty="0" smtClean="0"/>
              <a:t> </a:t>
            </a:r>
            <a:r>
              <a:rPr lang="en-US" altLang="zh-TW" dirty="0" smtClean="0"/>
              <a:t>modeling of </a:t>
            </a:r>
            <a:r>
              <a:rPr lang="en-US" altLang="zh-TW" dirty="0" err="1" smtClean="0"/>
              <a:t>bioactivation</a:t>
            </a:r>
            <a:r>
              <a:rPr lang="en-US" altLang="zh-TW" dirty="0" smtClean="0"/>
              <a:t> and detoxification of </a:t>
            </a:r>
            <a:r>
              <a:rPr lang="en-US" altLang="zh-TW" dirty="0" err="1" smtClean="0"/>
              <a:t>methyleugenol</a:t>
            </a:r>
            <a:r>
              <a:rPr lang="en-US" altLang="zh-TW" dirty="0" smtClean="0"/>
              <a:t> in human 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Yu-</a:t>
            </a:r>
            <a:r>
              <a:rPr lang="en-US" altLang="zh-TW" dirty="0" err="1" smtClean="0"/>
              <a:t>Syuan</a:t>
            </a:r>
            <a:r>
              <a:rPr lang="en-US" altLang="zh-TW" dirty="0" smtClean="0"/>
              <a:t> Luo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634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114</Words>
  <Application>Microsoft Office PowerPoint</Application>
  <PresentationFormat>寬螢幕</PresentationFormat>
  <Paragraphs>93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Office 佈景主題</vt:lpstr>
      <vt:lpstr>DON one compartment model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PBPK modeling of bioactivation and detoxification of methyleugenol in human 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 one compartment model</dc:title>
  <dc:creator>User</dc:creator>
  <cp:lastModifiedBy>User</cp:lastModifiedBy>
  <cp:revision>4</cp:revision>
  <dcterms:created xsi:type="dcterms:W3CDTF">2020-06-05T05:07:06Z</dcterms:created>
  <dcterms:modified xsi:type="dcterms:W3CDTF">2020-06-05T17:28:30Z</dcterms:modified>
</cp:coreProperties>
</file>