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Cormorant Garamond Bold Italics" charset="1" panose="00000800000000000000"/>
      <p:regular r:id="rId23"/>
    </p:embeddedFont>
    <p:embeddedFont>
      <p:font typeface="Quicksand" charset="1" panose="00000000000000000000"/>
      <p:regular r:id="rId24"/>
    </p:embeddedFont>
    <p:embeddedFont>
      <p:font typeface="Quicksand Bol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Relationship Id="rId3" Target="../media/image31.jpeg" Type="http://schemas.openxmlformats.org/officeDocument/2006/relationships/image"/><Relationship Id="rId4" Target="../media/image3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Relationship Id="rId3" Target="../media/image34.jpeg" Type="http://schemas.openxmlformats.org/officeDocument/2006/relationships/image"/><Relationship Id="rId4" Target="../media/image35.jpeg" Type="http://schemas.openxmlformats.org/officeDocument/2006/relationships/image"/><Relationship Id="rId5" Target="../media/image36.jpeg" Type="http://schemas.openxmlformats.org/officeDocument/2006/relationships/image"/><Relationship Id="rId6" Target="../media/image37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VAGHvkX4hiw.mp4" Type="http://schemas.openxmlformats.org/officeDocument/2006/relationships/video"/><Relationship Id="rId4" Target="../media/VAGHvkX4hiw.mp4" Type="http://schemas.microsoft.com/office/2007/relationships/media"/><Relationship Id="rId5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478342"/>
            <a:ext cx="16229942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sz="18577">
                <a:solidFill>
                  <a:srgbClr val="0F4662"/>
                </a:solidFill>
                <a:latin typeface="Cormorant Garamond Bold Italics"/>
              </a:rPr>
              <a:t>Ginger Soda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96941" y="5687524"/>
            <a:ext cx="5294721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ea typeface="Quicksand"/>
              </a:rPr>
              <a:t>薑汁汽水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897307" y="8732388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</a:rPr>
              <a:t>11 June, 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2179" y="1967581"/>
            <a:ext cx="11643643" cy="108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</a:rPr>
              <a:t>Program Design</a:t>
            </a:r>
          </a:p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</a:rPr>
              <a:t> Final Report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615596" y="5978849"/>
            <a:ext cx="6807159" cy="350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</a:rPr>
              <a:t>Member: 410410045 林鈺琁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</a:rPr>
              <a:t>410420053 林祖葳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</a:rPr>
              <a:t>410420056 陳玟伶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</a:rPr>
              <a:t>410420121 何莉華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</a:rPr>
              <a:t>411422047 高可欣</a:t>
            </a:r>
          </a:p>
          <a:p>
            <a:pPr algn="r" marL="0" indent="0" lvl="0">
              <a:lnSpc>
                <a:spcPts val="68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369664"/>
            <a:ext cx="1828800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sz="18577">
                <a:solidFill>
                  <a:srgbClr val="0F4662"/>
                </a:solidFill>
                <a:latin typeface="Cormorant Garamond Bold Italics"/>
              </a:rPr>
              <a:t>Advanced Part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697935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Backpack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5461" y="3810000"/>
            <a:ext cx="7985992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Player can check the items he or she owns in the backpack.</a:t>
            </a:r>
          </a:p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including, tools, money and ginger soda.</a:t>
            </a:r>
          </a:p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player can use the tools in the backpack according to the description of the tooi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565026" y="3701325"/>
            <a:ext cx="6191250" cy="3398700"/>
          </a:xfrm>
          <a:custGeom>
            <a:avLst/>
            <a:gdLst/>
            <a:ahLst/>
            <a:cxnLst/>
            <a:rect r="r" b="b" t="t" l="l"/>
            <a:pathLst>
              <a:path h="3398700" w="6191250">
                <a:moveTo>
                  <a:pt x="0" y="0"/>
                </a:moveTo>
                <a:lnTo>
                  <a:pt x="6191250" y="0"/>
                </a:lnTo>
                <a:lnTo>
                  <a:pt x="6191250" y="3398700"/>
                </a:lnTo>
                <a:lnTo>
                  <a:pt x="0" y="339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19" r="0" b="-321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51118" y="2456695"/>
            <a:ext cx="5385764" cy="6426664"/>
            <a:chOff x="0" y="0"/>
            <a:chExt cx="1418473" cy="1692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15475" y="2456695"/>
            <a:ext cx="5385764" cy="6426664"/>
            <a:chOff x="0" y="0"/>
            <a:chExt cx="1418473" cy="16926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7077512" y="5143500"/>
            <a:ext cx="4132975" cy="2419692"/>
          </a:xfrm>
          <a:custGeom>
            <a:avLst/>
            <a:gdLst/>
            <a:ahLst/>
            <a:cxnLst/>
            <a:rect r="r" b="b" t="t" l="l"/>
            <a:pathLst>
              <a:path h="2419692" w="4132975">
                <a:moveTo>
                  <a:pt x="0" y="0"/>
                </a:moveTo>
                <a:lnTo>
                  <a:pt x="4132976" y="0"/>
                </a:lnTo>
                <a:lnTo>
                  <a:pt x="4132976" y="2419692"/>
                </a:lnTo>
                <a:lnTo>
                  <a:pt x="0" y="2419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496650" y="5143500"/>
            <a:ext cx="4144843" cy="2419692"/>
          </a:xfrm>
          <a:custGeom>
            <a:avLst/>
            <a:gdLst/>
            <a:ahLst/>
            <a:cxnLst/>
            <a:rect r="r" b="b" t="t" l="l"/>
            <a:pathLst>
              <a:path h="2419692" w="4144843">
                <a:moveTo>
                  <a:pt x="0" y="0"/>
                </a:moveTo>
                <a:lnTo>
                  <a:pt x="4144843" y="0"/>
                </a:lnTo>
                <a:lnTo>
                  <a:pt x="4144843" y="2419692"/>
                </a:lnTo>
                <a:lnTo>
                  <a:pt x="0" y="2419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2647382" y="5143500"/>
            <a:ext cx="4124331" cy="2419692"/>
          </a:xfrm>
          <a:custGeom>
            <a:avLst/>
            <a:gdLst/>
            <a:ahLst/>
            <a:cxnLst/>
            <a:rect r="r" b="b" t="t" l="l"/>
            <a:pathLst>
              <a:path h="2419692" w="4124331">
                <a:moveTo>
                  <a:pt x="0" y="0"/>
                </a:moveTo>
                <a:lnTo>
                  <a:pt x="4124331" y="0"/>
                </a:lnTo>
                <a:lnTo>
                  <a:pt x="4124331" y="2419692"/>
                </a:lnTo>
                <a:lnTo>
                  <a:pt x="0" y="2419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599709"/>
            <a:ext cx="1080818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Mini Game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9143" y="3992722"/>
            <a:ext cx="5383382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Dice Comparison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51118" y="3992722"/>
            <a:ext cx="5385764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Timer Challenge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17857" y="3992722"/>
            <a:ext cx="5383382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Tic-tac-toe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1520031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the square for playing mini-game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91800" y="1971785"/>
            <a:ext cx="6667500" cy="2857500"/>
            <a:chOff x="0" y="0"/>
            <a:chExt cx="1756049" cy="752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6049" cy="752593"/>
            </a:xfrm>
            <a:custGeom>
              <a:avLst/>
              <a:gdLst/>
              <a:ahLst/>
              <a:cxnLst/>
              <a:rect r="r" b="b" t="t" l="l"/>
              <a:pathLst>
                <a:path h="752593" w="1756049">
                  <a:moveTo>
                    <a:pt x="59218" y="0"/>
                  </a:moveTo>
                  <a:lnTo>
                    <a:pt x="1696831" y="0"/>
                  </a:lnTo>
                  <a:cubicBezTo>
                    <a:pt x="1712537" y="0"/>
                    <a:pt x="1727599" y="6239"/>
                    <a:pt x="1738705" y="17345"/>
                  </a:cubicBezTo>
                  <a:cubicBezTo>
                    <a:pt x="1749810" y="28450"/>
                    <a:pt x="1756049" y="43513"/>
                    <a:pt x="1756049" y="59218"/>
                  </a:cubicBezTo>
                  <a:lnTo>
                    <a:pt x="1756049" y="693374"/>
                  </a:lnTo>
                  <a:cubicBezTo>
                    <a:pt x="1756049" y="709080"/>
                    <a:pt x="1749810" y="724142"/>
                    <a:pt x="1738705" y="735248"/>
                  </a:cubicBezTo>
                  <a:cubicBezTo>
                    <a:pt x="1727599" y="746354"/>
                    <a:pt x="1712537" y="752593"/>
                    <a:pt x="1696831" y="752593"/>
                  </a:cubicBezTo>
                  <a:lnTo>
                    <a:pt x="59218" y="752593"/>
                  </a:lnTo>
                  <a:cubicBezTo>
                    <a:pt x="43513" y="752593"/>
                    <a:pt x="28450" y="746354"/>
                    <a:pt x="17345" y="735248"/>
                  </a:cubicBezTo>
                  <a:cubicBezTo>
                    <a:pt x="6239" y="724142"/>
                    <a:pt x="0" y="709080"/>
                    <a:pt x="0" y="693374"/>
                  </a:cubicBezTo>
                  <a:lnTo>
                    <a:pt x="0" y="59218"/>
                  </a:lnTo>
                  <a:cubicBezTo>
                    <a:pt x="0" y="43513"/>
                    <a:pt x="6239" y="28450"/>
                    <a:pt x="17345" y="17345"/>
                  </a:cubicBezTo>
                  <a:cubicBezTo>
                    <a:pt x="28450" y="6239"/>
                    <a:pt x="43513" y="0"/>
                    <a:pt x="59218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756049" cy="876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010886"/>
            <a:ext cx="6667500" cy="2857500"/>
            <a:chOff x="0" y="0"/>
            <a:chExt cx="1756049" cy="7525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56049" cy="752593"/>
            </a:xfrm>
            <a:custGeom>
              <a:avLst/>
              <a:gdLst/>
              <a:ahLst/>
              <a:cxnLst/>
              <a:rect r="r" b="b" t="t" l="l"/>
              <a:pathLst>
                <a:path h="752593" w="1756049">
                  <a:moveTo>
                    <a:pt x="59218" y="0"/>
                  </a:moveTo>
                  <a:lnTo>
                    <a:pt x="1696831" y="0"/>
                  </a:lnTo>
                  <a:cubicBezTo>
                    <a:pt x="1712537" y="0"/>
                    <a:pt x="1727599" y="6239"/>
                    <a:pt x="1738705" y="17345"/>
                  </a:cubicBezTo>
                  <a:cubicBezTo>
                    <a:pt x="1749810" y="28450"/>
                    <a:pt x="1756049" y="43513"/>
                    <a:pt x="1756049" y="59218"/>
                  </a:cubicBezTo>
                  <a:lnTo>
                    <a:pt x="1756049" y="693374"/>
                  </a:lnTo>
                  <a:cubicBezTo>
                    <a:pt x="1756049" y="709080"/>
                    <a:pt x="1749810" y="724142"/>
                    <a:pt x="1738705" y="735248"/>
                  </a:cubicBezTo>
                  <a:cubicBezTo>
                    <a:pt x="1727599" y="746354"/>
                    <a:pt x="1712537" y="752593"/>
                    <a:pt x="1696831" y="752593"/>
                  </a:cubicBezTo>
                  <a:lnTo>
                    <a:pt x="59218" y="752593"/>
                  </a:lnTo>
                  <a:cubicBezTo>
                    <a:pt x="43513" y="752593"/>
                    <a:pt x="28450" y="746354"/>
                    <a:pt x="17345" y="735248"/>
                  </a:cubicBezTo>
                  <a:cubicBezTo>
                    <a:pt x="6239" y="724142"/>
                    <a:pt x="0" y="709080"/>
                    <a:pt x="0" y="693374"/>
                  </a:cubicBezTo>
                  <a:lnTo>
                    <a:pt x="0" y="59218"/>
                  </a:lnTo>
                  <a:cubicBezTo>
                    <a:pt x="0" y="43513"/>
                    <a:pt x="6239" y="28450"/>
                    <a:pt x="17345" y="17345"/>
                  </a:cubicBezTo>
                  <a:cubicBezTo>
                    <a:pt x="28450" y="6239"/>
                    <a:pt x="43513" y="0"/>
                    <a:pt x="59218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756049" cy="876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6230938"/>
            <a:ext cx="6667500" cy="2857500"/>
            <a:chOff x="0" y="0"/>
            <a:chExt cx="2137363" cy="9160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7363" cy="916013"/>
            </a:xfrm>
            <a:custGeom>
              <a:avLst/>
              <a:gdLst/>
              <a:ahLst/>
              <a:cxnLst/>
              <a:rect r="r" b="b" t="t" l="l"/>
              <a:pathLst>
                <a:path h="916013" w="2137363">
                  <a:moveTo>
                    <a:pt x="59218" y="0"/>
                  </a:moveTo>
                  <a:lnTo>
                    <a:pt x="2078145" y="0"/>
                  </a:lnTo>
                  <a:cubicBezTo>
                    <a:pt x="2093850" y="0"/>
                    <a:pt x="2108913" y="6239"/>
                    <a:pt x="2120018" y="17345"/>
                  </a:cubicBezTo>
                  <a:cubicBezTo>
                    <a:pt x="2131124" y="28450"/>
                    <a:pt x="2137363" y="43513"/>
                    <a:pt x="2137363" y="59218"/>
                  </a:cubicBezTo>
                  <a:lnTo>
                    <a:pt x="2137363" y="856794"/>
                  </a:lnTo>
                  <a:cubicBezTo>
                    <a:pt x="2137363" y="872500"/>
                    <a:pt x="2131124" y="887562"/>
                    <a:pt x="2120018" y="898668"/>
                  </a:cubicBezTo>
                  <a:cubicBezTo>
                    <a:pt x="2108913" y="909774"/>
                    <a:pt x="2093850" y="916013"/>
                    <a:pt x="2078145" y="916013"/>
                  </a:cubicBezTo>
                  <a:lnTo>
                    <a:pt x="59218" y="916013"/>
                  </a:lnTo>
                  <a:cubicBezTo>
                    <a:pt x="43513" y="916013"/>
                    <a:pt x="28450" y="909774"/>
                    <a:pt x="17345" y="898668"/>
                  </a:cubicBezTo>
                  <a:cubicBezTo>
                    <a:pt x="6239" y="887562"/>
                    <a:pt x="0" y="872500"/>
                    <a:pt x="0" y="856794"/>
                  </a:cubicBezTo>
                  <a:lnTo>
                    <a:pt x="0" y="59218"/>
                  </a:lnTo>
                  <a:cubicBezTo>
                    <a:pt x="0" y="43513"/>
                    <a:pt x="6239" y="28450"/>
                    <a:pt x="17345" y="17345"/>
                  </a:cubicBezTo>
                  <a:cubicBezTo>
                    <a:pt x="28450" y="6239"/>
                    <a:pt x="43513" y="0"/>
                    <a:pt x="59218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2137363" cy="1039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91800" y="6400800"/>
            <a:ext cx="6667500" cy="2857500"/>
            <a:chOff x="0" y="0"/>
            <a:chExt cx="1756049" cy="7525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56049" cy="752593"/>
            </a:xfrm>
            <a:custGeom>
              <a:avLst/>
              <a:gdLst/>
              <a:ahLst/>
              <a:cxnLst/>
              <a:rect r="r" b="b" t="t" l="l"/>
              <a:pathLst>
                <a:path h="752593" w="1756049">
                  <a:moveTo>
                    <a:pt x="59218" y="0"/>
                  </a:moveTo>
                  <a:lnTo>
                    <a:pt x="1696831" y="0"/>
                  </a:lnTo>
                  <a:cubicBezTo>
                    <a:pt x="1712537" y="0"/>
                    <a:pt x="1727599" y="6239"/>
                    <a:pt x="1738705" y="17345"/>
                  </a:cubicBezTo>
                  <a:cubicBezTo>
                    <a:pt x="1749810" y="28450"/>
                    <a:pt x="1756049" y="43513"/>
                    <a:pt x="1756049" y="59218"/>
                  </a:cubicBezTo>
                  <a:lnTo>
                    <a:pt x="1756049" y="693374"/>
                  </a:lnTo>
                  <a:cubicBezTo>
                    <a:pt x="1756049" y="709080"/>
                    <a:pt x="1749810" y="724142"/>
                    <a:pt x="1738705" y="735248"/>
                  </a:cubicBezTo>
                  <a:cubicBezTo>
                    <a:pt x="1727599" y="746354"/>
                    <a:pt x="1712537" y="752593"/>
                    <a:pt x="1696831" y="752593"/>
                  </a:cubicBezTo>
                  <a:lnTo>
                    <a:pt x="59218" y="752593"/>
                  </a:lnTo>
                  <a:cubicBezTo>
                    <a:pt x="43513" y="752593"/>
                    <a:pt x="28450" y="746354"/>
                    <a:pt x="17345" y="735248"/>
                  </a:cubicBezTo>
                  <a:cubicBezTo>
                    <a:pt x="6239" y="724142"/>
                    <a:pt x="0" y="709080"/>
                    <a:pt x="0" y="693374"/>
                  </a:cubicBezTo>
                  <a:lnTo>
                    <a:pt x="0" y="59218"/>
                  </a:lnTo>
                  <a:cubicBezTo>
                    <a:pt x="0" y="43513"/>
                    <a:pt x="6239" y="28450"/>
                    <a:pt x="17345" y="17345"/>
                  </a:cubicBezTo>
                  <a:cubicBezTo>
                    <a:pt x="28450" y="6239"/>
                    <a:pt x="43513" y="0"/>
                    <a:pt x="59218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1756049" cy="876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53328" y="2249011"/>
            <a:ext cx="2381250" cy="2381250"/>
          </a:xfrm>
          <a:custGeom>
            <a:avLst/>
            <a:gdLst/>
            <a:ahLst/>
            <a:cxnLst/>
            <a:rect r="r" b="b" t="t" l="l"/>
            <a:pathLst>
              <a:path h="2381250" w="2381250">
                <a:moveTo>
                  <a:pt x="0" y="0"/>
                </a:moveTo>
                <a:lnTo>
                  <a:pt x="2381250" y="0"/>
                </a:lnTo>
                <a:lnTo>
                  <a:pt x="2381250" y="2381250"/>
                </a:lnTo>
                <a:lnTo>
                  <a:pt x="0" y="2381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634578" y="2651236"/>
            <a:ext cx="406162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Increase player 2 steps 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65833" y="2106136"/>
            <a:ext cx="3662906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Increase Soda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592906" y="2209910"/>
            <a:ext cx="2381250" cy="2381250"/>
          </a:xfrm>
          <a:custGeom>
            <a:avLst/>
            <a:gdLst/>
            <a:ahLst/>
            <a:cxnLst/>
            <a:rect r="r" b="b" t="t" l="l"/>
            <a:pathLst>
              <a:path h="2381250" w="2381250">
                <a:moveTo>
                  <a:pt x="0" y="0"/>
                </a:moveTo>
                <a:lnTo>
                  <a:pt x="2381250" y="0"/>
                </a:lnTo>
                <a:lnTo>
                  <a:pt x="2381250" y="2381250"/>
                </a:lnTo>
                <a:lnTo>
                  <a:pt x="0" y="2381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84583" y="6469063"/>
            <a:ext cx="2381250" cy="2381250"/>
          </a:xfrm>
          <a:custGeom>
            <a:avLst/>
            <a:gdLst/>
            <a:ahLst/>
            <a:cxnLst/>
            <a:rect r="r" b="b" t="t" l="l"/>
            <a:pathLst>
              <a:path h="2381250" w="2381250">
                <a:moveTo>
                  <a:pt x="0" y="0"/>
                </a:moveTo>
                <a:lnTo>
                  <a:pt x="2381250" y="0"/>
                </a:lnTo>
                <a:lnTo>
                  <a:pt x="2381250" y="2381250"/>
                </a:lnTo>
                <a:lnTo>
                  <a:pt x="0" y="23812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765833" y="6658552"/>
            <a:ext cx="3662906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Gamble Roulette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4592906" y="6638925"/>
            <a:ext cx="2381250" cy="2381250"/>
          </a:xfrm>
          <a:custGeom>
            <a:avLst/>
            <a:gdLst/>
            <a:ahLst/>
            <a:cxnLst/>
            <a:rect r="r" b="b" t="t" l="l"/>
            <a:pathLst>
              <a:path h="2381250" w="2381250">
                <a:moveTo>
                  <a:pt x="0" y="0"/>
                </a:moveTo>
                <a:lnTo>
                  <a:pt x="2381250" y="0"/>
                </a:lnTo>
                <a:lnTo>
                  <a:pt x="2381250" y="2381250"/>
                </a:lnTo>
                <a:lnTo>
                  <a:pt x="0" y="2381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798746" y="6658552"/>
            <a:ext cx="3794161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Unknown Soda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599709"/>
            <a:ext cx="697935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Store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65833" y="7099877"/>
            <a:ext cx="3662906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2% Chance of Bankrupting opponent.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798746" y="7099877"/>
            <a:ext cx="3794161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Put special Effects (lucky or unlucky) for the player or opponent.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798746" y="2651236"/>
            <a:ext cx="3794161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decrease opponent 2 steps.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98746" y="2106136"/>
            <a:ext cx="3794161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Decrease Soda 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6538590" y="3753427"/>
            <a:ext cx="5439421" cy="3048000"/>
          </a:xfrm>
          <a:custGeom>
            <a:avLst/>
            <a:gdLst/>
            <a:ahLst/>
            <a:cxnLst/>
            <a:rect r="r" b="b" t="t" l="l"/>
            <a:pathLst>
              <a:path h="3048000" w="5439421">
                <a:moveTo>
                  <a:pt x="0" y="0"/>
                </a:moveTo>
                <a:lnTo>
                  <a:pt x="5439420" y="0"/>
                </a:lnTo>
                <a:lnTo>
                  <a:pt x="5439420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28" id="28"/>
          <p:cNvSpPr txBox="true"/>
          <p:nvPr/>
        </p:nvSpPr>
        <p:spPr>
          <a:xfrm rot="0">
            <a:off x="1028700" y="1520031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the square for buying tools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64873" y="3338829"/>
            <a:ext cx="6191556" cy="3609341"/>
          </a:xfrm>
          <a:custGeom>
            <a:avLst/>
            <a:gdLst/>
            <a:ahLst/>
            <a:cxnLst/>
            <a:rect r="r" b="b" t="t" l="l"/>
            <a:pathLst>
              <a:path h="3609341" w="6191556">
                <a:moveTo>
                  <a:pt x="0" y="0"/>
                </a:moveTo>
                <a:lnTo>
                  <a:pt x="6191556" y="0"/>
                </a:lnTo>
                <a:lnTo>
                  <a:pt x="6191556" y="3609342"/>
                </a:lnTo>
                <a:lnTo>
                  <a:pt x="0" y="3609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697935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Advance Part - Event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618249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the square for chance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05461" y="3810000"/>
            <a:ext cx="7738539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the player’s items, including money and ginger soda, will increase or decrease.</a:t>
            </a:r>
          </a:p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it will be lucky or unlucky. </a:t>
            </a:r>
          </a:p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totally 8 events.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Task allocation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54783" y="3750451"/>
            <a:ext cx="8578433" cy="300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2400">
                <a:solidFill>
                  <a:srgbClr val="0F4662"/>
                </a:solidFill>
                <a:ea typeface="Quicksand"/>
              </a:rPr>
              <a:t>林鈺琁：地圖框架生成、主菜單畫面</a:t>
            </a:r>
          </a:p>
          <a:p>
            <a:pPr algn="just">
              <a:lnSpc>
                <a:spcPts val="4800"/>
              </a:lnSpc>
            </a:pPr>
            <a:r>
              <a:rPr lang="en-US" sz="2400">
                <a:solidFill>
                  <a:srgbClr val="0F4662"/>
                </a:solidFill>
                <a:ea typeface="Quicksand"/>
              </a:rPr>
              <a:t>林祖葳：小遊戲（骰子比大小）、商店</a:t>
            </a:r>
          </a:p>
          <a:p>
            <a:pPr algn="just">
              <a:lnSpc>
                <a:spcPts val="4800"/>
              </a:lnSpc>
            </a:pPr>
            <a:r>
              <a:rPr lang="en-US" sz="2400">
                <a:solidFill>
                  <a:srgbClr val="0F4662"/>
                </a:solidFill>
                <a:ea typeface="Quicksand"/>
              </a:rPr>
              <a:t>陳玟伶：玩家介面（背包）、期中期末簡報</a:t>
            </a:r>
          </a:p>
          <a:p>
            <a:pPr algn="just">
              <a:lnSpc>
                <a:spcPts val="4800"/>
              </a:lnSpc>
            </a:pPr>
            <a:r>
              <a:rPr lang="en-US" sz="2400">
                <a:solidFill>
                  <a:srgbClr val="0F4662"/>
                </a:solidFill>
                <a:ea typeface="Quicksand"/>
              </a:rPr>
              <a:t>何莉華：整合成畫面、期中期末報告口頭</a:t>
            </a:r>
          </a:p>
          <a:p>
            <a:pPr algn="just" marL="0" indent="0" lvl="0">
              <a:lnSpc>
                <a:spcPts val="4800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</a:rPr>
              <a:t>高可欣：小遊戲（讀秒遊戲、井字遊戲)、事件、期中報告口頭</a:t>
            </a:r>
          </a:p>
        </p:txBody>
      </p:sp>
      <p:sp>
        <p:nvSpPr>
          <p:cNvPr name="AutoShape 4" id="4"/>
          <p:cNvSpPr/>
          <p:nvPr/>
        </p:nvSpPr>
        <p:spPr>
          <a:xfrm>
            <a:off x="4764551" y="3324872"/>
            <a:ext cx="8758897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4764551" y="7380239"/>
            <a:ext cx="8758897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63182" y="3369664"/>
            <a:ext cx="13361637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sz="18577">
                <a:solidFill>
                  <a:srgbClr val="0F4662"/>
                </a:solidFill>
                <a:latin typeface="Cormorant Garamond Bold Italics"/>
              </a:rPr>
              <a:t>Program Demo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63182" y="3369664"/>
            <a:ext cx="13361637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sz="18577">
                <a:solidFill>
                  <a:srgbClr val="0F4662"/>
                </a:solidFill>
                <a:latin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678511"/>
            <a:ext cx="18288000" cy="648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9"/>
              </a:lnSpc>
            </a:pPr>
            <a:r>
              <a:rPr lang="en-US" sz="18577">
                <a:solidFill>
                  <a:srgbClr val="0F4662"/>
                </a:solidFill>
                <a:latin typeface="Cormorant Garamond Bold Italics"/>
              </a:rPr>
              <a:t>Game</a:t>
            </a:r>
          </a:p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sz="18577">
                <a:solidFill>
                  <a:srgbClr val="0F4662"/>
                </a:solidFill>
                <a:latin typeface="Cormorant Garamond Bold Italics"/>
              </a:rPr>
              <a:t> introduction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510963" y="-2091854"/>
            <a:ext cx="14470709" cy="1447070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5EA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22055" y="673134"/>
            <a:ext cx="7763894" cy="1501285"/>
            <a:chOff x="0" y="0"/>
            <a:chExt cx="10351858" cy="200171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380566"/>
              <a:ext cx="1425153" cy="142515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E6DC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71438" lIns="71438" bIns="71438" rIns="71438"/>
              <a:lstStyle/>
              <a:p>
                <a:pPr algn="ctr">
                  <a:lnSpc>
                    <a:spcPts val="2953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4177279" y="0"/>
              <a:ext cx="6174579" cy="2001713"/>
              <a:chOff x="0" y="0"/>
              <a:chExt cx="955404" cy="30972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955404" cy="309729"/>
              </a:xfrm>
              <a:custGeom>
                <a:avLst/>
                <a:gdLst/>
                <a:ahLst/>
                <a:cxnLst/>
                <a:rect r="r" b="b" t="t" l="l"/>
                <a:pathLst>
                  <a:path h="309729" w="955404">
                    <a:moveTo>
                      <a:pt x="38451" y="0"/>
                    </a:moveTo>
                    <a:lnTo>
                      <a:pt x="916953" y="0"/>
                    </a:lnTo>
                    <a:cubicBezTo>
                      <a:pt x="938189" y="0"/>
                      <a:pt x="955404" y="17215"/>
                      <a:pt x="955404" y="38451"/>
                    </a:cubicBezTo>
                    <a:lnTo>
                      <a:pt x="955404" y="271278"/>
                    </a:lnTo>
                    <a:cubicBezTo>
                      <a:pt x="955404" y="281476"/>
                      <a:pt x="951353" y="291256"/>
                      <a:pt x="944142" y="298467"/>
                    </a:cubicBezTo>
                    <a:cubicBezTo>
                      <a:pt x="936931" y="305678"/>
                      <a:pt x="927151" y="309729"/>
                      <a:pt x="916953" y="309729"/>
                    </a:cubicBezTo>
                    <a:lnTo>
                      <a:pt x="38451" y="309729"/>
                    </a:lnTo>
                    <a:cubicBezTo>
                      <a:pt x="28253" y="309729"/>
                      <a:pt x="18473" y="305678"/>
                      <a:pt x="11262" y="298467"/>
                    </a:cubicBezTo>
                    <a:cubicBezTo>
                      <a:pt x="4051" y="291256"/>
                      <a:pt x="0" y="281476"/>
                      <a:pt x="0" y="271278"/>
                    </a:cubicBezTo>
                    <a:lnTo>
                      <a:pt x="0" y="38451"/>
                    </a:lnTo>
                    <a:cubicBezTo>
                      <a:pt x="0" y="28253"/>
                      <a:pt x="4051" y="18473"/>
                      <a:pt x="11262" y="11262"/>
                    </a:cubicBezTo>
                    <a:cubicBezTo>
                      <a:pt x="18473" y="4051"/>
                      <a:pt x="28253" y="0"/>
                      <a:pt x="38451" y="0"/>
                    </a:cubicBezTo>
                    <a:close/>
                  </a:path>
                </a:pathLst>
              </a:custGeom>
              <a:solidFill>
                <a:srgbClr val="BEE6D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66675"/>
                <a:ext cx="955404" cy="376404"/>
              </a:xfrm>
              <a:prstGeom prst="rect">
                <a:avLst/>
              </a:prstGeom>
            </p:spPr>
            <p:txBody>
              <a:bodyPr anchor="ctr" rtlCol="false" tIns="64851" lIns="64851" bIns="64851" rIns="64851"/>
              <a:lstStyle/>
              <a:p>
                <a:pPr algn="ctr">
                  <a:lnSpc>
                    <a:spcPts val="3638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425121" y="514393"/>
              <a:ext cx="653633" cy="1106148"/>
            </a:xfrm>
            <a:custGeom>
              <a:avLst/>
              <a:gdLst/>
              <a:ahLst/>
              <a:cxnLst/>
              <a:rect r="r" b="b" t="t" l="l"/>
              <a:pathLst>
                <a:path h="1106148" w="653633">
                  <a:moveTo>
                    <a:pt x="0" y="0"/>
                  </a:moveTo>
                  <a:lnTo>
                    <a:pt x="653633" y="0"/>
                  </a:lnTo>
                  <a:lnTo>
                    <a:pt x="653633" y="1106149"/>
                  </a:lnTo>
                  <a:lnTo>
                    <a:pt x="0" y="11061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689524" y="832793"/>
              <a:ext cx="1160781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404040"/>
                  </a:solidFill>
                  <a:latin typeface="Quicksand Bold"/>
                </a:rPr>
                <a:t>Who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340596" y="671291"/>
              <a:ext cx="5754596" cy="573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2400">
                  <a:solidFill>
                    <a:srgbClr val="404040"/>
                  </a:solidFill>
                  <a:latin typeface="Quicksand"/>
                </a:rPr>
                <a:t> Players: 2.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422055" y="7962813"/>
            <a:ext cx="1068864" cy="106886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6D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95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555014" y="7673009"/>
            <a:ext cx="4630934" cy="1501285"/>
            <a:chOff x="0" y="0"/>
            <a:chExt cx="955404" cy="3097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55404" cy="309729"/>
            </a:xfrm>
            <a:custGeom>
              <a:avLst/>
              <a:gdLst/>
              <a:ahLst/>
              <a:cxnLst/>
              <a:rect r="r" b="b" t="t" l="l"/>
              <a:pathLst>
                <a:path h="309729" w="955404">
                  <a:moveTo>
                    <a:pt x="38451" y="0"/>
                  </a:moveTo>
                  <a:lnTo>
                    <a:pt x="916953" y="0"/>
                  </a:lnTo>
                  <a:cubicBezTo>
                    <a:pt x="938189" y="0"/>
                    <a:pt x="955404" y="17215"/>
                    <a:pt x="955404" y="38451"/>
                  </a:cubicBezTo>
                  <a:lnTo>
                    <a:pt x="955404" y="271278"/>
                  </a:lnTo>
                  <a:cubicBezTo>
                    <a:pt x="955404" y="281476"/>
                    <a:pt x="951353" y="291256"/>
                    <a:pt x="944142" y="298467"/>
                  </a:cubicBezTo>
                  <a:cubicBezTo>
                    <a:pt x="936931" y="305678"/>
                    <a:pt x="927151" y="309729"/>
                    <a:pt x="916953" y="309729"/>
                  </a:cubicBezTo>
                  <a:lnTo>
                    <a:pt x="38451" y="309729"/>
                  </a:lnTo>
                  <a:cubicBezTo>
                    <a:pt x="28253" y="309729"/>
                    <a:pt x="18473" y="305678"/>
                    <a:pt x="11262" y="298467"/>
                  </a:cubicBezTo>
                  <a:cubicBezTo>
                    <a:pt x="4051" y="291256"/>
                    <a:pt x="0" y="281476"/>
                    <a:pt x="0" y="271278"/>
                  </a:cubicBezTo>
                  <a:lnTo>
                    <a:pt x="0" y="38451"/>
                  </a:lnTo>
                  <a:cubicBezTo>
                    <a:pt x="0" y="28253"/>
                    <a:pt x="4051" y="18473"/>
                    <a:pt x="11262" y="11262"/>
                  </a:cubicBezTo>
                  <a:cubicBezTo>
                    <a:pt x="18473" y="4051"/>
                    <a:pt x="28253" y="0"/>
                    <a:pt x="38451" y="0"/>
                  </a:cubicBezTo>
                  <a:close/>
                </a:path>
              </a:pathLst>
            </a:custGeom>
            <a:solidFill>
              <a:srgbClr val="BEE6D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955404" cy="376404"/>
            </a:xfrm>
            <a:prstGeom prst="rect">
              <a:avLst/>
            </a:prstGeom>
          </p:spPr>
          <p:txBody>
            <a:bodyPr anchor="ctr" rtlCol="false" tIns="64851" lIns="64851" bIns="64851" rIns="64851"/>
            <a:lstStyle/>
            <a:p>
              <a:pPr algn="ctr">
                <a:lnSpc>
                  <a:spcPts val="3638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181856" y="2785850"/>
            <a:ext cx="7930020" cy="1501285"/>
            <a:chOff x="0" y="0"/>
            <a:chExt cx="10573360" cy="200171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576560"/>
              <a:ext cx="1425153" cy="1425153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E6DC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71438" lIns="71438" bIns="71438" rIns="71438"/>
              <a:lstStyle/>
              <a:p>
                <a:pPr algn="ctr">
                  <a:lnSpc>
                    <a:spcPts val="2756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4398781" y="0"/>
              <a:ext cx="6174579" cy="2001713"/>
              <a:chOff x="0" y="0"/>
              <a:chExt cx="955404" cy="30972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55404" cy="309729"/>
              </a:xfrm>
              <a:custGeom>
                <a:avLst/>
                <a:gdLst/>
                <a:ahLst/>
                <a:cxnLst/>
                <a:rect r="r" b="b" t="t" l="l"/>
                <a:pathLst>
                  <a:path h="309729" w="955404">
                    <a:moveTo>
                      <a:pt x="38451" y="0"/>
                    </a:moveTo>
                    <a:lnTo>
                      <a:pt x="916953" y="0"/>
                    </a:lnTo>
                    <a:cubicBezTo>
                      <a:pt x="938189" y="0"/>
                      <a:pt x="955404" y="17215"/>
                      <a:pt x="955404" y="38451"/>
                    </a:cubicBezTo>
                    <a:lnTo>
                      <a:pt x="955404" y="271278"/>
                    </a:lnTo>
                    <a:cubicBezTo>
                      <a:pt x="955404" y="281476"/>
                      <a:pt x="951353" y="291256"/>
                      <a:pt x="944142" y="298467"/>
                    </a:cubicBezTo>
                    <a:cubicBezTo>
                      <a:pt x="936931" y="305678"/>
                      <a:pt x="927151" y="309729"/>
                      <a:pt x="916953" y="309729"/>
                    </a:cubicBezTo>
                    <a:lnTo>
                      <a:pt x="38451" y="309729"/>
                    </a:lnTo>
                    <a:cubicBezTo>
                      <a:pt x="28253" y="309729"/>
                      <a:pt x="18473" y="305678"/>
                      <a:pt x="11262" y="298467"/>
                    </a:cubicBezTo>
                    <a:cubicBezTo>
                      <a:pt x="4051" y="291256"/>
                      <a:pt x="0" y="281476"/>
                      <a:pt x="0" y="271278"/>
                    </a:cubicBezTo>
                    <a:lnTo>
                      <a:pt x="0" y="38451"/>
                    </a:lnTo>
                    <a:cubicBezTo>
                      <a:pt x="0" y="28253"/>
                      <a:pt x="4051" y="18473"/>
                      <a:pt x="11262" y="11262"/>
                    </a:cubicBezTo>
                    <a:cubicBezTo>
                      <a:pt x="18473" y="4051"/>
                      <a:pt x="28253" y="0"/>
                      <a:pt x="38451" y="0"/>
                    </a:cubicBezTo>
                    <a:close/>
                  </a:path>
                </a:pathLst>
              </a:custGeom>
              <a:solidFill>
                <a:srgbClr val="BEE6DC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955404" cy="347829"/>
              </a:xfrm>
              <a:prstGeom prst="rect">
                <a:avLst/>
              </a:prstGeom>
            </p:spPr>
            <p:txBody>
              <a:bodyPr anchor="ctr" rtlCol="false" tIns="64851" lIns="64851" bIns="64851" rIns="64851"/>
              <a:lstStyle/>
              <a:p>
                <a:pPr algn="ctr">
                  <a:lnSpc>
                    <a:spcPts val="3395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235921" y="812481"/>
              <a:ext cx="953311" cy="953311"/>
            </a:xfrm>
            <a:custGeom>
              <a:avLst/>
              <a:gdLst/>
              <a:ahLst/>
              <a:cxnLst/>
              <a:rect r="r" b="b" t="t" l="l"/>
              <a:pathLst>
                <a:path h="953311" w="953311">
                  <a:moveTo>
                    <a:pt x="0" y="0"/>
                  </a:moveTo>
                  <a:lnTo>
                    <a:pt x="953311" y="0"/>
                  </a:lnTo>
                  <a:lnTo>
                    <a:pt x="953311" y="953311"/>
                  </a:lnTo>
                  <a:lnTo>
                    <a:pt x="0" y="9533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4562097" y="61691"/>
              <a:ext cx="5847946" cy="1792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2400">
                  <a:solidFill>
                    <a:srgbClr val="404040"/>
                  </a:solidFill>
                  <a:latin typeface="Quicksand"/>
                </a:rPr>
                <a:t>Players roll the dice and advance on the board according to the points rolled.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1754662" y="1028786"/>
              <a:ext cx="1160781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404040"/>
                  </a:solidFill>
                  <a:latin typeface="Quicksand Bold"/>
                </a:rPr>
                <a:t>How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181856" y="5228749"/>
            <a:ext cx="7930020" cy="1501285"/>
            <a:chOff x="0" y="0"/>
            <a:chExt cx="10573360" cy="2001713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288280"/>
              <a:ext cx="1425153" cy="1425153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E6DC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71438" lIns="71438" bIns="71438" rIns="71438"/>
              <a:lstStyle/>
              <a:p>
                <a:pPr algn="ctr">
                  <a:lnSpc>
                    <a:spcPts val="2953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4398781" y="0"/>
              <a:ext cx="6174579" cy="2001713"/>
              <a:chOff x="0" y="0"/>
              <a:chExt cx="955404" cy="309729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955404" cy="309729"/>
              </a:xfrm>
              <a:custGeom>
                <a:avLst/>
                <a:gdLst/>
                <a:ahLst/>
                <a:cxnLst/>
                <a:rect r="r" b="b" t="t" l="l"/>
                <a:pathLst>
                  <a:path h="309729" w="955404">
                    <a:moveTo>
                      <a:pt x="38451" y="0"/>
                    </a:moveTo>
                    <a:lnTo>
                      <a:pt x="916953" y="0"/>
                    </a:lnTo>
                    <a:cubicBezTo>
                      <a:pt x="938189" y="0"/>
                      <a:pt x="955404" y="17215"/>
                      <a:pt x="955404" y="38451"/>
                    </a:cubicBezTo>
                    <a:lnTo>
                      <a:pt x="955404" y="271278"/>
                    </a:lnTo>
                    <a:cubicBezTo>
                      <a:pt x="955404" y="281476"/>
                      <a:pt x="951353" y="291256"/>
                      <a:pt x="944142" y="298467"/>
                    </a:cubicBezTo>
                    <a:cubicBezTo>
                      <a:pt x="936931" y="305678"/>
                      <a:pt x="927151" y="309729"/>
                      <a:pt x="916953" y="309729"/>
                    </a:cubicBezTo>
                    <a:lnTo>
                      <a:pt x="38451" y="309729"/>
                    </a:lnTo>
                    <a:cubicBezTo>
                      <a:pt x="28253" y="309729"/>
                      <a:pt x="18473" y="305678"/>
                      <a:pt x="11262" y="298467"/>
                    </a:cubicBezTo>
                    <a:cubicBezTo>
                      <a:pt x="4051" y="291256"/>
                      <a:pt x="0" y="281476"/>
                      <a:pt x="0" y="271278"/>
                    </a:cubicBezTo>
                    <a:lnTo>
                      <a:pt x="0" y="38451"/>
                    </a:lnTo>
                    <a:cubicBezTo>
                      <a:pt x="0" y="28253"/>
                      <a:pt x="4051" y="18473"/>
                      <a:pt x="11262" y="11262"/>
                    </a:cubicBezTo>
                    <a:cubicBezTo>
                      <a:pt x="18473" y="4051"/>
                      <a:pt x="28253" y="0"/>
                      <a:pt x="38451" y="0"/>
                    </a:cubicBezTo>
                    <a:close/>
                  </a:path>
                </a:pathLst>
              </a:custGeom>
              <a:solidFill>
                <a:srgbClr val="BEE6DC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66675"/>
                <a:ext cx="955404" cy="376404"/>
              </a:xfrm>
              <a:prstGeom prst="rect">
                <a:avLst/>
              </a:prstGeom>
            </p:spPr>
            <p:txBody>
              <a:bodyPr anchor="ctr" rtlCol="false" tIns="64851" lIns="64851" bIns="64851" rIns="64851"/>
              <a:lstStyle/>
              <a:p>
                <a:pPr algn="ctr">
                  <a:lnSpc>
                    <a:spcPts val="3638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4562097" y="61691"/>
              <a:ext cx="5847946" cy="1792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2400">
                  <a:solidFill>
                    <a:srgbClr val="404040"/>
                  </a:solidFill>
                  <a:latin typeface="Quicksand"/>
                </a:rPr>
                <a:t>Various </a:t>
              </a:r>
              <a:r>
                <a:rPr lang="en-US" sz="2400">
                  <a:solidFill>
                    <a:srgbClr val="404040"/>
                  </a:solidFill>
                  <a:latin typeface="Quicksand Bold"/>
                </a:rPr>
                <a:t>events</a:t>
              </a:r>
              <a:r>
                <a:rPr lang="en-US" sz="2400">
                  <a:solidFill>
                    <a:srgbClr val="404040"/>
                  </a:solidFill>
                  <a:latin typeface="Quicksand"/>
                </a:rPr>
                <a:t> to the squares the players getting money or “GINGER SODAS.”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754662" y="771641"/>
              <a:ext cx="1517703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404040"/>
                  </a:solidFill>
                  <a:latin typeface="Quicksand Bold"/>
                </a:rPr>
                <a:t>What</a:t>
              </a: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4481290" y="8272551"/>
            <a:ext cx="950393" cy="390525"/>
          </a:xfrm>
          <a:custGeom>
            <a:avLst/>
            <a:gdLst/>
            <a:ahLst/>
            <a:cxnLst/>
            <a:rect r="r" b="b" t="t" l="l"/>
            <a:pathLst>
              <a:path h="390525" w="950393">
                <a:moveTo>
                  <a:pt x="0" y="0"/>
                </a:moveTo>
                <a:lnTo>
                  <a:pt x="950393" y="0"/>
                </a:lnTo>
                <a:lnTo>
                  <a:pt x="950393" y="390525"/>
                </a:lnTo>
                <a:lnTo>
                  <a:pt x="0" y="390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5318265" y="5547249"/>
            <a:ext cx="817241" cy="817241"/>
          </a:xfrm>
          <a:custGeom>
            <a:avLst/>
            <a:gdLst/>
            <a:ahLst/>
            <a:cxnLst/>
            <a:rect r="r" b="b" t="t" l="l"/>
            <a:pathLst>
              <a:path h="817241" w="817241">
                <a:moveTo>
                  <a:pt x="0" y="0"/>
                </a:moveTo>
                <a:lnTo>
                  <a:pt x="817241" y="0"/>
                </a:lnTo>
                <a:lnTo>
                  <a:pt x="817241" y="817241"/>
                </a:lnTo>
                <a:lnTo>
                  <a:pt x="0" y="8172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581866" y="3977005"/>
            <a:ext cx="3537187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Gameplay</a:t>
            </a:r>
          </a:p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(Monopoly)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677501" y="7697846"/>
            <a:ext cx="4508447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404040"/>
                </a:solidFill>
                <a:latin typeface="Quicksand Bold"/>
              </a:rPr>
              <a:t>Wining Condition</a:t>
            </a:r>
            <a:r>
              <a:rPr lang="en-US" sz="2400">
                <a:solidFill>
                  <a:srgbClr val="404040"/>
                </a:solidFill>
                <a:latin typeface="Quicksand"/>
              </a:rPr>
              <a:t>: Compare the number of “GINGER SODAS” when game rounds end.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687559" y="8228389"/>
            <a:ext cx="1138277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404040"/>
                </a:solidFill>
                <a:latin typeface="Quicksand Bold"/>
              </a:rPr>
              <a:t>When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52084" y="4219601"/>
            <a:ext cx="5524500" cy="2381250"/>
            <a:chOff x="0" y="0"/>
            <a:chExt cx="1455012" cy="627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5012" cy="627161"/>
            </a:xfrm>
            <a:custGeom>
              <a:avLst/>
              <a:gdLst/>
              <a:ahLst/>
              <a:cxnLst/>
              <a:rect r="r" b="b" t="t" l="l"/>
              <a:pathLst>
                <a:path h="627161" w="1455012">
                  <a:moveTo>
                    <a:pt x="71470" y="0"/>
                  </a:moveTo>
                  <a:lnTo>
                    <a:pt x="1383542" y="0"/>
                  </a:lnTo>
                  <a:cubicBezTo>
                    <a:pt x="1423014" y="0"/>
                    <a:pt x="1455012" y="31998"/>
                    <a:pt x="1455012" y="71470"/>
                  </a:cubicBezTo>
                  <a:lnTo>
                    <a:pt x="1455012" y="555690"/>
                  </a:lnTo>
                  <a:cubicBezTo>
                    <a:pt x="1455012" y="595162"/>
                    <a:pt x="1423014" y="627161"/>
                    <a:pt x="1383542" y="627161"/>
                  </a:cubicBezTo>
                  <a:lnTo>
                    <a:pt x="71470" y="627161"/>
                  </a:lnTo>
                  <a:cubicBezTo>
                    <a:pt x="31998" y="627161"/>
                    <a:pt x="0" y="595162"/>
                    <a:pt x="0" y="555690"/>
                  </a:cubicBezTo>
                  <a:lnTo>
                    <a:pt x="0" y="71470"/>
                  </a:lnTo>
                  <a:cubicBezTo>
                    <a:pt x="0" y="31998"/>
                    <a:pt x="31998" y="0"/>
                    <a:pt x="7147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55012" cy="750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7900054">
            <a:off x="7297088" y="246718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9965584" y="24786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209977">
            <a:off x="10033792" y="7843105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0"/>
                </a:lnTo>
                <a:lnTo>
                  <a:pt x="0" y="454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866361">
            <a:off x="7294837" y="7818973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Board in Map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477125" y="3705251"/>
            <a:ext cx="3333750" cy="3333750"/>
          </a:xfrm>
          <a:custGeom>
            <a:avLst/>
            <a:gdLst/>
            <a:ahLst/>
            <a:cxnLst/>
            <a:rect r="r" b="b" t="t" l="l"/>
            <a:pathLst>
              <a:path h="3333750" w="3333750">
                <a:moveTo>
                  <a:pt x="0" y="0"/>
                </a:moveTo>
                <a:lnTo>
                  <a:pt x="3333750" y="0"/>
                </a:lnTo>
                <a:lnTo>
                  <a:pt x="3333750" y="3333750"/>
                </a:lnTo>
                <a:lnTo>
                  <a:pt x="0" y="3333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7777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652084" y="1562202"/>
            <a:ext cx="5524500" cy="2381250"/>
            <a:chOff x="0" y="0"/>
            <a:chExt cx="1455012" cy="6271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55012" cy="627161"/>
            </a:xfrm>
            <a:custGeom>
              <a:avLst/>
              <a:gdLst/>
              <a:ahLst/>
              <a:cxnLst/>
              <a:rect r="r" b="b" t="t" l="l"/>
              <a:pathLst>
                <a:path h="627161" w="1455012">
                  <a:moveTo>
                    <a:pt x="71470" y="0"/>
                  </a:moveTo>
                  <a:lnTo>
                    <a:pt x="1383542" y="0"/>
                  </a:lnTo>
                  <a:cubicBezTo>
                    <a:pt x="1423014" y="0"/>
                    <a:pt x="1455012" y="31998"/>
                    <a:pt x="1455012" y="71470"/>
                  </a:cubicBezTo>
                  <a:lnTo>
                    <a:pt x="1455012" y="555690"/>
                  </a:lnTo>
                  <a:cubicBezTo>
                    <a:pt x="1455012" y="595162"/>
                    <a:pt x="1423014" y="627161"/>
                    <a:pt x="1383542" y="627161"/>
                  </a:cubicBezTo>
                  <a:lnTo>
                    <a:pt x="71470" y="627161"/>
                  </a:lnTo>
                  <a:cubicBezTo>
                    <a:pt x="31998" y="627161"/>
                    <a:pt x="0" y="595162"/>
                    <a:pt x="0" y="555690"/>
                  </a:cubicBezTo>
                  <a:lnTo>
                    <a:pt x="0" y="71470"/>
                  </a:lnTo>
                  <a:cubicBezTo>
                    <a:pt x="0" y="31998"/>
                    <a:pt x="31998" y="0"/>
                    <a:pt x="71470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1455012" cy="750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652084" y="6877050"/>
            <a:ext cx="5524500" cy="2381250"/>
            <a:chOff x="0" y="0"/>
            <a:chExt cx="1455012" cy="6271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55012" cy="627161"/>
            </a:xfrm>
            <a:custGeom>
              <a:avLst/>
              <a:gdLst/>
              <a:ahLst/>
              <a:cxnLst/>
              <a:rect r="r" b="b" t="t" l="l"/>
              <a:pathLst>
                <a:path h="627161" w="1455012">
                  <a:moveTo>
                    <a:pt x="71470" y="0"/>
                  </a:moveTo>
                  <a:lnTo>
                    <a:pt x="1383542" y="0"/>
                  </a:lnTo>
                  <a:cubicBezTo>
                    <a:pt x="1423014" y="0"/>
                    <a:pt x="1455012" y="31998"/>
                    <a:pt x="1455012" y="71470"/>
                  </a:cubicBezTo>
                  <a:lnTo>
                    <a:pt x="1455012" y="555690"/>
                  </a:lnTo>
                  <a:cubicBezTo>
                    <a:pt x="1455012" y="595162"/>
                    <a:pt x="1423014" y="627161"/>
                    <a:pt x="1383542" y="627161"/>
                  </a:cubicBezTo>
                  <a:lnTo>
                    <a:pt x="71470" y="627161"/>
                  </a:lnTo>
                  <a:cubicBezTo>
                    <a:pt x="31998" y="627161"/>
                    <a:pt x="0" y="595162"/>
                    <a:pt x="0" y="555690"/>
                  </a:cubicBezTo>
                  <a:lnTo>
                    <a:pt x="0" y="71470"/>
                  </a:lnTo>
                  <a:cubicBezTo>
                    <a:pt x="0" y="31998"/>
                    <a:pt x="31998" y="0"/>
                    <a:pt x="71470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23825"/>
              <a:ext cx="1455012" cy="750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4219601"/>
            <a:ext cx="5524500" cy="2381250"/>
            <a:chOff x="0" y="0"/>
            <a:chExt cx="1455012" cy="6271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55012" cy="627161"/>
            </a:xfrm>
            <a:custGeom>
              <a:avLst/>
              <a:gdLst/>
              <a:ahLst/>
              <a:cxnLst/>
              <a:rect r="r" b="b" t="t" l="l"/>
              <a:pathLst>
                <a:path h="627161" w="1455012">
                  <a:moveTo>
                    <a:pt x="71470" y="0"/>
                  </a:moveTo>
                  <a:lnTo>
                    <a:pt x="1383542" y="0"/>
                  </a:lnTo>
                  <a:cubicBezTo>
                    <a:pt x="1423014" y="0"/>
                    <a:pt x="1455012" y="31998"/>
                    <a:pt x="1455012" y="71470"/>
                  </a:cubicBezTo>
                  <a:lnTo>
                    <a:pt x="1455012" y="555690"/>
                  </a:lnTo>
                  <a:cubicBezTo>
                    <a:pt x="1455012" y="595162"/>
                    <a:pt x="1423014" y="627161"/>
                    <a:pt x="1383542" y="627161"/>
                  </a:cubicBezTo>
                  <a:lnTo>
                    <a:pt x="71470" y="627161"/>
                  </a:lnTo>
                  <a:cubicBezTo>
                    <a:pt x="31998" y="627161"/>
                    <a:pt x="0" y="595162"/>
                    <a:pt x="0" y="555690"/>
                  </a:cubicBezTo>
                  <a:lnTo>
                    <a:pt x="0" y="71470"/>
                  </a:lnTo>
                  <a:cubicBezTo>
                    <a:pt x="0" y="31998"/>
                    <a:pt x="31998" y="0"/>
                    <a:pt x="71470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23825"/>
              <a:ext cx="1455012" cy="750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801475" y="4457726"/>
            <a:ext cx="5292222" cy="1905000"/>
            <a:chOff x="0" y="0"/>
            <a:chExt cx="7056296" cy="2540000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2540000" cy="2540000"/>
              <a:chOff x="0" y="0"/>
              <a:chExt cx="501728" cy="501728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501728" cy="501728"/>
              </a:xfrm>
              <a:custGeom>
                <a:avLst/>
                <a:gdLst/>
                <a:ahLst/>
                <a:cxnLst/>
                <a:rect r="r" b="b" t="t" l="l"/>
                <a:pathLst>
                  <a:path h="501728" w="501728">
                    <a:moveTo>
                      <a:pt x="207264" y="0"/>
                    </a:moveTo>
                    <a:lnTo>
                      <a:pt x="294464" y="0"/>
                    </a:lnTo>
                    <a:cubicBezTo>
                      <a:pt x="408933" y="0"/>
                      <a:pt x="501728" y="92795"/>
                      <a:pt x="501728" y="207264"/>
                    </a:cubicBezTo>
                    <a:lnTo>
                      <a:pt x="501728" y="294464"/>
                    </a:lnTo>
                    <a:cubicBezTo>
                      <a:pt x="501728" y="349434"/>
                      <a:pt x="479892" y="402153"/>
                      <a:pt x="441022" y="441022"/>
                    </a:cubicBezTo>
                    <a:cubicBezTo>
                      <a:pt x="402153" y="479892"/>
                      <a:pt x="349434" y="501728"/>
                      <a:pt x="294464" y="501728"/>
                    </a:cubicBezTo>
                    <a:lnTo>
                      <a:pt x="207264" y="501728"/>
                    </a:lnTo>
                    <a:cubicBezTo>
                      <a:pt x="152294" y="501728"/>
                      <a:pt x="99576" y="479892"/>
                      <a:pt x="60706" y="441022"/>
                    </a:cubicBezTo>
                    <a:cubicBezTo>
                      <a:pt x="21837" y="402153"/>
                      <a:pt x="0" y="349434"/>
                      <a:pt x="0" y="294464"/>
                    </a:cubicBezTo>
                    <a:lnTo>
                      <a:pt x="0" y="207264"/>
                    </a:lnTo>
                    <a:cubicBezTo>
                      <a:pt x="0" y="92795"/>
                      <a:pt x="92795" y="0"/>
                      <a:pt x="207264" y="0"/>
                    </a:cubicBezTo>
                    <a:close/>
                  </a:path>
                </a:pathLst>
              </a:custGeom>
              <a:solidFill>
                <a:srgbClr val="C2676B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23825"/>
                <a:ext cx="501728" cy="6255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079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127000" y="127034"/>
              <a:ext cx="22860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286000">
                  <a:moveTo>
                    <a:pt x="0" y="0"/>
                  </a:moveTo>
                  <a:lnTo>
                    <a:pt x="2286000" y="0"/>
                  </a:lnTo>
                  <a:lnTo>
                    <a:pt x="2286000" y="2286000"/>
                  </a:lnTo>
                  <a:lnTo>
                    <a:pt x="0" y="228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2540000" y="549241"/>
              <a:ext cx="4516296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</a:rPr>
                <a:t>Get "GINGER SODA"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540000" y="-66675"/>
              <a:ext cx="4516296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F4662"/>
                  </a:solidFill>
                  <a:latin typeface="Quicksand Bold"/>
                </a:rPr>
                <a:t>Vending Machine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44633" y="6877050"/>
            <a:ext cx="5524500" cy="2381250"/>
            <a:chOff x="0" y="0"/>
            <a:chExt cx="1455012" cy="62716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455012" cy="627161"/>
            </a:xfrm>
            <a:custGeom>
              <a:avLst/>
              <a:gdLst/>
              <a:ahLst/>
              <a:cxnLst/>
              <a:rect r="r" b="b" t="t" l="l"/>
              <a:pathLst>
                <a:path h="627161" w="1455012">
                  <a:moveTo>
                    <a:pt x="71470" y="0"/>
                  </a:moveTo>
                  <a:lnTo>
                    <a:pt x="1383542" y="0"/>
                  </a:lnTo>
                  <a:cubicBezTo>
                    <a:pt x="1423014" y="0"/>
                    <a:pt x="1455012" y="31998"/>
                    <a:pt x="1455012" y="71470"/>
                  </a:cubicBezTo>
                  <a:lnTo>
                    <a:pt x="1455012" y="555690"/>
                  </a:lnTo>
                  <a:cubicBezTo>
                    <a:pt x="1455012" y="595162"/>
                    <a:pt x="1423014" y="627161"/>
                    <a:pt x="1383542" y="627161"/>
                  </a:cubicBezTo>
                  <a:lnTo>
                    <a:pt x="71470" y="627161"/>
                  </a:lnTo>
                  <a:cubicBezTo>
                    <a:pt x="31998" y="627161"/>
                    <a:pt x="0" y="595162"/>
                    <a:pt x="0" y="555690"/>
                  </a:cubicBezTo>
                  <a:lnTo>
                    <a:pt x="0" y="71470"/>
                  </a:lnTo>
                  <a:cubicBezTo>
                    <a:pt x="0" y="31998"/>
                    <a:pt x="31998" y="0"/>
                    <a:pt x="7147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23825"/>
              <a:ext cx="1455012" cy="750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44839" y="7115201"/>
            <a:ext cx="5292222" cy="1905000"/>
            <a:chOff x="0" y="0"/>
            <a:chExt cx="7056296" cy="254000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2540000" cy="2540000"/>
              <a:chOff x="0" y="0"/>
              <a:chExt cx="501728" cy="501728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501728" cy="501728"/>
              </a:xfrm>
              <a:custGeom>
                <a:avLst/>
                <a:gdLst/>
                <a:ahLst/>
                <a:cxnLst/>
                <a:rect r="r" b="b" t="t" l="l"/>
                <a:pathLst>
                  <a:path h="501728" w="501728">
                    <a:moveTo>
                      <a:pt x="207264" y="0"/>
                    </a:moveTo>
                    <a:lnTo>
                      <a:pt x="294464" y="0"/>
                    </a:lnTo>
                    <a:cubicBezTo>
                      <a:pt x="408933" y="0"/>
                      <a:pt x="501728" y="92795"/>
                      <a:pt x="501728" y="207264"/>
                    </a:cubicBezTo>
                    <a:lnTo>
                      <a:pt x="501728" y="294464"/>
                    </a:lnTo>
                    <a:cubicBezTo>
                      <a:pt x="501728" y="349434"/>
                      <a:pt x="479892" y="402153"/>
                      <a:pt x="441022" y="441022"/>
                    </a:cubicBezTo>
                    <a:cubicBezTo>
                      <a:pt x="402153" y="479892"/>
                      <a:pt x="349434" y="501728"/>
                      <a:pt x="294464" y="501728"/>
                    </a:cubicBezTo>
                    <a:lnTo>
                      <a:pt x="207264" y="501728"/>
                    </a:lnTo>
                    <a:cubicBezTo>
                      <a:pt x="152294" y="501728"/>
                      <a:pt x="99576" y="479892"/>
                      <a:pt x="60706" y="441022"/>
                    </a:cubicBezTo>
                    <a:cubicBezTo>
                      <a:pt x="21837" y="402153"/>
                      <a:pt x="0" y="349434"/>
                      <a:pt x="0" y="294464"/>
                    </a:cubicBezTo>
                    <a:lnTo>
                      <a:pt x="0" y="207264"/>
                    </a:lnTo>
                    <a:cubicBezTo>
                      <a:pt x="0" y="92795"/>
                      <a:pt x="92795" y="0"/>
                      <a:pt x="207264" y="0"/>
                    </a:cubicBezTo>
                    <a:close/>
                  </a:path>
                </a:pathLst>
              </a:custGeom>
              <a:solidFill>
                <a:srgbClr val="417076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123825"/>
                <a:ext cx="501728" cy="6255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079"/>
                  </a:lnSpc>
                </a:pPr>
              </a:p>
            </p:txBody>
          </p:sp>
        </p:grpSp>
        <p:sp>
          <p:nvSpPr>
            <p:cNvPr name="Freeform 34" id="34"/>
            <p:cNvSpPr/>
            <p:nvPr/>
          </p:nvSpPr>
          <p:spPr>
            <a:xfrm flipH="false" flipV="false" rot="0">
              <a:off x="190500" y="184607"/>
              <a:ext cx="2159000" cy="2159000"/>
            </a:xfrm>
            <a:custGeom>
              <a:avLst/>
              <a:gdLst/>
              <a:ahLst/>
              <a:cxnLst/>
              <a:rect r="r" b="b" t="t" l="l"/>
              <a:pathLst>
                <a:path h="2159000" w="2159000">
                  <a:moveTo>
                    <a:pt x="0" y="0"/>
                  </a:moveTo>
                  <a:lnTo>
                    <a:pt x="2159000" y="0"/>
                  </a:lnTo>
                  <a:lnTo>
                    <a:pt x="2159000" y="2159000"/>
                  </a:lnTo>
                  <a:lnTo>
                    <a:pt x="0" y="2159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5882" b="-5882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2531337" y="410346"/>
              <a:ext cx="4524958" cy="1292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</a:rPr>
                <a:t>The beginning square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2540000" y="-66675"/>
              <a:ext cx="4516296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F4662"/>
                  </a:solidFill>
                  <a:latin typeface="Quicksand Bold"/>
                </a:rPr>
                <a:t>Start Square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44633" y="1562202"/>
            <a:ext cx="5524500" cy="2381250"/>
            <a:chOff x="0" y="0"/>
            <a:chExt cx="1455012" cy="62716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455012" cy="627161"/>
            </a:xfrm>
            <a:custGeom>
              <a:avLst/>
              <a:gdLst/>
              <a:ahLst/>
              <a:cxnLst/>
              <a:rect r="r" b="b" t="t" l="l"/>
              <a:pathLst>
                <a:path h="627161" w="1455012">
                  <a:moveTo>
                    <a:pt x="71470" y="0"/>
                  </a:moveTo>
                  <a:lnTo>
                    <a:pt x="1383542" y="0"/>
                  </a:lnTo>
                  <a:cubicBezTo>
                    <a:pt x="1423014" y="0"/>
                    <a:pt x="1455012" y="31998"/>
                    <a:pt x="1455012" y="71470"/>
                  </a:cubicBezTo>
                  <a:lnTo>
                    <a:pt x="1455012" y="555690"/>
                  </a:lnTo>
                  <a:cubicBezTo>
                    <a:pt x="1455012" y="595162"/>
                    <a:pt x="1423014" y="627161"/>
                    <a:pt x="1383542" y="627161"/>
                  </a:cubicBezTo>
                  <a:lnTo>
                    <a:pt x="71470" y="627161"/>
                  </a:lnTo>
                  <a:cubicBezTo>
                    <a:pt x="31998" y="627161"/>
                    <a:pt x="0" y="595162"/>
                    <a:pt x="0" y="555690"/>
                  </a:cubicBezTo>
                  <a:lnTo>
                    <a:pt x="0" y="71470"/>
                  </a:lnTo>
                  <a:cubicBezTo>
                    <a:pt x="0" y="31998"/>
                    <a:pt x="31998" y="0"/>
                    <a:pt x="7147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123825"/>
              <a:ext cx="1455012" cy="750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144839" y="1800251"/>
            <a:ext cx="5292222" cy="1905000"/>
            <a:chOff x="0" y="0"/>
            <a:chExt cx="7056296" cy="2540000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2540000" cy="2540000"/>
              <a:chOff x="0" y="0"/>
              <a:chExt cx="501728" cy="501728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501728" cy="501728"/>
              </a:xfrm>
              <a:custGeom>
                <a:avLst/>
                <a:gdLst/>
                <a:ahLst/>
                <a:cxnLst/>
                <a:rect r="r" b="b" t="t" l="l"/>
                <a:pathLst>
                  <a:path h="501728" w="501728">
                    <a:moveTo>
                      <a:pt x="207264" y="0"/>
                    </a:moveTo>
                    <a:lnTo>
                      <a:pt x="294464" y="0"/>
                    </a:lnTo>
                    <a:cubicBezTo>
                      <a:pt x="408933" y="0"/>
                      <a:pt x="501728" y="92795"/>
                      <a:pt x="501728" y="207264"/>
                    </a:cubicBezTo>
                    <a:lnTo>
                      <a:pt x="501728" y="294464"/>
                    </a:lnTo>
                    <a:cubicBezTo>
                      <a:pt x="501728" y="349434"/>
                      <a:pt x="479892" y="402153"/>
                      <a:pt x="441022" y="441022"/>
                    </a:cubicBezTo>
                    <a:cubicBezTo>
                      <a:pt x="402153" y="479892"/>
                      <a:pt x="349434" y="501728"/>
                      <a:pt x="294464" y="501728"/>
                    </a:cubicBezTo>
                    <a:lnTo>
                      <a:pt x="207264" y="501728"/>
                    </a:lnTo>
                    <a:cubicBezTo>
                      <a:pt x="152294" y="501728"/>
                      <a:pt x="99576" y="479892"/>
                      <a:pt x="60706" y="441022"/>
                    </a:cubicBezTo>
                    <a:cubicBezTo>
                      <a:pt x="21837" y="402153"/>
                      <a:pt x="0" y="349434"/>
                      <a:pt x="0" y="294464"/>
                    </a:cubicBezTo>
                    <a:lnTo>
                      <a:pt x="0" y="207264"/>
                    </a:lnTo>
                    <a:cubicBezTo>
                      <a:pt x="0" y="92795"/>
                      <a:pt x="92795" y="0"/>
                      <a:pt x="207264" y="0"/>
                    </a:cubicBezTo>
                    <a:close/>
                  </a:path>
                </a:pathLst>
              </a:custGeom>
              <a:solidFill>
                <a:srgbClr val="A7A8A7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123825"/>
                <a:ext cx="501728" cy="6255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079"/>
                  </a:lnSpc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0">
              <a:off x="127000" y="127000"/>
              <a:ext cx="22860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286000">
                  <a:moveTo>
                    <a:pt x="0" y="0"/>
                  </a:moveTo>
                  <a:lnTo>
                    <a:pt x="2286000" y="0"/>
                  </a:lnTo>
                  <a:lnTo>
                    <a:pt x="2286000" y="2286000"/>
                  </a:lnTo>
                  <a:lnTo>
                    <a:pt x="0" y="228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2531337" y="410346"/>
              <a:ext cx="4524958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</a:rPr>
                <a:t>Nothing happened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2540000" y="-66675"/>
              <a:ext cx="4516296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F4662"/>
                  </a:solidFill>
                  <a:latin typeface="Quicksand Bold"/>
                </a:rPr>
                <a:t>Normal Square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092496" y="4457726"/>
            <a:ext cx="5396908" cy="1905000"/>
            <a:chOff x="0" y="0"/>
            <a:chExt cx="7195878" cy="2540000"/>
          </a:xfrm>
        </p:grpSpPr>
        <p:grpSp>
          <p:nvGrpSpPr>
            <p:cNvPr name="Group 48" id="48"/>
            <p:cNvGrpSpPr/>
            <p:nvPr/>
          </p:nvGrpSpPr>
          <p:grpSpPr>
            <a:xfrm rot="0">
              <a:off x="0" y="0"/>
              <a:ext cx="2540000" cy="2540000"/>
              <a:chOff x="0" y="0"/>
              <a:chExt cx="501728" cy="501728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501728" cy="501728"/>
              </a:xfrm>
              <a:custGeom>
                <a:avLst/>
                <a:gdLst/>
                <a:ahLst/>
                <a:cxnLst/>
                <a:rect r="r" b="b" t="t" l="l"/>
                <a:pathLst>
                  <a:path h="501728" w="501728">
                    <a:moveTo>
                      <a:pt x="207264" y="0"/>
                    </a:moveTo>
                    <a:lnTo>
                      <a:pt x="294464" y="0"/>
                    </a:lnTo>
                    <a:cubicBezTo>
                      <a:pt x="408933" y="0"/>
                      <a:pt x="501728" y="92795"/>
                      <a:pt x="501728" y="207264"/>
                    </a:cubicBezTo>
                    <a:lnTo>
                      <a:pt x="501728" y="294464"/>
                    </a:lnTo>
                    <a:cubicBezTo>
                      <a:pt x="501728" y="349434"/>
                      <a:pt x="479892" y="402153"/>
                      <a:pt x="441022" y="441022"/>
                    </a:cubicBezTo>
                    <a:cubicBezTo>
                      <a:pt x="402153" y="479892"/>
                      <a:pt x="349434" y="501728"/>
                      <a:pt x="294464" y="501728"/>
                    </a:cubicBezTo>
                    <a:lnTo>
                      <a:pt x="207264" y="501728"/>
                    </a:lnTo>
                    <a:cubicBezTo>
                      <a:pt x="152294" y="501728"/>
                      <a:pt x="99576" y="479892"/>
                      <a:pt x="60706" y="441022"/>
                    </a:cubicBezTo>
                    <a:cubicBezTo>
                      <a:pt x="21837" y="402153"/>
                      <a:pt x="0" y="349434"/>
                      <a:pt x="0" y="294464"/>
                    </a:cubicBezTo>
                    <a:lnTo>
                      <a:pt x="0" y="207264"/>
                    </a:lnTo>
                    <a:cubicBezTo>
                      <a:pt x="0" y="92795"/>
                      <a:pt x="92795" y="0"/>
                      <a:pt x="207264" y="0"/>
                    </a:cubicBezTo>
                    <a:close/>
                  </a:path>
                </a:pathLst>
              </a:custGeom>
              <a:solidFill>
                <a:srgbClr val="D5B484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0" y="-123825"/>
                <a:ext cx="501728" cy="6255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079"/>
                  </a:lnSpc>
                </a:pPr>
              </a:p>
            </p:txBody>
          </p:sp>
        </p:grpSp>
        <p:sp>
          <p:nvSpPr>
            <p:cNvPr name="Freeform 51" id="51"/>
            <p:cNvSpPr/>
            <p:nvPr/>
          </p:nvSpPr>
          <p:spPr>
            <a:xfrm flipH="false" flipV="false" rot="0">
              <a:off x="127000" y="65147"/>
              <a:ext cx="2286000" cy="2441359"/>
            </a:xfrm>
            <a:custGeom>
              <a:avLst/>
              <a:gdLst/>
              <a:ahLst/>
              <a:cxnLst/>
              <a:rect r="r" b="b" t="t" l="l"/>
              <a:pathLst>
                <a:path h="2441359" w="2286000">
                  <a:moveTo>
                    <a:pt x="0" y="0"/>
                  </a:moveTo>
                  <a:lnTo>
                    <a:pt x="2286000" y="0"/>
                  </a:lnTo>
                  <a:lnTo>
                    <a:pt x="2286000" y="2441359"/>
                  </a:lnTo>
                  <a:lnTo>
                    <a:pt x="0" y="244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2" id="52"/>
            <p:cNvSpPr txBox="true"/>
            <p:nvPr/>
          </p:nvSpPr>
          <p:spPr>
            <a:xfrm rot="0">
              <a:off x="2531337" y="441748"/>
              <a:ext cx="4546203" cy="197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</a:rPr>
                <a:t>Various events based on players’ fortune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2531337" y="-66675"/>
              <a:ext cx="4664540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F4662"/>
                  </a:solidFill>
                  <a:latin typeface="Quicksand Bold"/>
                </a:rPr>
                <a:t>Chance Square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1768223" y="1800251"/>
            <a:ext cx="5292222" cy="1905000"/>
            <a:chOff x="0" y="0"/>
            <a:chExt cx="7056296" cy="2540000"/>
          </a:xfrm>
        </p:grpSpPr>
        <p:grpSp>
          <p:nvGrpSpPr>
            <p:cNvPr name="Group 55" id="55"/>
            <p:cNvGrpSpPr/>
            <p:nvPr/>
          </p:nvGrpSpPr>
          <p:grpSpPr>
            <a:xfrm rot="0">
              <a:off x="0" y="0"/>
              <a:ext cx="2540000" cy="2540000"/>
              <a:chOff x="0" y="0"/>
              <a:chExt cx="501728" cy="501728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501728" cy="501728"/>
              </a:xfrm>
              <a:custGeom>
                <a:avLst/>
                <a:gdLst/>
                <a:ahLst/>
                <a:cxnLst/>
                <a:rect r="r" b="b" t="t" l="l"/>
                <a:pathLst>
                  <a:path h="501728" w="501728">
                    <a:moveTo>
                      <a:pt x="207264" y="0"/>
                    </a:moveTo>
                    <a:lnTo>
                      <a:pt x="294464" y="0"/>
                    </a:lnTo>
                    <a:cubicBezTo>
                      <a:pt x="408933" y="0"/>
                      <a:pt x="501728" y="92795"/>
                      <a:pt x="501728" y="207264"/>
                    </a:cubicBezTo>
                    <a:lnTo>
                      <a:pt x="501728" y="294464"/>
                    </a:lnTo>
                    <a:cubicBezTo>
                      <a:pt x="501728" y="349434"/>
                      <a:pt x="479892" y="402153"/>
                      <a:pt x="441022" y="441022"/>
                    </a:cubicBezTo>
                    <a:cubicBezTo>
                      <a:pt x="402153" y="479892"/>
                      <a:pt x="349434" y="501728"/>
                      <a:pt x="294464" y="501728"/>
                    </a:cubicBezTo>
                    <a:lnTo>
                      <a:pt x="207264" y="501728"/>
                    </a:lnTo>
                    <a:cubicBezTo>
                      <a:pt x="152294" y="501728"/>
                      <a:pt x="99576" y="479892"/>
                      <a:pt x="60706" y="441022"/>
                    </a:cubicBezTo>
                    <a:cubicBezTo>
                      <a:pt x="21837" y="402153"/>
                      <a:pt x="0" y="349434"/>
                      <a:pt x="0" y="294464"/>
                    </a:cubicBezTo>
                    <a:lnTo>
                      <a:pt x="0" y="207264"/>
                    </a:lnTo>
                    <a:cubicBezTo>
                      <a:pt x="0" y="92795"/>
                      <a:pt x="92795" y="0"/>
                      <a:pt x="207264" y="0"/>
                    </a:cubicBezTo>
                    <a:close/>
                  </a:path>
                </a:pathLst>
              </a:custGeom>
              <a:solidFill>
                <a:srgbClr val="94BCCF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123825"/>
                <a:ext cx="501728" cy="6255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079"/>
                  </a:lnSpc>
                </a:pPr>
              </a:p>
            </p:txBody>
          </p:sp>
        </p:grpSp>
        <p:sp>
          <p:nvSpPr>
            <p:cNvPr name="TextBox 58" id="58"/>
            <p:cNvSpPr txBox="true"/>
            <p:nvPr/>
          </p:nvSpPr>
          <p:spPr>
            <a:xfrm rot="0">
              <a:off x="2531337" y="410346"/>
              <a:ext cx="4524958" cy="1292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</a:rPr>
                <a:t> Play different mini-games</a:t>
              </a:r>
            </a:p>
          </p:txBody>
        </p:sp>
        <p:sp>
          <p:nvSpPr>
            <p:cNvPr name="TextBox 59" id="59"/>
            <p:cNvSpPr txBox="true"/>
            <p:nvPr/>
          </p:nvSpPr>
          <p:spPr>
            <a:xfrm rot="0">
              <a:off x="2540000" y="-66675"/>
              <a:ext cx="4516296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F4662"/>
                  </a:solidFill>
                  <a:latin typeface="Quicksand Bold"/>
                </a:rPr>
                <a:t>Game Square</a:t>
              </a:r>
            </a:p>
          </p:txBody>
        </p:sp>
        <p:sp>
          <p:nvSpPr>
            <p:cNvPr name="Freeform 60" id="60"/>
            <p:cNvSpPr/>
            <p:nvPr/>
          </p:nvSpPr>
          <p:spPr>
            <a:xfrm flipH="false" flipV="false" rot="0">
              <a:off x="127000" y="105931"/>
              <a:ext cx="22860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286000">
                  <a:moveTo>
                    <a:pt x="0" y="0"/>
                  </a:moveTo>
                  <a:lnTo>
                    <a:pt x="2286000" y="0"/>
                  </a:lnTo>
                  <a:lnTo>
                    <a:pt x="2286000" y="2286000"/>
                  </a:lnTo>
                  <a:lnTo>
                    <a:pt x="0" y="228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11768223" y="7115175"/>
            <a:ext cx="5292222" cy="1905000"/>
            <a:chOff x="0" y="0"/>
            <a:chExt cx="7056296" cy="2540000"/>
          </a:xfrm>
        </p:grpSpPr>
        <p:grpSp>
          <p:nvGrpSpPr>
            <p:cNvPr name="Group 62" id="62"/>
            <p:cNvGrpSpPr/>
            <p:nvPr/>
          </p:nvGrpSpPr>
          <p:grpSpPr>
            <a:xfrm rot="0">
              <a:off x="0" y="0"/>
              <a:ext cx="2540000" cy="2540000"/>
              <a:chOff x="0" y="0"/>
              <a:chExt cx="501728" cy="501728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501728" cy="501728"/>
              </a:xfrm>
              <a:custGeom>
                <a:avLst/>
                <a:gdLst/>
                <a:ahLst/>
                <a:cxnLst/>
                <a:rect r="r" b="b" t="t" l="l"/>
                <a:pathLst>
                  <a:path h="501728" w="501728">
                    <a:moveTo>
                      <a:pt x="207264" y="0"/>
                    </a:moveTo>
                    <a:lnTo>
                      <a:pt x="294464" y="0"/>
                    </a:lnTo>
                    <a:cubicBezTo>
                      <a:pt x="408933" y="0"/>
                      <a:pt x="501728" y="92795"/>
                      <a:pt x="501728" y="207264"/>
                    </a:cubicBezTo>
                    <a:lnTo>
                      <a:pt x="501728" y="294464"/>
                    </a:lnTo>
                    <a:cubicBezTo>
                      <a:pt x="501728" y="349434"/>
                      <a:pt x="479892" y="402153"/>
                      <a:pt x="441022" y="441022"/>
                    </a:cubicBezTo>
                    <a:cubicBezTo>
                      <a:pt x="402153" y="479892"/>
                      <a:pt x="349434" y="501728"/>
                      <a:pt x="294464" y="501728"/>
                    </a:cubicBezTo>
                    <a:lnTo>
                      <a:pt x="207264" y="501728"/>
                    </a:lnTo>
                    <a:cubicBezTo>
                      <a:pt x="152294" y="501728"/>
                      <a:pt x="99576" y="479892"/>
                      <a:pt x="60706" y="441022"/>
                    </a:cubicBezTo>
                    <a:cubicBezTo>
                      <a:pt x="21837" y="402153"/>
                      <a:pt x="0" y="349434"/>
                      <a:pt x="0" y="294464"/>
                    </a:cubicBezTo>
                    <a:lnTo>
                      <a:pt x="0" y="207264"/>
                    </a:lnTo>
                    <a:cubicBezTo>
                      <a:pt x="0" y="92795"/>
                      <a:pt x="92795" y="0"/>
                      <a:pt x="207264" y="0"/>
                    </a:cubicBezTo>
                    <a:close/>
                  </a:path>
                </a:pathLst>
              </a:custGeom>
              <a:solidFill>
                <a:srgbClr val="87BBA2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0" y="-123825"/>
                <a:ext cx="501728" cy="6255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079"/>
                  </a:lnSpc>
                </a:pPr>
              </a:p>
            </p:txBody>
          </p:sp>
        </p:grpSp>
        <p:sp>
          <p:nvSpPr>
            <p:cNvPr name="Freeform 65" id="65"/>
            <p:cNvSpPr/>
            <p:nvPr/>
          </p:nvSpPr>
          <p:spPr>
            <a:xfrm flipH="false" flipV="false" rot="0">
              <a:off x="127000" y="127000"/>
              <a:ext cx="22860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286000">
                  <a:moveTo>
                    <a:pt x="0" y="0"/>
                  </a:moveTo>
                  <a:lnTo>
                    <a:pt x="2286000" y="0"/>
                  </a:lnTo>
                  <a:lnTo>
                    <a:pt x="2286000" y="2286000"/>
                  </a:lnTo>
                  <a:lnTo>
                    <a:pt x="0" y="228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6" id="66"/>
            <p:cNvSpPr txBox="true"/>
            <p:nvPr/>
          </p:nvSpPr>
          <p:spPr>
            <a:xfrm rot="0">
              <a:off x="2500506" y="416239"/>
              <a:ext cx="4555790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</a:rPr>
                <a:t> Buy tools</a:t>
              </a:r>
            </a:p>
          </p:txBody>
        </p:sp>
        <p:sp>
          <p:nvSpPr>
            <p:cNvPr name="TextBox 67" id="67"/>
            <p:cNvSpPr txBox="true"/>
            <p:nvPr/>
          </p:nvSpPr>
          <p:spPr>
            <a:xfrm rot="0">
              <a:off x="2540000" y="-66675"/>
              <a:ext cx="4516296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F4662"/>
                  </a:solidFill>
                  <a:latin typeface="Quicksand Bold"/>
                </a:rPr>
                <a:t>Store Square</a:t>
              </a:r>
            </a:p>
          </p:txBody>
        </p:sp>
      </p:grpSp>
      <p:sp>
        <p:nvSpPr>
          <p:cNvPr name="TextBox 68" id="68"/>
          <p:cNvSpPr txBox="true"/>
          <p:nvPr/>
        </p:nvSpPr>
        <p:spPr>
          <a:xfrm rot="0">
            <a:off x="5773453" y="157749"/>
            <a:ext cx="12514547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 Different colors correspond to different squares.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Map will be randomly regenerated each time the game is replayed.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96261" y="2567429"/>
            <a:ext cx="6995263" cy="5600737"/>
          </a:xfrm>
          <a:custGeom>
            <a:avLst/>
            <a:gdLst/>
            <a:ahLst/>
            <a:cxnLst/>
            <a:rect r="r" b="b" t="t" l="l"/>
            <a:pathLst>
              <a:path h="5600737" w="6995263">
                <a:moveTo>
                  <a:pt x="0" y="0"/>
                </a:moveTo>
                <a:lnTo>
                  <a:pt x="6995264" y="0"/>
                </a:lnTo>
                <a:lnTo>
                  <a:pt x="6995264" y="5600737"/>
                </a:lnTo>
                <a:lnTo>
                  <a:pt x="0" y="5600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181" t="-6958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Game Made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080641"/>
            <a:ext cx="6938067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Basic: C program 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Event: C++ program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Game Engine: SDL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369664"/>
            <a:ext cx="1828800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sz="18577">
                <a:solidFill>
                  <a:srgbClr val="0F4662"/>
                </a:solidFill>
                <a:latin typeface="Cormorant Garamond Bold Italics"/>
              </a:rPr>
              <a:t>Basic Part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510963" y="-2091854"/>
            <a:ext cx="14470709" cy="1447070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5EA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22055" y="958559"/>
            <a:ext cx="1068864" cy="106886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6D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95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73554" y="742349"/>
            <a:ext cx="4630934" cy="1501285"/>
            <a:chOff x="0" y="0"/>
            <a:chExt cx="955404" cy="3097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5404" cy="309729"/>
            </a:xfrm>
            <a:custGeom>
              <a:avLst/>
              <a:gdLst/>
              <a:ahLst/>
              <a:cxnLst/>
              <a:rect r="r" b="b" t="t" l="l"/>
              <a:pathLst>
                <a:path h="309729" w="955404">
                  <a:moveTo>
                    <a:pt x="38451" y="0"/>
                  </a:moveTo>
                  <a:lnTo>
                    <a:pt x="916953" y="0"/>
                  </a:lnTo>
                  <a:cubicBezTo>
                    <a:pt x="938189" y="0"/>
                    <a:pt x="955404" y="17215"/>
                    <a:pt x="955404" y="38451"/>
                  </a:cubicBezTo>
                  <a:lnTo>
                    <a:pt x="955404" y="271278"/>
                  </a:lnTo>
                  <a:cubicBezTo>
                    <a:pt x="955404" y="281476"/>
                    <a:pt x="951353" y="291256"/>
                    <a:pt x="944142" y="298467"/>
                  </a:cubicBezTo>
                  <a:cubicBezTo>
                    <a:pt x="936931" y="305678"/>
                    <a:pt x="927151" y="309729"/>
                    <a:pt x="916953" y="309729"/>
                  </a:cubicBezTo>
                  <a:lnTo>
                    <a:pt x="38451" y="309729"/>
                  </a:lnTo>
                  <a:cubicBezTo>
                    <a:pt x="28253" y="309729"/>
                    <a:pt x="18473" y="305678"/>
                    <a:pt x="11262" y="298467"/>
                  </a:cubicBezTo>
                  <a:cubicBezTo>
                    <a:pt x="4051" y="291256"/>
                    <a:pt x="0" y="281476"/>
                    <a:pt x="0" y="271278"/>
                  </a:cubicBezTo>
                  <a:lnTo>
                    <a:pt x="0" y="38451"/>
                  </a:lnTo>
                  <a:cubicBezTo>
                    <a:pt x="0" y="28253"/>
                    <a:pt x="4051" y="18473"/>
                    <a:pt x="11262" y="11262"/>
                  </a:cubicBezTo>
                  <a:cubicBezTo>
                    <a:pt x="18473" y="4051"/>
                    <a:pt x="28253" y="0"/>
                    <a:pt x="38451" y="0"/>
                  </a:cubicBezTo>
                  <a:close/>
                </a:path>
              </a:pathLst>
            </a:custGeom>
            <a:solidFill>
              <a:srgbClr val="BEE6D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955404" cy="376404"/>
            </a:xfrm>
            <a:prstGeom prst="rect">
              <a:avLst/>
            </a:prstGeom>
          </p:spPr>
          <p:txBody>
            <a:bodyPr anchor="ctr" rtlCol="false" tIns="64851" lIns="64851" bIns="64851" rIns="64851"/>
            <a:lstStyle/>
            <a:p>
              <a:pPr algn="ctr">
                <a:lnSpc>
                  <a:spcPts val="363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528512" y="1065017"/>
            <a:ext cx="855949" cy="855949"/>
          </a:xfrm>
          <a:custGeom>
            <a:avLst/>
            <a:gdLst/>
            <a:ahLst/>
            <a:cxnLst/>
            <a:rect r="r" b="b" t="t" l="l"/>
            <a:pathLst>
              <a:path h="855949" w="855949">
                <a:moveTo>
                  <a:pt x="0" y="0"/>
                </a:moveTo>
                <a:lnTo>
                  <a:pt x="855950" y="0"/>
                </a:lnTo>
                <a:lnTo>
                  <a:pt x="855950" y="855949"/>
                </a:lnTo>
                <a:lnTo>
                  <a:pt x="0" y="855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478098" y="4392858"/>
            <a:ext cx="9723705" cy="1501285"/>
            <a:chOff x="0" y="0"/>
            <a:chExt cx="12964940" cy="200171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288280"/>
              <a:ext cx="1425153" cy="1425153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E6DC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71438" lIns="71438" bIns="71438" rIns="71438"/>
              <a:lstStyle/>
              <a:p>
                <a:pPr algn="ctr">
                  <a:lnSpc>
                    <a:spcPts val="2953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6068666" y="0"/>
              <a:ext cx="6174579" cy="2001713"/>
              <a:chOff x="0" y="0"/>
              <a:chExt cx="955404" cy="30972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955404" cy="309729"/>
              </a:xfrm>
              <a:custGeom>
                <a:avLst/>
                <a:gdLst/>
                <a:ahLst/>
                <a:cxnLst/>
                <a:rect r="r" b="b" t="t" l="l"/>
                <a:pathLst>
                  <a:path h="309729" w="955404">
                    <a:moveTo>
                      <a:pt x="38451" y="0"/>
                    </a:moveTo>
                    <a:lnTo>
                      <a:pt x="916953" y="0"/>
                    </a:lnTo>
                    <a:cubicBezTo>
                      <a:pt x="938189" y="0"/>
                      <a:pt x="955404" y="17215"/>
                      <a:pt x="955404" y="38451"/>
                    </a:cubicBezTo>
                    <a:lnTo>
                      <a:pt x="955404" y="271278"/>
                    </a:lnTo>
                    <a:cubicBezTo>
                      <a:pt x="955404" y="281476"/>
                      <a:pt x="951353" y="291256"/>
                      <a:pt x="944142" y="298467"/>
                    </a:cubicBezTo>
                    <a:cubicBezTo>
                      <a:pt x="936931" y="305678"/>
                      <a:pt x="927151" y="309729"/>
                      <a:pt x="916953" y="309729"/>
                    </a:cubicBezTo>
                    <a:lnTo>
                      <a:pt x="38451" y="309729"/>
                    </a:lnTo>
                    <a:cubicBezTo>
                      <a:pt x="28253" y="309729"/>
                      <a:pt x="18473" y="305678"/>
                      <a:pt x="11262" y="298467"/>
                    </a:cubicBezTo>
                    <a:cubicBezTo>
                      <a:pt x="4051" y="291256"/>
                      <a:pt x="0" y="281476"/>
                      <a:pt x="0" y="271278"/>
                    </a:cubicBezTo>
                    <a:lnTo>
                      <a:pt x="0" y="38451"/>
                    </a:lnTo>
                    <a:cubicBezTo>
                      <a:pt x="0" y="28253"/>
                      <a:pt x="4051" y="18473"/>
                      <a:pt x="11262" y="11262"/>
                    </a:cubicBezTo>
                    <a:cubicBezTo>
                      <a:pt x="18473" y="4051"/>
                      <a:pt x="28253" y="0"/>
                      <a:pt x="38451" y="0"/>
                    </a:cubicBezTo>
                    <a:close/>
                  </a:path>
                </a:pathLst>
              </a:custGeom>
              <a:solidFill>
                <a:srgbClr val="BEE6DC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66675"/>
                <a:ext cx="955404" cy="376404"/>
              </a:xfrm>
              <a:prstGeom prst="rect">
                <a:avLst/>
              </a:prstGeom>
            </p:spPr>
            <p:txBody>
              <a:bodyPr anchor="ctr" rtlCol="false" tIns="64851" lIns="64851" bIns="64851" rIns="64851"/>
              <a:lstStyle/>
              <a:p>
                <a:pPr algn="ctr">
                  <a:lnSpc>
                    <a:spcPts val="3638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106383" y="394663"/>
              <a:ext cx="1212387" cy="1212387"/>
            </a:xfrm>
            <a:custGeom>
              <a:avLst/>
              <a:gdLst/>
              <a:ahLst/>
              <a:cxnLst/>
              <a:rect r="r" b="b" t="t" l="l"/>
              <a:pathLst>
                <a:path h="1212387" w="1212387">
                  <a:moveTo>
                    <a:pt x="0" y="0"/>
                  </a:moveTo>
                  <a:lnTo>
                    <a:pt x="1212387" y="0"/>
                  </a:lnTo>
                  <a:lnTo>
                    <a:pt x="1212387" y="1212387"/>
                  </a:lnTo>
                  <a:lnTo>
                    <a:pt x="0" y="12123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1689524" y="740506"/>
              <a:ext cx="3972742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404040"/>
                  </a:solidFill>
                  <a:latin typeface="Quicksand Bold"/>
                </a:rPr>
                <a:t>string type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6216172" y="61691"/>
              <a:ext cx="6748768" cy="1792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2400">
                  <a:solidFill>
                    <a:srgbClr val="404040"/>
                  </a:solidFill>
                  <a:latin typeface="Quicksand"/>
                </a:rPr>
                <a:t>description of tools, </a:t>
              </a:r>
            </a:p>
            <a:p>
              <a:pPr algn="l">
                <a:lnSpc>
                  <a:spcPts val="3600"/>
                </a:lnSpc>
              </a:pPr>
              <a:r>
                <a:rPr lang="en-US" sz="2400">
                  <a:solidFill>
                    <a:srgbClr val="404040"/>
                  </a:solidFill>
                  <a:latin typeface="Quicksand"/>
                </a:rPr>
                <a:t>players’ name</a:t>
              </a:r>
            </a:p>
            <a:p>
              <a:pPr algn="l">
                <a:lnSpc>
                  <a:spcPts val="3600"/>
                </a:lnSpc>
              </a:pPr>
              <a:r>
                <a:rPr lang="en-US" sz="2400">
                  <a:solidFill>
                    <a:srgbClr val="404040"/>
                  </a:solidFill>
                  <a:latin typeface="Quicksand"/>
                </a:rPr>
                <a:t>question of events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552783" y="7757015"/>
            <a:ext cx="9182434" cy="1501285"/>
            <a:chOff x="0" y="0"/>
            <a:chExt cx="12243246" cy="200171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288280"/>
              <a:ext cx="1425153" cy="1425153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E6DC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71438" lIns="71438" bIns="71438" rIns="71438"/>
              <a:lstStyle/>
              <a:p>
                <a:pPr algn="ctr">
                  <a:lnSpc>
                    <a:spcPts val="2953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6068666" y="0"/>
              <a:ext cx="6174579" cy="2001713"/>
              <a:chOff x="0" y="0"/>
              <a:chExt cx="955404" cy="309729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955404" cy="309729"/>
              </a:xfrm>
              <a:custGeom>
                <a:avLst/>
                <a:gdLst/>
                <a:ahLst/>
                <a:cxnLst/>
                <a:rect r="r" b="b" t="t" l="l"/>
                <a:pathLst>
                  <a:path h="309729" w="955404">
                    <a:moveTo>
                      <a:pt x="38451" y="0"/>
                    </a:moveTo>
                    <a:lnTo>
                      <a:pt x="916953" y="0"/>
                    </a:lnTo>
                    <a:cubicBezTo>
                      <a:pt x="938189" y="0"/>
                      <a:pt x="955404" y="17215"/>
                      <a:pt x="955404" y="38451"/>
                    </a:cubicBezTo>
                    <a:lnTo>
                      <a:pt x="955404" y="271278"/>
                    </a:lnTo>
                    <a:cubicBezTo>
                      <a:pt x="955404" y="281476"/>
                      <a:pt x="951353" y="291256"/>
                      <a:pt x="944142" y="298467"/>
                    </a:cubicBezTo>
                    <a:cubicBezTo>
                      <a:pt x="936931" y="305678"/>
                      <a:pt x="927151" y="309729"/>
                      <a:pt x="916953" y="309729"/>
                    </a:cubicBezTo>
                    <a:lnTo>
                      <a:pt x="38451" y="309729"/>
                    </a:lnTo>
                    <a:cubicBezTo>
                      <a:pt x="28253" y="309729"/>
                      <a:pt x="18473" y="305678"/>
                      <a:pt x="11262" y="298467"/>
                    </a:cubicBezTo>
                    <a:cubicBezTo>
                      <a:pt x="4051" y="291256"/>
                      <a:pt x="0" y="281476"/>
                      <a:pt x="0" y="271278"/>
                    </a:cubicBezTo>
                    <a:lnTo>
                      <a:pt x="0" y="38451"/>
                    </a:lnTo>
                    <a:cubicBezTo>
                      <a:pt x="0" y="28253"/>
                      <a:pt x="4051" y="18473"/>
                      <a:pt x="11262" y="11262"/>
                    </a:cubicBezTo>
                    <a:cubicBezTo>
                      <a:pt x="18473" y="4051"/>
                      <a:pt x="28253" y="0"/>
                      <a:pt x="38451" y="0"/>
                    </a:cubicBezTo>
                    <a:close/>
                  </a:path>
                </a:pathLst>
              </a:custGeom>
              <a:solidFill>
                <a:srgbClr val="BEE6DC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66675"/>
                <a:ext cx="955404" cy="376404"/>
              </a:xfrm>
              <a:prstGeom prst="rect">
                <a:avLst/>
              </a:prstGeom>
            </p:spPr>
            <p:txBody>
              <a:bodyPr anchor="ctr" rtlCol="false" tIns="64851" lIns="64851" bIns="64851" rIns="64851"/>
              <a:lstStyle/>
              <a:p>
                <a:pPr algn="ctr">
                  <a:lnSpc>
                    <a:spcPts val="3638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247479" y="474209"/>
              <a:ext cx="1035645" cy="1035645"/>
            </a:xfrm>
            <a:custGeom>
              <a:avLst/>
              <a:gdLst/>
              <a:ahLst/>
              <a:cxnLst/>
              <a:rect r="r" b="b" t="t" l="l"/>
              <a:pathLst>
                <a:path h="1035645" w="1035645">
                  <a:moveTo>
                    <a:pt x="0" y="0"/>
                  </a:moveTo>
                  <a:lnTo>
                    <a:pt x="1035645" y="0"/>
                  </a:lnTo>
                  <a:lnTo>
                    <a:pt x="1035645" y="1035645"/>
                  </a:lnTo>
                  <a:lnTo>
                    <a:pt x="0" y="10356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1689524" y="740506"/>
              <a:ext cx="3972742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404040"/>
                  </a:solidFill>
                  <a:latin typeface="Quicksand Bold"/>
                </a:rPr>
                <a:t>data structure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6138958" y="388484"/>
              <a:ext cx="5754596" cy="1183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2400">
                  <a:solidFill>
                    <a:srgbClr val="404040"/>
                  </a:solidFill>
                  <a:latin typeface="Quicksand"/>
                </a:rPr>
                <a:t>struct: Players’ information</a:t>
              </a:r>
            </a:p>
            <a:p>
              <a:pPr algn="l">
                <a:lnSpc>
                  <a:spcPts val="3600"/>
                </a:lnSpc>
              </a:pPr>
              <a:r>
                <a:rPr lang="en-US" sz="2400">
                  <a:solidFill>
                    <a:srgbClr val="404040"/>
                  </a:solidFill>
                  <a:latin typeface="Quicksand"/>
                </a:rPr>
                <a:t>enum: Type of tools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689198" y="1297729"/>
            <a:ext cx="2979557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404040"/>
                </a:solidFill>
                <a:latin typeface="Quicksand Bold"/>
              </a:rPr>
              <a:t>basic data types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131048" y="767186"/>
            <a:ext cx="4315947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404040"/>
                </a:solidFill>
                <a:latin typeface="Quicksand"/>
              </a:rPr>
              <a:t>int: players-2, money</a:t>
            </a:r>
          </a:p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404040"/>
                </a:solidFill>
                <a:latin typeface="Quicksand"/>
              </a:rPr>
              <a:t>bool: show_cursor in input bar </a:t>
            </a:r>
          </a:p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404040"/>
                </a:solidFill>
                <a:latin typeface="Quicksand"/>
              </a:rPr>
              <a:t>float: time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81866" y="3977005"/>
            <a:ext cx="3537187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Data Types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83884" y="2671855"/>
            <a:ext cx="5816658" cy="3398700"/>
          </a:xfrm>
          <a:custGeom>
            <a:avLst/>
            <a:gdLst/>
            <a:ahLst/>
            <a:cxnLst/>
            <a:rect r="r" b="b" t="t" l="l"/>
            <a:pathLst>
              <a:path h="3398700" w="5816658">
                <a:moveTo>
                  <a:pt x="0" y="0"/>
                </a:moveTo>
                <a:lnTo>
                  <a:pt x="5816657" y="0"/>
                </a:lnTo>
                <a:lnTo>
                  <a:pt x="5816657" y="3398699"/>
                </a:lnTo>
                <a:lnTo>
                  <a:pt x="0" y="3398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Operations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3884" y="6617765"/>
            <a:ext cx="5792295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the number of player’s tools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the amount of player’s money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the number of player’s ginger soda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127704"/>
            <a:ext cx="649224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Traverse - Backpack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76024" y="6617765"/>
            <a:ext cx="5792295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Menu screen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Game screen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Backpack screen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Store screen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Chance screen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76024" y="6127704"/>
            <a:ext cx="579229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Sort - type of Screen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767060" y="2671855"/>
            <a:ext cx="5861472" cy="3398700"/>
          </a:xfrm>
          <a:custGeom>
            <a:avLst/>
            <a:gdLst/>
            <a:ahLst/>
            <a:cxnLst/>
            <a:rect r="r" b="b" t="t" l="l"/>
            <a:pathLst>
              <a:path h="3398700" w="5861472">
                <a:moveTo>
                  <a:pt x="0" y="0"/>
                </a:moveTo>
                <a:lnTo>
                  <a:pt x="5861472" y="0"/>
                </a:lnTo>
                <a:lnTo>
                  <a:pt x="5861472" y="3398699"/>
                </a:lnTo>
                <a:lnTo>
                  <a:pt x="0" y="3398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222" t="0" r="222" b="0"/>
          <a:stretch>
            <a:fillRect/>
          </a:stretch>
        </p:blipFill>
        <p:spPr>
          <a:xfrm flipH="false" flipV="false" rot="0">
            <a:off x="2370375" y="2192632"/>
            <a:ext cx="3398700" cy="3398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</a:ln>
        </p:spPr>
      </p:pic>
      <p:sp>
        <p:nvSpPr>
          <p:cNvPr name="TextBox 8" id="8"/>
          <p:cNvSpPr txBox="true"/>
          <p:nvPr/>
        </p:nvSpPr>
        <p:spPr>
          <a:xfrm rot="0">
            <a:off x="1028700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Operations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94485" y="6310334"/>
            <a:ext cx="5792295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event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dice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unknown soda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Map square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032364"/>
            <a:ext cx="649224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Random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67060" y="6399394"/>
            <a:ext cx="579229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players can input their name in input bar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67060" y="5943304"/>
            <a:ext cx="579229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File I/O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767060" y="2192632"/>
            <a:ext cx="5855149" cy="3398700"/>
          </a:xfrm>
          <a:custGeom>
            <a:avLst/>
            <a:gdLst/>
            <a:ahLst/>
            <a:cxnLst/>
            <a:rect r="r" b="b" t="t" l="l"/>
            <a:pathLst>
              <a:path h="3398700" w="5855149">
                <a:moveTo>
                  <a:pt x="0" y="0"/>
                </a:moveTo>
                <a:lnTo>
                  <a:pt x="5855149" y="0"/>
                </a:lnTo>
                <a:lnTo>
                  <a:pt x="5855149" y="3398699"/>
                </a:lnTo>
                <a:lnTo>
                  <a:pt x="0" y="33986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DAGHvLJHVvw</dc:identifier>
  <dcterms:modified xsi:type="dcterms:W3CDTF">2011-08-01T06:04:30Z</dcterms:modified>
  <cp:revision>1</cp:revision>
  <dc:title>Program Design Final ppt</dc:title>
</cp:coreProperties>
</file>