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6" r:id="rId3"/>
    <p:sldId id="267" r:id="rId4"/>
    <p:sldId id="269" r:id="rId5"/>
    <p:sldId id="270" r:id="rId6"/>
    <p:sldId id="271" r:id="rId7"/>
    <p:sldId id="268" r:id="rId8"/>
    <p:sldId id="259" r:id="rId9"/>
    <p:sldId id="256" r:id="rId10"/>
    <p:sldId id="257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FF"/>
    <a:srgbClr val="F0E784"/>
    <a:srgbClr val="6BBBB3"/>
    <a:srgbClr val="AE7C7C"/>
    <a:srgbClr val="40BFC1"/>
    <a:srgbClr val="F66F5E"/>
    <a:srgbClr val="F5F1E4"/>
    <a:srgbClr val="99DDCC"/>
    <a:srgbClr val="F65DA2"/>
    <a:srgbClr val="B64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1"/>
    <p:restoredTop sz="94737"/>
  </p:normalViewPr>
  <p:slideViewPr>
    <p:cSldViewPr snapToGrid="0" snapToObjects="1">
      <p:cViewPr varScale="1">
        <p:scale>
          <a:sx n="145" d="100"/>
          <a:sy n="14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47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763C23B-05AE-874A-8C87-920F6B3F4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7E6A34-CD97-8946-94CD-30CD0163B3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AB1AFC-0271-0949-BB94-873BAE4716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35BD-F1AD-DC48-9A81-2CCE66D721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3016-1149-1E45-BEEA-3DBF42091F8D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4ED82-2486-5B42-958C-3836E1C8F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15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4ED82-2486-5B42-958C-3836E1C8F9E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D96D9-243A-B346-97E1-1381D7A586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1031" y="499526"/>
            <a:ext cx="9144000" cy="792561"/>
          </a:xfrm>
        </p:spPr>
        <p:txBody>
          <a:bodyPr anchor="ctr">
            <a:noAutofit/>
          </a:bodyPr>
          <a:lstStyle>
            <a:lvl1pPr algn="l">
              <a:defRPr sz="4400">
                <a:latin typeface="HGPGothicE" panose="020B0900000000000000" pitchFamily="34" charset="-128"/>
                <a:ea typeface="HGPGothicE" panose="020B0900000000000000" pitchFamily="34" charset="-128"/>
              </a:defRPr>
            </a:lvl1pPr>
          </a:lstStyle>
          <a:p>
            <a:r>
              <a:rPr kumimoji="1" lang="ja-JP" altLang="en-US"/>
              <a:t>見出し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5987F-20FC-E148-9EB6-9896BDA8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F043C-F0DF-B94B-B6AB-CDB36DD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髙木悠人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D642D5-50A0-8685-A212-FB79E0319303}"/>
              </a:ext>
            </a:extLst>
          </p:cNvPr>
          <p:cNvSpPr/>
          <p:nvPr userDrawn="1"/>
        </p:nvSpPr>
        <p:spPr>
          <a:xfrm>
            <a:off x="387626" y="444860"/>
            <a:ext cx="173405" cy="90189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088B664E-307E-8831-D2A2-F0C6E1A68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031" y="1540565"/>
            <a:ext cx="11243343" cy="473557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065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BB439-21EC-6846-85A8-A589A627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2FFA6B-2233-3348-BDE8-B256F1D5C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62252D-CDFA-8B4F-B3F7-5BDDEC52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67122D-8470-BE4A-BD22-7E444ED3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1E79A-7B85-8C43-AD5A-E95E3B6B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7DD5F-2F65-9B45-ACFC-E2AFB38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74BDD-5288-7142-9F46-C4446C52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62847-5444-AF45-8886-49C24213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E7337-E452-D64A-BC58-0F6A4DC9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B22FF-E23F-4B48-AE3C-7F6F02AE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13ED4-60BA-124A-8C86-93F7C49D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D19C27-A822-C544-AB23-32613D70E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894D8A-8C55-1543-8F4E-192138D7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DD05A-E804-9341-AB40-7B921189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DB06D-1EA2-1841-B5A0-48EBF2FB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D613B-3BB2-D74E-BFAA-7DF6722E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33BDA-5513-F446-96D6-6C5D2E4F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7BACE-B715-6548-8846-13575832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DDED9-24A7-5545-B7EE-D49E3235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D2431-EBFA-9C4E-8539-A3A8CA45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16B3E-074D-C94D-BCD2-2B1FA849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AE54-5193-3C47-B6B8-AFA7CC5F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F37AD-89A4-434B-B20D-7DFCF9F0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854F84-697E-1D46-AF38-06C72952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BA488-FE02-2F41-BCB1-E39C1A1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89CB2-4312-F44B-89D7-AFE3CF83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3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24922-2FD1-0C47-A1C0-65E81E85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EE977-D40D-9040-94D3-9C663DEE5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68FE5-4EF6-024E-9AF2-3325CAEE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9BC5E-DCDA-AE4D-B239-3567C071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16E68F-E89B-634A-A0F1-BA056CC9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984E2-ECDC-D245-B560-F02DF6BF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F1D9D-3538-1F46-863E-03B39312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67A6C-86F4-EF4B-82AC-69BAA953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D3ABBA-FBCC-6F44-BCAA-7B44BA61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1D1EC3-73B2-ED4B-8B69-BA574292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90556B-EE84-8C48-BB13-98BE06833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663C90-3800-8E45-84A8-A41B1F8B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196038-215F-3A4C-BD69-AC6C94D5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ADFA9D-94C9-174B-8719-B4AD33B9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09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A5C9E-A00C-7544-A813-9BF3069CD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43" y="365124"/>
            <a:ext cx="10515600" cy="1325563"/>
          </a:xfrm>
        </p:spPr>
        <p:txBody>
          <a:bodyPr/>
          <a:lstStyle/>
          <a:p>
            <a:r>
              <a:rPr kumimoji="1" lang="ja-JP" altLang="en-US"/>
              <a:t>見出し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5B47DD-B9B2-FC4E-AFF9-39A2992C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8C103A-CA45-634D-8820-CFD74E7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8142E1-1A03-644D-B7FD-F4DBA2C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D1CB64-F693-7724-A452-93329FE94C78}"/>
              </a:ext>
            </a:extLst>
          </p:cNvPr>
          <p:cNvSpPr/>
          <p:nvPr userDrawn="1"/>
        </p:nvSpPr>
        <p:spPr>
          <a:xfrm>
            <a:off x="427382" y="321710"/>
            <a:ext cx="218661" cy="14123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9A880BE-3C66-5647-BBC7-3D993CF8C5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3CE7A0-6D33-CE43-92AD-823DBB6808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AE4F89-1CAB-FF40-9D37-884BD7D0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1F0028-0B2A-8F4F-A10F-DBCD08D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714436-97F1-C344-B1E8-2CA26E3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5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F7733-88DA-A84C-B798-0BFF13F5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513A4-45AE-D746-A9EC-CC2BCABC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4CB2FE-0181-AA43-8902-41A34DB5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FEB8E-7F48-4442-9193-BE8B3F39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092C15-70A3-5E42-98B9-995D8676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667602-31BF-4645-8C18-55EF3C60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0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215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DCF16-E5C7-B443-91E9-7D9B25EF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4C5C1B-F5EB-744D-8B8F-7DB8B63B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696256-7086-6945-8161-069A50AF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0A2D-C9F8-2E43-ACC8-65977C110147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68744-DE73-FB44-8932-628955BDB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8E5C6-9C70-4349-B3E2-79CE3D52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5A2B-33F0-984E-AFAE-592954D8F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A717F-1923-58A9-DA78-BE92CFC7A674}"/>
              </a:ext>
            </a:extLst>
          </p:cNvPr>
          <p:cNvSpPr txBox="1"/>
          <p:nvPr/>
        </p:nvSpPr>
        <p:spPr>
          <a:xfrm>
            <a:off x="497007" y="1858811"/>
            <a:ext cx="104438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線形計画法を用いた</a:t>
            </a:r>
            <a:endParaRPr lang="en-US" altLang="ja-JP" sz="2000" b="1" dirty="0"/>
          </a:p>
          <a:p>
            <a:r>
              <a:rPr lang="ja-JP" altLang="en-US" sz="3200" b="1"/>
              <a:t>講習期間におけるコマの割り振り自動化システムの提案</a:t>
            </a:r>
            <a:endParaRPr lang="en-US" altLang="ja-JP" sz="3200" b="1" dirty="0"/>
          </a:p>
          <a:p>
            <a:r>
              <a:rPr lang="ja-JP" altLang="en-US" sz="3200" b="1"/>
              <a:t>及び業務効率化</a:t>
            </a:r>
            <a:r>
              <a:rPr lang="en-US" altLang="ja-JP" sz="3200" b="1" dirty="0"/>
              <a:t>,</a:t>
            </a:r>
            <a:r>
              <a:rPr lang="ja-JP" altLang="en-US" sz="3200" b="1"/>
              <a:t>社内</a:t>
            </a:r>
            <a:r>
              <a:rPr lang="en-US" altLang="ja-JP" sz="3200" b="1" dirty="0"/>
              <a:t>DX</a:t>
            </a:r>
            <a:r>
              <a:rPr lang="ja-JP" altLang="en-US" sz="3200" b="1"/>
              <a:t>推進事業計画について</a:t>
            </a:r>
            <a:endParaRPr lang="en-US" altLang="ja-JP" sz="32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AEF8AC-0B27-7E34-C213-87CCD2574EA4}"/>
              </a:ext>
            </a:extLst>
          </p:cNvPr>
          <p:cNvSpPr/>
          <p:nvPr/>
        </p:nvSpPr>
        <p:spPr>
          <a:xfrm>
            <a:off x="308113" y="1731331"/>
            <a:ext cx="188894" cy="163995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2F9962-2DFF-BFD9-1B45-42DF0D3FA847}"/>
              </a:ext>
            </a:extLst>
          </p:cNvPr>
          <p:cNvSpPr txBox="1"/>
          <p:nvPr/>
        </p:nvSpPr>
        <p:spPr>
          <a:xfrm>
            <a:off x="8539269" y="5694046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中央大学理工学部</a:t>
            </a:r>
            <a:endParaRPr kumimoji="1" lang="en-US" altLang="ja-JP" b="1" dirty="0"/>
          </a:p>
          <a:p>
            <a:r>
              <a:rPr kumimoji="1" lang="ja-JP" altLang="en-US" b="1"/>
              <a:t>ビジネスデータサイエンス学科</a:t>
            </a:r>
            <a:endParaRPr kumimoji="1" lang="en-US" altLang="ja-JP" b="1" dirty="0"/>
          </a:p>
          <a:p>
            <a:r>
              <a:rPr lang="ja-JP" altLang="en-US" b="1"/>
              <a:t>髙木悠人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6C345-C722-33B8-22B1-4701E55641C3}"/>
              </a:ext>
            </a:extLst>
          </p:cNvPr>
          <p:cNvSpPr/>
          <p:nvPr/>
        </p:nvSpPr>
        <p:spPr>
          <a:xfrm>
            <a:off x="8418089" y="5613838"/>
            <a:ext cx="121180" cy="108374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2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86F706-38BB-2A41-8D6D-B9314415C4EA}"/>
              </a:ext>
            </a:extLst>
          </p:cNvPr>
          <p:cNvSpPr/>
          <p:nvPr/>
        </p:nvSpPr>
        <p:spPr>
          <a:xfrm>
            <a:off x="502135" y="1365080"/>
            <a:ext cx="5367724" cy="1628844"/>
          </a:xfrm>
          <a:prstGeom prst="rect">
            <a:avLst/>
          </a:prstGeom>
          <a:solidFill>
            <a:schemeClr val="accent6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FB75E4-6622-604A-A059-D94153F6D547}"/>
              </a:ext>
            </a:extLst>
          </p:cNvPr>
          <p:cNvSpPr txBox="1"/>
          <p:nvPr/>
        </p:nvSpPr>
        <p:spPr>
          <a:xfrm>
            <a:off x="889892" y="1653079"/>
            <a:ext cx="471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05111DD-B58B-EB49-ABE8-B495E8E0EEA3}"/>
              </a:ext>
            </a:extLst>
          </p:cNvPr>
          <p:cNvSpPr/>
          <p:nvPr/>
        </p:nvSpPr>
        <p:spPr>
          <a:xfrm>
            <a:off x="6239258" y="1365080"/>
            <a:ext cx="5367724" cy="1628844"/>
          </a:xfrm>
          <a:prstGeom prst="rect">
            <a:avLst/>
          </a:prstGeom>
          <a:solidFill>
            <a:schemeClr val="accent6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F11CB-88CF-844D-860D-9C404D6F45FD}"/>
              </a:ext>
            </a:extLst>
          </p:cNvPr>
          <p:cNvSpPr txBox="1"/>
          <p:nvPr/>
        </p:nvSpPr>
        <p:spPr>
          <a:xfrm>
            <a:off x="6627015" y="1653079"/>
            <a:ext cx="471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9B1381-F28B-6B4B-B98F-4B05EA9B8221}"/>
              </a:ext>
            </a:extLst>
          </p:cNvPr>
          <p:cNvSpPr/>
          <p:nvPr/>
        </p:nvSpPr>
        <p:spPr>
          <a:xfrm>
            <a:off x="0" y="4382346"/>
            <a:ext cx="12192000" cy="1703096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三角形 1">
            <a:extLst>
              <a:ext uri="{FF2B5EF4-FFF2-40B4-BE49-F238E27FC236}">
                <a16:creationId xmlns:a16="http://schemas.microsoft.com/office/drawing/2014/main" id="{E8E7D1DC-5015-CB49-B34D-E129B03AD5DE}"/>
              </a:ext>
            </a:extLst>
          </p:cNvPr>
          <p:cNvSpPr/>
          <p:nvPr/>
        </p:nvSpPr>
        <p:spPr>
          <a:xfrm rot="10800000">
            <a:off x="5417574" y="3563963"/>
            <a:ext cx="1356852" cy="36871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9AA15B8-4866-3A4F-AB3A-2D56492B0365}"/>
              </a:ext>
            </a:extLst>
          </p:cNvPr>
          <p:cNvSpPr txBox="1"/>
          <p:nvPr/>
        </p:nvSpPr>
        <p:spPr>
          <a:xfrm>
            <a:off x="502135" y="4858878"/>
            <a:ext cx="11187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>
                <a:solidFill>
                  <a:schemeClr val="accent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Presentation Design</a:t>
            </a:r>
            <a:endParaRPr kumimoji="1" lang="ja-JP" altLang="en-US" sz="4800">
              <a:solidFill>
                <a:schemeClr val="accent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440AF8-C87C-AA42-BB5C-804D8E62B88C}"/>
              </a:ext>
            </a:extLst>
          </p:cNvPr>
          <p:cNvSpPr/>
          <p:nvPr/>
        </p:nvSpPr>
        <p:spPr>
          <a:xfrm>
            <a:off x="12028601" y="8090"/>
            <a:ext cx="163399" cy="1440968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06BD0A-5BE8-A04B-A6BD-B9FE2C466827}"/>
              </a:ext>
            </a:extLst>
          </p:cNvPr>
          <p:cNvSpPr txBox="1"/>
          <p:nvPr/>
        </p:nvSpPr>
        <p:spPr>
          <a:xfrm>
            <a:off x="9152283" y="153537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800" b="1" dirty="0">
                <a:solidFill>
                  <a:schemeClr val="accent5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Cool 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template</a:t>
            </a:r>
            <a:endParaRPr kumimoji="1" lang="ja-JP" altLang="en-US" sz="280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47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86F706-38BB-2A41-8D6D-B9314415C4EA}"/>
              </a:ext>
            </a:extLst>
          </p:cNvPr>
          <p:cNvSpPr/>
          <p:nvPr/>
        </p:nvSpPr>
        <p:spPr>
          <a:xfrm>
            <a:off x="0" y="556709"/>
            <a:ext cx="5367724" cy="1333875"/>
          </a:xfrm>
          <a:prstGeom prst="rect">
            <a:avLst/>
          </a:prstGeom>
          <a:solidFill>
            <a:schemeClr val="accent4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FB75E4-6622-604A-A059-D94153F6D547}"/>
              </a:ext>
            </a:extLst>
          </p:cNvPr>
          <p:cNvSpPr txBox="1"/>
          <p:nvPr/>
        </p:nvSpPr>
        <p:spPr>
          <a:xfrm>
            <a:off x="279133" y="688481"/>
            <a:ext cx="471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8286279-D43F-E147-B841-EF0B0CFE034A}"/>
              </a:ext>
            </a:extLst>
          </p:cNvPr>
          <p:cNvSpPr/>
          <p:nvPr/>
        </p:nvSpPr>
        <p:spPr>
          <a:xfrm>
            <a:off x="4895550" y="283009"/>
            <a:ext cx="1912995" cy="1912995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インターネット">
            <a:extLst>
              <a:ext uri="{FF2B5EF4-FFF2-40B4-BE49-F238E27FC236}">
                <a16:creationId xmlns:a16="http://schemas.microsoft.com/office/drawing/2014/main" id="{16599059-B97F-4043-8DED-BE243532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7270" y="525274"/>
            <a:ext cx="1409554" cy="1409554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0011E89-636F-C749-8458-9DA35ECAE7E1}"/>
              </a:ext>
            </a:extLst>
          </p:cNvPr>
          <p:cNvSpPr/>
          <p:nvPr/>
        </p:nvSpPr>
        <p:spPr>
          <a:xfrm>
            <a:off x="0" y="2770553"/>
            <a:ext cx="5367724" cy="1333875"/>
          </a:xfrm>
          <a:prstGeom prst="rect">
            <a:avLst/>
          </a:prstGeom>
          <a:solidFill>
            <a:schemeClr val="accent4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357D95-EF3F-1645-8ED9-4C7DFAB74E80}"/>
              </a:ext>
            </a:extLst>
          </p:cNvPr>
          <p:cNvSpPr txBox="1"/>
          <p:nvPr/>
        </p:nvSpPr>
        <p:spPr>
          <a:xfrm>
            <a:off x="279133" y="2902325"/>
            <a:ext cx="471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34A816C-D660-4146-B00B-38C2E0D7CE4D}"/>
              </a:ext>
            </a:extLst>
          </p:cNvPr>
          <p:cNvSpPr/>
          <p:nvPr/>
        </p:nvSpPr>
        <p:spPr>
          <a:xfrm>
            <a:off x="4895550" y="2496853"/>
            <a:ext cx="1912995" cy="1912995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7B44D53-D6B2-8F4A-81B3-0FB1213CE7D5}"/>
              </a:ext>
            </a:extLst>
          </p:cNvPr>
          <p:cNvSpPr/>
          <p:nvPr/>
        </p:nvSpPr>
        <p:spPr>
          <a:xfrm>
            <a:off x="0" y="4988968"/>
            <a:ext cx="5367724" cy="1333875"/>
          </a:xfrm>
          <a:prstGeom prst="rect">
            <a:avLst/>
          </a:prstGeom>
          <a:solidFill>
            <a:schemeClr val="accent4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E06A701-A66E-6F42-81DD-0EDB7BE41C53}"/>
              </a:ext>
            </a:extLst>
          </p:cNvPr>
          <p:cNvSpPr txBox="1"/>
          <p:nvPr/>
        </p:nvSpPr>
        <p:spPr>
          <a:xfrm>
            <a:off x="279133" y="5120740"/>
            <a:ext cx="471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44504C18-454E-334F-B01D-276512798D27}"/>
              </a:ext>
            </a:extLst>
          </p:cNvPr>
          <p:cNvSpPr/>
          <p:nvPr/>
        </p:nvSpPr>
        <p:spPr>
          <a:xfrm>
            <a:off x="4895550" y="4715268"/>
            <a:ext cx="1912995" cy="1912995"/>
          </a:xfrm>
          <a:prstGeom prst="ellipse">
            <a:avLst/>
          </a:prstGeom>
          <a:solidFill>
            <a:schemeClr val="accent6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 descr="封筒">
            <a:extLst>
              <a:ext uri="{FF2B5EF4-FFF2-40B4-BE49-F238E27FC236}">
                <a16:creationId xmlns:a16="http://schemas.microsoft.com/office/drawing/2014/main" id="{C489533A-7E12-BD41-B9AC-0C4CD8A32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1883" y="5071601"/>
            <a:ext cx="1200328" cy="1200328"/>
          </a:xfrm>
          <a:prstGeom prst="rect">
            <a:avLst/>
          </a:prstGeom>
        </p:spPr>
      </p:pic>
      <p:pic>
        <p:nvPicPr>
          <p:cNvPr id="12" name="グラフィックス 11" descr="上昇基調">
            <a:extLst>
              <a:ext uri="{FF2B5EF4-FFF2-40B4-BE49-F238E27FC236}">
                <a16:creationId xmlns:a16="http://schemas.microsoft.com/office/drawing/2014/main" id="{E4C2C6B0-501E-6C4A-9458-B93AF4A3E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2761" y="2820497"/>
            <a:ext cx="1233832" cy="1233832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70600C3-21D5-7648-9166-C5BD191A87A6}"/>
              </a:ext>
            </a:extLst>
          </p:cNvPr>
          <p:cNvSpPr/>
          <p:nvPr/>
        </p:nvSpPr>
        <p:spPr>
          <a:xfrm>
            <a:off x="8082116" y="1729248"/>
            <a:ext cx="4109884" cy="3437604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A536280-66EC-7444-84C7-88FE10DE3A55}"/>
              </a:ext>
            </a:extLst>
          </p:cNvPr>
          <p:cNvSpPr txBox="1"/>
          <p:nvPr/>
        </p:nvSpPr>
        <p:spPr>
          <a:xfrm>
            <a:off x="8281280" y="2771581"/>
            <a:ext cx="3711556" cy="1386327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txBody>
          <a:bodyPr wrap="square" tIns="108000" rtlCol="0">
            <a:spAutoFit/>
          </a:bodyPr>
          <a:lstStyle/>
          <a:p>
            <a:pPr algn="ctr"/>
            <a:r>
              <a:rPr lang="en-US" altLang="ja-JP" sz="4000" dirty="0">
                <a:solidFill>
                  <a:schemeClr val="accent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Presentation Design</a:t>
            </a:r>
            <a:endParaRPr kumimoji="1" lang="ja-JP" altLang="en-US" sz="4000">
              <a:solidFill>
                <a:schemeClr val="accent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33E45A-14E3-BB43-BA9A-EEE1807D1F59}"/>
              </a:ext>
            </a:extLst>
          </p:cNvPr>
          <p:cNvSpPr txBox="1"/>
          <p:nvPr/>
        </p:nvSpPr>
        <p:spPr>
          <a:xfrm>
            <a:off x="9152283" y="153537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800" b="1" dirty="0">
                <a:solidFill>
                  <a:schemeClr val="accent5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Cool 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template</a:t>
            </a:r>
            <a:endParaRPr kumimoji="1" lang="ja-JP" altLang="en-US" sz="280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244409D-3954-C849-9461-0F7F4D31F37A}"/>
              </a:ext>
            </a:extLst>
          </p:cNvPr>
          <p:cNvSpPr/>
          <p:nvPr/>
        </p:nvSpPr>
        <p:spPr>
          <a:xfrm>
            <a:off x="12028601" y="8090"/>
            <a:ext cx="163399" cy="1440968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76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3E823-1813-C244-5090-CE837A7DA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現状の課題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B5E563-91E8-9C98-8C9F-2672915FD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 b="1"/>
              <a:t>コマの割り振り</a:t>
            </a:r>
            <a:r>
              <a:rPr lang="ja-JP" altLang="en-US"/>
              <a:t>が非効率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シフト提出が</a:t>
            </a:r>
            <a:r>
              <a:rPr kumimoji="1" lang="ja-JP" altLang="en-US" b="1"/>
              <a:t>紙ベース</a:t>
            </a:r>
            <a:endParaRPr kumimoji="1" lang="en-US" altLang="ja-JP" b="1" dirty="0"/>
          </a:p>
          <a:p>
            <a:pPr marL="514350" indent="-514350">
              <a:buAutoNum type="arabicPeriod"/>
            </a:pPr>
            <a:r>
              <a:rPr lang="ja-JP" altLang="en-US"/>
              <a:t>生徒の予定が</a:t>
            </a:r>
            <a:r>
              <a:rPr lang="ja-JP" altLang="en-US" b="1"/>
              <a:t>紙面で回収</a:t>
            </a:r>
            <a:r>
              <a:rPr lang="en-US" altLang="ja-JP" b="1" dirty="0"/>
              <a:t> </a:t>
            </a:r>
            <a:r>
              <a:rPr lang="en-US" altLang="ja-JP" dirty="0"/>
              <a:t>but </a:t>
            </a:r>
            <a:r>
              <a:rPr lang="ja-JP" altLang="en-US"/>
              <a:t>コマ割り振りは</a:t>
            </a:r>
            <a:r>
              <a:rPr lang="en-US" altLang="ja-JP" b="1" dirty="0"/>
              <a:t>pc</a:t>
            </a:r>
            <a:r>
              <a:rPr lang="ja-JP" altLang="en-US" b="1"/>
              <a:t>上</a:t>
            </a:r>
            <a:endParaRPr lang="en-US" altLang="ja-JP" b="1" dirty="0"/>
          </a:p>
          <a:p>
            <a:pPr marL="514350" indent="-514350">
              <a:buAutoNum type="arabicPeriod"/>
            </a:pPr>
            <a:r>
              <a:rPr kumimoji="1" lang="ja-JP" altLang="en-US"/>
              <a:t>予定を把握できるスタッフが限られる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入室のタイミング以外で確認できない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038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7752F-97E7-C212-8552-5D642A52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F29906-D55B-3969-3445-4ADC3428FC4A}"/>
              </a:ext>
            </a:extLst>
          </p:cNvPr>
          <p:cNvSpPr/>
          <p:nvPr/>
        </p:nvSpPr>
        <p:spPr>
          <a:xfrm>
            <a:off x="561031" y="1560443"/>
            <a:ext cx="11346047" cy="1620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9EA0FF-D8A7-EEC5-02C8-0440C56B68A8}"/>
              </a:ext>
            </a:extLst>
          </p:cNvPr>
          <p:cNvSpPr/>
          <p:nvPr/>
        </p:nvSpPr>
        <p:spPr>
          <a:xfrm>
            <a:off x="561030" y="3279913"/>
            <a:ext cx="11346047" cy="1620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FD4F3A-E500-1210-7DC7-DA1E683DA62E}"/>
              </a:ext>
            </a:extLst>
          </p:cNvPr>
          <p:cNvSpPr/>
          <p:nvPr/>
        </p:nvSpPr>
        <p:spPr>
          <a:xfrm>
            <a:off x="561029" y="4999383"/>
            <a:ext cx="11346047" cy="1620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178D65-C7C3-A377-F68E-9704F4BF2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現状の課題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ACAB71C-FE53-0DB6-8051-21FCAB4A74A3}"/>
              </a:ext>
            </a:extLst>
          </p:cNvPr>
          <p:cNvSpPr/>
          <p:nvPr/>
        </p:nvSpPr>
        <p:spPr>
          <a:xfrm>
            <a:off x="561029" y="1560443"/>
            <a:ext cx="1156253" cy="46713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/>
              <a:t>【</a:t>
            </a:r>
            <a:r>
              <a:rPr lang="ja-JP" altLang="en-US" b="1"/>
              <a:t>社員</a:t>
            </a:r>
            <a:r>
              <a:rPr kumimoji="1" lang="en-US" altLang="ja-JP" b="1" dirty="0"/>
              <a:t>】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6677DCEE-2C2E-0B70-AE46-5BD05D6F2051}"/>
              </a:ext>
            </a:extLst>
          </p:cNvPr>
          <p:cNvSpPr/>
          <p:nvPr/>
        </p:nvSpPr>
        <p:spPr>
          <a:xfrm>
            <a:off x="561029" y="4999383"/>
            <a:ext cx="1156253" cy="46713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/>
              <a:t>【</a:t>
            </a:r>
            <a:r>
              <a:rPr kumimoji="1" lang="ja-JP" altLang="en-US" b="1"/>
              <a:t>生徒</a:t>
            </a:r>
            <a:r>
              <a:rPr kumimoji="1" lang="en-US" altLang="ja-JP" b="1" dirty="0"/>
              <a:t>】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5BAB3456-FF81-C04B-5F8D-7A1A8DE2A18C}"/>
              </a:ext>
            </a:extLst>
          </p:cNvPr>
          <p:cNvSpPr/>
          <p:nvPr/>
        </p:nvSpPr>
        <p:spPr>
          <a:xfrm>
            <a:off x="561029" y="3289853"/>
            <a:ext cx="1156253" cy="46713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/>
              <a:t>【</a:t>
            </a:r>
            <a:r>
              <a:rPr kumimoji="1" lang="ja-JP" altLang="en-US" b="1"/>
              <a:t>講師</a:t>
            </a:r>
            <a:r>
              <a:rPr kumimoji="1" lang="en-US" altLang="ja-JP" b="1" dirty="0"/>
              <a:t>】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1DBE7A3-4EB4-CEA1-F7C0-65402A074D1F}"/>
              </a:ext>
            </a:extLst>
          </p:cNvPr>
          <p:cNvSpPr/>
          <p:nvPr/>
        </p:nvSpPr>
        <p:spPr>
          <a:xfrm>
            <a:off x="3668667" y="2027581"/>
            <a:ext cx="1951385" cy="91440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/>
              <a:t>教室</a:t>
            </a:r>
            <a:r>
              <a:rPr lang="en-US" altLang="ja-JP" b="1" dirty="0"/>
              <a:t>PC</a:t>
            </a:r>
            <a:r>
              <a:rPr lang="ja-JP" altLang="en-US" b="1"/>
              <a:t>へ転記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1</a:t>
            </a:r>
            <a:r>
              <a:rPr lang="ja-JP" altLang="en-US" b="1"/>
              <a:t>週間程度</a:t>
            </a:r>
            <a:endParaRPr lang="en-US" altLang="ja-JP" b="1" dirty="0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282EEA4-54AF-27F4-41EF-03AA0B9C5494}"/>
              </a:ext>
            </a:extLst>
          </p:cNvPr>
          <p:cNvSpPr/>
          <p:nvPr/>
        </p:nvSpPr>
        <p:spPr>
          <a:xfrm>
            <a:off x="5733221" y="2027581"/>
            <a:ext cx="5897748" cy="91440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/>
              <a:t>教室</a:t>
            </a:r>
            <a:r>
              <a:rPr lang="en-US" altLang="ja-JP" b="1" dirty="0"/>
              <a:t>PC</a:t>
            </a:r>
            <a:r>
              <a:rPr lang="ja-JP" altLang="en-US" b="1"/>
              <a:t>へ転記</a:t>
            </a:r>
            <a:r>
              <a:rPr lang="en-US" altLang="ja-JP" b="1" dirty="0"/>
              <a:t>&amp;</a:t>
            </a:r>
            <a:r>
              <a:rPr lang="ja-JP" altLang="en-US" b="1"/>
              <a:t>コマの割り振り</a:t>
            </a:r>
            <a:endParaRPr lang="en-US" altLang="ja-JP" b="1" dirty="0"/>
          </a:p>
          <a:p>
            <a:pPr algn="ctr"/>
            <a:r>
              <a:rPr kumimoji="1" lang="ja-JP" altLang="en-US" b="1"/>
              <a:t>ずっと</a:t>
            </a:r>
            <a:endParaRPr kumimoji="1" lang="en-US" altLang="ja-JP" b="1" dirty="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C7DE815-F586-9468-ED4E-3FEE18D2CDBA}"/>
              </a:ext>
            </a:extLst>
          </p:cNvPr>
          <p:cNvSpPr/>
          <p:nvPr/>
        </p:nvSpPr>
        <p:spPr>
          <a:xfrm>
            <a:off x="5347252" y="3429000"/>
            <a:ext cx="6410739" cy="309107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4000" b="1" u="sng">
                <a:solidFill>
                  <a:schemeClr val="tx1"/>
                </a:solidFill>
              </a:rPr>
              <a:t>講習授業実施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D6047391-2668-4537-1A21-A4A5A5CF88D6}"/>
              </a:ext>
            </a:extLst>
          </p:cNvPr>
          <p:cNvSpPr/>
          <p:nvPr/>
        </p:nvSpPr>
        <p:spPr>
          <a:xfrm>
            <a:off x="1717282" y="3756991"/>
            <a:ext cx="2844779" cy="91440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/>
              <a:t>勤務可能日調査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1</a:t>
            </a:r>
            <a:r>
              <a:rPr lang="ja-JP" altLang="en-US" b="1"/>
              <a:t>週間程度</a:t>
            </a:r>
            <a:endParaRPr lang="en-US" altLang="ja-JP" b="1" dirty="0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2D70780-ACC3-041B-EFE3-FA83BE273925}"/>
              </a:ext>
            </a:extLst>
          </p:cNvPr>
          <p:cNvSpPr/>
          <p:nvPr/>
        </p:nvSpPr>
        <p:spPr>
          <a:xfrm>
            <a:off x="2365513" y="5466521"/>
            <a:ext cx="5625548" cy="91440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/>
              <a:t>通塾可能日調査</a:t>
            </a:r>
            <a:endParaRPr lang="en-US" altLang="ja-JP" b="1" dirty="0"/>
          </a:p>
          <a:p>
            <a:pPr algn="ctr"/>
            <a:r>
              <a:rPr lang="en-US" altLang="ja-JP" b="1" dirty="0"/>
              <a:t>1~3</a:t>
            </a:r>
            <a:r>
              <a:rPr lang="ja-JP" altLang="en-US" b="1"/>
              <a:t>週間程度</a:t>
            </a:r>
            <a:endParaRPr lang="en-US" altLang="ja-JP" b="1" dirty="0"/>
          </a:p>
        </p:txBody>
      </p:sp>
      <p:sp>
        <p:nvSpPr>
          <p:cNvPr id="17" name="上矢印 16">
            <a:extLst>
              <a:ext uri="{FF2B5EF4-FFF2-40B4-BE49-F238E27FC236}">
                <a16:creationId xmlns:a16="http://schemas.microsoft.com/office/drawing/2014/main" id="{8DE6907E-1DA5-DDD9-5E68-676D8ADCEBE4}"/>
              </a:ext>
            </a:extLst>
          </p:cNvPr>
          <p:cNvSpPr/>
          <p:nvPr/>
        </p:nvSpPr>
        <p:spPr>
          <a:xfrm>
            <a:off x="5733221" y="3041374"/>
            <a:ext cx="1189383" cy="2325759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上矢印 17">
            <a:extLst>
              <a:ext uri="{FF2B5EF4-FFF2-40B4-BE49-F238E27FC236}">
                <a16:creationId xmlns:a16="http://schemas.microsoft.com/office/drawing/2014/main" id="{13558CA3-7B3C-9E79-2815-B3B43DA83D85}"/>
              </a:ext>
            </a:extLst>
          </p:cNvPr>
          <p:cNvSpPr/>
          <p:nvPr/>
        </p:nvSpPr>
        <p:spPr>
          <a:xfrm>
            <a:off x="3363567" y="3041370"/>
            <a:ext cx="1189383" cy="616229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上矢印 19">
            <a:extLst>
              <a:ext uri="{FF2B5EF4-FFF2-40B4-BE49-F238E27FC236}">
                <a16:creationId xmlns:a16="http://schemas.microsoft.com/office/drawing/2014/main" id="{CC2398C1-BD0C-328E-0E19-1B470D5EB318}"/>
              </a:ext>
            </a:extLst>
          </p:cNvPr>
          <p:cNvSpPr/>
          <p:nvPr/>
        </p:nvSpPr>
        <p:spPr>
          <a:xfrm rot="10800000">
            <a:off x="7308572" y="3041369"/>
            <a:ext cx="1189383" cy="1555568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139700" dist="38100" dir="8100000" sx="102000" sy="102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5D1B1B-2FFE-6243-564E-87C2B52ABB4A}"/>
              </a:ext>
            </a:extLst>
          </p:cNvPr>
          <p:cNvSpPr txBox="1"/>
          <p:nvPr/>
        </p:nvSpPr>
        <p:spPr>
          <a:xfrm>
            <a:off x="8192031" y="36476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振替等授業連絡の共有</a:t>
            </a:r>
          </a:p>
        </p:txBody>
      </p:sp>
    </p:spTree>
    <p:extLst>
      <p:ext uri="{BB962C8B-B14F-4D97-AF65-F5344CB8AC3E}">
        <p14:creationId xmlns:p14="http://schemas.microsoft.com/office/powerpoint/2010/main" val="349633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DB9E1-738D-F6C5-FA42-78344F21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17A3A-AA06-CB22-5F96-F38FE2C24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改善手法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4BB19-6EAD-B6F0-6265-F9D5D7D97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031" y="1540565"/>
            <a:ext cx="11243343" cy="473557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ja-JP" dirty="0"/>
              <a:t>Google Spread Sheet</a:t>
            </a:r>
            <a:r>
              <a:rPr lang="ja-JP" altLang="en-US"/>
              <a:t>の共同編集機能を用いたシフト管理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線形計画法によるコマ割り振りシステムの導入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オンラインシフト管理ツールの導入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837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D8DDB-CD2C-B4BB-5974-6422FECD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BBBCA-C2C3-F5BF-C438-9B6C5F44F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031" y="499526"/>
            <a:ext cx="10581890" cy="792561"/>
          </a:xfrm>
        </p:spPr>
        <p:txBody>
          <a:bodyPr/>
          <a:lstStyle/>
          <a:p>
            <a:r>
              <a:rPr lang="ja-JP" altLang="en-US"/>
              <a:t>改善手法</a:t>
            </a:r>
            <a:r>
              <a:rPr lang="en-US" altLang="ja-JP" sz="2400" dirty="0"/>
              <a:t>(Google Spread Sheet</a:t>
            </a:r>
            <a:r>
              <a:rPr lang="ja-JP" altLang="en-US" sz="2400"/>
              <a:t>の共同編集機能を用いたシフト管理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23F55-4E76-CD0C-6AA4-E3A22D2A2F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031" y="1540564"/>
            <a:ext cx="11243343" cy="524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○共同編集機能によるシフト提出プロセス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シフト管理シートを作成する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共同編集用リンクを発行する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スタッフにリンクを共有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それぞれのスタッフが好きな場所</a:t>
            </a:r>
            <a:r>
              <a:rPr lang="en-US" altLang="ja-JP" dirty="0"/>
              <a:t>,</a:t>
            </a:r>
            <a:r>
              <a:rPr lang="ja-JP" altLang="en-US"/>
              <a:t>好きな時間に提出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管理者はシフト期限になったらシフト集約シートをダウンロード</a:t>
            </a:r>
            <a:endParaRPr lang="en-US" altLang="ja-JP" dirty="0"/>
          </a:p>
          <a:p>
            <a:pPr marL="0" indent="0">
              <a:buNone/>
            </a:pPr>
            <a:endParaRPr lang="en-US" altLang="ja-JP" sz="100" dirty="0"/>
          </a:p>
          <a:p>
            <a:pPr marL="0" indent="0">
              <a:buNone/>
            </a:pPr>
            <a:r>
              <a:rPr lang="ja-JP" altLang="en-US"/>
              <a:t>○メリット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場所や時間を問わず直感的に操作できる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他のプラグインを利用しない場合でも効率的に管理できる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70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4573-07D4-2C54-C1DA-FAEA9649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C42F-950C-7E68-28D2-A995B421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031" y="499526"/>
            <a:ext cx="10581890" cy="792561"/>
          </a:xfrm>
        </p:spPr>
        <p:txBody>
          <a:bodyPr/>
          <a:lstStyle/>
          <a:p>
            <a:r>
              <a:rPr lang="ja-JP" altLang="en-US"/>
              <a:t>改善手法</a:t>
            </a:r>
            <a:r>
              <a:rPr lang="en-US" altLang="ja-JP" sz="2400" dirty="0"/>
              <a:t>(</a:t>
            </a:r>
            <a:r>
              <a:rPr lang="ja-JP" altLang="en-US" sz="2400"/>
              <a:t>線形計画法によるコマ割り振りシステムの導入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242F3-2EEA-8C5A-6FCA-23D53E7D6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031" y="1540564"/>
            <a:ext cx="11243343" cy="524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○線形計画法とは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シフト管理シートを作成する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共同編集用リンクを発行する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スタッフにリンクを共有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それぞれのスタッフが好きな場所</a:t>
            </a:r>
            <a:r>
              <a:rPr lang="en-US" altLang="ja-JP" dirty="0"/>
              <a:t>,</a:t>
            </a:r>
            <a:r>
              <a:rPr lang="ja-JP" altLang="en-US"/>
              <a:t>好きな時間に提出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管理者はシフト期限になったらシフト集約シートをダウンロード</a:t>
            </a:r>
            <a:endParaRPr lang="en-US" altLang="ja-JP" dirty="0"/>
          </a:p>
          <a:p>
            <a:pPr marL="0" indent="0">
              <a:buNone/>
            </a:pPr>
            <a:endParaRPr lang="en-US" altLang="ja-JP" sz="100" dirty="0"/>
          </a:p>
          <a:p>
            <a:pPr marL="0" indent="0">
              <a:buNone/>
            </a:pPr>
            <a:r>
              <a:rPr lang="ja-JP" altLang="en-US"/>
              <a:t>○メリット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場所や時間を問わず直感的に操作できる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/>
              <a:t>他のプラグインを利用しない場合でも効率的に管理できる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163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ECF09-3DAC-F0E8-7FA5-1234479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B1934-AFDD-C235-B4BB-CE087FC1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4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70600C3-21D5-7648-9166-C5BD191A87A6}"/>
              </a:ext>
            </a:extLst>
          </p:cNvPr>
          <p:cNvSpPr/>
          <p:nvPr/>
        </p:nvSpPr>
        <p:spPr>
          <a:xfrm>
            <a:off x="0" y="8089"/>
            <a:ext cx="2946400" cy="4022043"/>
          </a:xfrm>
          <a:prstGeom prst="rect">
            <a:avLst/>
          </a:prstGeom>
          <a:solidFill>
            <a:schemeClr val="accent4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A536280-66EC-7444-84C7-88FE10DE3A55}"/>
              </a:ext>
            </a:extLst>
          </p:cNvPr>
          <p:cNvSpPr txBox="1"/>
          <p:nvPr/>
        </p:nvSpPr>
        <p:spPr>
          <a:xfrm>
            <a:off x="0" y="1449057"/>
            <a:ext cx="2946400" cy="1140106"/>
          </a:xfrm>
          <a:prstGeom prst="rect">
            <a:avLst/>
          </a:prstGeom>
          <a:noFill/>
          <a:ln w="15875">
            <a:noFill/>
          </a:ln>
        </p:spPr>
        <p:txBody>
          <a:bodyPr wrap="square" tIns="108000" rtlCol="0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Presentation Design</a:t>
            </a:r>
            <a:endParaRPr kumimoji="1" lang="ja-JP" altLang="en-US" sz="32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98F66302-546F-AA42-B3C1-64C7E6A88F0A}"/>
              </a:ext>
            </a:extLst>
          </p:cNvPr>
          <p:cNvSpPr/>
          <p:nvPr/>
        </p:nvSpPr>
        <p:spPr>
          <a:xfrm>
            <a:off x="3571949" y="1657830"/>
            <a:ext cx="2167466" cy="21674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D83F1D-528D-014A-B359-C4589F25BC39}"/>
              </a:ext>
            </a:extLst>
          </p:cNvPr>
          <p:cNvSpPr txBox="1"/>
          <p:nvPr/>
        </p:nvSpPr>
        <p:spPr>
          <a:xfrm>
            <a:off x="3602028" y="4743282"/>
            <a:ext cx="210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0AE7EB-DD61-6548-ABE8-4F90DB480D6A}"/>
              </a:ext>
            </a:extLst>
          </p:cNvPr>
          <p:cNvSpPr txBox="1"/>
          <p:nvPr/>
        </p:nvSpPr>
        <p:spPr>
          <a:xfrm>
            <a:off x="3602028" y="4022679"/>
            <a:ext cx="210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</a:t>
            </a:r>
            <a:endParaRPr kumimoji="1" lang="ja-JP" altLang="en-US" sz="2800" b="1">
              <a:solidFill>
                <a:schemeClr val="accent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2" name="グラフィックス 31" descr="インターネット">
            <a:extLst>
              <a:ext uri="{FF2B5EF4-FFF2-40B4-BE49-F238E27FC236}">
                <a16:creationId xmlns:a16="http://schemas.microsoft.com/office/drawing/2014/main" id="{88672218-17DD-8542-8D1C-313FC7DB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538" y="2335419"/>
            <a:ext cx="812288" cy="812288"/>
          </a:xfrm>
          <a:prstGeom prst="rect">
            <a:avLst/>
          </a:prstGeom>
        </p:spPr>
      </p:pic>
      <p:sp>
        <p:nvSpPr>
          <p:cNvPr id="40" name="円/楕円 39">
            <a:extLst>
              <a:ext uri="{FF2B5EF4-FFF2-40B4-BE49-F238E27FC236}">
                <a16:creationId xmlns:a16="http://schemas.microsoft.com/office/drawing/2014/main" id="{E270C0BF-7F4D-D54B-B38E-B4196A833B87}"/>
              </a:ext>
            </a:extLst>
          </p:cNvPr>
          <p:cNvSpPr/>
          <p:nvPr/>
        </p:nvSpPr>
        <p:spPr>
          <a:xfrm>
            <a:off x="6399816" y="1657830"/>
            <a:ext cx="2167466" cy="21674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1ECDAB-F0E9-E24D-9806-9DF1E09843B3}"/>
              </a:ext>
            </a:extLst>
          </p:cNvPr>
          <p:cNvSpPr txBox="1"/>
          <p:nvPr/>
        </p:nvSpPr>
        <p:spPr>
          <a:xfrm>
            <a:off x="6429895" y="4743282"/>
            <a:ext cx="210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0CF541-45AB-9E48-AB01-14EAEA5ACAAC}"/>
              </a:ext>
            </a:extLst>
          </p:cNvPr>
          <p:cNvSpPr txBox="1"/>
          <p:nvPr/>
        </p:nvSpPr>
        <p:spPr>
          <a:xfrm>
            <a:off x="6429895" y="4022679"/>
            <a:ext cx="210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</a:t>
            </a:r>
            <a:endParaRPr kumimoji="1" lang="ja-JP" altLang="en-US" sz="2800" b="1">
              <a:solidFill>
                <a:schemeClr val="accent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602E1DE9-4849-DA4B-8380-10F623A6259C}"/>
              </a:ext>
            </a:extLst>
          </p:cNvPr>
          <p:cNvSpPr/>
          <p:nvPr/>
        </p:nvSpPr>
        <p:spPr>
          <a:xfrm>
            <a:off x="9227683" y="1657830"/>
            <a:ext cx="2167466" cy="21674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D2C68B3-87DE-CB4A-929F-1AAE554D560B}"/>
              </a:ext>
            </a:extLst>
          </p:cNvPr>
          <p:cNvSpPr txBox="1"/>
          <p:nvPr/>
        </p:nvSpPr>
        <p:spPr>
          <a:xfrm>
            <a:off x="9257762" y="4743282"/>
            <a:ext cx="2107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2517EC4-B10C-6640-B616-0F1C10901E39}"/>
              </a:ext>
            </a:extLst>
          </p:cNvPr>
          <p:cNvSpPr txBox="1"/>
          <p:nvPr/>
        </p:nvSpPr>
        <p:spPr>
          <a:xfrm>
            <a:off x="9257762" y="4022679"/>
            <a:ext cx="210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</a:t>
            </a:r>
            <a:endParaRPr kumimoji="1" lang="ja-JP" altLang="en-US" sz="2800" b="1">
              <a:solidFill>
                <a:schemeClr val="accent4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D45DC59E-1CBF-5D46-93E7-F271407D7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5557" y="2405358"/>
            <a:ext cx="691717" cy="691717"/>
          </a:xfrm>
          <a:prstGeom prst="rect">
            <a:avLst/>
          </a:prstGeom>
        </p:spPr>
      </p:pic>
      <p:pic>
        <p:nvPicPr>
          <p:cNvPr id="39" name="グラフィックス 38" descr="上昇基調">
            <a:extLst>
              <a:ext uri="{FF2B5EF4-FFF2-40B4-BE49-F238E27FC236}">
                <a16:creationId xmlns:a16="http://schemas.microsoft.com/office/drawing/2014/main" id="{50D0B229-D4DA-EF4F-96D4-95686FF0E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8037" y="2386051"/>
            <a:ext cx="711024" cy="711024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8E815DB-525A-D344-8D41-67D10D5A81A3}"/>
              </a:ext>
            </a:extLst>
          </p:cNvPr>
          <p:cNvSpPr/>
          <p:nvPr/>
        </p:nvSpPr>
        <p:spPr>
          <a:xfrm>
            <a:off x="12028601" y="8090"/>
            <a:ext cx="163399" cy="1440968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86F706-38BB-2A41-8D6D-B9314415C4EA}"/>
              </a:ext>
            </a:extLst>
          </p:cNvPr>
          <p:cNvSpPr/>
          <p:nvPr/>
        </p:nvSpPr>
        <p:spPr>
          <a:xfrm>
            <a:off x="797102" y="760395"/>
            <a:ext cx="3187757" cy="3676851"/>
          </a:xfrm>
          <a:prstGeom prst="rect">
            <a:avLst/>
          </a:prstGeom>
          <a:solidFill>
            <a:schemeClr val="accent5"/>
          </a:solidFill>
          <a:ln w="698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E47C96-B65D-B84C-8D9D-6E2C4343B462}"/>
              </a:ext>
            </a:extLst>
          </p:cNvPr>
          <p:cNvSpPr/>
          <p:nvPr/>
        </p:nvSpPr>
        <p:spPr>
          <a:xfrm>
            <a:off x="797102" y="4452831"/>
            <a:ext cx="3187757" cy="2086274"/>
          </a:xfrm>
          <a:prstGeom prst="rect">
            <a:avLst/>
          </a:prstGeom>
          <a:solidFill>
            <a:schemeClr val="bg1"/>
          </a:solidFill>
          <a:ln w="698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C54280-FCB3-824A-8ADD-CF6764B9F5F6}"/>
              </a:ext>
            </a:extLst>
          </p:cNvPr>
          <p:cNvSpPr txBox="1"/>
          <p:nvPr/>
        </p:nvSpPr>
        <p:spPr>
          <a:xfrm>
            <a:off x="883836" y="3703526"/>
            <a:ext cx="15071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6600">
              <a:solidFill>
                <a:schemeClr val="accent5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4AD785-41FF-AE46-937C-679E8994DE22}"/>
              </a:ext>
            </a:extLst>
          </p:cNvPr>
          <p:cNvSpPr txBox="1"/>
          <p:nvPr/>
        </p:nvSpPr>
        <p:spPr>
          <a:xfrm>
            <a:off x="1607830" y="5822726"/>
            <a:ext cx="1658970" cy="549757"/>
          </a:xfrm>
          <a:prstGeom prst="rect">
            <a:avLst/>
          </a:prstGeom>
          <a:solidFill>
            <a:schemeClr val="accent6"/>
          </a:solidFill>
        </p:spPr>
        <p:txBody>
          <a:bodyPr wrap="square" tIns="72000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Design</a:t>
            </a:r>
            <a:endParaRPr kumimoji="1" lang="ja-JP" altLang="en-US" sz="28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FB75E4-6622-604A-A059-D94153F6D547}"/>
              </a:ext>
            </a:extLst>
          </p:cNvPr>
          <p:cNvSpPr txBox="1"/>
          <p:nvPr/>
        </p:nvSpPr>
        <p:spPr>
          <a:xfrm>
            <a:off x="1184860" y="1410632"/>
            <a:ext cx="24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6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accent6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A30A5A-50DD-3C41-B88A-716BDC3E3482}"/>
              </a:ext>
            </a:extLst>
          </p:cNvPr>
          <p:cNvSpPr/>
          <p:nvPr/>
        </p:nvSpPr>
        <p:spPr>
          <a:xfrm>
            <a:off x="4550954" y="760395"/>
            <a:ext cx="3187757" cy="3676851"/>
          </a:xfrm>
          <a:prstGeom prst="rect">
            <a:avLst/>
          </a:prstGeom>
          <a:solidFill>
            <a:schemeClr val="accent4"/>
          </a:solidFill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2A7CD89-E746-7F4F-A9DA-79924A36B410}"/>
              </a:ext>
            </a:extLst>
          </p:cNvPr>
          <p:cNvSpPr/>
          <p:nvPr/>
        </p:nvSpPr>
        <p:spPr>
          <a:xfrm>
            <a:off x="4550954" y="4452831"/>
            <a:ext cx="3187757" cy="2086274"/>
          </a:xfrm>
          <a:prstGeom prst="rect">
            <a:avLst/>
          </a:prstGeom>
          <a:solidFill>
            <a:schemeClr val="bg1"/>
          </a:solidFill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A59710-52D0-CB45-A536-E6A5A0FEC9BC}"/>
              </a:ext>
            </a:extLst>
          </p:cNvPr>
          <p:cNvSpPr txBox="1"/>
          <p:nvPr/>
        </p:nvSpPr>
        <p:spPr>
          <a:xfrm>
            <a:off x="4637688" y="3703526"/>
            <a:ext cx="15071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660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8FCDEFF-0153-8046-B32F-CA4D5495B9F7}"/>
              </a:ext>
            </a:extLst>
          </p:cNvPr>
          <p:cNvSpPr txBox="1"/>
          <p:nvPr/>
        </p:nvSpPr>
        <p:spPr>
          <a:xfrm>
            <a:off x="4938712" y="1410632"/>
            <a:ext cx="24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F9E404-2766-764B-9B3E-2F784942AD1A}"/>
              </a:ext>
            </a:extLst>
          </p:cNvPr>
          <p:cNvSpPr/>
          <p:nvPr/>
        </p:nvSpPr>
        <p:spPr>
          <a:xfrm>
            <a:off x="8304806" y="760395"/>
            <a:ext cx="3187757" cy="3676851"/>
          </a:xfrm>
          <a:prstGeom prst="rect">
            <a:avLst/>
          </a:prstGeom>
          <a:solidFill>
            <a:schemeClr val="accent4"/>
          </a:solidFill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E141671-D3D6-A547-9EB1-214361A640C8}"/>
              </a:ext>
            </a:extLst>
          </p:cNvPr>
          <p:cNvSpPr/>
          <p:nvPr/>
        </p:nvSpPr>
        <p:spPr>
          <a:xfrm>
            <a:off x="8304806" y="4452831"/>
            <a:ext cx="3187757" cy="2086274"/>
          </a:xfrm>
          <a:prstGeom prst="rect">
            <a:avLst/>
          </a:prstGeom>
          <a:solidFill>
            <a:schemeClr val="bg1"/>
          </a:solidFill>
          <a:ln w="698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3FAF8-42C0-B24D-8593-FBEB477EC363}"/>
              </a:ext>
            </a:extLst>
          </p:cNvPr>
          <p:cNvSpPr txBox="1"/>
          <p:nvPr/>
        </p:nvSpPr>
        <p:spPr>
          <a:xfrm>
            <a:off x="8391540" y="3703526"/>
            <a:ext cx="15071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6600">
              <a:solidFill>
                <a:schemeClr val="accent6">
                  <a:lumMod val="40000"/>
                  <a:lumOff val="6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26A318-5080-C240-B305-EFE7F972C24E}"/>
              </a:ext>
            </a:extLst>
          </p:cNvPr>
          <p:cNvSpPr txBox="1"/>
          <p:nvPr/>
        </p:nvSpPr>
        <p:spPr>
          <a:xfrm>
            <a:off x="8692564" y="1410632"/>
            <a:ext cx="24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 wonderful Ultimate Professional Business Power point Template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079E4B-56B6-7F40-AAAD-F0752EDAD9DA}"/>
              </a:ext>
            </a:extLst>
          </p:cNvPr>
          <p:cNvSpPr txBox="1"/>
          <p:nvPr/>
        </p:nvSpPr>
        <p:spPr>
          <a:xfrm>
            <a:off x="5284091" y="5822726"/>
            <a:ext cx="1658970" cy="549757"/>
          </a:xfrm>
          <a:prstGeom prst="rect">
            <a:avLst/>
          </a:prstGeom>
          <a:solidFill>
            <a:schemeClr val="accent6"/>
          </a:solidFill>
        </p:spPr>
        <p:txBody>
          <a:bodyPr wrap="square" tIns="72000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Design</a:t>
            </a:r>
            <a:endParaRPr kumimoji="1" lang="ja-JP" altLang="en-US" sz="28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62B23DD-79D4-2C45-BB39-E2A448B2A4CC}"/>
              </a:ext>
            </a:extLst>
          </p:cNvPr>
          <p:cNvSpPr txBox="1"/>
          <p:nvPr/>
        </p:nvSpPr>
        <p:spPr>
          <a:xfrm>
            <a:off x="9072319" y="5822726"/>
            <a:ext cx="1658970" cy="549757"/>
          </a:xfrm>
          <a:prstGeom prst="rect">
            <a:avLst/>
          </a:prstGeom>
          <a:solidFill>
            <a:schemeClr val="accent6"/>
          </a:solidFill>
        </p:spPr>
        <p:txBody>
          <a:bodyPr wrap="square" tIns="72000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Design</a:t>
            </a:r>
            <a:endParaRPr kumimoji="1" lang="ja-JP" altLang="en-US" sz="28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00119F-50BA-AF49-A89A-114F060432DE}"/>
              </a:ext>
            </a:extLst>
          </p:cNvPr>
          <p:cNvSpPr/>
          <p:nvPr/>
        </p:nvSpPr>
        <p:spPr>
          <a:xfrm>
            <a:off x="12028601" y="8090"/>
            <a:ext cx="163399" cy="1440968"/>
          </a:xfrm>
          <a:prstGeom prst="rect">
            <a:avLst/>
          </a:prstGeom>
          <a:solidFill>
            <a:schemeClr val="accent5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998A7B3-BB09-A540-8F7F-015CD495E12E}"/>
              </a:ext>
            </a:extLst>
          </p:cNvPr>
          <p:cNvSpPr txBox="1"/>
          <p:nvPr/>
        </p:nvSpPr>
        <p:spPr>
          <a:xfrm>
            <a:off x="9152283" y="153537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800" b="1" dirty="0">
                <a:solidFill>
                  <a:schemeClr val="accent5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Cool 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template</a:t>
            </a:r>
            <a:endParaRPr kumimoji="1" lang="ja-JP" altLang="en-US" sz="2800">
              <a:solidFill>
                <a:schemeClr val="bg1">
                  <a:lumMod val="6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6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163F9B"/>
      </a:accent4>
      <a:accent5>
        <a:srgbClr val="F4D93F"/>
      </a:accent5>
      <a:accent6>
        <a:srgbClr val="0F2F6A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>
          <a:outerShdw blurRad="139700" dist="38100" dir="8100000" sx="102000" sy="102000" algn="tr" rotWithShape="0">
            <a:prstClr val="black">
              <a:alpha val="2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433</Words>
  <Application>Microsoft Macintosh PowerPoint</Application>
  <PresentationFormat>ワイド画面</PresentationFormat>
  <Paragraphs>79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HGPGothicE</vt:lpstr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現状の課題</vt:lpstr>
      <vt:lpstr>現状の課題</vt:lpstr>
      <vt:lpstr>改善手法</vt:lpstr>
      <vt:lpstr>改善手法(Google Spread Sheetの共同編集機能を用いたシフト管理)</vt:lpstr>
      <vt:lpstr>改善手法(線形計画法によるコマ割り振りシステムの導入)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高村 勇太</dc:creator>
  <cp:lastModifiedBy>悠人 髙木</cp:lastModifiedBy>
  <cp:revision>53</cp:revision>
  <dcterms:created xsi:type="dcterms:W3CDTF">2020-03-22T01:13:02Z</dcterms:created>
  <dcterms:modified xsi:type="dcterms:W3CDTF">2025-01-26T04:37:47Z</dcterms:modified>
</cp:coreProperties>
</file>