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6413"/>
  <p:notesSz cx="12192000" cy="97536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850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3023616"/>
            <a:ext cx="10363200" cy="204825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5462016"/>
            <a:ext cx="8534400" cy="24384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2243328"/>
            <a:ext cx="53035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2243328"/>
            <a:ext cx="530352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857250"/>
          </a:xfrm>
          <a:custGeom>
            <a:avLst/>
            <a:gdLst/>
            <a:ahLst/>
            <a:cxnLst/>
            <a:rect l="l" t="t" r="r" b="b"/>
            <a:pathLst>
              <a:path w="12192000" h="857250">
                <a:moveTo>
                  <a:pt x="12191999" y="857249"/>
                </a:moveTo>
                <a:lnTo>
                  <a:pt x="0" y="85724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5724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58800" y="212280"/>
            <a:ext cx="4423410" cy="41846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50" b="0" i="0">
                <a:solidFill>
                  <a:schemeClr val="bg1"/>
                </a:solidFill>
                <a:latin typeface="SimSun"/>
                <a:cs typeface="SimSun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2243328"/>
            <a:ext cx="10972800" cy="643737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9070848"/>
            <a:ext cx="390144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9070848"/>
            <a:ext cx="280416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7/29/2025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9070848"/>
            <a:ext cx="2804160" cy="4876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Relationship Id="rId9" Type="http://schemas.openxmlformats.org/officeDocument/2006/relationships/image" Target="../media/image2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609599" y="8448674"/>
            <a:ext cx="10972800" cy="1295400"/>
            <a:chOff x="609599" y="8448674"/>
            <a:chExt cx="10972800" cy="1295400"/>
          </a:xfrm>
        </p:grpSpPr>
        <p:sp>
          <p:nvSpPr>
            <p:cNvPr id="3" name="object 3"/>
            <p:cNvSpPr/>
            <p:nvPr/>
          </p:nvSpPr>
          <p:spPr>
            <a:xfrm>
              <a:off x="609599" y="8448674"/>
              <a:ext cx="10972800" cy="1295400"/>
            </a:xfrm>
            <a:custGeom>
              <a:avLst/>
              <a:gdLst/>
              <a:ahLst/>
              <a:cxnLst/>
              <a:rect l="l" t="t" r="r" b="b"/>
              <a:pathLst>
                <a:path w="10972800" h="1295400">
                  <a:moveTo>
                    <a:pt x="10901602" y="1295399"/>
                  </a:moveTo>
                  <a:lnTo>
                    <a:pt x="71196" y="1295399"/>
                  </a:lnTo>
                  <a:lnTo>
                    <a:pt x="66241" y="1294910"/>
                  </a:lnTo>
                  <a:lnTo>
                    <a:pt x="29705" y="1279776"/>
                  </a:lnTo>
                  <a:lnTo>
                    <a:pt x="3885" y="1243736"/>
                  </a:lnTo>
                  <a:lnTo>
                    <a:pt x="0" y="1224202"/>
                  </a:lnTo>
                  <a:lnTo>
                    <a:pt x="0" y="1219199"/>
                  </a:lnTo>
                  <a:lnTo>
                    <a:pt x="0" y="71196"/>
                  </a:lnTo>
                  <a:lnTo>
                    <a:pt x="15621" y="29703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10901602" y="0"/>
                  </a:lnTo>
                  <a:lnTo>
                    <a:pt x="10943091" y="15620"/>
                  </a:lnTo>
                  <a:lnTo>
                    <a:pt x="10968911" y="51660"/>
                  </a:lnTo>
                  <a:lnTo>
                    <a:pt x="10972798" y="71196"/>
                  </a:lnTo>
                  <a:lnTo>
                    <a:pt x="10972798" y="1224202"/>
                  </a:lnTo>
                  <a:lnTo>
                    <a:pt x="10957175" y="1265693"/>
                  </a:lnTo>
                  <a:lnTo>
                    <a:pt x="10921136" y="1291512"/>
                  </a:lnTo>
                  <a:lnTo>
                    <a:pt x="10906556" y="1294910"/>
                  </a:lnTo>
                  <a:lnTo>
                    <a:pt x="10901602" y="1295399"/>
                  </a:lnTo>
                  <a:close/>
                </a:path>
              </a:pathLst>
            </a:custGeom>
            <a:solidFill>
              <a:srgbClr val="F9FA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38187" y="9001124"/>
              <a:ext cx="47625" cy="504825"/>
            </a:xfrm>
            <a:custGeom>
              <a:avLst/>
              <a:gdLst/>
              <a:ahLst/>
              <a:cxnLst/>
              <a:rect l="l" t="t" r="r" b="b"/>
              <a:pathLst>
                <a:path w="47625" h="5048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5048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504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14865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2.</a:t>
            </a:r>
            <a:r>
              <a:rPr sz="2250" b="1" spc="10" dirty="0">
                <a:latin typeface="Liberation Sans"/>
                <a:cs typeface="Liberation Sans"/>
              </a:rPr>
              <a:t> </a:t>
            </a:r>
            <a:r>
              <a:rPr spc="-325" dirty="0"/>
              <a:t>推進体制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279550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49079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218608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Q3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6688137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2024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Q4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8157666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9627194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1096723" y="834263"/>
            <a:ext cx="72072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200" spc="-25" dirty="0">
                <a:latin typeface="Liberation Sans"/>
                <a:cs typeface="Liberation Sans"/>
              </a:rPr>
              <a:t>Q3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13" name="object 1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2476499" y="8010524"/>
            <a:ext cx="190499" cy="1904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2745977" y="7968487"/>
            <a:ext cx="13252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MS&amp;AD</a:t>
            </a:r>
            <a:r>
              <a:rPr sz="1350" spc="-160" dirty="0">
                <a:latin typeface="PMingLiU"/>
                <a:cs typeface="PMingLiU"/>
              </a:rPr>
              <a:t>システムズ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15" name="object 1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343399" y="8010524"/>
            <a:ext cx="190499" cy="190499"/>
          </a:xfrm>
          <a:prstGeom prst="rect">
            <a:avLst/>
          </a:prstGeom>
        </p:spPr>
      </p:pic>
      <p:sp>
        <p:nvSpPr>
          <p:cNvPr id="16" name="object 16"/>
          <p:cNvSpPr txBox="1"/>
          <p:nvPr/>
        </p:nvSpPr>
        <p:spPr>
          <a:xfrm>
            <a:off x="4616896" y="7968487"/>
            <a:ext cx="779145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spc="-10" dirty="0">
                <a:latin typeface="Liberation Sans"/>
                <a:cs typeface="Liberation Sans"/>
              </a:rPr>
              <a:t>NTT</a:t>
            </a:r>
            <a:r>
              <a:rPr sz="1350" spc="-135" dirty="0">
                <a:latin typeface="PMingLiU"/>
                <a:cs typeface="PMingLiU"/>
              </a:rPr>
              <a:t>データ</a:t>
            </a:r>
            <a:endParaRPr sz="1350">
              <a:latin typeface="PMingLiU"/>
              <a:cs typeface="PMingLiU"/>
            </a:endParaRPr>
          </a:p>
        </p:txBody>
      </p:sp>
      <p:pic>
        <p:nvPicPr>
          <p:cNvPr id="17" name="object 1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67373" y="8010524"/>
            <a:ext cx="190499" cy="190499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5941912" y="7968487"/>
            <a:ext cx="26162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三井住友海上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あいおい</a:t>
            </a:r>
            <a:r>
              <a:rPr sz="1350" spc="-170" dirty="0">
                <a:latin typeface="PMingLiU"/>
                <a:cs typeface="PMingLiU"/>
              </a:rPr>
              <a:t>ニッセイ</a:t>
            </a:r>
            <a:r>
              <a:rPr sz="1350" spc="-110" dirty="0">
                <a:latin typeface="SimSun"/>
                <a:cs typeface="SimSun"/>
              </a:rPr>
              <a:t>同和</a:t>
            </a:r>
            <a:endParaRPr sz="1350">
              <a:latin typeface="SimSun"/>
              <a:cs typeface="SimSun"/>
            </a:endParaRPr>
          </a:p>
        </p:txBody>
      </p:sp>
      <p:pic>
        <p:nvPicPr>
          <p:cNvPr id="19" name="object 1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829673" y="8010524"/>
            <a:ext cx="190499" cy="190499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9104362" y="7968487"/>
            <a:ext cx="6273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60" dirty="0">
                <a:latin typeface="PMingLiU"/>
                <a:cs typeface="PMingLiU"/>
              </a:rPr>
              <a:t>リリース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749299" y="8480429"/>
            <a:ext cx="5131435" cy="1092200"/>
          </a:xfrm>
          <a:prstGeom prst="rect">
            <a:avLst/>
          </a:prstGeom>
        </p:spPr>
        <p:txBody>
          <a:bodyPr vert="horz" wrap="square" lIns="0" tIns="1111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875"/>
              </a:spcBef>
            </a:pPr>
            <a:r>
              <a:rPr sz="1350" spc="-165" dirty="0">
                <a:latin typeface="SimSun"/>
                <a:cs typeface="SimSun"/>
              </a:rPr>
              <a:t>プロジェクト推進体制のポイント</a:t>
            </a:r>
            <a:endParaRPr sz="1350">
              <a:latin typeface="SimSun"/>
              <a:cs typeface="SimSun"/>
            </a:endParaRPr>
          </a:p>
          <a:p>
            <a:pPr marL="240665" marR="473709">
              <a:lnSpc>
                <a:spcPct val="111100"/>
              </a:lnSpc>
              <a:spcBef>
                <a:spcPts val="600"/>
              </a:spcBef>
            </a:pPr>
            <a:r>
              <a:rPr sz="1350" spc="-170" dirty="0">
                <a:latin typeface="SimSun"/>
                <a:cs typeface="SimSun"/>
              </a:rPr>
              <a:t>基本設計、外部設計、総合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は</a:t>
            </a:r>
            <a:r>
              <a:rPr sz="1200" b="1" dirty="0">
                <a:solidFill>
                  <a:srgbClr val="2562EB"/>
                </a:solidFill>
                <a:latin typeface="Liberation Sans"/>
                <a:cs typeface="Liberation Sans"/>
              </a:rPr>
              <a:t>MS&amp;AD</a:t>
            </a:r>
            <a:r>
              <a:rPr sz="1350" spc="-185" dirty="0">
                <a:solidFill>
                  <a:srgbClr val="2562EB"/>
                </a:solidFill>
                <a:latin typeface="SimSun"/>
                <a:cs typeface="SimSun"/>
              </a:rPr>
              <a:t>システムズ</a:t>
            </a:r>
            <a:r>
              <a:rPr sz="1350" spc="-130" dirty="0">
                <a:latin typeface="SimSun"/>
                <a:cs typeface="SimSun"/>
              </a:rPr>
              <a:t>が主導</a:t>
            </a:r>
            <a:r>
              <a:rPr sz="1350" spc="500" dirty="0">
                <a:latin typeface="SimSun"/>
                <a:cs typeface="SimSun"/>
              </a:rPr>
              <a:t> </a:t>
            </a:r>
            <a:r>
              <a:rPr sz="1350" spc="-170" dirty="0">
                <a:latin typeface="Meiryo"/>
                <a:cs typeface="Meiryo"/>
              </a:rPr>
              <a:t>内</a:t>
            </a:r>
            <a:r>
              <a:rPr sz="1350" spc="-170" dirty="0">
                <a:latin typeface="SimSun"/>
                <a:cs typeface="SimSun"/>
              </a:rPr>
              <a:t>部設計、製造単体</a:t>
            </a:r>
            <a:r>
              <a:rPr sz="1350" spc="-18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、結合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は</a:t>
            </a:r>
            <a:r>
              <a:rPr sz="1200" b="1" spc="-10" dirty="0">
                <a:latin typeface="Liberation Sans"/>
                <a:cs typeface="Liberation Sans"/>
              </a:rPr>
              <a:t>NTT</a:t>
            </a:r>
            <a:r>
              <a:rPr sz="1350" spc="-155" dirty="0">
                <a:latin typeface="SimSun"/>
                <a:cs typeface="SimSun"/>
              </a:rPr>
              <a:t>データが請負担当</a:t>
            </a:r>
            <a:endParaRPr sz="1350">
              <a:latin typeface="SimSun"/>
              <a:cs typeface="SimSun"/>
            </a:endParaRPr>
          </a:p>
          <a:p>
            <a:pPr marL="240665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SimSun"/>
                <a:cs typeface="SimSun"/>
              </a:rPr>
              <a:t>基本設計と受</a:t>
            </a:r>
            <a:r>
              <a:rPr sz="1350" spc="-170" dirty="0">
                <a:latin typeface="Meiryo"/>
                <a:cs typeface="Meiryo"/>
              </a:rPr>
              <a:t>⼊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350" spc="-170" dirty="0">
                <a:latin typeface="SimSun"/>
                <a:cs typeface="SimSun"/>
              </a:rPr>
              <a:t>には</a:t>
            </a:r>
            <a:r>
              <a:rPr sz="1350" spc="-170" dirty="0">
                <a:solidFill>
                  <a:srgbClr val="049569"/>
                </a:solidFill>
                <a:latin typeface="SimSun"/>
                <a:cs typeface="SimSun"/>
              </a:rPr>
              <a:t>三井住友海上</a:t>
            </a:r>
            <a:r>
              <a:rPr sz="1350" spc="-170" dirty="0">
                <a:solidFill>
                  <a:srgbClr val="049569"/>
                </a:solidFill>
                <a:latin typeface="PMingLiU"/>
                <a:cs typeface="PMingLiU"/>
              </a:rPr>
              <a:t>‧</a:t>
            </a:r>
            <a:r>
              <a:rPr sz="1350" spc="-170" dirty="0">
                <a:solidFill>
                  <a:srgbClr val="049569"/>
                </a:solidFill>
                <a:latin typeface="SimSun"/>
                <a:cs typeface="SimSun"/>
              </a:rPr>
              <a:t>あいおい</a:t>
            </a:r>
            <a:r>
              <a:rPr sz="1350" spc="-170" dirty="0">
                <a:solidFill>
                  <a:srgbClr val="049569"/>
                </a:solidFill>
                <a:latin typeface="PMingLiU"/>
                <a:cs typeface="PMingLiU"/>
              </a:rPr>
              <a:t>ニッセイ</a:t>
            </a:r>
            <a:r>
              <a:rPr sz="1350" spc="-170" dirty="0">
                <a:solidFill>
                  <a:srgbClr val="049569"/>
                </a:solidFill>
                <a:latin typeface="SimSun"/>
                <a:cs typeface="SimSun"/>
              </a:rPr>
              <a:t>同和</a:t>
            </a:r>
            <a:r>
              <a:rPr sz="1350" spc="-130" dirty="0">
                <a:latin typeface="SimSun"/>
                <a:cs typeface="SimSun"/>
              </a:rPr>
              <a:t>も参画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1473051" y="1472438"/>
            <a:ext cx="6350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5" dirty="0">
                <a:latin typeface="SimSun"/>
                <a:cs typeface="SimSun"/>
              </a:rPr>
              <a:t>基本設計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473051" y="2186813"/>
            <a:ext cx="6350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45" dirty="0">
                <a:latin typeface="SimSun"/>
                <a:cs typeface="SimSun"/>
              </a:rPr>
              <a:t>外部設計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1473051" y="2901188"/>
            <a:ext cx="6350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Meiryo"/>
                <a:cs typeface="Meiryo"/>
              </a:rPr>
              <a:t>内</a:t>
            </a:r>
            <a:r>
              <a:rPr sz="1350" spc="-140" dirty="0">
                <a:latin typeface="SimSun"/>
                <a:cs typeface="SimSun"/>
              </a:rPr>
              <a:t>部設計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63451" y="3615563"/>
            <a:ext cx="12446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製造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単体</a:t>
            </a:r>
            <a:r>
              <a:rPr sz="1350" spc="-130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320651" y="4329938"/>
            <a:ext cx="7874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結合</a:t>
            </a:r>
            <a:r>
              <a:rPr sz="1350" spc="-135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1235967" y="5044312"/>
            <a:ext cx="8724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総合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200" spc="-50" dirty="0">
                <a:latin typeface="Liberation Sans"/>
                <a:cs typeface="Liberation Sans"/>
              </a:rPr>
              <a:t>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235967" y="5758687"/>
            <a:ext cx="8724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総合</a:t>
            </a:r>
            <a:r>
              <a:rPr sz="1350" spc="-170" dirty="0">
                <a:latin typeface="PMingLiU"/>
                <a:cs typeface="PMingLiU"/>
              </a:rPr>
              <a:t>テスト</a:t>
            </a:r>
            <a:r>
              <a:rPr sz="1200" spc="-50" dirty="0">
                <a:latin typeface="Liberation Sans"/>
                <a:cs typeface="Liberation Sans"/>
              </a:rPr>
              <a:t>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1320651" y="6473062"/>
            <a:ext cx="78740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受</a:t>
            </a:r>
            <a:r>
              <a:rPr sz="1350" spc="-170" dirty="0">
                <a:latin typeface="Meiryo"/>
                <a:cs typeface="Meiryo"/>
              </a:rPr>
              <a:t>⼊</a:t>
            </a:r>
            <a:r>
              <a:rPr sz="1350" spc="-135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1175990" y="7187437"/>
            <a:ext cx="9321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spc="-170" dirty="0">
                <a:latin typeface="SimSun"/>
                <a:cs typeface="SimSun"/>
              </a:rPr>
              <a:t>本番</a:t>
            </a:r>
            <a:r>
              <a:rPr sz="1350" spc="-155" dirty="0">
                <a:latin typeface="PMingLiU"/>
                <a:cs typeface="PMingLiU"/>
              </a:rPr>
              <a:t>リリース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76499" y="7038974"/>
            <a:ext cx="571500" cy="571500"/>
            <a:chOff x="2476499" y="7038974"/>
            <a:chExt cx="571500" cy="571500"/>
          </a:xfrm>
        </p:grpSpPr>
        <p:sp>
          <p:nvSpPr>
            <p:cNvPr id="32" name="object 32"/>
            <p:cNvSpPr/>
            <p:nvPr/>
          </p:nvSpPr>
          <p:spPr>
            <a:xfrm>
              <a:off x="2476499" y="7038974"/>
              <a:ext cx="571500" cy="571500"/>
            </a:xfrm>
            <a:custGeom>
              <a:avLst/>
              <a:gdLst/>
              <a:ahLst/>
              <a:cxnLst/>
              <a:rect l="l" t="t" r="r" b="b"/>
              <a:pathLst>
                <a:path w="571500" h="571500">
                  <a:moveTo>
                    <a:pt x="285749" y="571499"/>
                  </a:moveTo>
                  <a:lnTo>
                    <a:pt x="243821" y="568406"/>
                  </a:lnTo>
                  <a:lnTo>
                    <a:pt x="202801" y="559194"/>
                  </a:lnTo>
                  <a:lnTo>
                    <a:pt x="163575" y="544063"/>
                  </a:lnTo>
                  <a:lnTo>
                    <a:pt x="126995" y="523341"/>
                  </a:lnTo>
                  <a:lnTo>
                    <a:pt x="93851" y="497476"/>
                  </a:lnTo>
                  <a:lnTo>
                    <a:pt x="64862" y="467027"/>
                  </a:lnTo>
                  <a:lnTo>
                    <a:pt x="40653" y="432654"/>
                  </a:lnTo>
                  <a:lnTo>
                    <a:pt x="21751" y="395100"/>
                  </a:lnTo>
                  <a:lnTo>
                    <a:pt x="8563" y="355181"/>
                  </a:lnTo>
                  <a:lnTo>
                    <a:pt x="1375" y="313758"/>
                  </a:lnTo>
                  <a:lnTo>
                    <a:pt x="0" y="285749"/>
                  </a:lnTo>
                  <a:lnTo>
                    <a:pt x="343" y="271728"/>
                  </a:lnTo>
                  <a:lnTo>
                    <a:pt x="5490" y="230002"/>
                  </a:lnTo>
                  <a:lnTo>
                    <a:pt x="16703" y="189483"/>
                  </a:lnTo>
                  <a:lnTo>
                    <a:pt x="33740" y="151047"/>
                  </a:lnTo>
                  <a:lnTo>
                    <a:pt x="56233" y="115528"/>
                  </a:lnTo>
                  <a:lnTo>
                    <a:pt x="83694" y="83693"/>
                  </a:lnTo>
                  <a:lnTo>
                    <a:pt x="115528" y="56232"/>
                  </a:lnTo>
                  <a:lnTo>
                    <a:pt x="151048" y="33740"/>
                  </a:lnTo>
                  <a:lnTo>
                    <a:pt x="189483" y="16704"/>
                  </a:lnTo>
                  <a:lnTo>
                    <a:pt x="230002" y="5490"/>
                  </a:lnTo>
                  <a:lnTo>
                    <a:pt x="271729" y="344"/>
                  </a:lnTo>
                  <a:lnTo>
                    <a:pt x="285749" y="0"/>
                  </a:lnTo>
                  <a:lnTo>
                    <a:pt x="299771" y="344"/>
                  </a:lnTo>
                  <a:lnTo>
                    <a:pt x="341496" y="5490"/>
                  </a:lnTo>
                  <a:lnTo>
                    <a:pt x="382016" y="16703"/>
                  </a:lnTo>
                  <a:lnTo>
                    <a:pt x="420451" y="33740"/>
                  </a:lnTo>
                  <a:lnTo>
                    <a:pt x="455971" y="56232"/>
                  </a:lnTo>
                  <a:lnTo>
                    <a:pt x="487805" y="83693"/>
                  </a:lnTo>
                  <a:lnTo>
                    <a:pt x="515266" y="115528"/>
                  </a:lnTo>
                  <a:lnTo>
                    <a:pt x="537758" y="151047"/>
                  </a:lnTo>
                  <a:lnTo>
                    <a:pt x="554796" y="189483"/>
                  </a:lnTo>
                  <a:lnTo>
                    <a:pt x="566009" y="230002"/>
                  </a:lnTo>
                  <a:lnTo>
                    <a:pt x="571156" y="271728"/>
                  </a:lnTo>
                  <a:lnTo>
                    <a:pt x="571499" y="285749"/>
                  </a:lnTo>
                  <a:lnTo>
                    <a:pt x="571156" y="299771"/>
                  </a:lnTo>
                  <a:lnTo>
                    <a:pt x="566009" y="341496"/>
                  </a:lnTo>
                  <a:lnTo>
                    <a:pt x="554796" y="382015"/>
                  </a:lnTo>
                  <a:lnTo>
                    <a:pt x="537758" y="420451"/>
                  </a:lnTo>
                  <a:lnTo>
                    <a:pt x="515266" y="455970"/>
                  </a:lnTo>
                  <a:lnTo>
                    <a:pt x="487805" y="487805"/>
                  </a:lnTo>
                  <a:lnTo>
                    <a:pt x="455971" y="515265"/>
                  </a:lnTo>
                  <a:lnTo>
                    <a:pt x="420451" y="537757"/>
                  </a:lnTo>
                  <a:lnTo>
                    <a:pt x="382016" y="554795"/>
                  </a:lnTo>
                  <a:lnTo>
                    <a:pt x="341496" y="566008"/>
                  </a:lnTo>
                  <a:lnTo>
                    <a:pt x="299771" y="571155"/>
                  </a:lnTo>
                  <a:lnTo>
                    <a:pt x="285749" y="571499"/>
                  </a:lnTo>
                  <a:close/>
                </a:path>
              </a:pathLst>
            </a:custGeom>
            <a:solidFill>
              <a:srgbClr val="9C26B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33" name="object 3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2666553" y="7229498"/>
              <a:ext cx="190916" cy="190884"/>
            </a:xfrm>
            <a:prstGeom prst="rect">
              <a:avLst/>
            </a:prstGeom>
          </p:spPr>
        </p:pic>
      </p:grpSp>
      <p:sp>
        <p:nvSpPr>
          <p:cNvPr id="34" name="object 34"/>
          <p:cNvSpPr txBox="1"/>
          <p:nvPr/>
        </p:nvSpPr>
        <p:spPr>
          <a:xfrm>
            <a:off x="3111499" y="7207250"/>
            <a:ext cx="61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latin typeface="Liberation Sans"/>
                <a:cs typeface="Liberation Sans"/>
              </a:rPr>
              <a:t>2025/7/9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/>
          <p:nvPr/>
        </p:nvSpPr>
        <p:spPr>
          <a:xfrm>
            <a:off x="2285999" y="1419224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49" y="41309"/>
                </a:lnTo>
                <a:lnTo>
                  <a:pt x="857249" y="339690"/>
                </a:lnTo>
                <a:lnTo>
                  <a:pt x="833684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 txBox="1"/>
          <p:nvPr/>
        </p:nvSpPr>
        <p:spPr>
          <a:xfrm>
            <a:off x="2422425" y="1492250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37" name="object 37"/>
          <p:cNvGrpSpPr/>
          <p:nvPr/>
        </p:nvGrpSpPr>
        <p:grpSpPr>
          <a:xfrm>
            <a:off x="3000374" y="1419224"/>
            <a:ext cx="857250" cy="476250"/>
            <a:chOff x="3000374" y="1419224"/>
            <a:chExt cx="857250" cy="476250"/>
          </a:xfrm>
        </p:grpSpPr>
        <p:sp>
          <p:nvSpPr>
            <p:cNvPr id="38" name="object 38"/>
            <p:cNvSpPr/>
            <p:nvPr/>
          </p:nvSpPr>
          <p:spPr>
            <a:xfrm>
              <a:off x="3095624" y="1704974"/>
              <a:ext cx="142875" cy="190500"/>
            </a:xfrm>
            <a:custGeom>
              <a:avLst/>
              <a:gdLst/>
              <a:ahLst/>
              <a:cxnLst/>
              <a:rect l="l" t="t" r="r" b="b"/>
              <a:pathLst>
                <a:path w="142875" h="190500">
                  <a:moveTo>
                    <a:pt x="0" y="190499"/>
                  </a:moveTo>
                  <a:lnTo>
                    <a:pt x="0" y="0"/>
                  </a:lnTo>
                  <a:lnTo>
                    <a:pt x="142874" y="95249"/>
                  </a:lnTo>
                  <a:lnTo>
                    <a:pt x="0" y="190499"/>
                  </a:lnTo>
                  <a:close/>
                </a:path>
              </a:pathLst>
            </a:custGeom>
            <a:solidFill>
              <a:srgbClr val="1875D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3000374" y="1419224"/>
              <a:ext cx="857250" cy="381000"/>
            </a:xfrm>
            <a:custGeom>
              <a:avLst/>
              <a:gdLst/>
              <a:ahLst/>
              <a:cxnLst/>
              <a:rect l="l" t="t" r="r" b="b"/>
              <a:pathLst>
                <a:path w="857250" h="381000">
                  <a:moveTo>
                    <a:pt x="815939" y="380999"/>
                  </a:moveTo>
                  <a:lnTo>
                    <a:pt x="41309" y="380999"/>
                  </a:lnTo>
                  <a:lnTo>
                    <a:pt x="35234" y="379791"/>
                  </a:lnTo>
                  <a:lnTo>
                    <a:pt x="1208" y="345765"/>
                  </a:lnTo>
                  <a:lnTo>
                    <a:pt x="0" y="339690"/>
                  </a:lnTo>
                  <a:lnTo>
                    <a:pt x="0" y="3333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815939" y="0"/>
                  </a:lnTo>
                  <a:lnTo>
                    <a:pt x="851207" y="23564"/>
                  </a:lnTo>
                  <a:lnTo>
                    <a:pt x="857249" y="41309"/>
                  </a:lnTo>
                  <a:lnTo>
                    <a:pt x="857249" y="339690"/>
                  </a:lnTo>
                  <a:lnTo>
                    <a:pt x="833684" y="374957"/>
                  </a:lnTo>
                  <a:lnTo>
                    <a:pt x="822014" y="379791"/>
                  </a:lnTo>
                  <a:lnTo>
                    <a:pt x="815939" y="380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3111351" y="1469999"/>
            <a:ext cx="635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45" dirty="0">
                <a:solidFill>
                  <a:srgbClr val="FFFFFF"/>
                </a:solidFill>
                <a:latin typeface="SimSun"/>
                <a:cs typeface="SimSun"/>
              </a:rPr>
              <a:t>保険会社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809999" y="170497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3143249" y="2133599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49" y="41309"/>
                </a:lnTo>
                <a:lnTo>
                  <a:pt x="857249" y="339690"/>
                </a:lnTo>
                <a:lnTo>
                  <a:pt x="833685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 txBox="1"/>
          <p:nvPr/>
        </p:nvSpPr>
        <p:spPr>
          <a:xfrm>
            <a:off x="3279675" y="2206625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44" name="object 44"/>
          <p:cNvSpPr/>
          <p:nvPr/>
        </p:nvSpPr>
        <p:spPr>
          <a:xfrm>
            <a:off x="3952874" y="241934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object 45"/>
          <p:cNvSpPr/>
          <p:nvPr/>
        </p:nvSpPr>
        <p:spPr>
          <a:xfrm>
            <a:off x="4000499" y="2847974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2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5" y="379791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object 46"/>
          <p:cNvSpPr txBox="1"/>
          <p:nvPr/>
        </p:nvSpPr>
        <p:spPr>
          <a:xfrm>
            <a:off x="3987800" y="2765430"/>
            <a:ext cx="47434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NTT</a:t>
            </a:r>
            <a:r>
              <a:rPr sz="1350" spc="-85" dirty="0">
                <a:solidFill>
                  <a:srgbClr val="FFFFFF"/>
                </a:solidFill>
                <a:latin typeface="SimSun"/>
                <a:cs typeface="SimSun"/>
              </a:rPr>
              <a:t>デ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10" dirty="0">
                <a:solidFill>
                  <a:srgbClr val="FFFFFF"/>
                </a:solidFill>
                <a:latin typeface="SimSun"/>
                <a:cs typeface="SimSun"/>
              </a:rPr>
              <a:t>ータ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7" name="object 47"/>
          <p:cNvSpPr/>
          <p:nvPr/>
        </p:nvSpPr>
        <p:spPr>
          <a:xfrm>
            <a:off x="4524374" y="313372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object 48"/>
          <p:cNvSpPr/>
          <p:nvPr/>
        </p:nvSpPr>
        <p:spPr>
          <a:xfrm>
            <a:off x="4571999" y="3562349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1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5" y="379791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object 49"/>
          <p:cNvSpPr txBox="1"/>
          <p:nvPr/>
        </p:nvSpPr>
        <p:spPr>
          <a:xfrm>
            <a:off x="4559300" y="3479805"/>
            <a:ext cx="474345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75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NTT</a:t>
            </a:r>
            <a:r>
              <a:rPr sz="1350" spc="-85" dirty="0">
                <a:solidFill>
                  <a:srgbClr val="FFFFFF"/>
                </a:solidFill>
                <a:latin typeface="SimSun"/>
                <a:cs typeface="SimSun"/>
              </a:rPr>
              <a:t>デ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10" dirty="0">
                <a:solidFill>
                  <a:srgbClr val="FFFFFF"/>
                </a:solidFill>
                <a:latin typeface="SimSun"/>
                <a:cs typeface="SimSun"/>
              </a:rPr>
              <a:t>ータ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0" name="object 50"/>
          <p:cNvSpPr/>
          <p:nvPr/>
        </p:nvSpPr>
        <p:spPr>
          <a:xfrm>
            <a:off x="5095874" y="384809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object 51"/>
          <p:cNvSpPr/>
          <p:nvPr/>
        </p:nvSpPr>
        <p:spPr>
          <a:xfrm>
            <a:off x="5143498" y="4276724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815940" y="380999"/>
                </a:moveTo>
                <a:lnTo>
                  <a:pt x="41310" y="380999"/>
                </a:lnTo>
                <a:lnTo>
                  <a:pt x="35235" y="379791"/>
                </a:lnTo>
                <a:lnTo>
                  <a:pt x="1208" y="345764"/>
                </a:lnTo>
                <a:lnTo>
                  <a:pt x="0" y="339689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10" y="0"/>
                </a:lnTo>
                <a:lnTo>
                  <a:pt x="815940" y="0"/>
                </a:lnTo>
                <a:lnTo>
                  <a:pt x="851207" y="23564"/>
                </a:lnTo>
                <a:lnTo>
                  <a:pt x="857250" y="41309"/>
                </a:lnTo>
                <a:lnTo>
                  <a:pt x="857250" y="339689"/>
                </a:lnTo>
                <a:lnTo>
                  <a:pt x="833685" y="374957"/>
                </a:lnTo>
                <a:lnTo>
                  <a:pt x="822015" y="379791"/>
                </a:lnTo>
                <a:lnTo>
                  <a:pt x="815940" y="3809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5182591" y="4327499"/>
            <a:ext cx="77914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NTT</a:t>
            </a:r>
            <a:r>
              <a:rPr sz="1350" spc="-135" dirty="0">
                <a:solidFill>
                  <a:srgbClr val="FFFFFF"/>
                </a:solidFill>
                <a:latin typeface="SimSun"/>
                <a:cs typeface="SimSun"/>
              </a:rPr>
              <a:t>データ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3" name="object 53"/>
          <p:cNvSpPr/>
          <p:nvPr/>
        </p:nvSpPr>
        <p:spPr>
          <a:xfrm>
            <a:off x="5953124" y="456247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FF57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6000749" y="4991099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8" y="380999"/>
                </a:lnTo>
                <a:lnTo>
                  <a:pt x="35233" y="379790"/>
                </a:lnTo>
                <a:lnTo>
                  <a:pt x="1208" y="345764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8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6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 txBox="1"/>
          <p:nvPr/>
        </p:nvSpPr>
        <p:spPr>
          <a:xfrm>
            <a:off x="5994300" y="5064124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6" name="object 56"/>
          <p:cNvSpPr/>
          <p:nvPr/>
        </p:nvSpPr>
        <p:spPr>
          <a:xfrm>
            <a:off x="6524624" y="527684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6572249" y="5705474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0"/>
                </a:lnTo>
                <a:lnTo>
                  <a:pt x="1208" y="345764"/>
                </a:lnTo>
                <a:lnTo>
                  <a:pt x="0" y="339689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0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3"/>
                </a:lnTo>
                <a:lnTo>
                  <a:pt x="571499" y="41309"/>
                </a:lnTo>
                <a:lnTo>
                  <a:pt x="571499" y="339689"/>
                </a:lnTo>
                <a:lnTo>
                  <a:pt x="547934" y="374957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6565800" y="5778499"/>
            <a:ext cx="58420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MS&amp;AD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59" name="object 59"/>
          <p:cNvSpPr/>
          <p:nvPr/>
        </p:nvSpPr>
        <p:spPr>
          <a:xfrm>
            <a:off x="7096124" y="5991224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1875D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6572249" y="6419849"/>
            <a:ext cx="571500" cy="381000"/>
          </a:xfrm>
          <a:custGeom>
            <a:avLst/>
            <a:gdLst/>
            <a:ahLst/>
            <a:cxnLst/>
            <a:rect l="l" t="t" r="r" b="b"/>
            <a:pathLst>
              <a:path w="571500" h="381000">
                <a:moveTo>
                  <a:pt x="530190" y="380999"/>
                </a:moveTo>
                <a:lnTo>
                  <a:pt x="41309" y="380999"/>
                </a:lnTo>
                <a:lnTo>
                  <a:pt x="35234" y="379790"/>
                </a:lnTo>
                <a:lnTo>
                  <a:pt x="1208" y="345765"/>
                </a:lnTo>
                <a:lnTo>
                  <a:pt x="0" y="339690"/>
                </a:lnTo>
                <a:lnTo>
                  <a:pt x="0" y="333374"/>
                </a:lnTo>
                <a:lnTo>
                  <a:pt x="0" y="41309"/>
                </a:lnTo>
                <a:lnTo>
                  <a:pt x="23564" y="6041"/>
                </a:lnTo>
                <a:lnTo>
                  <a:pt x="41309" y="0"/>
                </a:lnTo>
                <a:lnTo>
                  <a:pt x="530190" y="0"/>
                </a:lnTo>
                <a:lnTo>
                  <a:pt x="565457" y="23564"/>
                </a:lnTo>
                <a:lnTo>
                  <a:pt x="571499" y="41309"/>
                </a:lnTo>
                <a:lnTo>
                  <a:pt x="571499" y="339690"/>
                </a:lnTo>
                <a:lnTo>
                  <a:pt x="547934" y="374957"/>
                </a:lnTo>
                <a:lnTo>
                  <a:pt x="536264" y="379790"/>
                </a:lnTo>
                <a:lnTo>
                  <a:pt x="530190" y="3809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6559550" y="6337305"/>
            <a:ext cx="4826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spc="-175" dirty="0">
                <a:solidFill>
                  <a:srgbClr val="FFFFFF"/>
                </a:solidFill>
                <a:latin typeface="SimSun"/>
                <a:cs typeface="SimSun"/>
              </a:rPr>
              <a:t>保険会</a:t>
            </a:r>
            <a:r>
              <a:rPr sz="1350" spc="-50" dirty="0">
                <a:solidFill>
                  <a:srgbClr val="FFFFFF"/>
                </a:solidFill>
                <a:latin typeface="SimSun"/>
                <a:cs typeface="SimSun"/>
              </a:rPr>
              <a:t>社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2" name="object 62"/>
          <p:cNvSpPr/>
          <p:nvPr/>
        </p:nvSpPr>
        <p:spPr>
          <a:xfrm>
            <a:off x="7096124" y="6705599"/>
            <a:ext cx="142875" cy="190500"/>
          </a:xfrm>
          <a:custGeom>
            <a:avLst/>
            <a:gdLst/>
            <a:ahLst/>
            <a:cxnLst/>
            <a:rect l="l" t="t" r="r" b="b"/>
            <a:pathLst>
              <a:path w="142875" h="190500">
                <a:moveTo>
                  <a:pt x="0" y="190499"/>
                </a:moveTo>
                <a:lnTo>
                  <a:pt x="0" y="0"/>
                </a:lnTo>
                <a:lnTo>
                  <a:pt x="142874" y="95249"/>
                </a:lnTo>
                <a:lnTo>
                  <a:pt x="0" y="190499"/>
                </a:lnTo>
                <a:close/>
              </a:path>
            </a:pathLst>
          </a:custGeom>
          <a:solidFill>
            <a:srgbClr val="4BAF4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99" y="7848599"/>
            <a:ext cx="11582400" cy="1028700"/>
            <a:chOff x="304799" y="7848599"/>
            <a:chExt cx="11582400" cy="1028700"/>
          </a:xfrm>
        </p:grpSpPr>
        <p:sp>
          <p:nvSpPr>
            <p:cNvPr id="3" name="object 3"/>
            <p:cNvSpPr/>
            <p:nvPr/>
          </p:nvSpPr>
          <p:spPr>
            <a:xfrm>
              <a:off x="304799" y="7848599"/>
              <a:ext cx="11582400" cy="1028700"/>
            </a:xfrm>
            <a:custGeom>
              <a:avLst/>
              <a:gdLst/>
              <a:ahLst/>
              <a:cxnLst/>
              <a:rect l="l" t="t" r="r" b="b"/>
              <a:pathLst>
                <a:path w="11582400" h="1028700">
                  <a:moveTo>
                    <a:pt x="11511202" y="1028699"/>
                  </a:moveTo>
                  <a:lnTo>
                    <a:pt x="71196" y="1028699"/>
                  </a:lnTo>
                  <a:lnTo>
                    <a:pt x="66241" y="1028211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2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0"/>
                  </a:lnTo>
                  <a:lnTo>
                    <a:pt x="11578512" y="51660"/>
                  </a:lnTo>
                  <a:lnTo>
                    <a:pt x="11582397" y="71196"/>
                  </a:lnTo>
                  <a:lnTo>
                    <a:pt x="11582397" y="957502"/>
                  </a:lnTo>
                  <a:lnTo>
                    <a:pt x="11566775" y="998992"/>
                  </a:lnTo>
                  <a:lnTo>
                    <a:pt x="11530735" y="1024812"/>
                  </a:lnTo>
                  <a:lnTo>
                    <a:pt x="11516156" y="1028211"/>
                  </a:lnTo>
                  <a:lnTo>
                    <a:pt x="1151120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67915" y="819149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71475" y="257107"/>
                  </a:moveTo>
                  <a:lnTo>
                    <a:pt x="64293" y="257107"/>
                  </a:lnTo>
                  <a:lnTo>
                    <a:pt x="58325" y="241655"/>
                  </a:lnTo>
                  <a:lnTo>
                    <a:pt x="50405" y="227062"/>
                  </a:lnTo>
                  <a:lnTo>
                    <a:pt x="41191" y="213059"/>
                  </a:lnTo>
                  <a:lnTo>
                    <a:pt x="31343" y="199377"/>
                  </a:lnTo>
                  <a:lnTo>
                    <a:pt x="24378" y="189867"/>
                  </a:lnTo>
                  <a:lnTo>
                    <a:pt x="21029" y="185045"/>
                  </a:lnTo>
                  <a:lnTo>
                    <a:pt x="12149" y="170038"/>
                  </a:lnTo>
                  <a:lnTo>
                    <a:pt x="5541" y="153693"/>
                  </a:lnTo>
                  <a:lnTo>
                    <a:pt x="1421" y="136231"/>
                  </a:lnTo>
                  <a:lnTo>
                    <a:pt x="0" y="117871"/>
                  </a:lnTo>
                  <a:lnTo>
                    <a:pt x="9263" y="71991"/>
                  </a:lnTo>
                  <a:lnTo>
                    <a:pt x="34524" y="34524"/>
                  </a:lnTo>
                  <a:lnTo>
                    <a:pt x="71991" y="9263"/>
                  </a:lnTo>
                  <a:lnTo>
                    <a:pt x="117871" y="0"/>
                  </a:lnTo>
                  <a:lnTo>
                    <a:pt x="163747" y="9263"/>
                  </a:lnTo>
                  <a:lnTo>
                    <a:pt x="201206" y="34524"/>
                  </a:lnTo>
                  <a:lnTo>
                    <a:pt x="206832" y="42862"/>
                  </a:lnTo>
                  <a:lnTo>
                    <a:pt x="117871" y="42862"/>
                  </a:lnTo>
                  <a:lnTo>
                    <a:pt x="88662" y="48752"/>
                  </a:lnTo>
                  <a:lnTo>
                    <a:pt x="64821" y="64821"/>
                  </a:lnTo>
                  <a:lnTo>
                    <a:pt x="48752" y="88662"/>
                  </a:lnTo>
                  <a:lnTo>
                    <a:pt x="42862" y="117871"/>
                  </a:lnTo>
                  <a:lnTo>
                    <a:pt x="42862" y="123765"/>
                  </a:lnTo>
                  <a:lnTo>
                    <a:pt x="47684" y="128587"/>
                  </a:lnTo>
                  <a:lnTo>
                    <a:pt x="234919" y="128587"/>
                  </a:lnTo>
                  <a:lnTo>
                    <a:pt x="234327" y="136231"/>
                  </a:lnTo>
                  <a:lnTo>
                    <a:pt x="214753" y="185045"/>
                  </a:lnTo>
                  <a:lnTo>
                    <a:pt x="204449" y="199377"/>
                  </a:lnTo>
                  <a:lnTo>
                    <a:pt x="194631" y="213059"/>
                  </a:lnTo>
                  <a:lnTo>
                    <a:pt x="185416" y="227062"/>
                  </a:lnTo>
                  <a:lnTo>
                    <a:pt x="177476" y="241655"/>
                  </a:lnTo>
                  <a:lnTo>
                    <a:pt x="171475" y="257107"/>
                  </a:lnTo>
                  <a:close/>
                </a:path>
                <a:path w="236220" h="342900">
                  <a:moveTo>
                    <a:pt x="234919" y="128587"/>
                  </a:moveTo>
                  <a:lnTo>
                    <a:pt x="59471" y="128587"/>
                  </a:lnTo>
                  <a:lnTo>
                    <a:pt x="64293" y="123765"/>
                  </a:lnTo>
                  <a:lnTo>
                    <a:pt x="64293" y="117871"/>
                  </a:lnTo>
                  <a:lnTo>
                    <a:pt x="68502" y="97011"/>
                  </a:lnTo>
                  <a:lnTo>
                    <a:pt x="79982" y="79982"/>
                  </a:lnTo>
                  <a:lnTo>
                    <a:pt x="97011" y="68502"/>
                  </a:lnTo>
                  <a:lnTo>
                    <a:pt x="117871" y="64293"/>
                  </a:lnTo>
                  <a:lnTo>
                    <a:pt x="123765" y="64293"/>
                  </a:lnTo>
                  <a:lnTo>
                    <a:pt x="128587" y="59471"/>
                  </a:lnTo>
                  <a:lnTo>
                    <a:pt x="128587" y="47684"/>
                  </a:lnTo>
                  <a:lnTo>
                    <a:pt x="123765" y="42862"/>
                  </a:lnTo>
                  <a:lnTo>
                    <a:pt x="206832" y="42862"/>
                  </a:lnTo>
                  <a:lnTo>
                    <a:pt x="226461" y="71991"/>
                  </a:lnTo>
                  <a:lnTo>
                    <a:pt x="235730" y="117871"/>
                  </a:lnTo>
                  <a:lnTo>
                    <a:pt x="234919" y="128587"/>
                  </a:lnTo>
                  <a:close/>
                </a:path>
                <a:path w="236220" h="342900">
                  <a:moveTo>
                    <a:pt x="117871" y="342899"/>
                  </a:moveTo>
                  <a:lnTo>
                    <a:pt x="97011" y="338691"/>
                  </a:lnTo>
                  <a:lnTo>
                    <a:pt x="79982" y="327211"/>
                  </a:lnTo>
                  <a:lnTo>
                    <a:pt x="68502" y="310181"/>
                  </a:lnTo>
                  <a:lnTo>
                    <a:pt x="64293" y="289321"/>
                  </a:lnTo>
                  <a:lnTo>
                    <a:pt x="64293" y="278606"/>
                  </a:lnTo>
                  <a:lnTo>
                    <a:pt x="171449" y="278606"/>
                  </a:lnTo>
                  <a:lnTo>
                    <a:pt x="171449" y="289321"/>
                  </a:lnTo>
                  <a:lnTo>
                    <a:pt x="167241" y="310181"/>
                  </a:lnTo>
                  <a:lnTo>
                    <a:pt x="155761" y="327211"/>
                  </a:lnTo>
                  <a:lnTo>
                    <a:pt x="138731" y="338691"/>
                  </a:lnTo>
                  <a:lnTo>
                    <a:pt x="117871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26295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7.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今後の課題</a:t>
            </a:r>
            <a:r>
              <a:rPr spc="1390" dirty="0">
                <a:latin typeface="Lucida Sans Unicode"/>
                <a:cs typeface="Lucida Sans Unicode"/>
              </a:rPr>
              <a:t>‧</a:t>
            </a:r>
            <a:r>
              <a:rPr spc="-335" dirty="0"/>
              <a:t>展望</a:t>
            </a:r>
            <a:endParaRPr sz="2250">
              <a:latin typeface="Lucida Sans Unicode"/>
              <a:cs typeface="Lucida Sans Unicode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3638549" y="1162049"/>
            <a:ext cx="1333500" cy="1333500"/>
            <a:chOff x="3638549" y="1162049"/>
            <a:chExt cx="1333500" cy="1333500"/>
          </a:xfrm>
        </p:grpSpPr>
        <p:sp>
          <p:nvSpPr>
            <p:cNvPr id="7" name="object 7"/>
            <p:cNvSpPr/>
            <p:nvPr/>
          </p:nvSpPr>
          <p:spPr>
            <a:xfrm>
              <a:off x="36385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5" y="1331693"/>
                  </a:lnTo>
                  <a:lnTo>
                    <a:pt x="568916" y="1326283"/>
                  </a:lnTo>
                  <a:lnTo>
                    <a:pt x="520658" y="1317298"/>
                  </a:lnTo>
                  <a:lnTo>
                    <a:pt x="473202" y="1304789"/>
                  </a:lnTo>
                  <a:lnTo>
                    <a:pt x="426793" y="1288824"/>
                  </a:lnTo>
                  <a:lnTo>
                    <a:pt x="381676" y="1269484"/>
                  </a:lnTo>
                  <a:lnTo>
                    <a:pt x="338105" y="1246877"/>
                  </a:lnTo>
                  <a:lnTo>
                    <a:pt x="296322" y="1221131"/>
                  </a:lnTo>
                  <a:lnTo>
                    <a:pt x="256547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2" y="875901"/>
                  </a:lnTo>
                  <a:lnTo>
                    <a:pt x="19980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0" y="683117"/>
                  </a:lnTo>
                  <a:lnTo>
                    <a:pt x="0" y="666749"/>
                  </a:lnTo>
                  <a:lnTo>
                    <a:pt x="200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0" y="504742"/>
                  </a:lnTo>
                  <a:lnTo>
                    <a:pt x="33653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4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7" y="141116"/>
                  </a:lnTo>
                  <a:lnTo>
                    <a:pt x="296322" y="112367"/>
                  </a:lnTo>
                  <a:lnTo>
                    <a:pt x="338105" y="86621"/>
                  </a:lnTo>
                  <a:lnTo>
                    <a:pt x="381676" y="64014"/>
                  </a:lnTo>
                  <a:lnTo>
                    <a:pt x="426793" y="44674"/>
                  </a:lnTo>
                  <a:lnTo>
                    <a:pt x="473202" y="28710"/>
                  </a:lnTo>
                  <a:lnTo>
                    <a:pt x="520659" y="16201"/>
                  </a:lnTo>
                  <a:lnTo>
                    <a:pt x="568917" y="7216"/>
                  </a:lnTo>
                  <a:lnTo>
                    <a:pt x="617705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1" y="33653"/>
                  </a:lnTo>
                  <a:lnTo>
                    <a:pt x="921903" y="50753"/>
                  </a:lnTo>
                  <a:lnTo>
                    <a:pt x="966523" y="71190"/>
                  </a:lnTo>
                  <a:lnTo>
                    <a:pt x="1009527" y="94858"/>
                  </a:lnTo>
                  <a:lnTo>
                    <a:pt x="1050673" y="121627"/>
                  </a:lnTo>
                  <a:lnTo>
                    <a:pt x="1089731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8" y="338105"/>
                  </a:lnTo>
                  <a:lnTo>
                    <a:pt x="1269485" y="381677"/>
                  </a:lnTo>
                  <a:lnTo>
                    <a:pt x="1288824" y="426794"/>
                  </a:lnTo>
                  <a:lnTo>
                    <a:pt x="1304790" y="473202"/>
                  </a:lnTo>
                  <a:lnTo>
                    <a:pt x="1317298" y="520659"/>
                  </a:lnTo>
                  <a:lnTo>
                    <a:pt x="1326283" y="568917"/>
                  </a:lnTo>
                  <a:lnTo>
                    <a:pt x="1331693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8" y="828757"/>
                  </a:lnTo>
                  <a:lnTo>
                    <a:pt x="1299845" y="875901"/>
                  </a:lnTo>
                  <a:lnTo>
                    <a:pt x="1282746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4" y="1089731"/>
                  </a:lnTo>
                  <a:lnTo>
                    <a:pt x="1149645" y="1126497"/>
                  </a:lnTo>
                  <a:lnTo>
                    <a:pt x="1114511" y="1160779"/>
                  </a:lnTo>
                  <a:lnTo>
                    <a:pt x="1076951" y="1192382"/>
                  </a:lnTo>
                  <a:lnTo>
                    <a:pt x="1037175" y="1221131"/>
                  </a:lnTo>
                  <a:lnTo>
                    <a:pt x="995393" y="1246877"/>
                  </a:lnTo>
                  <a:lnTo>
                    <a:pt x="951822" y="1269484"/>
                  </a:lnTo>
                  <a:lnTo>
                    <a:pt x="906705" y="1288824"/>
                  </a:lnTo>
                  <a:lnTo>
                    <a:pt x="860297" y="1304789"/>
                  </a:lnTo>
                  <a:lnTo>
                    <a:pt x="812840" y="1317298"/>
                  </a:lnTo>
                  <a:lnTo>
                    <a:pt x="764582" y="1326283"/>
                  </a:lnTo>
                  <a:lnTo>
                    <a:pt x="715794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113906" y="1466956"/>
              <a:ext cx="382270" cy="382270"/>
            </a:xfrm>
            <a:custGeom>
              <a:avLst/>
              <a:gdLst/>
              <a:ahLst/>
              <a:cxnLst/>
              <a:rect l="l" t="t" r="r" b="b"/>
              <a:pathLst>
                <a:path w="382270" h="382269">
                  <a:moveTo>
                    <a:pt x="134680" y="293209"/>
                  </a:moveTo>
                  <a:lnTo>
                    <a:pt x="94431" y="263319"/>
                  </a:lnTo>
                  <a:lnTo>
                    <a:pt x="87514" y="245791"/>
                  </a:lnTo>
                  <a:lnTo>
                    <a:pt x="88701" y="239357"/>
                  </a:lnTo>
                  <a:lnTo>
                    <a:pt x="90513" y="234025"/>
                  </a:lnTo>
                  <a:lnTo>
                    <a:pt x="92589" y="228009"/>
                  </a:lnTo>
                  <a:lnTo>
                    <a:pt x="94917" y="221379"/>
                  </a:lnTo>
                  <a:lnTo>
                    <a:pt x="97482" y="214205"/>
                  </a:lnTo>
                  <a:lnTo>
                    <a:pt x="12352" y="214205"/>
                  </a:lnTo>
                  <a:lnTo>
                    <a:pt x="6399" y="210782"/>
                  </a:lnTo>
                  <a:lnTo>
                    <a:pt x="0" y="199620"/>
                  </a:lnTo>
                  <a:lnTo>
                    <a:pt x="74" y="192774"/>
                  </a:lnTo>
                  <a:lnTo>
                    <a:pt x="42416" y="121411"/>
                  </a:lnTo>
                  <a:lnTo>
                    <a:pt x="74667" y="96956"/>
                  </a:lnTo>
                  <a:lnTo>
                    <a:pt x="88478" y="95143"/>
                  </a:lnTo>
                  <a:lnTo>
                    <a:pt x="149721" y="95143"/>
                  </a:lnTo>
                  <a:lnTo>
                    <a:pt x="151507" y="92166"/>
                  </a:lnTo>
                  <a:lnTo>
                    <a:pt x="194695" y="42637"/>
                  </a:lnTo>
                  <a:lnTo>
                    <a:pt x="238283" y="15849"/>
                  </a:lnTo>
                  <a:lnTo>
                    <a:pt x="282653" y="2820"/>
                  </a:lnTo>
                  <a:lnTo>
                    <a:pt x="324616" y="0"/>
                  </a:lnTo>
                  <a:lnTo>
                    <a:pt x="360982" y="3837"/>
                  </a:lnTo>
                  <a:lnTo>
                    <a:pt x="369614" y="5400"/>
                  </a:lnTo>
                  <a:lnTo>
                    <a:pt x="376311" y="12171"/>
                  </a:lnTo>
                  <a:lnTo>
                    <a:pt x="377949" y="20803"/>
                  </a:lnTo>
                  <a:lnTo>
                    <a:pt x="381779" y="57198"/>
                  </a:lnTo>
                  <a:lnTo>
                    <a:pt x="381226" y="65377"/>
                  </a:lnTo>
                  <a:lnTo>
                    <a:pt x="282695" y="65377"/>
                  </a:lnTo>
                  <a:lnTo>
                    <a:pt x="278898" y="66133"/>
                  </a:lnTo>
                  <a:lnTo>
                    <a:pt x="256877" y="91196"/>
                  </a:lnTo>
                  <a:lnTo>
                    <a:pt x="256877" y="99090"/>
                  </a:lnTo>
                  <a:lnTo>
                    <a:pt x="282695" y="124909"/>
                  </a:lnTo>
                  <a:lnTo>
                    <a:pt x="371376" y="124909"/>
                  </a:lnTo>
                  <a:lnTo>
                    <a:pt x="365904" y="143524"/>
                  </a:lnTo>
                  <a:lnTo>
                    <a:pt x="339120" y="187098"/>
                  </a:lnTo>
                  <a:lnTo>
                    <a:pt x="295051" y="226707"/>
                  </a:lnTo>
                  <a:lnTo>
                    <a:pt x="286642" y="232065"/>
                  </a:lnTo>
                  <a:lnTo>
                    <a:pt x="286642" y="283262"/>
                  </a:lnTo>
                  <a:lnTo>
                    <a:pt x="167580" y="283262"/>
                  </a:lnTo>
                  <a:lnTo>
                    <a:pt x="152958" y="288220"/>
                  </a:lnTo>
                  <a:lnTo>
                    <a:pt x="141014" y="292117"/>
                  </a:lnTo>
                  <a:lnTo>
                    <a:pt x="134680" y="293209"/>
                  </a:lnTo>
                  <a:close/>
                </a:path>
                <a:path w="382270" h="382269">
                  <a:moveTo>
                    <a:pt x="371376" y="124909"/>
                  </a:moveTo>
                  <a:lnTo>
                    <a:pt x="290590" y="124909"/>
                  </a:lnTo>
                  <a:lnTo>
                    <a:pt x="294387" y="124153"/>
                  </a:lnTo>
                  <a:lnTo>
                    <a:pt x="301680" y="121132"/>
                  </a:lnTo>
                  <a:lnTo>
                    <a:pt x="316408" y="99090"/>
                  </a:lnTo>
                  <a:lnTo>
                    <a:pt x="316408" y="91196"/>
                  </a:lnTo>
                  <a:lnTo>
                    <a:pt x="290590" y="65377"/>
                  </a:lnTo>
                  <a:lnTo>
                    <a:pt x="381226" y="65377"/>
                  </a:lnTo>
                  <a:lnTo>
                    <a:pt x="378949" y="99090"/>
                  </a:lnTo>
                  <a:lnTo>
                    <a:pt x="371376" y="124909"/>
                  </a:lnTo>
                  <a:close/>
                </a:path>
                <a:path w="382270" h="382269">
                  <a:moveTo>
                    <a:pt x="189011" y="381712"/>
                  </a:moveTo>
                  <a:lnTo>
                    <a:pt x="182035" y="381712"/>
                  </a:lnTo>
                  <a:lnTo>
                    <a:pt x="171003" y="375386"/>
                  </a:lnTo>
                  <a:lnTo>
                    <a:pt x="167580" y="369508"/>
                  </a:lnTo>
                  <a:lnTo>
                    <a:pt x="167580" y="283262"/>
                  </a:lnTo>
                  <a:lnTo>
                    <a:pt x="286642" y="283262"/>
                  </a:lnTo>
                  <a:lnTo>
                    <a:pt x="286642" y="293209"/>
                  </a:lnTo>
                  <a:lnTo>
                    <a:pt x="271354" y="330781"/>
                  </a:lnTo>
                  <a:lnTo>
                    <a:pt x="189011" y="3817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4121150" y="190536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85" dirty="0">
                <a:solidFill>
                  <a:srgbClr val="FFFFFF"/>
                </a:solidFill>
                <a:latin typeface="SimSun"/>
                <a:cs typeface="SimSun"/>
              </a:rPr>
              <a:t>短期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94335" y="2548763"/>
            <a:ext cx="8216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2025</a:t>
            </a:r>
            <a:r>
              <a:rPr sz="1350" spc="-135" dirty="0">
                <a:latin typeface="SimSun"/>
                <a:cs typeface="SimSun"/>
              </a:rPr>
              <a:t>年度内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5429249" y="1162049"/>
            <a:ext cx="1333500" cy="1333500"/>
            <a:chOff x="5429249" y="1162049"/>
            <a:chExt cx="1333500" cy="1333500"/>
          </a:xfrm>
        </p:grpSpPr>
        <p:sp>
          <p:nvSpPr>
            <p:cNvPr id="12" name="object 12"/>
            <p:cNvSpPr/>
            <p:nvPr/>
          </p:nvSpPr>
          <p:spPr>
            <a:xfrm>
              <a:off x="54292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6" y="1331693"/>
                  </a:lnTo>
                  <a:lnTo>
                    <a:pt x="568917" y="1326283"/>
                  </a:lnTo>
                  <a:lnTo>
                    <a:pt x="520659" y="1317298"/>
                  </a:lnTo>
                  <a:lnTo>
                    <a:pt x="473202" y="1304789"/>
                  </a:lnTo>
                  <a:lnTo>
                    <a:pt x="426794" y="1288824"/>
                  </a:lnTo>
                  <a:lnTo>
                    <a:pt x="381677" y="1269484"/>
                  </a:lnTo>
                  <a:lnTo>
                    <a:pt x="338105" y="1246877"/>
                  </a:lnTo>
                  <a:lnTo>
                    <a:pt x="296323" y="1221131"/>
                  </a:lnTo>
                  <a:lnTo>
                    <a:pt x="256548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3" y="875901"/>
                  </a:lnTo>
                  <a:lnTo>
                    <a:pt x="19981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1" y="683117"/>
                  </a:lnTo>
                  <a:lnTo>
                    <a:pt x="0" y="666749"/>
                  </a:lnTo>
                  <a:lnTo>
                    <a:pt x="201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1" y="504742"/>
                  </a:lnTo>
                  <a:lnTo>
                    <a:pt x="33653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5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8" y="141116"/>
                  </a:lnTo>
                  <a:lnTo>
                    <a:pt x="296323" y="112367"/>
                  </a:lnTo>
                  <a:lnTo>
                    <a:pt x="338105" y="86621"/>
                  </a:lnTo>
                  <a:lnTo>
                    <a:pt x="381677" y="64014"/>
                  </a:lnTo>
                  <a:lnTo>
                    <a:pt x="426794" y="44674"/>
                  </a:lnTo>
                  <a:lnTo>
                    <a:pt x="473202" y="28710"/>
                  </a:lnTo>
                  <a:lnTo>
                    <a:pt x="520659" y="16201"/>
                  </a:lnTo>
                  <a:lnTo>
                    <a:pt x="568917" y="7216"/>
                  </a:lnTo>
                  <a:lnTo>
                    <a:pt x="617706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0" y="33653"/>
                  </a:lnTo>
                  <a:lnTo>
                    <a:pt x="921902" y="50753"/>
                  </a:lnTo>
                  <a:lnTo>
                    <a:pt x="966523" y="71190"/>
                  </a:lnTo>
                  <a:lnTo>
                    <a:pt x="1009527" y="94858"/>
                  </a:lnTo>
                  <a:lnTo>
                    <a:pt x="1050673" y="121627"/>
                  </a:lnTo>
                  <a:lnTo>
                    <a:pt x="1089731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7" y="338105"/>
                  </a:lnTo>
                  <a:lnTo>
                    <a:pt x="1269484" y="381677"/>
                  </a:lnTo>
                  <a:lnTo>
                    <a:pt x="1288824" y="426794"/>
                  </a:lnTo>
                  <a:lnTo>
                    <a:pt x="1304788" y="473202"/>
                  </a:lnTo>
                  <a:lnTo>
                    <a:pt x="1317297" y="520659"/>
                  </a:lnTo>
                  <a:lnTo>
                    <a:pt x="1326283" y="568917"/>
                  </a:lnTo>
                  <a:lnTo>
                    <a:pt x="1331694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7" y="828757"/>
                  </a:lnTo>
                  <a:lnTo>
                    <a:pt x="1299845" y="875901"/>
                  </a:lnTo>
                  <a:lnTo>
                    <a:pt x="1282745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3" y="1089731"/>
                  </a:lnTo>
                  <a:lnTo>
                    <a:pt x="1149645" y="1126497"/>
                  </a:lnTo>
                  <a:lnTo>
                    <a:pt x="1114511" y="1160779"/>
                  </a:lnTo>
                  <a:lnTo>
                    <a:pt x="1076951" y="1192382"/>
                  </a:lnTo>
                  <a:lnTo>
                    <a:pt x="1037175" y="1221131"/>
                  </a:lnTo>
                  <a:lnTo>
                    <a:pt x="995393" y="1246877"/>
                  </a:lnTo>
                  <a:lnTo>
                    <a:pt x="951821" y="1269484"/>
                  </a:lnTo>
                  <a:lnTo>
                    <a:pt x="906704" y="1288824"/>
                  </a:lnTo>
                  <a:lnTo>
                    <a:pt x="860296" y="1304789"/>
                  </a:lnTo>
                  <a:lnTo>
                    <a:pt x="812839" y="1317298"/>
                  </a:lnTo>
                  <a:lnTo>
                    <a:pt x="764581" y="1326283"/>
                  </a:lnTo>
                  <a:lnTo>
                    <a:pt x="715793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59065" y="1472802"/>
              <a:ext cx="469265" cy="373380"/>
            </a:xfrm>
            <a:custGeom>
              <a:avLst/>
              <a:gdLst/>
              <a:ahLst/>
              <a:cxnLst/>
              <a:rect l="l" t="t" r="r" b="b"/>
              <a:pathLst>
                <a:path w="469264" h="373380">
                  <a:moveTo>
                    <a:pt x="178370" y="50800"/>
                  </a:moveTo>
                  <a:lnTo>
                    <a:pt x="57447" y="50800"/>
                  </a:lnTo>
                  <a:lnTo>
                    <a:pt x="63624" y="45720"/>
                  </a:lnTo>
                  <a:lnTo>
                    <a:pt x="70191" y="41910"/>
                  </a:lnTo>
                  <a:lnTo>
                    <a:pt x="77120" y="38100"/>
                  </a:lnTo>
                  <a:lnTo>
                    <a:pt x="84385" y="35560"/>
                  </a:lnTo>
                  <a:lnTo>
                    <a:pt x="88924" y="13970"/>
                  </a:lnTo>
                  <a:lnTo>
                    <a:pt x="90338" y="6350"/>
                  </a:lnTo>
                  <a:lnTo>
                    <a:pt x="95696" y="1270"/>
                  </a:lnTo>
                  <a:lnTo>
                    <a:pt x="107602" y="0"/>
                  </a:lnTo>
                  <a:lnTo>
                    <a:pt x="133126" y="0"/>
                  </a:lnTo>
                  <a:lnTo>
                    <a:pt x="140121" y="1270"/>
                  </a:lnTo>
                  <a:lnTo>
                    <a:pt x="145479" y="6350"/>
                  </a:lnTo>
                  <a:lnTo>
                    <a:pt x="146893" y="13970"/>
                  </a:lnTo>
                  <a:lnTo>
                    <a:pt x="151432" y="35560"/>
                  </a:lnTo>
                  <a:lnTo>
                    <a:pt x="158665" y="38100"/>
                  </a:lnTo>
                  <a:lnTo>
                    <a:pt x="165599" y="41910"/>
                  </a:lnTo>
                  <a:lnTo>
                    <a:pt x="172183" y="45720"/>
                  </a:lnTo>
                  <a:lnTo>
                    <a:pt x="178370" y="50800"/>
                  </a:lnTo>
                  <a:close/>
                </a:path>
                <a:path w="469264" h="373380">
                  <a:moveTo>
                    <a:pt x="29691" y="207010"/>
                  </a:moveTo>
                  <a:lnTo>
                    <a:pt x="22249" y="205740"/>
                  </a:lnTo>
                  <a:lnTo>
                    <a:pt x="18008" y="199390"/>
                  </a:lnTo>
                  <a:lnTo>
                    <a:pt x="15329" y="195580"/>
                  </a:lnTo>
                  <a:lnTo>
                    <a:pt x="2753" y="172720"/>
                  </a:lnTo>
                  <a:lnTo>
                    <a:pt x="0" y="166370"/>
                  </a:lnTo>
                  <a:lnTo>
                    <a:pt x="2083" y="158750"/>
                  </a:lnTo>
                  <a:lnTo>
                    <a:pt x="7366" y="154940"/>
                  </a:lnTo>
                  <a:lnTo>
                    <a:pt x="23886" y="139700"/>
                  </a:lnTo>
                  <a:lnTo>
                    <a:pt x="23068" y="134620"/>
                  </a:lnTo>
                  <a:lnTo>
                    <a:pt x="22621" y="129540"/>
                  </a:lnTo>
                  <a:lnTo>
                    <a:pt x="22621" y="119380"/>
                  </a:lnTo>
                  <a:lnTo>
                    <a:pt x="22956" y="115570"/>
                  </a:lnTo>
                  <a:lnTo>
                    <a:pt x="23068" y="114300"/>
                  </a:lnTo>
                  <a:lnTo>
                    <a:pt x="23886" y="109220"/>
                  </a:lnTo>
                  <a:lnTo>
                    <a:pt x="7366" y="93980"/>
                  </a:lnTo>
                  <a:lnTo>
                    <a:pt x="2083" y="88900"/>
                  </a:lnTo>
                  <a:lnTo>
                    <a:pt x="0" y="82550"/>
                  </a:lnTo>
                  <a:lnTo>
                    <a:pt x="4464" y="71120"/>
                  </a:lnTo>
                  <a:lnTo>
                    <a:pt x="29691" y="41910"/>
                  </a:lnTo>
                  <a:lnTo>
                    <a:pt x="36388" y="44450"/>
                  </a:lnTo>
                  <a:lnTo>
                    <a:pt x="57447" y="50800"/>
                  </a:lnTo>
                  <a:lnTo>
                    <a:pt x="219362" y="50800"/>
                  </a:lnTo>
                  <a:lnTo>
                    <a:pt x="220340" y="52070"/>
                  </a:lnTo>
                  <a:lnTo>
                    <a:pt x="222795" y="55880"/>
                  </a:lnTo>
                  <a:lnTo>
                    <a:pt x="225028" y="59690"/>
                  </a:lnTo>
                  <a:lnTo>
                    <a:pt x="227334" y="63500"/>
                  </a:lnTo>
                  <a:lnTo>
                    <a:pt x="229418" y="67310"/>
                  </a:lnTo>
                  <a:lnTo>
                    <a:pt x="231278" y="71120"/>
                  </a:lnTo>
                  <a:lnTo>
                    <a:pt x="232990" y="74930"/>
                  </a:lnTo>
                  <a:lnTo>
                    <a:pt x="235743" y="82550"/>
                  </a:lnTo>
                  <a:lnTo>
                    <a:pt x="233660" y="88900"/>
                  </a:lnTo>
                  <a:lnTo>
                    <a:pt x="113135" y="88900"/>
                  </a:lnTo>
                  <a:lnTo>
                    <a:pt x="108578" y="90170"/>
                  </a:lnTo>
                  <a:lnTo>
                    <a:pt x="82153" y="119380"/>
                  </a:lnTo>
                  <a:lnTo>
                    <a:pt x="82153" y="129540"/>
                  </a:lnTo>
                  <a:lnTo>
                    <a:pt x="108578" y="158750"/>
                  </a:lnTo>
                  <a:lnTo>
                    <a:pt x="113135" y="160020"/>
                  </a:lnTo>
                  <a:lnTo>
                    <a:pt x="233858" y="160020"/>
                  </a:lnTo>
                  <a:lnTo>
                    <a:pt x="235594" y="166370"/>
                  </a:lnTo>
                  <a:lnTo>
                    <a:pt x="232841" y="172720"/>
                  </a:lnTo>
                  <a:lnTo>
                    <a:pt x="231130" y="176530"/>
                  </a:lnTo>
                  <a:lnTo>
                    <a:pt x="229269" y="181610"/>
                  </a:lnTo>
                  <a:lnTo>
                    <a:pt x="227186" y="184150"/>
                  </a:lnTo>
                  <a:lnTo>
                    <a:pt x="224879" y="189230"/>
                  </a:lnTo>
                  <a:lnTo>
                    <a:pt x="222646" y="193040"/>
                  </a:lnTo>
                  <a:lnTo>
                    <a:pt x="220191" y="195580"/>
                  </a:lnTo>
                  <a:lnTo>
                    <a:pt x="218479" y="198120"/>
                  </a:lnTo>
                  <a:lnTo>
                    <a:pt x="57373" y="198120"/>
                  </a:lnTo>
                  <a:lnTo>
                    <a:pt x="36388" y="204470"/>
                  </a:lnTo>
                  <a:lnTo>
                    <a:pt x="29691" y="207010"/>
                  </a:lnTo>
                  <a:close/>
                </a:path>
                <a:path w="469264" h="373380">
                  <a:moveTo>
                    <a:pt x="219362" y="50800"/>
                  </a:moveTo>
                  <a:lnTo>
                    <a:pt x="178370" y="50800"/>
                  </a:lnTo>
                  <a:lnTo>
                    <a:pt x="199355" y="43180"/>
                  </a:lnTo>
                  <a:lnTo>
                    <a:pt x="206052" y="41910"/>
                  </a:lnTo>
                  <a:lnTo>
                    <a:pt x="213493" y="43180"/>
                  </a:lnTo>
                  <a:lnTo>
                    <a:pt x="219362" y="50800"/>
                  </a:lnTo>
                  <a:close/>
                </a:path>
                <a:path w="469264" h="373380">
                  <a:moveTo>
                    <a:pt x="233858" y="160020"/>
                  </a:moveTo>
                  <a:lnTo>
                    <a:pt x="122608" y="160020"/>
                  </a:lnTo>
                  <a:lnTo>
                    <a:pt x="127164" y="158750"/>
                  </a:lnTo>
                  <a:lnTo>
                    <a:pt x="135916" y="154940"/>
                  </a:lnTo>
                  <a:lnTo>
                    <a:pt x="153590" y="129540"/>
                  </a:lnTo>
                  <a:lnTo>
                    <a:pt x="153590" y="119380"/>
                  </a:lnTo>
                  <a:lnTo>
                    <a:pt x="127164" y="90170"/>
                  </a:lnTo>
                  <a:lnTo>
                    <a:pt x="122608" y="88900"/>
                  </a:lnTo>
                  <a:lnTo>
                    <a:pt x="233660" y="88900"/>
                  </a:lnTo>
                  <a:lnTo>
                    <a:pt x="228376" y="93980"/>
                  </a:lnTo>
                  <a:lnTo>
                    <a:pt x="228227" y="93980"/>
                  </a:lnTo>
                  <a:lnTo>
                    <a:pt x="211708" y="109220"/>
                  </a:lnTo>
                  <a:lnTo>
                    <a:pt x="212526" y="114300"/>
                  </a:lnTo>
                  <a:lnTo>
                    <a:pt x="212973" y="119380"/>
                  </a:lnTo>
                  <a:lnTo>
                    <a:pt x="212973" y="129540"/>
                  </a:lnTo>
                  <a:lnTo>
                    <a:pt x="212638" y="133350"/>
                  </a:lnTo>
                  <a:lnTo>
                    <a:pt x="212526" y="134620"/>
                  </a:lnTo>
                  <a:lnTo>
                    <a:pt x="211708" y="139700"/>
                  </a:lnTo>
                  <a:lnTo>
                    <a:pt x="228227" y="154940"/>
                  </a:lnTo>
                  <a:lnTo>
                    <a:pt x="233511" y="158750"/>
                  </a:lnTo>
                  <a:lnTo>
                    <a:pt x="233858" y="160020"/>
                  </a:lnTo>
                  <a:close/>
                </a:path>
                <a:path w="469264" h="373380">
                  <a:moveTo>
                    <a:pt x="301749" y="373380"/>
                  </a:moveTo>
                  <a:lnTo>
                    <a:pt x="295275" y="370840"/>
                  </a:lnTo>
                  <a:lnTo>
                    <a:pt x="291331" y="368300"/>
                  </a:lnTo>
                  <a:lnTo>
                    <a:pt x="287461" y="367030"/>
                  </a:lnTo>
                  <a:lnTo>
                    <a:pt x="283740" y="364490"/>
                  </a:lnTo>
                  <a:lnTo>
                    <a:pt x="279722" y="361950"/>
                  </a:lnTo>
                  <a:lnTo>
                    <a:pt x="275927" y="360680"/>
                  </a:lnTo>
                  <a:lnTo>
                    <a:pt x="272355" y="358140"/>
                  </a:lnTo>
                  <a:lnTo>
                    <a:pt x="263202" y="350520"/>
                  </a:lnTo>
                  <a:lnTo>
                    <a:pt x="261342" y="342900"/>
                  </a:lnTo>
                  <a:lnTo>
                    <a:pt x="263574" y="336550"/>
                  </a:lnTo>
                  <a:lnTo>
                    <a:pt x="270495" y="316230"/>
                  </a:lnTo>
                  <a:lnTo>
                    <a:pt x="265825" y="309880"/>
                  </a:lnTo>
                  <a:lnTo>
                    <a:pt x="261658" y="303530"/>
                  </a:lnTo>
                  <a:lnTo>
                    <a:pt x="258021" y="295910"/>
                  </a:lnTo>
                  <a:lnTo>
                    <a:pt x="254942" y="288290"/>
                  </a:lnTo>
                  <a:lnTo>
                    <a:pt x="226442" y="283210"/>
                  </a:lnTo>
                  <a:lnTo>
                    <a:pt x="220860" y="276860"/>
                  </a:lnTo>
                  <a:lnTo>
                    <a:pt x="219447" y="265430"/>
                  </a:lnTo>
                  <a:lnTo>
                    <a:pt x="219149" y="260350"/>
                  </a:lnTo>
                  <a:lnTo>
                    <a:pt x="219223" y="248920"/>
                  </a:lnTo>
                  <a:lnTo>
                    <a:pt x="219298" y="247650"/>
                  </a:lnTo>
                  <a:lnTo>
                    <a:pt x="219372" y="246380"/>
                  </a:lnTo>
                  <a:lnTo>
                    <a:pt x="219447" y="245110"/>
                  </a:lnTo>
                  <a:lnTo>
                    <a:pt x="220860" y="233680"/>
                  </a:lnTo>
                  <a:lnTo>
                    <a:pt x="226367" y="227330"/>
                  </a:lnTo>
                  <a:lnTo>
                    <a:pt x="254942" y="222250"/>
                  </a:lnTo>
                  <a:lnTo>
                    <a:pt x="257990" y="214630"/>
                  </a:lnTo>
                  <a:lnTo>
                    <a:pt x="261630" y="208280"/>
                  </a:lnTo>
                  <a:lnTo>
                    <a:pt x="265815" y="200660"/>
                  </a:lnTo>
                  <a:lnTo>
                    <a:pt x="270495" y="194310"/>
                  </a:lnTo>
                  <a:lnTo>
                    <a:pt x="263574" y="173990"/>
                  </a:lnTo>
                  <a:lnTo>
                    <a:pt x="261342" y="167640"/>
                  </a:lnTo>
                  <a:lnTo>
                    <a:pt x="263202" y="160020"/>
                  </a:lnTo>
                  <a:lnTo>
                    <a:pt x="268858" y="154940"/>
                  </a:lnTo>
                  <a:lnTo>
                    <a:pt x="272355" y="152400"/>
                  </a:lnTo>
                  <a:lnTo>
                    <a:pt x="275927" y="149860"/>
                  </a:lnTo>
                  <a:lnTo>
                    <a:pt x="279722" y="148590"/>
                  </a:lnTo>
                  <a:lnTo>
                    <a:pt x="283592" y="146050"/>
                  </a:lnTo>
                  <a:lnTo>
                    <a:pt x="287387" y="143510"/>
                  </a:lnTo>
                  <a:lnTo>
                    <a:pt x="291256" y="142240"/>
                  </a:lnTo>
                  <a:lnTo>
                    <a:pt x="295200" y="139700"/>
                  </a:lnTo>
                  <a:lnTo>
                    <a:pt x="301749" y="137160"/>
                  </a:lnTo>
                  <a:lnTo>
                    <a:pt x="309116" y="139700"/>
                  </a:lnTo>
                  <a:lnTo>
                    <a:pt x="313804" y="144780"/>
                  </a:lnTo>
                  <a:lnTo>
                    <a:pt x="328538" y="161290"/>
                  </a:lnTo>
                  <a:lnTo>
                    <a:pt x="425363" y="161290"/>
                  </a:lnTo>
                  <a:lnTo>
                    <a:pt x="426913" y="167640"/>
                  </a:lnTo>
                  <a:lnTo>
                    <a:pt x="424681" y="173990"/>
                  </a:lnTo>
                  <a:lnTo>
                    <a:pt x="417760" y="194310"/>
                  </a:lnTo>
                  <a:lnTo>
                    <a:pt x="422430" y="200660"/>
                  </a:lnTo>
                  <a:lnTo>
                    <a:pt x="426597" y="208280"/>
                  </a:lnTo>
                  <a:lnTo>
                    <a:pt x="430234" y="214630"/>
                  </a:lnTo>
                  <a:lnTo>
                    <a:pt x="432286" y="219710"/>
                  </a:lnTo>
                  <a:lnTo>
                    <a:pt x="339354" y="219710"/>
                  </a:lnTo>
                  <a:lnTo>
                    <a:pt x="334797" y="220980"/>
                  </a:lnTo>
                  <a:lnTo>
                    <a:pt x="308371" y="250190"/>
                  </a:lnTo>
                  <a:lnTo>
                    <a:pt x="308371" y="260350"/>
                  </a:lnTo>
                  <a:lnTo>
                    <a:pt x="334797" y="289560"/>
                  </a:lnTo>
                  <a:lnTo>
                    <a:pt x="339354" y="290830"/>
                  </a:lnTo>
                  <a:lnTo>
                    <a:pt x="432297" y="290830"/>
                  </a:lnTo>
                  <a:lnTo>
                    <a:pt x="430265" y="295910"/>
                  </a:lnTo>
                  <a:lnTo>
                    <a:pt x="426625" y="303530"/>
                  </a:lnTo>
                  <a:lnTo>
                    <a:pt x="422440" y="309880"/>
                  </a:lnTo>
                  <a:lnTo>
                    <a:pt x="417760" y="316230"/>
                  </a:lnTo>
                  <a:lnTo>
                    <a:pt x="424681" y="336550"/>
                  </a:lnTo>
                  <a:lnTo>
                    <a:pt x="426913" y="342900"/>
                  </a:lnTo>
                  <a:lnTo>
                    <a:pt x="425363" y="349250"/>
                  </a:lnTo>
                  <a:lnTo>
                    <a:pt x="328612" y="349250"/>
                  </a:lnTo>
                  <a:lnTo>
                    <a:pt x="313878" y="365760"/>
                  </a:lnTo>
                  <a:lnTo>
                    <a:pt x="309116" y="370840"/>
                  </a:lnTo>
                  <a:lnTo>
                    <a:pt x="301749" y="373380"/>
                  </a:lnTo>
                  <a:close/>
                </a:path>
                <a:path w="469264" h="373380">
                  <a:moveTo>
                    <a:pt x="425363" y="161290"/>
                  </a:moveTo>
                  <a:lnTo>
                    <a:pt x="359643" y="161290"/>
                  </a:lnTo>
                  <a:lnTo>
                    <a:pt x="374377" y="144780"/>
                  </a:lnTo>
                  <a:lnTo>
                    <a:pt x="379139" y="139700"/>
                  </a:lnTo>
                  <a:lnTo>
                    <a:pt x="386506" y="137160"/>
                  </a:lnTo>
                  <a:lnTo>
                    <a:pt x="396999" y="142240"/>
                  </a:lnTo>
                  <a:lnTo>
                    <a:pt x="400868" y="143510"/>
                  </a:lnTo>
                  <a:lnTo>
                    <a:pt x="408533" y="148590"/>
                  </a:lnTo>
                  <a:lnTo>
                    <a:pt x="412253" y="151130"/>
                  </a:lnTo>
                  <a:lnTo>
                    <a:pt x="415900" y="152400"/>
                  </a:lnTo>
                  <a:lnTo>
                    <a:pt x="425053" y="160020"/>
                  </a:lnTo>
                  <a:lnTo>
                    <a:pt x="425363" y="161290"/>
                  </a:lnTo>
                  <a:close/>
                </a:path>
                <a:path w="469264" h="373380">
                  <a:moveTo>
                    <a:pt x="359643" y="161290"/>
                  </a:moveTo>
                  <a:lnTo>
                    <a:pt x="328538" y="161290"/>
                  </a:lnTo>
                  <a:lnTo>
                    <a:pt x="333598" y="160020"/>
                  </a:lnTo>
                  <a:lnTo>
                    <a:pt x="354583" y="160020"/>
                  </a:lnTo>
                  <a:lnTo>
                    <a:pt x="359643" y="161290"/>
                  </a:lnTo>
                  <a:close/>
                </a:path>
                <a:path w="469264" h="373380">
                  <a:moveTo>
                    <a:pt x="127992" y="248920"/>
                  </a:moveTo>
                  <a:lnTo>
                    <a:pt x="107602" y="248920"/>
                  </a:lnTo>
                  <a:lnTo>
                    <a:pt x="95622" y="247650"/>
                  </a:lnTo>
                  <a:lnTo>
                    <a:pt x="90264" y="242570"/>
                  </a:lnTo>
                  <a:lnTo>
                    <a:pt x="88850" y="234950"/>
                  </a:lnTo>
                  <a:lnTo>
                    <a:pt x="84311" y="213360"/>
                  </a:lnTo>
                  <a:lnTo>
                    <a:pt x="77077" y="210820"/>
                  </a:lnTo>
                  <a:lnTo>
                    <a:pt x="70144" y="207010"/>
                  </a:lnTo>
                  <a:lnTo>
                    <a:pt x="63560" y="203200"/>
                  </a:lnTo>
                  <a:lnTo>
                    <a:pt x="57373" y="198120"/>
                  </a:lnTo>
                  <a:lnTo>
                    <a:pt x="178221" y="198120"/>
                  </a:lnTo>
                  <a:lnTo>
                    <a:pt x="172045" y="203200"/>
                  </a:lnTo>
                  <a:lnTo>
                    <a:pt x="165478" y="207010"/>
                  </a:lnTo>
                  <a:lnTo>
                    <a:pt x="158548" y="210820"/>
                  </a:lnTo>
                  <a:lnTo>
                    <a:pt x="151283" y="213360"/>
                  </a:lnTo>
                  <a:lnTo>
                    <a:pt x="146744" y="234950"/>
                  </a:lnTo>
                  <a:lnTo>
                    <a:pt x="145330" y="242570"/>
                  </a:lnTo>
                  <a:lnTo>
                    <a:pt x="139972" y="247650"/>
                  </a:lnTo>
                  <a:lnTo>
                    <a:pt x="127992" y="248920"/>
                  </a:lnTo>
                  <a:close/>
                </a:path>
                <a:path w="469264" h="373380">
                  <a:moveTo>
                    <a:pt x="205903" y="207010"/>
                  </a:moveTo>
                  <a:lnTo>
                    <a:pt x="199206" y="204470"/>
                  </a:lnTo>
                  <a:lnTo>
                    <a:pt x="178221" y="198120"/>
                  </a:lnTo>
                  <a:lnTo>
                    <a:pt x="218479" y="198120"/>
                  </a:lnTo>
                  <a:lnTo>
                    <a:pt x="213345" y="205740"/>
                  </a:lnTo>
                  <a:lnTo>
                    <a:pt x="205903" y="207010"/>
                  </a:lnTo>
                  <a:close/>
                </a:path>
                <a:path w="469264" h="373380">
                  <a:moveTo>
                    <a:pt x="432297" y="290830"/>
                  </a:moveTo>
                  <a:lnTo>
                    <a:pt x="348827" y="290830"/>
                  </a:lnTo>
                  <a:lnTo>
                    <a:pt x="353383" y="289560"/>
                  </a:lnTo>
                  <a:lnTo>
                    <a:pt x="362135" y="287020"/>
                  </a:lnTo>
                  <a:lnTo>
                    <a:pt x="379809" y="260350"/>
                  </a:lnTo>
                  <a:lnTo>
                    <a:pt x="379809" y="250190"/>
                  </a:lnTo>
                  <a:lnTo>
                    <a:pt x="353383" y="220980"/>
                  </a:lnTo>
                  <a:lnTo>
                    <a:pt x="348827" y="219710"/>
                  </a:lnTo>
                  <a:lnTo>
                    <a:pt x="432286" y="219710"/>
                  </a:lnTo>
                  <a:lnTo>
                    <a:pt x="433313" y="222250"/>
                  </a:lnTo>
                  <a:lnTo>
                    <a:pt x="461813" y="227330"/>
                  </a:lnTo>
                  <a:lnTo>
                    <a:pt x="467394" y="233680"/>
                  </a:lnTo>
                  <a:lnTo>
                    <a:pt x="468808" y="245110"/>
                  </a:lnTo>
                  <a:lnTo>
                    <a:pt x="468883" y="246380"/>
                  </a:lnTo>
                  <a:lnTo>
                    <a:pt x="468957" y="247650"/>
                  </a:lnTo>
                  <a:lnTo>
                    <a:pt x="469031" y="248920"/>
                  </a:lnTo>
                  <a:lnTo>
                    <a:pt x="433313" y="288290"/>
                  </a:lnTo>
                  <a:lnTo>
                    <a:pt x="432297" y="290830"/>
                  </a:lnTo>
                  <a:close/>
                </a:path>
                <a:path w="469264" h="373380">
                  <a:moveTo>
                    <a:pt x="354657" y="350520"/>
                  </a:moveTo>
                  <a:lnTo>
                    <a:pt x="333672" y="350520"/>
                  </a:lnTo>
                  <a:lnTo>
                    <a:pt x="328612" y="349250"/>
                  </a:lnTo>
                  <a:lnTo>
                    <a:pt x="359717" y="349250"/>
                  </a:lnTo>
                  <a:lnTo>
                    <a:pt x="354657" y="350520"/>
                  </a:lnTo>
                  <a:close/>
                </a:path>
                <a:path w="469264" h="373380">
                  <a:moveTo>
                    <a:pt x="386432" y="373380"/>
                  </a:moveTo>
                  <a:lnTo>
                    <a:pt x="379065" y="370840"/>
                  </a:lnTo>
                  <a:lnTo>
                    <a:pt x="374377" y="365760"/>
                  </a:lnTo>
                  <a:lnTo>
                    <a:pt x="359717" y="349250"/>
                  </a:lnTo>
                  <a:lnTo>
                    <a:pt x="425363" y="349250"/>
                  </a:lnTo>
                  <a:lnTo>
                    <a:pt x="425053" y="350520"/>
                  </a:lnTo>
                  <a:lnTo>
                    <a:pt x="415900" y="358140"/>
                  </a:lnTo>
                  <a:lnTo>
                    <a:pt x="412253" y="360680"/>
                  </a:lnTo>
                  <a:lnTo>
                    <a:pt x="408533" y="361950"/>
                  </a:lnTo>
                  <a:lnTo>
                    <a:pt x="404514" y="364490"/>
                  </a:lnTo>
                  <a:lnTo>
                    <a:pt x="400794" y="367030"/>
                  </a:lnTo>
                  <a:lnTo>
                    <a:pt x="396924" y="368300"/>
                  </a:lnTo>
                  <a:lnTo>
                    <a:pt x="392980" y="370840"/>
                  </a:lnTo>
                  <a:lnTo>
                    <a:pt x="386432" y="37338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911849" y="190536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185" dirty="0">
                <a:solidFill>
                  <a:srgbClr val="FFFFFF"/>
                </a:solidFill>
                <a:latin typeface="SimSun"/>
                <a:cs typeface="SimSun"/>
              </a:rPr>
              <a:t>中期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15520" y="2548763"/>
            <a:ext cx="116078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2026</a:t>
            </a:r>
            <a:r>
              <a:rPr sz="1350" spc="-170" dirty="0">
                <a:latin typeface="PMingLiU"/>
                <a:cs typeface="PMingLiU"/>
              </a:rPr>
              <a:t>〜</a:t>
            </a:r>
            <a:r>
              <a:rPr sz="1200" dirty="0">
                <a:latin typeface="Liberation Sans"/>
                <a:cs typeface="Liberation Sans"/>
              </a:rPr>
              <a:t>2027</a:t>
            </a:r>
            <a:r>
              <a:rPr sz="1350" spc="-110" dirty="0">
                <a:latin typeface="SimSun"/>
                <a:cs typeface="SimSun"/>
              </a:rPr>
              <a:t>年度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7219949" y="1162049"/>
            <a:ext cx="1333500" cy="1333500"/>
            <a:chOff x="7219949" y="1162049"/>
            <a:chExt cx="1333500" cy="1333500"/>
          </a:xfrm>
        </p:grpSpPr>
        <p:sp>
          <p:nvSpPr>
            <p:cNvPr id="17" name="object 17"/>
            <p:cNvSpPr/>
            <p:nvPr/>
          </p:nvSpPr>
          <p:spPr>
            <a:xfrm>
              <a:off x="7219949" y="1162049"/>
              <a:ext cx="1333500" cy="1333500"/>
            </a:xfrm>
            <a:custGeom>
              <a:avLst/>
              <a:gdLst/>
              <a:ahLst/>
              <a:cxnLst/>
              <a:rect l="l" t="t" r="r" b="b"/>
              <a:pathLst>
                <a:path w="1333500" h="1333500">
                  <a:moveTo>
                    <a:pt x="666749" y="1333499"/>
                  </a:moveTo>
                  <a:lnTo>
                    <a:pt x="617705" y="1331693"/>
                  </a:lnTo>
                  <a:lnTo>
                    <a:pt x="568916" y="1326283"/>
                  </a:lnTo>
                  <a:lnTo>
                    <a:pt x="520658" y="1317298"/>
                  </a:lnTo>
                  <a:lnTo>
                    <a:pt x="473201" y="1304789"/>
                  </a:lnTo>
                  <a:lnTo>
                    <a:pt x="426793" y="1288824"/>
                  </a:lnTo>
                  <a:lnTo>
                    <a:pt x="381676" y="1269484"/>
                  </a:lnTo>
                  <a:lnTo>
                    <a:pt x="338104" y="1246877"/>
                  </a:lnTo>
                  <a:lnTo>
                    <a:pt x="296321" y="1221131"/>
                  </a:lnTo>
                  <a:lnTo>
                    <a:pt x="256547" y="1192382"/>
                  </a:lnTo>
                  <a:lnTo>
                    <a:pt x="218987" y="1160779"/>
                  </a:lnTo>
                  <a:lnTo>
                    <a:pt x="183854" y="1126497"/>
                  </a:lnTo>
                  <a:lnTo>
                    <a:pt x="151345" y="1089731"/>
                  </a:lnTo>
                  <a:lnTo>
                    <a:pt x="121627" y="1050674"/>
                  </a:lnTo>
                  <a:lnTo>
                    <a:pt x="94858" y="1009527"/>
                  </a:lnTo>
                  <a:lnTo>
                    <a:pt x="71189" y="966523"/>
                  </a:lnTo>
                  <a:lnTo>
                    <a:pt x="50752" y="921903"/>
                  </a:lnTo>
                  <a:lnTo>
                    <a:pt x="33652" y="875901"/>
                  </a:lnTo>
                  <a:lnTo>
                    <a:pt x="19980" y="828756"/>
                  </a:lnTo>
                  <a:lnTo>
                    <a:pt x="9814" y="780733"/>
                  </a:lnTo>
                  <a:lnTo>
                    <a:pt x="3210" y="732103"/>
                  </a:lnTo>
                  <a:lnTo>
                    <a:pt x="200" y="683117"/>
                  </a:lnTo>
                  <a:lnTo>
                    <a:pt x="0" y="666749"/>
                  </a:lnTo>
                  <a:lnTo>
                    <a:pt x="200" y="650382"/>
                  </a:lnTo>
                  <a:lnTo>
                    <a:pt x="3210" y="601396"/>
                  </a:lnTo>
                  <a:lnTo>
                    <a:pt x="9814" y="552765"/>
                  </a:lnTo>
                  <a:lnTo>
                    <a:pt x="19980" y="504742"/>
                  </a:lnTo>
                  <a:lnTo>
                    <a:pt x="33652" y="457597"/>
                  </a:lnTo>
                  <a:lnTo>
                    <a:pt x="50752" y="411595"/>
                  </a:lnTo>
                  <a:lnTo>
                    <a:pt x="71189" y="366975"/>
                  </a:lnTo>
                  <a:lnTo>
                    <a:pt x="94858" y="323971"/>
                  </a:lnTo>
                  <a:lnTo>
                    <a:pt x="121627" y="282825"/>
                  </a:lnTo>
                  <a:lnTo>
                    <a:pt x="151344" y="243768"/>
                  </a:lnTo>
                  <a:lnTo>
                    <a:pt x="183854" y="207002"/>
                  </a:lnTo>
                  <a:lnTo>
                    <a:pt x="218987" y="172720"/>
                  </a:lnTo>
                  <a:lnTo>
                    <a:pt x="256547" y="141116"/>
                  </a:lnTo>
                  <a:lnTo>
                    <a:pt x="296322" y="112367"/>
                  </a:lnTo>
                  <a:lnTo>
                    <a:pt x="338105" y="86621"/>
                  </a:lnTo>
                  <a:lnTo>
                    <a:pt x="381677" y="64014"/>
                  </a:lnTo>
                  <a:lnTo>
                    <a:pt x="426793" y="44674"/>
                  </a:lnTo>
                  <a:lnTo>
                    <a:pt x="473201" y="28710"/>
                  </a:lnTo>
                  <a:lnTo>
                    <a:pt x="520658" y="16201"/>
                  </a:lnTo>
                  <a:lnTo>
                    <a:pt x="568916" y="7216"/>
                  </a:lnTo>
                  <a:lnTo>
                    <a:pt x="617705" y="1806"/>
                  </a:lnTo>
                  <a:lnTo>
                    <a:pt x="666749" y="0"/>
                  </a:lnTo>
                  <a:lnTo>
                    <a:pt x="683117" y="200"/>
                  </a:lnTo>
                  <a:lnTo>
                    <a:pt x="732102" y="3210"/>
                  </a:lnTo>
                  <a:lnTo>
                    <a:pt x="780733" y="9815"/>
                  </a:lnTo>
                  <a:lnTo>
                    <a:pt x="828756" y="19981"/>
                  </a:lnTo>
                  <a:lnTo>
                    <a:pt x="875901" y="33653"/>
                  </a:lnTo>
                  <a:lnTo>
                    <a:pt x="921902" y="50753"/>
                  </a:lnTo>
                  <a:lnTo>
                    <a:pt x="966523" y="71190"/>
                  </a:lnTo>
                  <a:lnTo>
                    <a:pt x="1009528" y="94858"/>
                  </a:lnTo>
                  <a:lnTo>
                    <a:pt x="1050674" y="121627"/>
                  </a:lnTo>
                  <a:lnTo>
                    <a:pt x="1089732" y="151345"/>
                  </a:lnTo>
                  <a:lnTo>
                    <a:pt x="1126497" y="183854"/>
                  </a:lnTo>
                  <a:lnTo>
                    <a:pt x="1160779" y="218987"/>
                  </a:lnTo>
                  <a:lnTo>
                    <a:pt x="1192382" y="256548"/>
                  </a:lnTo>
                  <a:lnTo>
                    <a:pt x="1221131" y="296323"/>
                  </a:lnTo>
                  <a:lnTo>
                    <a:pt x="1246878" y="338105"/>
                  </a:lnTo>
                  <a:lnTo>
                    <a:pt x="1269485" y="381677"/>
                  </a:lnTo>
                  <a:lnTo>
                    <a:pt x="1288824" y="426794"/>
                  </a:lnTo>
                  <a:lnTo>
                    <a:pt x="1304789" y="473202"/>
                  </a:lnTo>
                  <a:lnTo>
                    <a:pt x="1317298" y="520659"/>
                  </a:lnTo>
                  <a:lnTo>
                    <a:pt x="1326283" y="568917"/>
                  </a:lnTo>
                  <a:lnTo>
                    <a:pt x="1331694" y="617705"/>
                  </a:lnTo>
                  <a:lnTo>
                    <a:pt x="1333499" y="666749"/>
                  </a:lnTo>
                  <a:lnTo>
                    <a:pt x="1333299" y="683117"/>
                  </a:lnTo>
                  <a:lnTo>
                    <a:pt x="1330289" y="732102"/>
                  </a:lnTo>
                  <a:lnTo>
                    <a:pt x="1323684" y="780734"/>
                  </a:lnTo>
                  <a:lnTo>
                    <a:pt x="1313518" y="828757"/>
                  </a:lnTo>
                  <a:lnTo>
                    <a:pt x="1299846" y="875901"/>
                  </a:lnTo>
                  <a:lnTo>
                    <a:pt x="1282746" y="921903"/>
                  </a:lnTo>
                  <a:lnTo>
                    <a:pt x="1262309" y="966523"/>
                  </a:lnTo>
                  <a:lnTo>
                    <a:pt x="1238640" y="1009527"/>
                  </a:lnTo>
                  <a:lnTo>
                    <a:pt x="1211871" y="1050673"/>
                  </a:lnTo>
                  <a:lnTo>
                    <a:pt x="1182153" y="1089731"/>
                  </a:lnTo>
                  <a:lnTo>
                    <a:pt x="1149645" y="1126497"/>
                  </a:lnTo>
                  <a:lnTo>
                    <a:pt x="1114512" y="1160779"/>
                  </a:lnTo>
                  <a:lnTo>
                    <a:pt x="1076951" y="1192382"/>
                  </a:lnTo>
                  <a:lnTo>
                    <a:pt x="1037174" y="1221131"/>
                  </a:lnTo>
                  <a:lnTo>
                    <a:pt x="995393" y="1246877"/>
                  </a:lnTo>
                  <a:lnTo>
                    <a:pt x="951821" y="1269484"/>
                  </a:lnTo>
                  <a:lnTo>
                    <a:pt x="906704" y="1288824"/>
                  </a:lnTo>
                  <a:lnTo>
                    <a:pt x="860296" y="1304789"/>
                  </a:lnTo>
                  <a:lnTo>
                    <a:pt x="812840" y="1317298"/>
                  </a:lnTo>
                  <a:lnTo>
                    <a:pt x="764582" y="1326283"/>
                  </a:lnTo>
                  <a:lnTo>
                    <a:pt x="715794" y="1331693"/>
                  </a:lnTo>
                  <a:lnTo>
                    <a:pt x="666749" y="13334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7696199" y="1466849"/>
              <a:ext cx="381000" cy="381000"/>
            </a:xfrm>
            <a:custGeom>
              <a:avLst/>
              <a:gdLst/>
              <a:ahLst/>
              <a:cxnLst/>
              <a:rect l="l" t="t" r="r" b="b"/>
              <a:pathLst>
                <a:path w="381000" h="381000">
                  <a:moveTo>
                    <a:pt x="107156" y="23812"/>
                  </a:moveTo>
                  <a:lnTo>
                    <a:pt x="83343" y="23812"/>
                  </a:lnTo>
                  <a:lnTo>
                    <a:pt x="83343" y="5357"/>
                  </a:lnTo>
                  <a:lnTo>
                    <a:pt x="88701" y="0"/>
                  </a:lnTo>
                  <a:lnTo>
                    <a:pt x="101798" y="0"/>
                  </a:lnTo>
                  <a:lnTo>
                    <a:pt x="107156" y="5357"/>
                  </a:lnTo>
                  <a:lnTo>
                    <a:pt x="107156" y="23812"/>
                  </a:lnTo>
                  <a:close/>
                </a:path>
                <a:path w="381000" h="381000">
                  <a:moveTo>
                    <a:pt x="125610" y="47625"/>
                  </a:moveTo>
                  <a:lnTo>
                    <a:pt x="64889" y="47625"/>
                  </a:lnTo>
                  <a:lnTo>
                    <a:pt x="59531" y="42267"/>
                  </a:lnTo>
                  <a:lnTo>
                    <a:pt x="59531" y="29170"/>
                  </a:lnTo>
                  <a:lnTo>
                    <a:pt x="64889" y="23812"/>
                  </a:lnTo>
                  <a:lnTo>
                    <a:pt x="125610" y="23812"/>
                  </a:lnTo>
                  <a:lnTo>
                    <a:pt x="130968" y="29170"/>
                  </a:lnTo>
                  <a:lnTo>
                    <a:pt x="130968" y="42267"/>
                  </a:lnTo>
                  <a:lnTo>
                    <a:pt x="125610" y="47625"/>
                  </a:lnTo>
                  <a:close/>
                </a:path>
                <a:path w="381000" h="381000">
                  <a:moveTo>
                    <a:pt x="107156" y="71437"/>
                  </a:moveTo>
                  <a:lnTo>
                    <a:pt x="83343" y="71437"/>
                  </a:lnTo>
                  <a:lnTo>
                    <a:pt x="83343" y="47625"/>
                  </a:lnTo>
                  <a:lnTo>
                    <a:pt x="107156" y="47625"/>
                  </a:lnTo>
                  <a:lnTo>
                    <a:pt x="107156" y="71437"/>
                  </a:lnTo>
                  <a:close/>
                </a:path>
                <a:path w="381000" h="381000">
                  <a:moveTo>
                    <a:pt x="135582" y="154781"/>
                  </a:moveTo>
                  <a:lnTo>
                    <a:pt x="54917" y="154781"/>
                  </a:lnTo>
                  <a:lnTo>
                    <a:pt x="30733" y="91901"/>
                  </a:lnTo>
                  <a:lnTo>
                    <a:pt x="30137" y="90115"/>
                  </a:lnTo>
                  <a:lnTo>
                    <a:pt x="29765" y="88329"/>
                  </a:lnTo>
                  <a:lnTo>
                    <a:pt x="29840" y="78134"/>
                  </a:lnTo>
                  <a:lnTo>
                    <a:pt x="36537" y="71437"/>
                  </a:lnTo>
                  <a:lnTo>
                    <a:pt x="153962" y="71437"/>
                  </a:lnTo>
                  <a:lnTo>
                    <a:pt x="160734" y="78134"/>
                  </a:lnTo>
                  <a:lnTo>
                    <a:pt x="160734" y="88329"/>
                  </a:lnTo>
                  <a:lnTo>
                    <a:pt x="160448" y="90115"/>
                  </a:lnTo>
                  <a:lnTo>
                    <a:pt x="159778" y="91901"/>
                  </a:lnTo>
                  <a:lnTo>
                    <a:pt x="135582" y="154781"/>
                  </a:lnTo>
                  <a:close/>
                </a:path>
                <a:path w="381000" h="381000">
                  <a:moveTo>
                    <a:pt x="146818" y="190500"/>
                  </a:moveTo>
                  <a:lnTo>
                    <a:pt x="43681" y="190500"/>
                  </a:lnTo>
                  <a:lnTo>
                    <a:pt x="35718" y="182537"/>
                  </a:lnTo>
                  <a:lnTo>
                    <a:pt x="35718" y="162743"/>
                  </a:lnTo>
                  <a:lnTo>
                    <a:pt x="43681" y="154781"/>
                  </a:lnTo>
                  <a:lnTo>
                    <a:pt x="146818" y="154781"/>
                  </a:lnTo>
                  <a:lnTo>
                    <a:pt x="154781" y="162743"/>
                  </a:lnTo>
                  <a:lnTo>
                    <a:pt x="154781" y="182537"/>
                  </a:lnTo>
                  <a:lnTo>
                    <a:pt x="146818" y="190500"/>
                  </a:lnTo>
                  <a:close/>
                </a:path>
                <a:path w="381000" h="381000">
                  <a:moveTo>
                    <a:pt x="145851" y="285750"/>
                  </a:moveTo>
                  <a:lnTo>
                    <a:pt x="44648" y="285750"/>
                  </a:lnTo>
                  <a:lnTo>
                    <a:pt x="56554" y="190500"/>
                  </a:lnTo>
                  <a:lnTo>
                    <a:pt x="133945" y="190500"/>
                  </a:lnTo>
                  <a:lnTo>
                    <a:pt x="145851" y="285750"/>
                  </a:lnTo>
                  <a:close/>
                </a:path>
                <a:path w="381000" h="381000">
                  <a:moveTo>
                    <a:pt x="182537" y="381000"/>
                  </a:moveTo>
                  <a:lnTo>
                    <a:pt x="7962" y="381000"/>
                  </a:lnTo>
                  <a:lnTo>
                    <a:pt x="0" y="373037"/>
                  </a:lnTo>
                  <a:lnTo>
                    <a:pt x="0" y="359271"/>
                  </a:lnTo>
                  <a:lnTo>
                    <a:pt x="1265" y="355550"/>
                  </a:lnTo>
                  <a:lnTo>
                    <a:pt x="3571" y="352425"/>
                  </a:lnTo>
                  <a:lnTo>
                    <a:pt x="35718" y="309562"/>
                  </a:lnTo>
                  <a:lnTo>
                    <a:pt x="154781" y="309562"/>
                  </a:lnTo>
                  <a:lnTo>
                    <a:pt x="186928" y="352425"/>
                  </a:lnTo>
                  <a:lnTo>
                    <a:pt x="189234" y="355550"/>
                  </a:lnTo>
                  <a:lnTo>
                    <a:pt x="190500" y="359271"/>
                  </a:lnTo>
                  <a:lnTo>
                    <a:pt x="190500" y="373037"/>
                  </a:lnTo>
                  <a:lnTo>
                    <a:pt x="182537" y="381000"/>
                  </a:lnTo>
                  <a:close/>
                </a:path>
                <a:path w="381000" h="381000">
                  <a:moveTo>
                    <a:pt x="373037" y="381000"/>
                  </a:moveTo>
                  <a:lnTo>
                    <a:pt x="222274" y="381000"/>
                  </a:lnTo>
                  <a:lnTo>
                    <a:pt x="214312" y="373037"/>
                  </a:lnTo>
                  <a:lnTo>
                    <a:pt x="214312" y="359271"/>
                  </a:lnTo>
                  <a:lnTo>
                    <a:pt x="215577" y="355550"/>
                  </a:lnTo>
                  <a:lnTo>
                    <a:pt x="217884" y="352425"/>
                  </a:lnTo>
                  <a:lnTo>
                    <a:pt x="250031" y="309562"/>
                  </a:lnTo>
                  <a:lnTo>
                    <a:pt x="345281" y="309562"/>
                  </a:lnTo>
                  <a:lnTo>
                    <a:pt x="377428" y="352425"/>
                  </a:lnTo>
                  <a:lnTo>
                    <a:pt x="379734" y="355550"/>
                  </a:lnTo>
                  <a:lnTo>
                    <a:pt x="381000" y="359271"/>
                  </a:lnTo>
                  <a:lnTo>
                    <a:pt x="381000" y="373037"/>
                  </a:lnTo>
                  <a:lnTo>
                    <a:pt x="373037" y="381000"/>
                  </a:lnTo>
                  <a:close/>
                </a:path>
                <a:path w="381000" h="381000">
                  <a:moveTo>
                    <a:pt x="344165" y="285750"/>
                  </a:moveTo>
                  <a:lnTo>
                    <a:pt x="250775" y="285750"/>
                  </a:lnTo>
                  <a:lnTo>
                    <a:pt x="252412" y="232171"/>
                  </a:lnTo>
                  <a:lnTo>
                    <a:pt x="232171" y="209103"/>
                  </a:lnTo>
                  <a:lnTo>
                    <a:pt x="228302" y="204787"/>
                  </a:lnTo>
                  <a:lnTo>
                    <a:pt x="226218" y="199132"/>
                  </a:lnTo>
                  <a:lnTo>
                    <a:pt x="226218" y="148232"/>
                  </a:lnTo>
                  <a:lnTo>
                    <a:pt x="231576" y="142875"/>
                  </a:lnTo>
                  <a:lnTo>
                    <a:pt x="256579" y="142875"/>
                  </a:lnTo>
                  <a:lnTo>
                    <a:pt x="261937" y="148232"/>
                  </a:lnTo>
                  <a:lnTo>
                    <a:pt x="261937" y="166687"/>
                  </a:lnTo>
                  <a:lnTo>
                    <a:pt x="369093" y="166687"/>
                  </a:lnTo>
                  <a:lnTo>
                    <a:pt x="369093" y="199132"/>
                  </a:lnTo>
                  <a:lnTo>
                    <a:pt x="366816" y="204787"/>
                  </a:lnTo>
                  <a:lnTo>
                    <a:pt x="362892" y="209103"/>
                  </a:lnTo>
                  <a:lnTo>
                    <a:pt x="358108" y="214312"/>
                  </a:lnTo>
                  <a:lnTo>
                    <a:pt x="291107" y="214312"/>
                  </a:lnTo>
                  <a:lnTo>
                    <a:pt x="285750" y="219670"/>
                  </a:lnTo>
                  <a:lnTo>
                    <a:pt x="285750" y="250031"/>
                  </a:lnTo>
                  <a:lnTo>
                    <a:pt x="342527" y="250031"/>
                  </a:lnTo>
                  <a:lnTo>
                    <a:pt x="344165" y="285750"/>
                  </a:lnTo>
                  <a:close/>
                </a:path>
                <a:path w="381000" h="381000">
                  <a:moveTo>
                    <a:pt x="315515" y="166687"/>
                  </a:moveTo>
                  <a:lnTo>
                    <a:pt x="279796" y="166687"/>
                  </a:lnTo>
                  <a:lnTo>
                    <a:pt x="279796" y="148232"/>
                  </a:lnTo>
                  <a:lnTo>
                    <a:pt x="285154" y="142875"/>
                  </a:lnTo>
                  <a:lnTo>
                    <a:pt x="310157" y="142875"/>
                  </a:lnTo>
                  <a:lnTo>
                    <a:pt x="315515" y="148232"/>
                  </a:lnTo>
                  <a:lnTo>
                    <a:pt x="315515" y="166687"/>
                  </a:lnTo>
                  <a:close/>
                </a:path>
                <a:path w="381000" h="381000">
                  <a:moveTo>
                    <a:pt x="369093" y="166687"/>
                  </a:moveTo>
                  <a:lnTo>
                    <a:pt x="333375" y="166687"/>
                  </a:lnTo>
                  <a:lnTo>
                    <a:pt x="333375" y="148232"/>
                  </a:lnTo>
                  <a:lnTo>
                    <a:pt x="338732" y="142875"/>
                  </a:lnTo>
                  <a:lnTo>
                    <a:pt x="363735" y="142875"/>
                  </a:lnTo>
                  <a:lnTo>
                    <a:pt x="369093" y="148232"/>
                  </a:lnTo>
                  <a:lnTo>
                    <a:pt x="369093" y="166687"/>
                  </a:lnTo>
                  <a:close/>
                </a:path>
                <a:path w="381000" h="381000">
                  <a:moveTo>
                    <a:pt x="342527" y="250031"/>
                  </a:moveTo>
                  <a:lnTo>
                    <a:pt x="309562" y="250031"/>
                  </a:lnTo>
                  <a:lnTo>
                    <a:pt x="309562" y="219670"/>
                  </a:lnTo>
                  <a:lnTo>
                    <a:pt x="304204" y="214312"/>
                  </a:lnTo>
                  <a:lnTo>
                    <a:pt x="358108" y="214312"/>
                  </a:lnTo>
                  <a:lnTo>
                    <a:pt x="341709" y="232171"/>
                  </a:lnTo>
                  <a:lnTo>
                    <a:pt x="342527" y="250031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7702550" y="1905368"/>
            <a:ext cx="36830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210" dirty="0">
                <a:solidFill>
                  <a:srgbClr val="FFFFFF"/>
                </a:solidFill>
                <a:latin typeface="Meiryo"/>
                <a:cs typeface="Meiryo"/>
              </a:rPr>
              <a:t>⻑</a:t>
            </a:r>
            <a:r>
              <a:rPr sz="1550" spc="-155" dirty="0">
                <a:solidFill>
                  <a:srgbClr val="FFFFFF"/>
                </a:solidFill>
                <a:latin typeface="SimSun"/>
                <a:cs typeface="SimSun"/>
              </a:rPr>
              <a:t>期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399535" y="2548763"/>
            <a:ext cx="974090" cy="2324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latin typeface="Liberation Sans"/>
                <a:cs typeface="Liberation Sans"/>
              </a:rPr>
              <a:t>2028</a:t>
            </a:r>
            <a:r>
              <a:rPr sz="1350" spc="-170" dirty="0">
                <a:latin typeface="SimSun"/>
                <a:cs typeface="SimSun"/>
              </a:rPr>
              <a:t>年度</a:t>
            </a:r>
            <a:r>
              <a:rPr sz="1350" spc="-170" dirty="0">
                <a:latin typeface="Meiryo"/>
                <a:cs typeface="Meiryo"/>
              </a:rPr>
              <a:t>以</a:t>
            </a:r>
            <a:r>
              <a:rPr sz="1350" spc="-50" dirty="0">
                <a:latin typeface="SimSun"/>
                <a:cs typeface="SimSun"/>
              </a:rPr>
              <a:t>降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54075" y="7951950"/>
            <a:ext cx="1081595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全体ビジョン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5" dirty="0">
                <a:latin typeface="PMingLiU"/>
                <a:cs typeface="PMingLiU"/>
              </a:rPr>
              <a:t>「いつでも‧どこでも‧かんたんに」を</a:t>
            </a:r>
            <a:r>
              <a:rPr sz="1350" spc="-165" dirty="0">
                <a:latin typeface="SimSun"/>
                <a:cs typeface="SimSun"/>
              </a:rPr>
              <a:t>基本</a:t>
            </a:r>
            <a:r>
              <a:rPr sz="1350" spc="-165" dirty="0">
                <a:latin typeface="PMingLiU"/>
                <a:cs typeface="PMingLiU"/>
              </a:rPr>
              <a:t>コンセプトとしながら、</a:t>
            </a:r>
            <a:r>
              <a:rPr sz="1350" spc="-165" dirty="0">
                <a:latin typeface="SimSun"/>
                <a:cs typeface="SimSun"/>
              </a:rPr>
              <a:t>常</a:t>
            </a:r>
            <a:r>
              <a:rPr sz="1350" spc="-165" dirty="0">
                <a:latin typeface="PMingLiU"/>
                <a:cs typeface="PMingLiU"/>
              </a:rPr>
              <a:t>にお</a:t>
            </a:r>
            <a:r>
              <a:rPr sz="1350" spc="-165" dirty="0">
                <a:latin typeface="SimSun"/>
                <a:cs typeface="SimSun"/>
              </a:rPr>
              <a:t>客</a:t>
            </a:r>
            <a:r>
              <a:rPr sz="1350" spc="-165" dirty="0">
                <a:latin typeface="PMingLiU"/>
                <a:cs typeface="PMingLiU"/>
              </a:rPr>
              <a:t>さまの</a:t>
            </a:r>
            <a:r>
              <a:rPr sz="1350" spc="-165" dirty="0">
                <a:latin typeface="SimSun"/>
                <a:cs typeface="SimSun"/>
              </a:rPr>
              <a:t>声</a:t>
            </a:r>
            <a:r>
              <a:rPr sz="1350" spc="-165" dirty="0">
                <a:latin typeface="PMingLiU"/>
                <a:cs typeface="PMingLiU"/>
              </a:rPr>
              <a:t>に</a:t>
            </a:r>
            <a:r>
              <a:rPr sz="1350" spc="-165" dirty="0">
                <a:latin typeface="Meiryo"/>
                <a:cs typeface="Meiryo"/>
              </a:rPr>
              <a:t>⽿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傾</a:t>
            </a:r>
            <a:r>
              <a:rPr sz="1350" spc="-195" dirty="0">
                <a:latin typeface="PMingLiU"/>
                <a:cs typeface="PMingLiU"/>
              </a:rPr>
              <a:t>け、</a:t>
            </a:r>
            <a:r>
              <a:rPr sz="1350" spc="-165" dirty="0">
                <a:latin typeface="SimSun"/>
                <a:cs typeface="SimSun"/>
              </a:rPr>
              <a:t>顧客体験</a:t>
            </a:r>
            <a:r>
              <a:rPr sz="1350" spc="-165" dirty="0">
                <a:latin typeface="PMingLiU"/>
                <a:cs typeface="PMingLiU"/>
              </a:rPr>
              <a:t>の</a:t>
            </a:r>
            <a:r>
              <a:rPr sz="1350" spc="-165" dirty="0">
                <a:latin typeface="SimSun"/>
                <a:cs typeface="SimSun"/>
              </a:rPr>
              <a:t>継続的</a:t>
            </a:r>
            <a:r>
              <a:rPr sz="1350" spc="-165" dirty="0">
                <a:latin typeface="PMingLiU"/>
                <a:cs typeface="PMingLiU"/>
              </a:rPr>
              <a:t>な</a:t>
            </a:r>
            <a:r>
              <a:rPr sz="1350" spc="-165" dirty="0">
                <a:latin typeface="Meiryo"/>
                <a:cs typeface="Meiryo"/>
              </a:rPr>
              <a:t>向</a:t>
            </a:r>
            <a:r>
              <a:rPr sz="1350" spc="-165" dirty="0">
                <a:latin typeface="SimSun"/>
                <a:cs typeface="SimSun"/>
              </a:rPr>
              <a:t>上</a:t>
            </a:r>
            <a:r>
              <a:rPr sz="1350" spc="-175" dirty="0">
                <a:latin typeface="PMingLiU"/>
                <a:cs typeface="PMingLiU"/>
              </a:rPr>
              <a:t>とデジタル</a:t>
            </a:r>
            <a:r>
              <a:rPr sz="1350" spc="-165" dirty="0">
                <a:latin typeface="SimSun"/>
                <a:cs typeface="SimSun"/>
              </a:rPr>
              <a:t>変</a:t>
            </a:r>
            <a:r>
              <a:rPr sz="1350" spc="-165" dirty="0">
                <a:latin typeface="Meiryo"/>
                <a:cs typeface="Meiryo"/>
              </a:rPr>
              <a:t>⾰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推進</a:t>
            </a:r>
            <a:r>
              <a:rPr sz="1350" spc="-195" dirty="0">
                <a:latin typeface="PMingLiU"/>
                <a:cs typeface="PMingLiU"/>
              </a:rPr>
              <a:t>します。</a:t>
            </a:r>
            <a:r>
              <a:rPr sz="1350" spc="-165" dirty="0">
                <a:latin typeface="Meiryo"/>
                <a:cs typeface="Meiryo"/>
              </a:rPr>
              <a:t>代</a:t>
            </a:r>
            <a:r>
              <a:rPr sz="1350" spc="-165" dirty="0">
                <a:latin typeface="SimSun"/>
                <a:cs typeface="SimSun"/>
              </a:rPr>
              <a:t>理店</a:t>
            </a:r>
            <a:r>
              <a:rPr sz="1350" spc="-175" dirty="0">
                <a:latin typeface="PMingLiU"/>
                <a:cs typeface="PMingLiU"/>
              </a:rPr>
              <a:t>とデジタルの</a:t>
            </a:r>
            <a:r>
              <a:rPr sz="1350" spc="-165" dirty="0">
                <a:latin typeface="SimSun"/>
                <a:cs typeface="SimSun"/>
              </a:rPr>
              <a:t>共存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図</a:t>
            </a:r>
            <a:r>
              <a:rPr sz="1350" spc="-190" dirty="0">
                <a:latin typeface="PMingLiU"/>
                <a:cs typeface="PMingLiU"/>
              </a:rPr>
              <a:t>り、</a:t>
            </a:r>
            <a:r>
              <a:rPr sz="1350" spc="-165" dirty="0">
                <a:latin typeface="SimSun"/>
                <a:cs typeface="SimSun"/>
              </a:rPr>
              <a:t>業</a:t>
            </a:r>
            <a:r>
              <a:rPr sz="1350" spc="-165" dirty="0">
                <a:latin typeface="Meiryo"/>
                <a:cs typeface="Meiryo"/>
              </a:rPr>
              <a:t>務効</a:t>
            </a:r>
            <a:r>
              <a:rPr sz="1350" spc="-165" dirty="0">
                <a:latin typeface="SimSun"/>
                <a:cs typeface="SimSun"/>
              </a:rPr>
              <a:t>率化</a:t>
            </a:r>
            <a:r>
              <a:rPr sz="1350" spc="-165" dirty="0">
                <a:latin typeface="PMingLiU"/>
                <a:cs typeface="PMingLiU"/>
              </a:rPr>
              <a:t>と</a:t>
            </a:r>
            <a:r>
              <a:rPr sz="1350" spc="-165" dirty="0">
                <a:latin typeface="SimSun"/>
                <a:cs typeface="SimSun"/>
              </a:rPr>
              <a:t>顧客満</a:t>
            </a:r>
            <a:r>
              <a:rPr sz="1350" spc="-165" dirty="0">
                <a:latin typeface="Meiryo"/>
                <a:cs typeface="Meiryo"/>
              </a:rPr>
              <a:t>⾜</a:t>
            </a:r>
            <a:r>
              <a:rPr sz="1350" spc="-165" dirty="0">
                <a:latin typeface="SimSun"/>
                <a:cs typeface="SimSun"/>
              </a:rPr>
              <a:t>度</a:t>
            </a:r>
            <a:r>
              <a:rPr sz="1350" spc="-165" dirty="0">
                <a:latin typeface="PMingLiU"/>
                <a:cs typeface="PMingLiU"/>
              </a:rPr>
              <a:t>の</a:t>
            </a:r>
            <a:r>
              <a:rPr sz="1350" spc="-165" dirty="0">
                <a:latin typeface="SimSun"/>
                <a:cs typeface="SimSun"/>
              </a:rPr>
              <a:t>両</a:t>
            </a:r>
            <a:r>
              <a:rPr sz="1350" spc="-165" dirty="0">
                <a:latin typeface="Meiryo"/>
                <a:cs typeface="Meiryo"/>
              </a:rPr>
              <a:t>⽴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実現</a:t>
            </a:r>
            <a:r>
              <a:rPr sz="1350" spc="-195" dirty="0">
                <a:latin typeface="PMingLiU"/>
                <a:cs typeface="PMingLiU"/>
              </a:rPr>
              <a:t>していきます。</a:t>
            </a:r>
            <a:endParaRPr sz="1350">
              <a:latin typeface="PMingLiU"/>
              <a:cs typeface="PMingLiU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04799" y="3105149"/>
            <a:ext cx="11582400" cy="781050"/>
            <a:chOff x="304799" y="3105149"/>
            <a:chExt cx="11582400" cy="781050"/>
          </a:xfrm>
        </p:grpSpPr>
        <p:sp>
          <p:nvSpPr>
            <p:cNvPr id="23" name="object 23"/>
            <p:cNvSpPr/>
            <p:nvPr/>
          </p:nvSpPr>
          <p:spPr>
            <a:xfrm>
              <a:off x="304799" y="31051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04799" y="31051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85774" y="3362324"/>
              <a:ext cx="300355" cy="266700"/>
            </a:xfrm>
            <a:custGeom>
              <a:avLst/>
              <a:gdLst/>
              <a:ahLst/>
              <a:cxnLst/>
              <a:rect l="l" t="t" r="r" b="b"/>
              <a:pathLst>
                <a:path w="300355" h="266700">
                  <a:moveTo>
                    <a:pt x="266700" y="216693"/>
                  </a:moveTo>
                  <a:lnTo>
                    <a:pt x="33337" y="216693"/>
                  </a:lnTo>
                  <a:lnTo>
                    <a:pt x="20371" y="214070"/>
                  </a:lnTo>
                  <a:lnTo>
                    <a:pt x="9773" y="206920"/>
                  </a:lnTo>
                  <a:lnTo>
                    <a:pt x="2623" y="196322"/>
                  </a:lnTo>
                  <a:lnTo>
                    <a:pt x="0" y="183356"/>
                  </a:lnTo>
                  <a:lnTo>
                    <a:pt x="0" y="33337"/>
                  </a:lnTo>
                  <a:lnTo>
                    <a:pt x="2623" y="20371"/>
                  </a:lnTo>
                  <a:lnTo>
                    <a:pt x="9773" y="9773"/>
                  </a:lnTo>
                  <a:lnTo>
                    <a:pt x="20371" y="2623"/>
                  </a:lnTo>
                  <a:lnTo>
                    <a:pt x="33337" y="0"/>
                  </a:lnTo>
                  <a:lnTo>
                    <a:pt x="266700" y="0"/>
                  </a:lnTo>
                  <a:lnTo>
                    <a:pt x="279666" y="2623"/>
                  </a:lnTo>
                  <a:lnTo>
                    <a:pt x="290264" y="9773"/>
                  </a:lnTo>
                  <a:lnTo>
                    <a:pt x="297414" y="20371"/>
                  </a:lnTo>
                  <a:lnTo>
                    <a:pt x="300037" y="33337"/>
                  </a:lnTo>
                  <a:lnTo>
                    <a:pt x="33337" y="33337"/>
                  </a:lnTo>
                  <a:lnTo>
                    <a:pt x="33337" y="150018"/>
                  </a:lnTo>
                  <a:lnTo>
                    <a:pt x="300037" y="150018"/>
                  </a:lnTo>
                  <a:lnTo>
                    <a:pt x="300037" y="183356"/>
                  </a:lnTo>
                  <a:lnTo>
                    <a:pt x="297414" y="196322"/>
                  </a:lnTo>
                  <a:lnTo>
                    <a:pt x="290264" y="206920"/>
                  </a:lnTo>
                  <a:lnTo>
                    <a:pt x="279666" y="214070"/>
                  </a:lnTo>
                  <a:lnTo>
                    <a:pt x="266700" y="216693"/>
                  </a:lnTo>
                  <a:close/>
                </a:path>
                <a:path w="300355" h="266700">
                  <a:moveTo>
                    <a:pt x="300037" y="150018"/>
                  </a:moveTo>
                  <a:lnTo>
                    <a:pt x="266700" y="150018"/>
                  </a:lnTo>
                  <a:lnTo>
                    <a:pt x="266700" y="33337"/>
                  </a:lnTo>
                  <a:lnTo>
                    <a:pt x="300037" y="33337"/>
                  </a:lnTo>
                  <a:lnTo>
                    <a:pt x="300037" y="150018"/>
                  </a:lnTo>
                  <a:close/>
                </a:path>
                <a:path w="300355" h="266700">
                  <a:moveTo>
                    <a:pt x="180595" y="233362"/>
                  </a:moveTo>
                  <a:lnTo>
                    <a:pt x="119442" y="233362"/>
                  </a:lnTo>
                  <a:lnTo>
                    <a:pt x="125015" y="216693"/>
                  </a:lnTo>
                  <a:lnTo>
                    <a:pt x="175021" y="216693"/>
                  </a:lnTo>
                  <a:lnTo>
                    <a:pt x="180595" y="233362"/>
                  </a:lnTo>
                  <a:close/>
                </a:path>
                <a:path w="300355" h="266700">
                  <a:moveTo>
                    <a:pt x="225913" y="266700"/>
                  </a:moveTo>
                  <a:lnTo>
                    <a:pt x="74123" y="266700"/>
                  </a:lnTo>
                  <a:lnTo>
                    <a:pt x="66675" y="259251"/>
                  </a:lnTo>
                  <a:lnTo>
                    <a:pt x="66675" y="240811"/>
                  </a:lnTo>
                  <a:lnTo>
                    <a:pt x="74123" y="233362"/>
                  </a:lnTo>
                  <a:lnTo>
                    <a:pt x="225913" y="233362"/>
                  </a:lnTo>
                  <a:lnTo>
                    <a:pt x="233362" y="240811"/>
                  </a:lnTo>
                  <a:lnTo>
                    <a:pt x="233362" y="259251"/>
                  </a:lnTo>
                  <a:lnTo>
                    <a:pt x="225913" y="26670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8687" y="3198975"/>
            <a:ext cx="669290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350" b="1" dirty="0">
                <a:latin typeface="Liberation Sans"/>
                <a:cs typeface="Liberation Sans"/>
              </a:rPr>
              <a:t>UI/UX</a:t>
            </a:r>
            <a:r>
              <a:rPr sz="1550" spc="-190" dirty="0">
                <a:latin typeface="SimSun"/>
                <a:cs typeface="SimSun"/>
              </a:rPr>
              <a:t>の継続的改善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85" dirty="0">
                <a:latin typeface="PMingLiU"/>
                <a:cs typeface="PMingLiU"/>
              </a:rPr>
              <a:t>デジタルリテラシーの</a:t>
            </a:r>
            <a:r>
              <a:rPr sz="1350" spc="-170" dirty="0">
                <a:latin typeface="Meiryo"/>
                <a:cs typeface="Meiryo"/>
              </a:rPr>
              <a:t>異</a:t>
            </a:r>
            <a:r>
              <a:rPr sz="1350" spc="-170" dirty="0">
                <a:latin typeface="PMingLiU"/>
                <a:cs typeface="PMingLiU"/>
              </a:rPr>
              <a:t>なる</a:t>
            </a:r>
            <a:r>
              <a:rPr sz="1350" spc="-170" dirty="0">
                <a:latin typeface="SimSun"/>
                <a:cs typeface="SimSun"/>
              </a:rPr>
              <a:t>幅広</a:t>
            </a:r>
            <a:r>
              <a:rPr sz="1350" spc="-170" dirty="0">
                <a:latin typeface="PMingLiU"/>
                <a:cs typeface="PMingLiU"/>
              </a:rPr>
              <a:t>い</a:t>
            </a:r>
            <a:r>
              <a:rPr sz="1350" spc="-170" dirty="0">
                <a:latin typeface="SimSun"/>
                <a:cs typeface="SimSun"/>
              </a:rPr>
              <a:t>年</a:t>
            </a:r>
            <a:r>
              <a:rPr sz="1350" spc="-170" dirty="0">
                <a:latin typeface="Meiryo"/>
                <a:cs typeface="Meiryo"/>
              </a:rPr>
              <a:t>代</a:t>
            </a:r>
            <a:r>
              <a:rPr sz="1350" spc="-170" dirty="0">
                <a:latin typeface="PMingLiU"/>
                <a:cs typeface="PMingLiU"/>
              </a:rPr>
              <a:t>のお</a:t>
            </a:r>
            <a:r>
              <a:rPr sz="1350" spc="-170" dirty="0">
                <a:latin typeface="SimSun"/>
                <a:cs typeface="SimSun"/>
              </a:rPr>
              <a:t>客</a:t>
            </a:r>
            <a:r>
              <a:rPr sz="1350" spc="-170" dirty="0">
                <a:latin typeface="PMingLiU"/>
                <a:cs typeface="PMingLiU"/>
              </a:rPr>
              <a:t>さまに</a:t>
            </a:r>
            <a:r>
              <a:rPr sz="1350" spc="-170" dirty="0">
                <a:latin typeface="Meiryo"/>
                <a:cs typeface="Meiryo"/>
              </a:rPr>
              <a:t>直</a:t>
            </a:r>
            <a:r>
              <a:rPr sz="1350" spc="-170" dirty="0">
                <a:latin typeface="SimSun"/>
                <a:cs typeface="SimSun"/>
              </a:rPr>
              <a:t>感的</a:t>
            </a:r>
            <a:r>
              <a:rPr sz="1350" spc="-170" dirty="0">
                <a:latin typeface="PMingLiU"/>
                <a:cs typeface="PMingLiU"/>
              </a:rPr>
              <a:t>に</a:t>
            </a:r>
            <a:r>
              <a:rPr sz="1350" spc="-170" dirty="0">
                <a:latin typeface="SimSun"/>
                <a:cs typeface="SimSun"/>
              </a:rPr>
              <a:t>操作</a:t>
            </a:r>
            <a:r>
              <a:rPr sz="1350" spc="-195" dirty="0">
                <a:latin typeface="PMingLiU"/>
                <a:cs typeface="PMingLiU"/>
              </a:rPr>
              <a:t>できるインターフェースの</a:t>
            </a:r>
            <a:r>
              <a:rPr sz="1350" spc="-110" dirty="0">
                <a:latin typeface="SimSun"/>
                <a:cs typeface="SimSun"/>
              </a:rPr>
              <a:t>開発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11325222" y="3362324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7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11401424" y="3379914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80" dirty="0">
                <a:solidFill>
                  <a:srgbClr val="055E45"/>
                </a:solidFill>
                <a:latin typeface="SimSun"/>
                <a:cs typeface="SimSun"/>
              </a:rPr>
              <a:t>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29" name="object 2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3408521"/>
            <a:ext cx="201409" cy="174307"/>
          </a:xfrm>
          <a:prstGeom prst="rect">
            <a:avLst/>
          </a:prstGeom>
        </p:spPr>
      </p:pic>
      <p:grpSp>
        <p:nvGrpSpPr>
          <p:cNvPr id="30" name="object 30"/>
          <p:cNvGrpSpPr/>
          <p:nvPr/>
        </p:nvGrpSpPr>
        <p:grpSpPr>
          <a:xfrm>
            <a:off x="304799" y="4038599"/>
            <a:ext cx="11582400" cy="781050"/>
            <a:chOff x="304799" y="4038599"/>
            <a:chExt cx="11582400" cy="781050"/>
          </a:xfrm>
        </p:grpSpPr>
        <p:sp>
          <p:nvSpPr>
            <p:cNvPr id="31" name="object 31"/>
            <p:cNvSpPr/>
            <p:nvPr/>
          </p:nvSpPr>
          <p:spPr>
            <a:xfrm>
              <a:off x="304799" y="403859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04787" y="4038599"/>
              <a:ext cx="447675" cy="781050"/>
            </a:xfrm>
            <a:custGeom>
              <a:avLst/>
              <a:gdLst/>
              <a:ahLst/>
              <a:cxnLst/>
              <a:rect l="l" t="t" r="r" b="b"/>
              <a:pathLst>
                <a:path w="447675" h="781050">
                  <a:moveTo>
                    <a:pt x="38100" y="0"/>
                  </a:moveTo>
                  <a:lnTo>
                    <a:pt x="0" y="0"/>
                  </a:lnTo>
                  <a:lnTo>
                    <a:pt x="0" y="781050"/>
                  </a:lnTo>
                  <a:lnTo>
                    <a:pt x="38100" y="781050"/>
                  </a:lnTo>
                  <a:lnTo>
                    <a:pt x="38100" y="0"/>
                  </a:lnTo>
                  <a:close/>
                </a:path>
                <a:path w="447675" h="781050">
                  <a:moveTo>
                    <a:pt x="280987" y="372973"/>
                  </a:moveTo>
                  <a:lnTo>
                    <a:pt x="273545" y="365531"/>
                  </a:lnTo>
                  <a:lnTo>
                    <a:pt x="255993" y="365531"/>
                  </a:lnTo>
                  <a:lnTo>
                    <a:pt x="243027" y="368147"/>
                  </a:lnTo>
                  <a:lnTo>
                    <a:pt x="232422" y="375297"/>
                  </a:lnTo>
                  <a:lnTo>
                    <a:pt x="225272" y="385902"/>
                  </a:lnTo>
                  <a:lnTo>
                    <a:pt x="222656" y="398868"/>
                  </a:lnTo>
                  <a:lnTo>
                    <a:pt x="222656" y="423862"/>
                  </a:lnTo>
                  <a:lnTo>
                    <a:pt x="225272" y="436829"/>
                  </a:lnTo>
                  <a:lnTo>
                    <a:pt x="232422" y="447433"/>
                  </a:lnTo>
                  <a:lnTo>
                    <a:pt x="243027" y="454583"/>
                  </a:lnTo>
                  <a:lnTo>
                    <a:pt x="255993" y="457200"/>
                  </a:lnTo>
                  <a:lnTo>
                    <a:pt x="273545" y="457200"/>
                  </a:lnTo>
                  <a:lnTo>
                    <a:pt x="280987" y="449757"/>
                  </a:lnTo>
                  <a:lnTo>
                    <a:pt x="280987" y="372973"/>
                  </a:lnTo>
                  <a:close/>
                </a:path>
                <a:path w="447675" h="781050">
                  <a:moveTo>
                    <a:pt x="406006" y="398868"/>
                  </a:moveTo>
                  <a:lnTo>
                    <a:pt x="403390" y="385902"/>
                  </a:lnTo>
                  <a:lnTo>
                    <a:pt x="396240" y="375297"/>
                  </a:lnTo>
                  <a:lnTo>
                    <a:pt x="385635" y="368147"/>
                  </a:lnTo>
                  <a:lnTo>
                    <a:pt x="372668" y="365531"/>
                  </a:lnTo>
                  <a:lnTo>
                    <a:pt x="355117" y="365531"/>
                  </a:lnTo>
                  <a:lnTo>
                    <a:pt x="347662" y="372973"/>
                  </a:lnTo>
                  <a:lnTo>
                    <a:pt x="347662" y="449757"/>
                  </a:lnTo>
                  <a:lnTo>
                    <a:pt x="355117" y="457200"/>
                  </a:lnTo>
                  <a:lnTo>
                    <a:pt x="372668" y="457200"/>
                  </a:lnTo>
                  <a:lnTo>
                    <a:pt x="385635" y="454583"/>
                  </a:lnTo>
                  <a:lnTo>
                    <a:pt x="396240" y="447433"/>
                  </a:lnTo>
                  <a:lnTo>
                    <a:pt x="403390" y="436829"/>
                  </a:lnTo>
                  <a:lnTo>
                    <a:pt x="406006" y="423862"/>
                  </a:lnTo>
                  <a:lnTo>
                    <a:pt x="406006" y="398868"/>
                  </a:lnTo>
                  <a:close/>
                </a:path>
                <a:path w="447675" h="781050">
                  <a:moveTo>
                    <a:pt x="447675" y="390525"/>
                  </a:moveTo>
                  <a:lnTo>
                    <a:pt x="440867" y="348348"/>
                  </a:lnTo>
                  <a:lnTo>
                    <a:pt x="421957" y="311772"/>
                  </a:lnTo>
                  <a:lnTo>
                    <a:pt x="393090" y="282905"/>
                  </a:lnTo>
                  <a:lnTo>
                    <a:pt x="356489" y="263982"/>
                  </a:lnTo>
                  <a:lnTo>
                    <a:pt x="314325" y="257175"/>
                  </a:lnTo>
                  <a:lnTo>
                    <a:pt x="272173" y="263982"/>
                  </a:lnTo>
                  <a:lnTo>
                    <a:pt x="235572" y="282905"/>
                  </a:lnTo>
                  <a:lnTo>
                    <a:pt x="206705" y="311772"/>
                  </a:lnTo>
                  <a:lnTo>
                    <a:pt x="187794" y="348348"/>
                  </a:lnTo>
                  <a:lnTo>
                    <a:pt x="180975" y="390525"/>
                  </a:lnTo>
                  <a:lnTo>
                    <a:pt x="180975" y="418299"/>
                  </a:lnTo>
                  <a:lnTo>
                    <a:pt x="186550" y="423862"/>
                  </a:lnTo>
                  <a:lnTo>
                    <a:pt x="200406" y="423862"/>
                  </a:lnTo>
                  <a:lnTo>
                    <a:pt x="205981" y="418299"/>
                  </a:lnTo>
                  <a:lnTo>
                    <a:pt x="205981" y="390525"/>
                  </a:lnTo>
                  <a:lnTo>
                    <a:pt x="214503" y="348348"/>
                  </a:lnTo>
                  <a:lnTo>
                    <a:pt x="237718" y="313918"/>
                  </a:lnTo>
                  <a:lnTo>
                    <a:pt x="272148" y="290703"/>
                  </a:lnTo>
                  <a:lnTo>
                    <a:pt x="314325" y="282181"/>
                  </a:lnTo>
                  <a:lnTo>
                    <a:pt x="356514" y="290703"/>
                  </a:lnTo>
                  <a:lnTo>
                    <a:pt x="390944" y="313918"/>
                  </a:lnTo>
                  <a:lnTo>
                    <a:pt x="414159" y="348348"/>
                  </a:lnTo>
                  <a:lnTo>
                    <a:pt x="422681" y="390525"/>
                  </a:lnTo>
                  <a:lnTo>
                    <a:pt x="422681" y="465594"/>
                  </a:lnTo>
                  <a:lnTo>
                    <a:pt x="421043" y="473710"/>
                  </a:lnTo>
                  <a:lnTo>
                    <a:pt x="420928" y="473875"/>
                  </a:lnTo>
                  <a:lnTo>
                    <a:pt x="416572" y="480326"/>
                  </a:lnTo>
                  <a:lnTo>
                    <a:pt x="409956" y="484797"/>
                  </a:lnTo>
                  <a:lnTo>
                    <a:pt x="402094" y="486371"/>
                  </a:lnTo>
                  <a:lnTo>
                    <a:pt x="344335" y="486371"/>
                  </a:lnTo>
                  <a:lnTo>
                    <a:pt x="340017" y="478929"/>
                  </a:lnTo>
                  <a:lnTo>
                    <a:pt x="331939" y="473875"/>
                  </a:lnTo>
                  <a:lnTo>
                    <a:pt x="305993" y="473875"/>
                  </a:lnTo>
                  <a:lnTo>
                    <a:pt x="296265" y="475843"/>
                  </a:lnTo>
                  <a:lnTo>
                    <a:pt x="288315" y="481203"/>
                  </a:lnTo>
                  <a:lnTo>
                    <a:pt x="282956" y="489153"/>
                  </a:lnTo>
                  <a:lnTo>
                    <a:pt x="280987" y="498881"/>
                  </a:lnTo>
                  <a:lnTo>
                    <a:pt x="282956" y="508609"/>
                  </a:lnTo>
                  <a:lnTo>
                    <a:pt x="288315" y="516559"/>
                  </a:lnTo>
                  <a:lnTo>
                    <a:pt x="296265" y="521919"/>
                  </a:lnTo>
                  <a:lnTo>
                    <a:pt x="305993" y="523875"/>
                  </a:lnTo>
                  <a:lnTo>
                    <a:pt x="331939" y="523875"/>
                  </a:lnTo>
                  <a:lnTo>
                    <a:pt x="340017" y="518833"/>
                  </a:lnTo>
                  <a:lnTo>
                    <a:pt x="344335" y="511378"/>
                  </a:lnTo>
                  <a:lnTo>
                    <a:pt x="402043" y="511378"/>
                  </a:lnTo>
                  <a:lnTo>
                    <a:pt x="419658" y="507834"/>
                  </a:lnTo>
                  <a:lnTo>
                    <a:pt x="434251" y="498005"/>
                  </a:lnTo>
                  <a:lnTo>
                    <a:pt x="442099" y="486371"/>
                  </a:lnTo>
                  <a:lnTo>
                    <a:pt x="444080" y="483438"/>
                  </a:lnTo>
                  <a:lnTo>
                    <a:pt x="447675" y="465594"/>
                  </a:lnTo>
                  <a:lnTo>
                    <a:pt x="447675" y="39052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895350" y="4132425"/>
            <a:ext cx="685038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ハイブリッドサポート体制の構築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200" spc="-10" dirty="0">
                <a:latin typeface="Liberation Sans"/>
                <a:cs typeface="Liberation Sans"/>
              </a:rPr>
              <a:t>AI</a:t>
            </a:r>
            <a:r>
              <a:rPr sz="1350" spc="-180" dirty="0">
                <a:latin typeface="PMingLiU"/>
                <a:cs typeface="PMingLiU"/>
              </a:rPr>
              <a:t>チャットボットやオンライン</a:t>
            </a:r>
            <a:r>
              <a:rPr sz="1350" spc="-170" dirty="0">
                <a:latin typeface="Meiryo"/>
                <a:cs typeface="Meiryo"/>
              </a:rPr>
              <a:t>相</a:t>
            </a:r>
            <a:r>
              <a:rPr sz="1350" spc="-170" dirty="0">
                <a:latin typeface="SimSun"/>
                <a:cs typeface="SimSun"/>
              </a:rPr>
              <a:t>談窓</a:t>
            </a:r>
            <a:r>
              <a:rPr sz="1350" spc="-170" dirty="0">
                <a:latin typeface="Meiryo"/>
                <a:cs typeface="Meiryo"/>
              </a:rPr>
              <a:t>⼝</a:t>
            </a:r>
            <a:r>
              <a:rPr sz="1350" spc="-190" dirty="0">
                <a:latin typeface="PMingLiU"/>
                <a:cs typeface="PMingLiU"/>
              </a:rPr>
              <a:t>など、デジタルと</a:t>
            </a:r>
            <a:r>
              <a:rPr sz="1350" spc="-170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的</a:t>
            </a:r>
            <a:r>
              <a:rPr sz="1350" spc="-170" dirty="0">
                <a:latin typeface="PMingLiU"/>
                <a:cs typeface="PMingLiU"/>
              </a:rPr>
              <a:t>サポートを</a:t>
            </a:r>
            <a:r>
              <a:rPr sz="1350" spc="-170" dirty="0">
                <a:latin typeface="SimSun"/>
                <a:cs typeface="SimSun"/>
              </a:rPr>
              <a:t>組</a:t>
            </a:r>
            <a:r>
              <a:rPr sz="1350" spc="-170" dirty="0">
                <a:latin typeface="PMingLiU"/>
                <a:cs typeface="PMingLiU"/>
              </a:rPr>
              <a:t>み</a:t>
            </a:r>
            <a:r>
              <a:rPr sz="1350" spc="-170" dirty="0">
                <a:latin typeface="Meiryo"/>
                <a:cs typeface="Meiryo"/>
              </a:rPr>
              <a:t>合</a:t>
            </a:r>
            <a:r>
              <a:rPr sz="1350" spc="-170" dirty="0">
                <a:latin typeface="PMingLiU"/>
                <a:cs typeface="PMingLiU"/>
              </a:rPr>
              <a:t>わせた</a:t>
            </a:r>
            <a:r>
              <a:rPr sz="1350" spc="-170" dirty="0">
                <a:latin typeface="SimSun"/>
                <a:cs typeface="SimSun"/>
              </a:rPr>
              <a:t>総</a:t>
            </a:r>
            <a:r>
              <a:rPr sz="1350" spc="-170" dirty="0">
                <a:latin typeface="Meiryo"/>
                <a:cs typeface="Meiryo"/>
              </a:rPr>
              <a:t>合⽀</a:t>
            </a:r>
            <a:r>
              <a:rPr sz="1350" spc="-130" dirty="0">
                <a:latin typeface="SimSun"/>
                <a:cs typeface="SimSun"/>
              </a:rPr>
              <a:t>援体制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11401424" y="4313364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80" dirty="0">
                <a:latin typeface="SimSun"/>
                <a:cs typeface="SimSun"/>
              </a:rPr>
              <a:t>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35" name="object 3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4341971"/>
            <a:ext cx="201409" cy="174307"/>
          </a:xfrm>
          <a:prstGeom prst="rect">
            <a:avLst/>
          </a:prstGeom>
        </p:spPr>
      </p:pic>
      <p:grpSp>
        <p:nvGrpSpPr>
          <p:cNvPr id="36" name="object 36"/>
          <p:cNvGrpSpPr/>
          <p:nvPr/>
        </p:nvGrpSpPr>
        <p:grpSpPr>
          <a:xfrm>
            <a:off x="304799" y="4972049"/>
            <a:ext cx="11582400" cy="781050"/>
            <a:chOff x="304799" y="4972049"/>
            <a:chExt cx="11582400" cy="781050"/>
          </a:xfrm>
        </p:grpSpPr>
        <p:sp>
          <p:nvSpPr>
            <p:cNvPr id="37" name="object 37"/>
            <p:cNvSpPr/>
            <p:nvPr/>
          </p:nvSpPr>
          <p:spPr>
            <a:xfrm>
              <a:off x="304799" y="49720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04799" y="49720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94109" y="5229224"/>
              <a:ext cx="250190" cy="265430"/>
            </a:xfrm>
            <a:custGeom>
              <a:avLst/>
              <a:gdLst/>
              <a:ahLst/>
              <a:cxnLst/>
              <a:rect l="l" t="t" r="r" b="b"/>
              <a:pathLst>
                <a:path w="250190" h="265429">
                  <a:moveTo>
                    <a:pt x="125015" y="265241"/>
                  </a:moveTo>
                  <a:lnTo>
                    <a:pt x="65253" y="230898"/>
                  </a:lnTo>
                  <a:lnTo>
                    <a:pt x="33401" y="191838"/>
                  </a:lnTo>
                  <a:lnTo>
                    <a:pt x="13429" y="149467"/>
                  </a:lnTo>
                  <a:lnTo>
                    <a:pt x="3055" y="108318"/>
                  </a:lnTo>
                  <a:lnTo>
                    <a:pt x="0" y="72925"/>
                  </a:lnTo>
                  <a:lnTo>
                    <a:pt x="1483" y="63193"/>
                  </a:lnTo>
                  <a:lnTo>
                    <a:pt x="5658" y="54726"/>
                  </a:lnTo>
                  <a:lnTo>
                    <a:pt x="11991" y="47910"/>
                  </a:lnTo>
                  <a:lnTo>
                    <a:pt x="19950" y="43130"/>
                  </a:lnTo>
                  <a:lnTo>
                    <a:pt x="118087" y="1510"/>
                  </a:lnTo>
                  <a:lnTo>
                    <a:pt x="120223" y="520"/>
                  </a:lnTo>
                  <a:lnTo>
                    <a:pt x="122619" y="0"/>
                  </a:lnTo>
                  <a:lnTo>
                    <a:pt x="127411" y="0"/>
                  </a:lnTo>
                  <a:lnTo>
                    <a:pt x="129807" y="520"/>
                  </a:lnTo>
                  <a:lnTo>
                    <a:pt x="131995" y="1510"/>
                  </a:lnTo>
                  <a:lnTo>
                    <a:pt x="210439" y="34796"/>
                  </a:lnTo>
                  <a:lnTo>
                    <a:pt x="125015" y="34796"/>
                  </a:lnTo>
                  <a:lnTo>
                    <a:pt x="125015" y="231695"/>
                  </a:lnTo>
                  <a:lnTo>
                    <a:pt x="183603" y="231695"/>
                  </a:lnTo>
                  <a:lnTo>
                    <a:pt x="138767" y="262116"/>
                  </a:lnTo>
                  <a:lnTo>
                    <a:pt x="132023" y="264460"/>
                  </a:lnTo>
                  <a:lnTo>
                    <a:pt x="125015" y="265241"/>
                  </a:lnTo>
                  <a:close/>
                </a:path>
                <a:path w="250190" h="265429">
                  <a:moveTo>
                    <a:pt x="183603" y="231695"/>
                  </a:moveTo>
                  <a:lnTo>
                    <a:pt x="125015" y="231695"/>
                  </a:lnTo>
                  <a:lnTo>
                    <a:pt x="169600" y="198819"/>
                  </a:lnTo>
                  <a:lnTo>
                    <a:pt x="197635" y="156953"/>
                  </a:lnTo>
                  <a:lnTo>
                    <a:pt x="212279" y="112947"/>
                  </a:lnTo>
                  <a:lnTo>
                    <a:pt x="216693" y="73655"/>
                  </a:lnTo>
                  <a:lnTo>
                    <a:pt x="125015" y="34796"/>
                  </a:lnTo>
                  <a:lnTo>
                    <a:pt x="210439" y="34796"/>
                  </a:lnTo>
                  <a:lnTo>
                    <a:pt x="244372" y="54726"/>
                  </a:lnTo>
                  <a:lnTo>
                    <a:pt x="250031" y="72925"/>
                  </a:lnTo>
                  <a:lnTo>
                    <a:pt x="246975" y="108318"/>
                  </a:lnTo>
                  <a:lnTo>
                    <a:pt x="236602" y="149467"/>
                  </a:lnTo>
                  <a:lnTo>
                    <a:pt x="216629" y="191838"/>
                  </a:lnTo>
                  <a:lnTo>
                    <a:pt x="184778" y="230898"/>
                  </a:lnTo>
                  <a:lnTo>
                    <a:pt x="183603" y="231695"/>
                  </a:lnTo>
                  <a:close/>
                </a:path>
              </a:pathLst>
            </a:custGeom>
            <a:solidFill>
              <a:srgbClr val="DB252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895350" y="5065875"/>
            <a:ext cx="6236970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5" dirty="0">
                <a:latin typeface="SimSun"/>
                <a:cs typeface="SimSun"/>
              </a:rPr>
              <a:t>セキュリティ対策の強化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個</a:t>
            </a:r>
            <a:r>
              <a:rPr sz="1350" spc="-170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情報保護</a:t>
            </a:r>
            <a:r>
              <a:rPr sz="1350" spc="-190" dirty="0">
                <a:latin typeface="PMingLiU"/>
                <a:cs typeface="PMingLiU"/>
              </a:rPr>
              <a:t>やサイバーセキュリティ</a:t>
            </a:r>
            <a:r>
              <a:rPr sz="1350" spc="-170" dirty="0">
                <a:latin typeface="SimSun"/>
                <a:cs typeface="SimSun"/>
              </a:rPr>
              <a:t>対策</a:t>
            </a:r>
            <a:r>
              <a:rPr sz="1350" spc="-190" dirty="0">
                <a:latin typeface="PMingLiU"/>
                <a:cs typeface="PMingLiU"/>
              </a:rPr>
              <a:t>など、システムの</a:t>
            </a:r>
            <a:r>
              <a:rPr sz="1350" spc="-170" dirty="0">
                <a:latin typeface="SimSun"/>
                <a:cs typeface="SimSun"/>
              </a:rPr>
              <a:t>安全性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信頼性</a:t>
            </a:r>
            <a:r>
              <a:rPr sz="1350" spc="-170" dirty="0">
                <a:latin typeface="PMingLiU"/>
                <a:cs typeface="PMingLiU"/>
              </a:rPr>
              <a:t>の</a:t>
            </a:r>
            <a:r>
              <a:rPr sz="1350" spc="-170" dirty="0">
                <a:latin typeface="SimSun"/>
                <a:cs typeface="SimSun"/>
              </a:rPr>
              <a:t>継続的</a:t>
            </a:r>
            <a:r>
              <a:rPr sz="1350" spc="-170" dirty="0">
                <a:latin typeface="PMingLiU"/>
                <a:cs typeface="PMingLiU"/>
              </a:rPr>
              <a:t>な</a:t>
            </a:r>
            <a:r>
              <a:rPr sz="1350" spc="-110" dirty="0">
                <a:latin typeface="SimSun"/>
                <a:cs typeface="SimSun"/>
              </a:rPr>
              <a:t>強化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10925174" y="5229224"/>
            <a:ext cx="819150" cy="266700"/>
          </a:xfrm>
          <a:custGeom>
            <a:avLst/>
            <a:gdLst/>
            <a:ahLst/>
            <a:cxnLst/>
            <a:rect l="l" t="t" r="r" b="b"/>
            <a:pathLst>
              <a:path w="819150" h="266700">
                <a:moveTo>
                  <a:pt x="786101" y="266699"/>
                </a:moveTo>
                <a:lnTo>
                  <a:pt x="33046" y="266699"/>
                </a:lnTo>
                <a:lnTo>
                  <a:pt x="28186" y="265732"/>
                </a:lnTo>
                <a:lnTo>
                  <a:pt x="966" y="238511"/>
                </a:lnTo>
                <a:lnTo>
                  <a:pt x="0" y="233652"/>
                </a:lnTo>
                <a:lnTo>
                  <a:pt x="0" y="228599"/>
                </a:lnTo>
                <a:lnTo>
                  <a:pt x="0" y="33047"/>
                </a:lnTo>
                <a:lnTo>
                  <a:pt x="28186" y="966"/>
                </a:lnTo>
                <a:lnTo>
                  <a:pt x="33046" y="0"/>
                </a:lnTo>
                <a:lnTo>
                  <a:pt x="786101" y="0"/>
                </a:lnTo>
                <a:lnTo>
                  <a:pt x="818182" y="28187"/>
                </a:lnTo>
                <a:lnTo>
                  <a:pt x="819149" y="33047"/>
                </a:lnTo>
                <a:lnTo>
                  <a:pt x="819149" y="233652"/>
                </a:lnTo>
                <a:lnTo>
                  <a:pt x="790962" y="265732"/>
                </a:lnTo>
                <a:lnTo>
                  <a:pt x="786101" y="2666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11001374" y="5246814"/>
            <a:ext cx="67945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110" dirty="0">
                <a:solidFill>
                  <a:srgbClr val="991B1B"/>
                </a:solidFill>
                <a:latin typeface="SimSun"/>
                <a:cs typeface="SimSun"/>
              </a:rPr>
              <a:t>短期</a:t>
            </a:r>
            <a:r>
              <a:rPr sz="1150" spc="-110" dirty="0">
                <a:solidFill>
                  <a:srgbClr val="991B1B"/>
                </a:solidFill>
                <a:latin typeface="PMingLiU"/>
                <a:cs typeface="PMingLiU"/>
              </a:rPr>
              <a:t>〜</a:t>
            </a:r>
            <a:r>
              <a:rPr sz="1150" spc="-80" dirty="0">
                <a:solidFill>
                  <a:srgbClr val="991B1B"/>
                </a:solidFill>
                <a:latin typeface="SimSun"/>
                <a:cs typeface="SimSun"/>
              </a:rPr>
              <a:t>継続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43" name="object 4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5275421"/>
            <a:ext cx="201409" cy="174307"/>
          </a:xfrm>
          <a:prstGeom prst="rect">
            <a:avLst/>
          </a:prstGeom>
        </p:spPr>
      </p:pic>
      <p:grpSp>
        <p:nvGrpSpPr>
          <p:cNvPr id="44" name="object 44"/>
          <p:cNvGrpSpPr/>
          <p:nvPr/>
        </p:nvGrpSpPr>
        <p:grpSpPr>
          <a:xfrm>
            <a:off x="304799" y="5905499"/>
            <a:ext cx="11582400" cy="781050"/>
            <a:chOff x="304799" y="5905499"/>
            <a:chExt cx="11582400" cy="781050"/>
          </a:xfrm>
        </p:grpSpPr>
        <p:sp>
          <p:nvSpPr>
            <p:cNvPr id="45" name="object 45"/>
            <p:cNvSpPr/>
            <p:nvPr/>
          </p:nvSpPr>
          <p:spPr>
            <a:xfrm>
              <a:off x="304799" y="590549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304799" y="590549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85774" y="6162674"/>
              <a:ext cx="325755" cy="266700"/>
            </a:xfrm>
            <a:custGeom>
              <a:avLst/>
              <a:gdLst/>
              <a:ahLst/>
              <a:cxnLst/>
              <a:rect l="l" t="t" r="r" b="b"/>
              <a:pathLst>
                <a:path w="325755" h="266700">
                  <a:moveTo>
                    <a:pt x="121059" y="133349"/>
                  </a:moveTo>
                  <a:lnTo>
                    <a:pt x="112303" y="133349"/>
                  </a:lnTo>
                  <a:lnTo>
                    <a:pt x="107967" y="132922"/>
                  </a:lnTo>
                  <a:lnTo>
                    <a:pt x="72630" y="116917"/>
                  </a:lnTo>
                  <a:lnTo>
                    <a:pt x="52141" y="83976"/>
                  </a:lnTo>
                  <a:lnTo>
                    <a:pt x="50006" y="71052"/>
                  </a:lnTo>
                  <a:lnTo>
                    <a:pt x="50006" y="62297"/>
                  </a:lnTo>
                  <a:lnTo>
                    <a:pt x="63675" y="25992"/>
                  </a:lnTo>
                  <a:lnTo>
                    <a:pt x="95210" y="3399"/>
                  </a:lnTo>
                  <a:lnTo>
                    <a:pt x="112303" y="0"/>
                  </a:lnTo>
                  <a:lnTo>
                    <a:pt x="121059" y="0"/>
                  </a:lnTo>
                  <a:lnTo>
                    <a:pt x="157364" y="13669"/>
                  </a:lnTo>
                  <a:lnTo>
                    <a:pt x="179956" y="45204"/>
                  </a:lnTo>
                  <a:lnTo>
                    <a:pt x="183356" y="62297"/>
                  </a:lnTo>
                  <a:lnTo>
                    <a:pt x="183356" y="71052"/>
                  </a:lnTo>
                  <a:lnTo>
                    <a:pt x="169687" y="107357"/>
                  </a:lnTo>
                  <a:lnTo>
                    <a:pt x="138151" y="129950"/>
                  </a:lnTo>
                  <a:lnTo>
                    <a:pt x="121059" y="133349"/>
                  </a:lnTo>
                  <a:close/>
                </a:path>
                <a:path w="325755" h="266700">
                  <a:moveTo>
                    <a:pt x="284696" y="134808"/>
                  </a:moveTo>
                  <a:lnTo>
                    <a:pt x="213151" y="134808"/>
                  </a:lnTo>
                  <a:lnTo>
                    <a:pt x="217527" y="134495"/>
                  </a:lnTo>
                  <a:lnTo>
                    <a:pt x="224663" y="130432"/>
                  </a:lnTo>
                  <a:lnTo>
                    <a:pt x="227058" y="126890"/>
                  </a:lnTo>
                  <a:lnTo>
                    <a:pt x="227111" y="110013"/>
                  </a:lnTo>
                  <a:lnTo>
                    <a:pt x="229455" y="106732"/>
                  </a:lnTo>
                  <a:lnTo>
                    <a:pt x="238467" y="104700"/>
                  </a:lnTo>
                  <a:lnTo>
                    <a:pt x="244197" y="104023"/>
                  </a:lnTo>
                  <a:lnTo>
                    <a:pt x="255865" y="104023"/>
                  </a:lnTo>
                  <a:lnTo>
                    <a:pt x="261595" y="104700"/>
                  </a:lnTo>
                  <a:lnTo>
                    <a:pt x="270606" y="106732"/>
                  </a:lnTo>
                  <a:lnTo>
                    <a:pt x="272950" y="110013"/>
                  </a:lnTo>
                  <a:lnTo>
                    <a:pt x="272950" y="126890"/>
                  </a:lnTo>
                  <a:lnTo>
                    <a:pt x="273200" y="127307"/>
                  </a:lnTo>
                  <a:lnTo>
                    <a:pt x="275343" y="130432"/>
                  </a:lnTo>
                  <a:lnTo>
                    <a:pt x="275451" y="130589"/>
                  </a:lnTo>
                  <a:lnTo>
                    <a:pt x="282535" y="134652"/>
                  </a:lnTo>
                  <a:lnTo>
                    <a:pt x="284696" y="134808"/>
                  </a:lnTo>
                  <a:close/>
                </a:path>
                <a:path w="325755" h="266700">
                  <a:moveTo>
                    <a:pt x="199347" y="239404"/>
                  </a:moveTo>
                  <a:lnTo>
                    <a:pt x="175386" y="206015"/>
                  </a:lnTo>
                  <a:lnTo>
                    <a:pt x="174391" y="202841"/>
                  </a:lnTo>
                  <a:lnTo>
                    <a:pt x="174292" y="202525"/>
                  </a:lnTo>
                  <a:lnTo>
                    <a:pt x="175959" y="198879"/>
                  </a:lnTo>
                  <a:lnTo>
                    <a:pt x="189815" y="190857"/>
                  </a:lnTo>
                  <a:lnTo>
                    <a:pt x="191690" y="187054"/>
                  </a:lnTo>
                  <a:lnTo>
                    <a:pt x="191620" y="179095"/>
                  </a:lnTo>
                  <a:lnTo>
                    <a:pt x="189942" y="175594"/>
                  </a:lnTo>
                  <a:lnTo>
                    <a:pt x="189867" y="175438"/>
                  </a:lnTo>
                  <a:lnTo>
                    <a:pt x="175959" y="167416"/>
                  </a:lnTo>
                  <a:lnTo>
                    <a:pt x="174344" y="163770"/>
                  </a:lnTo>
                  <a:lnTo>
                    <a:pt x="175386" y="160280"/>
                  </a:lnTo>
                  <a:lnTo>
                    <a:pt x="195388" y="127307"/>
                  </a:lnTo>
                  <a:lnTo>
                    <a:pt x="199347" y="126890"/>
                  </a:lnTo>
                  <a:lnTo>
                    <a:pt x="213151" y="134808"/>
                  </a:lnTo>
                  <a:lnTo>
                    <a:pt x="284696" y="134808"/>
                  </a:lnTo>
                  <a:lnTo>
                    <a:pt x="286858" y="134964"/>
                  </a:lnTo>
                  <a:lnTo>
                    <a:pt x="311631" y="134964"/>
                  </a:lnTo>
                  <a:lnTo>
                    <a:pt x="314545" y="138923"/>
                  </a:lnTo>
                  <a:lnTo>
                    <a:pt x="320604" y="149341"/>
                  </a:lnTo>
                  <a:lnTo>
                    <a:pt x="322963" y="154758"/>
                  </a:lnTo>
                  <a:lnTo>
                    <a:pt x="323654" y="157002"/>
                  </a:lnTo>
                  <a:lnTo>
                    <a:pt x="246635" y="157002"/>
                  </a:lnTo>
                  <a:lnTo>
                    <a:pt x="243351" y="157675"/>
                  </a:lnTo>
                  <a:lnTo>
                    <a:pt x="224940" y="187054"/>
                  </a:lnTo>
                  <a:lnTo>
                    <a:pt x="225394" y="189929"/>
                  </a:lnTo>
                  <a:lnTo>
                    <a:pt x="246635" y="209397"/>
                  </a:lnTo>
                  <a:lnTo>
                    <a:pt x="323655" y="209397"/>
                  </a:lnTo>
                  <a:lnTo>
                    <a:pt x="323102" y="211172"/>
                  </a:lnTo>
                  <a:lnTo>
                    <a:pt x="322989" y="211536"/>
                  </a:lnTo>
                  <a:lnTo>
                    <a:pt x="320658" y="216954"/>
                  </a:lnTo>
                  <a:lnTo>
                    <a:pt x="314734" y="227372"/>
                  </a:lnTo>
                  <a:lnTo>
                    <a:pt x="311677" y="231487"/>
                  </a:lnTo>
                  <a:lnTo>
                    <a:pt x="213099" y="231487"/>
                  </a:lnTo>
                  <a:lnTo>
                    <a:pt x="199347" y="239404"/>
                  </a:lnTo>
                  <a:close/>
                </a:path>
                <a:path w="325755" h="266700">
                  <a:moveTo>
                    <a:pt x="311631" y="134964"/>
                  </a:moveTo>
                  <a:lnTo>
                    <a:pt x="286858" y="134964"/>
                  </a:lnTo>
                  <a:lnTo>
                    <a:pt x="300896" y="126890"/>
                  </a:lnTo>
                  <a:lnTo>
                    <a:pt x="299724" y="126890"/>
                  </a:lnTo>
                  <a:lnTo>
                    <a:pt x="303683" y="127307"/>
                  </a:lnTo>
                  <a:lnTo>
                    <a:pt x="304575" y="127307"/>
                  </a:lnTo>
                  <a:lnTo>
                    <a:pt x="311034" y="134183"/>
                  </a:lnTo>
                  <a:lnTo>
                    <a:pt x="311285" y="134495"/>
                  </a:lnTo>
                  <a:lnTo>
                    <a:pt x="311401" y="134652"/>
                  </a:lnTo>
                  <a:lnTo>
                    <a:pt x="311516" y="134808"/>
                  </a:lnTo>
                  <a:lnTo>
                    <a:pt x="311631" y="134964"/>
                  </a:lnTo>
                  <a:close/>
                </a:path>
                <a:path w="325755" h="266700">
                  <a:moveTo>
                    <a:pt x="323655" y="209397"/>
                  </a:moveTo>
                  <a:lnTo>
                    <a:pt x="253478" y="209397"/>
                  </a:lnTo>
                  <a:lnTo>
                    <a:pt x="256762" y="208724"/>
                  </a:lnTo>
                  <a:lnTo>
                    <a:pt x="263081" y="206015"/>
                  </a:lnTo>
                  <a:lnTo>
                    <a:pt x="275173" y="187054"/>
                  </a:lnTo>
                  <a:lnTo>
                    <a:pt x="275134" y="179095"/>
                  </a:lnTo>
                  <a:lnTo>
                    <a:pt x="253478" y="157002"/>
                  </a:lnTo>
                  <a:lnTo>
                    <a:pt x="323654" y="157002"/>
                  </a:lnTo>
                  <a:lnTo>
                    <a:pt x="324581" y="160072"/>
                  </a:lnTo>
                  <a:lnTo>
                    <a:pt x="325737" y="163770"/>
                  </a:lnTo>
                  <a:lnTo>
                    <a:pt x="324958" y="165649"/>
                  </a:lnTo>
                  <a:lnTo>
                    <a:pt x="324150" y="167416"/>
                  </a:lnTo>
                  <a:lnTo>
                    <a:pt x="324284" y="167416"/>
                  </a:lnTo>
                  <a:lnTo>
                    <a:pt x="310038" y="175594"/>
                  </a:lnTo>
                  <a:lnTo>
                    <a:pt x="308337" y="179095"/>
                  </a:lnTo>
                  <a:lnTo>
                    <a:pt x="308215" y="187054"/>
                  </a:lnTo>
                  <a:lnTo>
                    <a:pt x="308860" y="188486"/>
                  </a:lnTo>
                  <a:lnTo>
                    <a:pt x="310013" y="190857"/>
                  </a:lnTo>
                  <a:lnTo>
                    <a:pt x="323921" y="198879"/>
                  </a:lnTo>
                  <a:lnTo>
                    <a:pt x="324056" y="198879"/>
                  </a:lnTo>
                  <a:lnTo>
                    <a:pt x="325671" y="202525"/>
                  </a:lnTo>
                  <a:lnTo>
                    <a:pt x="325654" y="202841"/>
                  </a:lnTo>
                  <a:lnTo>
                    <a:pt x="324707" y="206015"/>
                  </a:lnTo>
                  <a:lnTo>
                    <a:pt x="323655" y="209397"/>
                  </a:lnTo>
                  <a:close/>
                </a:path>
                <a:path w="325755" h="266700">
                  <a:moveTo>
                    <a:pt x="214558" y="266647"/>
                  </a:moveTo>
                  <a:lnTo>
                    <a:pt x="6875" y="266647"/>
                  </a:lnTo>
                  <a:lnTo>
                    <a:pt x="0" y="259772"/>
                  </a:lnTo>
                  <a:lnTo>
                    <a:pt x="0" y="251229"/>
                  </a:lnTo>
                  <a:lnTo>
                    <a:pt x="7296" y="215071"/>
                  </a:lnTo>
                  <a:lnTo>
                    <a:pt x="27197" y="185550"/>
                  </a:lnTo>
                  <a:lnTo>
                    <a:pt x="56718" y="165649"/>
                  </a:lnTo>
                  <a:lnTo>
                    <a:pt x="92876" y="158353"/>
                  </a:lnTo>
                  <a:lnTo>
                    <a:pt x="146632" y="158353"/>
                  </a:lnTo>
                  <a:lnTo>
                    <a:pt x="152675" y="158978"/>
                  </a:lnTo>
                  <a:lnTo>
                    <a:pt x="158457" y="160072"/>
                  </a:lnTo>
                  <a:lnTo>
                    <a:pt x="158538" y="162275"/>
                  </a:lnTo>
                  <a:lnTo>
                    <a:pt x="158661" y="165649"/>
                  </a:lnTo>
                  <a:lnTo>
                    <a:pt x="158715" y="167109"/>
                  </a:lnTo>
                  <a:lnTo>
                    <a:pt x="160912" y="173556"/>
                  </a:lnTo>
                  <a:lnTo>
                    <a:pt x="164720" y="179095"/>
                  </a:lnTo>
                  <a:lnTo>
                    <a:pt x="169812" y="183408"/>
                  </a:lnTo>
                  <a:lnTo>
                    <a:pt x="164046" y="188486"/>
                  </a:lnTo>
                  <a:lnTo>
                    <a:pt x="160052" y="195122"/>
                  </a:lnTo>
                  <a:lnTo>
                    <a:pt x="158404" y="202525"/>
                  </a:lnTo>
                  <a:lnTo>
                    <a:pt x="158334" y="202841"/>
                  </a:lnTo>
                  <a:lnTo>
                    <a:pt x="159394" y="211172"/>
                  </a:lnTo>
                  <a:lnTo>
                    <a:pt x="180647" y="247947"/>
                  </a:lnTo>
                  <a:lnTo>
                    <a:pt x="195174" y="255409"/>
                  </a:lnTo>
                  <a:lnTo>
                    <a:pt x="210442" y="255409"/>
                  </a:lnTo>
                  <a:lnTo>
                    <a:pt x="210442" y="257740"/>
                  </a:lnTo>
                  <a:lnTo>
                    <a:pt x="211819" y="262480"/>
                  </a:lnTo>
                  <a:lnTo>
                    <a:pt x="214558" y="266647"/>
                  </a:lnTo>
                  <a:close/>
                </a:path>
                <a:path w="325755" h="266700">
                  <a:moveTo>
                    <a:pt x="255865" y="262480"/>
                  </a:moveTo>
                  <a:lnTo>
                    <a:pt x="244197" y="262480"/>
                  </a:lnTo>
                  <a:lnTo>
                    <a:pt x="238467" y="261803"/>
                  </a:lnTo>
                  <a:lnTo>
                    <a:pt x="229455" y="259772"/>
                  </a:lnTo>
                  <a:lnTo>
                    <a:pt x="227111" y="256490"/>
                  </a:lnTo>
                  <a:lnTo>
                    <a:pt x="227002" y="239404"/>
                  </a:lnTo>
                  <a:lnTo>
                    <a:pt x="224559" y="235914"/>
                  </a:lnTo>
                  <a:lnTo>
                    <a:pt x="221017" y="233831"/>
                  </a:lnTo>
                  <a:lnTo>
                    <a:pt x="217475" y="231799"/>
                  </a:lnTo>
                  <a:lnTo>
                    <a:pt x="213099" y="231487"/>
                  </a:lnTo>
                  <a:lnTo>
                    <a:pt x="287588" y="231487"/>
                  </a:lnTo>
                  <a:lnTo>
                    <a:pt x="283212" y="231799"/>
                  </a:lnTo>
                  <a:lnTo>
                    <a:pt x="282572" y="231799"/>
                  </a:lnTo>
                  <a:lnTo>
                    <a:pt x="275451" y="235914"/>
                  </a:lnTo>
                  <a:lnTo>
                    <a:pt x="273057" y="239404"/>
                  </a:lnTo>
                  <a:lnTo>
                    <a:pt x="272950" y="256490"/>
                  </a:lnTo>
                  <a:lnTo>
                    <a:pt x="270606" y="259772"/>
                  </a:lnTo>
                  <a:lnTo>
                    <a:pt x="261595" y="261803"/>
                  </a:lnTo>
                  <a:lnTo>
                    <a:pt x="255865" y="262480"/>
                  </a:lnTo>
                  <a:close/>
                </a:path>
                <a:path w="325755" h="266700">
                  <a:moveTo>
                    <a:pt x="301665" y="239404"/>
                  </a:moveTo>
                  <a:lnTo>
                    <a:pt x="300483" y="239404"/>
                  </a:lnTo>
                  <a:lnTo>
                    <a:pt x="286769" y="231487"/>
                  </a:lnTo>
                  <a:lnTo>
                    <a:pt x="311677" y="231487"/>
                  </a:lnTo>
                  <a:lnTo>
                    <a:pt x="311210" y="232112"/>
                  </a:lnTo>
                  <a:lnTo>
                    <a:pt x="304771" y="238988"/>
                  </a:lnTo>
                  <a:lnTo>
                    <a:pt x="305676" y="238988"/>
                  </a:lnTo>
                  <a:lnTo>
                    <a:pt x="301665" y="239404"/>
                  </a:lnTo>
                  <a:close/>
                </a:path>
                <a:path w="325755" h="266700">
                  <a:moveTo>
                    <a:pt x="210442" y="255409"/>
                  </a:moveTo>
                  <a:lnTo>
                    <a:pt x="195174" y="255409"/>
                  </a:lnTo>
                  <a:lnTo>
                    <a:pt x="203069" y="255140"/>
                  </a:lnTo>
                  <a:lnTo>
                    <a:pt x="210442" y="252479"/>
                  </a:lnTo>
                  <a:lnTo>
                    <a:pt x="210442" y="25540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8" name="object 48"/>
          <p:cNvSpPr txBox="1"/>
          <p:nvPr/>
        </p:nvSpPr>
        <p:spPr>
          <a:xfrm>
            <a:off x="962025" y="5999325"/>
            <a:ext cx="5949315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パーソナライズされた提案機能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PMingLiU"/>
                <a:cs typeface="PMingLiU"/>
              </a:rPr>
              <a:t>お</a:t>
            </a:r>
            <a:r>
              <a:rPr sz="1350" spc="-170" dirty="0">
                <a:latin typeface="SimSun"/>
                <a:cs typeface="SimSun"/>
              </a:rPr>
              <a:t>客</a:t>
            </a:r>
            <a:r>
              <a:rPr sz="1350" spc="-170" dirty="0">
                <a:latin typeface="PMingLiU"/>
                <a:cs typeface="PMingLiU"/>
              </a:rPr>
              <a:t>さまの</a:t>
            </a:r>
            <a:r>
              <a:rPr sz="1350" spc="-170" dirty="0">
                <a:latin typeface="SimSun"/>
                <a:cs typeface="SimSun"/>
              </a:rPr>
              <a:t>利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PMingLiU"/>
                <a:cs typeface="PMingLiU"/>
              </a:rPr>
              <a:t>データやご</a:t>
            </a:r>
            <a:r>
              <a:rPr sz="1350" spc="-170" dirty="0">
                <a:latin typeface="SimSun"/>
                <a:cs typeface="SimSun"/>
              </a:rPr>
              <a:t>意</a:t>
            </a:r>
            <a:r>
              <a:rPr sz="1350" spc="-170" dirty="0">
                <a:latin typeface="Meiryo"/>
                <a:cs typeface="Meiryo"/>
              </a:rPr>
              <a:t>⾒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活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85" dirty="0">
                <a:latin typeface="PMingLiU"/>
                <a:cs typeface="PMingLiU"/>
              </a:rPr>
              <a:t>した、よりカスタマイズされた</a:t>
            </a:r>
            <a:r>
              <a:rPr sz="1350" spc="-170" dirty="0">
                <a:latin typeface="SimSun"/>
                <a:cs typeface="SimSun"/>
              </a:rPr>
              <a:t>最適</a:t>
            </a:r>
            <a:r>
              <a:rPr sz="1350" spc="-170" dirty="0">
                <a:latin typeface="PMingLiU"/>
                <a:cs typeface="PMingLiU"/>
              </a:rPr>
              <a:t>プランの</a:t>
            </a:r>
            <a:r>
              <a:rPr sz="1350" spc="-110" dirty="0">
                <a:latin typeface="SimSun"/>
                <a:cs typeface="SimSun"/>
              </a:rPr>
              <a:t>提案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11325222" y="6162674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2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6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11401424" y="6180264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80" dirty="0">
                <a:solidFill>
                  <a:srgbClr val="1D40AF"/>
                </a:solidFill>
                <a:latin typeface="SimSun"/>
                <a:cs typeface="SimSun"/>
              </a:rPr>
              <a:t>中期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1" name="object 5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6208871"/>
            <a:ext cx="201409" cy="174307"/>
          </a:xfrm>
          <a:prstGeom prst="rect">
            <a:avLst/>
          </a:prstGeom>
        </p:spPr>
      </p:pic>
      <p:grpSp>
        <p:nvGrpSpPr>
          <p:cNvPr id="52" name="object 52"/>
          <p:cNvGrpSpPr/>
          <p:nvPr/>
        </p:nvGrpSpPr>
        <p:grpSpPr>
          <a:xfrm>
            <a:off x="304799" y="6838949"/>
            <a:ext cx="11582400" cy="781050"/>
            <a:chOff x="304799" y="6838949"/>
            <a:chExt cx="11582400" cy="781050"/>
          </a:xfrm>
        </p:grpSpPr>
        <p:sp>
          <p:nvSpPr>
            <p:cNvPr id="53" name="object 53"/>
            <p:cNvSpPr/>
            <p:nvPr/>
          </p:nvSpPr>
          <p:spPr>
            <a:xfrm>
              <a:off x="304799" y="6838949"/>
              <a:ext cx="11582400" cy="781050"/>
            </a:xfrm>
            <a:custGeom>
              <a:avLst/>
              <a:gdLst/>
              <a:ahLst/>
              <a:cxnLst/>
              <a:rect l="l" t="t" r="r" b="b"/>
              <a:pathLst>
                <a:path w="11582400" h="781050">
                  <a:moveTo>
                    <a:pt x="115823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11582399" y="0"/>
                  </a:lnTo>
                  <a:lnTo>
                    <a:pt x="11582399" y="7810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04799" y="6838949"/>
              <a:ext cx="38100" cy="781050"/>
            </a:xfrm>
            <a:custGeom>
              <a:avLst/>
              <a:gdLst/>
              <a:ahLst/>
              <a:cxnLst/>
              <a:rect l="l" t="t" r="r" b="b"/>
              <a:pathLst>
                <a:path w="38100" h="781050">
                  <a:moveTo>
                    <a:pt x="38099" y="781049"/>
                  </a:moveTo>
                  <a:lnTo>
                    <a:pt x="0" y="781049"/>
                  </a:lnTo>
                  <a:lnTo>
                    <a:pt x="0" y="0"/>
                  </a:lnTo>
                  <a:lnTo>
                    <a:pt x="38099" y="0"/>
                  </a:lnTo>
                  <a:lnTo>
                    <a:pt x="38099" y="781049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85774" y="7112793"/>
              <a:ext cx="266700" cy="233679"/>
            </a:xfrm>
            <a:custGeom>
              <a:avLst/>
              <a:gdLst/>
              <a:ahLst/>
              <a:cxnLst/>
              <a:rect l="l" t="t" r="r" b="b"/>
              <a:pathLst>
                <a:path w="266700" h="233679">
                  <a:moveTo>
                    <a:pt x="259251" y="233362"/>
                  </a:moveTo>
                  <a:lnTo>
                    <a:pt x="41671" y="233362"/>
                  </a:lnTo>
                  <a:lnTo>
                    <a:pt x="25447" y="230088"/>
                  </a:lnTo>
                  <a:lnTo>
                    <a:pt x="12202" y="221160"/>
                  </a:lnTo>
                  <a:lnTo>
                    <a:pt x="3273" y="207914"/>
                  </a:lnTo>
                  <a:lnTo>
                    <a:pt x="0" y="191690"/>
                  </a:lnTo>
                  <a:lnTo>
                    <a:pt x="0" y="7448"/>
                  </a:lnTo>
                  <a:lnTo>
                    <a:pt x="7448" y="0"/>
                  </a:lnTo>
                  <a:lnTo>
                    <a:pt x="25888" y="0"/>
                  </a:lnTo>
                  <a:lnTo>
                    <a:pt x="33337" y="7448"/>
                  </a:lnTo>
                  <a:lnTo>
                    <a:pt x="33337" y="196274"/>
                  </a:lnTo>
                  <a:lnTo>
                    <a:pt x="37087" y="200025"/>
                  </a:lnTo>
                  <a:lnTo>
                    <a:pt x="259251" y="200025"/>
                  </a:lnTo>
                  <a:lnTo>
                    <a:pt x="266700" y="207473"/>
                  </a:lnTo>
                  <a:lnTo>
                    <a:pt x="266700" y="225913"/>
                  </a:lnTo>
                  <a:lnTo>
                    <a:pt x="259251" y="233362"/>
                  </a:lnTo>
                  <a:close/>
                </a:path>
                <a:path w="266700" h="233679">
                  <a:moveTo>
                    <a:pt x="213932" y="93084"/>
                  </a:moveTo>
                  <a:lnTo>
                    <a:pt x="166687" y="93084"/>
                  </a:lnTo>
                  <a:lnTo>
                    <a:pt x="221538" y="38181"/>
                  </a:lnTo>
                  <a:lnTo>
                    <a:pt x="227056" y="34519"/>
                  </a:lnTo>
                  <a:lnTo>
                    <a:pt x="233336" y="33298"/>
                  </a:lnTo>
                  <a:lnTo>
                    <a:pt x="239616" y="34519"/>
                  </a:lnTo>
                  <a:lnTo>
                    <a:pt x="245134" y="38181"/>
                  </a:lnTo>
                  <a:lnTo>
                    <a:pt x="248797" y="43700"/>
                  </a:lnTo>
                  <a:lnTo>
                    <a:pt x="250018" y="49980"/>
                  </a:lnTo>
                  <a:lnTo>
                    <a:pt x="248797" y="56260"/>
                  </a:lnTo>
                  <a:lnTo>
                    <a:pt x="244929" y="62088"/>
                  </a:lnTo>
                  <a:lnTo>
                    <a:pt x="213932" y="93084"/>
                  </a:lnTo>
                  <a:close/>
                </a:path>
                <a:path w="266700" h="233679">
                  <a:moveTo>
                    <a:pt x="66648" y="150005"/>
                  </a:moveTo>
                  <a:lnTo>
                    <a:pt x="60368" y="148784"/>
                  </a:lnTo>
                  <a:lnTo>
                    <a:pt x="54850" y="145122"/>
                  </a:lnTo>
                  <a:lnTo>
                    <a:pt x="51188" y="139604"/>
                  </a:lnTo>
                  <a:lnTo>
                    <a:pt x="49967" y="133323"/>
                  </a:lnTo>
                  <a:lnTo>
                    <a:pt x="51188" y="127043"/>
                  </a:lnTo>
                  <a:lnTo>
                    <a:pt x="54850" y="121525"/>
                  </a:lnTo>
                  <a:lnTo>
                    <a:pt x="113191" y="63184"/>
                  </a:lnTo>
                  <a:lnTo>
                    <a:pt x="118709" y="59522"/>
                  </a:lnTo>
                  <a:lnTo>
                    <a:pt x="124989" y="58301"/>
                  </a:lnTo>
                  <a:lnTo>
                    <a:pt x="131269" y="59522"/>
                  </a:lnTo>
                  <a:lnTo>
                    <a:pt x="136787" y="63184"/>
                  </a:lnTo>
                  <a:lnTo>
                    <a:pt x="166687" y="93084"/>
                  </a:lnTo>
                  <a:lnTo>
                    <a:pt x="213932" y="93084"/>
                  </a:lnTo>
                  <a:lnTo>
                    <a:pt x="208411" y="98606"/>
                  </a:lnTo>
                  <a:lnTo>
                    <a:pt x="125015" y="98606"/>
                  </a:lnTo>
                  <a:lnTo>
                    <a:pt x="78447" y="145122"/>
                  </a:lnTo>
                  <a:lnTo>
                    <a:pt x="72929" y="148784"/>
                  </a:lnTo>
                  <a:lnTo>
                    <a:pt x="66648" y="150005"/>
                  </a:lnTo>
                  <a:close/>
                </a:path>
                <a:path w="266700" h="233679">
                  <a:moveTo>
                    <a:pt x="167048" y="133323"/>
                  </a:moveTo>
                  <a:lnTo>
                    <a:pt x="166378" y="133323"/>
                  </a:lnTo>
                  <a:lnTo>
                    <a:pt x="160433" y="132168"/>
                  </a:lnTo>
                  <a:lnTo>
                    <a:pt x="154915" y="128505"/>
                  </a:lnTo>
                  <a:lnTo>
                    <a:pt x="125015" y="98606"/>
                  </a:lnTo>
                  <a:lnTo>
                    <a:pt x="208411" y="98606"/>
                  </a:lnTo>
                  <a:lnTo>
                    <a:pt x="178511" y="128505"/>
                  </a:lnTo>
                  <a:lnTo>
                    <a:pt x="172993" y="132168"/>
                  </a:lnTo>
                  <a:lnTo>
                    <a:pt x="167048" y="133323"/>
                  </a:lnTo>
                  <a:close/>
                </a:path>
              </a:pathLst>
            </a:custGeom>
            <a:solidFill>
              <a:srgbClr val="7C3AE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895350" y="6932775"/>
            <a:ext cx="5652135" cy="5251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新たなデジタルサービスの開発</a:t>
            </a:r>
            <a:endParaRPr sz="15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業</a:t>
            </a:r>
            <a:r>
              <a:rPr sz="1350" spc="-170" dirty="0">
                <a:latin typeface="Meiryo"/>
                <a:cs typeface="Meiryo"/>
              </a:rPr>
              <a:t>界</a:t>
            </a:r>
            <a:r>
              <a:rPr sz="1350" spc="-170" dirty="0">
                <a:latin typeface="SimSun"/>
                <a:cs typeface="SimSun"/>
              </a:rPr>
              <a:t>内</a:t>
            </a:r>
            <a:r>
              <a:rPr sz="1350" spc="-170" dirty="0">
                <a:latin typeface="PMingLiU"/>
                <a:cs typeface="PMingLiU"/>
              </a:rPr>
              <a:t>での</a:t>
            </a:r>
            <a:r>
              <a:rPr sz="1350" spc="-170" dirty="0">
                <a:latin typeface="Meiryo"/>
                <a:cs typeface="Meiryo"/>
              </a:rPr>
              <a:t>競</a:t>
            </a:r>
            <a:r>
              <a:rPr sz="1350" spc="-170" dirty="0">
                <a:latin typeface="SimSun"/>
                <a:cs typeface="SimSun"/>
              </a:rPr>
              <a:t>争</a:t>
            </a:r>
            <a:r>
              <a:rPr sz="1350" spc="-170" dirty="0">
                <a:latin typeface="Meiryo"/>
                <a:cs typeface="Meiryo"/>
              </a:rPr>
              <a:t>⼒</a:t>
            </a:r>
            <a:r>
              <a:rPr sz="1350" spc="-170" dirty="0">
                <a:latin typeface="SimSun"/>
                <a:cs typeface="SimSun"/>
              </a:rPr>
              <a:t>強化</a:t>
            </a:r>
            <a:r>
              <a:rPr sz="1350" spc="-170" dirty="0">
                <a:latin typeface="PMingLiU"/>
                <a:cs typeface="PMingLiU"/>
              </a:rPr>
              <a:t>および</a:t>
            </a:r>
            <a:r>
              <a:rPr sz="1350" spc="-170" dirty="0">
                <a:latin typeface="SimSun"/>
                <a:cs typeface="SimSun"/>
              </a:rPr>
              <a:t>顧客体験価値</a:t>
            </a:r>
            <a:r>
              <a:rPr sz="1350" spc="-170" dirty="0">
                <a:latin typeface="PMingLiU"/>
                <a:cs typeface="PMingLiU"/>
              </a:rPr>
              <a:t>の</a:t>
            </a:r>
            <a:r>
              <a:rPr sz="1350" spc="-170" dirty="0">
                <a:latin typeface="Meiryo"/>
                <a:cs typeface="Meiryo"/>
              </a:rPr>
              <a:t>向</a:t>
            </a:r>
            <a:r>
              <a:rPr sz="1350" spc="-170" dirty="0">
                <a:latin typeface="SimSun"/>
                <a:cs typeface="SimSun"/>
              </a:rPr>
              <a:t>上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Meiryo"/>
                <a:cs typeface="Meiryo"/>
              </a:rPr>
              <a:t>⽬</a:t>
            </a:r>
            <a:r>
              <a:rPr sz="1350" spc="-170" dirty="0">
                <a:latin typeface="SimSun"/>
                <a:cs typeface="SimSun"/>
              </a:rPr>
              <a:t>指</a:t>
            </a:r>
            <a:r>
              <a:rPr sz="1350" spc="-170" dirty="0">
                <a:latin typeface="PMingLiU"/>
                <a:cs typeface="PMingLiU"/>
              </a:rPr>
              <a:t>した</a:t>
            </a:r>
            <a:r>
              <a:rPr sz="1350" spc="-170" dirty="0">
                <a:latin typeface="Meiryo"/>
                <a:cs typeface="Meiryo"/>
              </a:rPr>
              <a:t>⾰新</a:t>
            </a:r>
            <a:r>
              <a:rPr sz="1350" spc="-170" dirty="0">
                <a:latin typeface="SimSun"/>
                <a:cs typeface="SimSun"/>
              </a:rPr>
              <a:t>的</a:t>
            </a:r>
            <a:r>
              <a:rPr sz="1350" spc="-170" dirty="0">
                <a:latin typeface="PMingLiU"/>
                <a:cs typeface="PMingLiU"/>
              </a:rPr>
              <a:t>なサービス</a:t>
            </a:r>
            <a:r>
              <a:rPr sz="1350" spc="-110" dirty="0">
                <a:latin typeface="SimSun"/>
                <a:cs typeface="SimSun"/>
              </a:rPr>
              <a:t>展開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11325222" y="7096124"/>
            <a:ext cx="419100" cy="266700"/>
          </a:xfrm>
          <a:custGeom>
            <a:avLst/>
            <a:gdLst/>
            <a:ahLst/>
            <a:cxnLst/>
            <a:rect l="l" t="t" r="r" b="b"/>
            <a:pathLst>
              <a:path w="419100" h="266700">
                <a:moveTo>
                  <a:pt x="386053" y="266699"/>
                </a:moveTo>
                <a:lnTo>
                  <a:pt x="33049" y="266699"/>
                </a:lnTo>
                <a:lnTo>
                  <a:pt x="28188" y="265732"/>
                </a:lnTo>
                <a:lnTo>
                  <a:pt x="967" y="238511"/>
                </a:lnTo>
                <a:lnTo>
                  <a:pt x="0" y="233652"/>
                </a:lnTo>
                <a:lnTo>
                  <a:pt x="1" y="228599"/>
                </a:lnTo>
                <a:lnTo>
                  <a:pt x="0" y="33047"/>
                </a:lnTo>
                <a:lnTo>
                  <a:pt x="28188" y="966"/>
                </a:lnTo>
                <a:lnTo>
                  <a:pt x="33049" y="0"/>
                </a:lnTo>
                <a:lnTo>
                  <a:pt x="386053" y="0"/>
                </a:lnTo>
                <a:lnTo>
                  <a:pt x="418133" y="28186"/>
                </a:lnTo>
                <a:lnTo>
                  <a:pt x="419101" y="33047"/>
                </a:lnTo>
                <a:lnTo>
                  <a:pt x="419101" y="233652"/>
                </a:lnTo>
                <a:lnTo>
                  <a:pt x="390913" y="265732"/>
                </a:lnTo>
                <a:lnTo>
                  <a:pt x="386053" y="2666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 txBox="1"/>
          <p:nvPr/>
        </p:nvSpPr>
        <p:spPr>
          <a:xfrm>
            <a:off x="11401424" y="7113713"/>
            <a:ext cx="27940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35"/>
              </a:spcBef>
            </a:pPr>
            <a:r>
              <a:rPr sz="1150" spc="-110" dirty="0">
                <a:solidFill>
                  <a:srgbClr val="5B20B5"/>
                </a:solidFill>
                <a:latin typeface="Meiryo"/>
                <a:cs typeface="Meiryo"/>
              </a:rPr>
              <a:t>⻑</a:t>
            </a:r>
            <a:r>
              <a:rPr sz="1150" spc="-50" dirty="0">
                <a:solidFill>
                  <a:srgbClr val="5B20B5"/>
                </a:solidFill>
                <a:latin typeface="SimSun"/>
                <a:cs typeface="SimSun"/>
              </a:rPr>
              <a:t>期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59" name="object 5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496674" y="7142320"/>
            <a:ext cx="201409" cy="174307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400049" y="4914899"/>
            <a:ext cx="11391900" cy="3829050"/>
            <a:chOff x="400049" y="4914899"/>
            <a:chExt cx="11391900" cy="3829050"/>
          </a:xfrm>
        </p:grpSpPr>
        <p:sp>
          <p:nvSpPr>
            <p:cNvPr id="3" name="object 3"/>
            <p:cNvSpPr/>
            <p:nvPr/>
          </p:nvSpPr>
          <p:spPr>
            <a:xfrm>
              <a:off x="409574" y="4924424"/>
              <a:ext cx="11372850" cy="3810000"/>
            </a:xfrm>
            <a:custGeom>
              <a:avLst/>
              <a:gdLst/>
              <a:ahLst/>
              <a:cxnLst/>
              <a:rect l="l" t="t" r="r" b="b"/>
              <a:pathLst>
                <a:path w="11372850" h="3810000">
                  <a:moveTo>
                    <a:pt x="11292752" y="3809999"/>
                  </a:moveTo>
                  <a:lnTo>
                    <a:pt x="80096" y="3809999"/>
                  </a:lnTo>
                  <a:lnTo>
                    <a:pt x="74521" y="3809450"/>
                  </a:lnTo>
                  <a:lnTo>
                    <a:pt x="33418" y="3792424"/>
                  </a:lnTo>
                  <a:lnTo>
                    <a:pt x="8679" y="3762279"/>
                  </a:lnTo>
                  <a:lnTo>
                    <a:pt x="0" y="3729903"/>
                  </a:lnTo>
                  <a:lnTo>
                    <a:pt x="0" y="3724274"/>
                  </a:lnTo>
                  <a:lnTo>
                    <a:pt x="0" y="80095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11292752" y="0"/>
                  </a:lnTo>
                  <a:lnTo>
                    <a:pt x="11330067" y="11319"/>
                  </a:lnTo>
                  <a:lnTo>
                    <a:pt x="11361527" y="42778"/>
                  </a:lnTo>
                  <a:lnTo>
                    <a:pt x="11372849" y="80095"/>
                  </a:lnTo>
                  <a:lnTo>
                    <a:pt x="11372849" y="3729903"/>
                  </a:lnTo>
                  <a:lnTo>
                    <a:pt x="11361527" y="3767219"/>
                  </a:lnTo>
                  <a:lnTo>
                    <a:pt x="11330067" y="3798678"/>
                  </a:lnTo>
                  <a:lnTo>
                    <a:pt x="11298326" y="3809450"/>
                  </a:lnTo>
                  <a:lnTo>
                    <a:pt x="11292752" y="38099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409574" y="4924424"/>
              <a:ext cx="11372850" cy="3810000"/>
            </a:xfrm>
            <a:custGeom>
              <a:avLst/>
              <a:gdLst/>
              <a:ahLst/>
              <a:cxnLst/>
              <a:rect l="l" t="t" r="r" b="b"/>
              <a:pathLst>
                <a:path w="11372850" h="3810000">
                  <a:moveTo>
                    <a:pt x="0" y="3724274"/>
                  </a:moveTo>
                  <a:lnTo>
                    <a:pt x="0" y="85724"/>
                  </a:lnTo>
                  <a:lnTo>
                    <a:pt x="0" y="80095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79"/>
                  </a:lnTo>
                  <a:lnTo>
                    <a:pt x="4371" y="58119"/>
                  </a:lnTo>
                  <a:lnTo>
                    <a:pt x="6525" y="52918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7"/>
                  </a:lnTo>
                  <a:lnTo>
                    <a:pt x="21128" y="29087"/>
                  </a:lnTo>
                  <a:lnTo>
                    <a:pt x="25108" y="25107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6"/>
                  </a:lnTo>
                  <a:lnTo>
                    <a:pt x="74521" y="548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11287124" y="0"/>
                  </a:lnTo>
                  <a:lnTo>
                    <a:pt x="11292752" y="0"/>
                  </a:lnTo>
                  <a:lnTo>
                    <a:pt x="11298326" y="548"/>
                  </a:lnTo>
                  <a:lnTo>
                    <a:pt x="11334747" y="14446"/>
                  </a:lnTo>
                  <a:lnTo>
                    <a:pt x="11358401" y="38098"/>
                  </a:lnTo>
                  <a:lnTo>
                    <a:pt x="11361527" y="42778"/>
                  </a:lnTo>
                  <a:lnTo>
                    <a:pt x="11371200" y="69000"/>
                  </a:lnTo>
                  <a:lnTo>
                    <a:pt x="11372299" y="74521"/>
                  </a:lnTo>
                  <a:lnTo>
                    <a:pt x="11372849" y="80095"/>
                  </a:lnTo>
                  <a:lnTo>
                    <a:pt x="11372849" y="85724"/>
                  </a:lnTo>
                  <a:lnTo>
                    <a:pt x="11372849" y="3724274"/>
                  </a:lnTo>
                  <a:lnTo>
                    <a:pt x="11372849" y="3729903"/>
                  </a:lnTo>
                  <a:lnTo>
                    <a:pt x="11372299" y="3735478"/>
                  </a:lnTo>
                  <a:lnTo>
                    <a:pt x="11371200" y="3740998"/>
                  </a:lnTo>
                  <a:lnTo>
                    <a:pt x="11370102" y="3746518"/>
                  </a:lnTo>
                  <a:lnTo>
                    <a:pt x="11351720" y="3780910"/>
                  </a:lnTo>
                  <a:lnTo>
                    <a:pt x="11334747" y="3795551"/>
                  </a:lnTo>
                  <a:lnTo>
                    <a:pt x="11330067" y="3798678"/>
                  </a:lnTo>
                  <a:lnTo>
                    <a:pt x="11292752" y="3809999"/>
                  </a:lnTo>
                  <a:lnTo>
                    <a:pt x="11287124" y="3809999"/>
                  </a:lnTo>
                  <a:lnTo>
                    <a:pt x="85724" y="3809999"/>
                  </a:lnTo>
                  <a:lnTo>
                    <a:pt x="80096" y="3809999"/>
                  </a:lnTo>
                  <a:lnTo>
                    <a:pt x="74521" y="3809450"/>
                  </a:lnTo>
                  <a:lnTo>
                    <a:pt x="38098" y="3795551"/>
                  </a:lnTo>
                  <a:lnTo>
                    <a:pt x="33418" y="3792424"/>
                  </a:lnTo>
                  <a:lnTo>
                    <a:pt x="14447" y="3771899"/>
                  </a:lnTo>
                  <a:lnTo>
                    <a:pt x="11320" y="3767219"/>
                  </a:lnTo>
                  <a:lnTo>
                    <a:pt x="0" y="3729903"/>
                  </a:lnTo>
                  <a:lnTo>
                    <a:pt x="0" y="37242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66737" y="6148387"/>
              <a:ext cx="11058525" cy="2428875"/>
            </a:xfrm>
            <a:custGeom>
              <a:avLst/>
              <a:gdLst/>
              <a:ahLst/>
              <a:cxnLst/>
              <a:rect l="l" t="t" r="r" b="b"/>
              <a:pathLst>
                <a:path w="11058525" h="2428875">
                  <a:moveTo>
                    <a:pt x="10991777" y="2428874"/>
                  </a:moveTo>
                  <a:lnTo>
                    <a:pt x="66746" y="2428874"/>
                  </a:lnTo>
                  <a:lnTo>
                    <a:pt x="62101" y="2428416"/>
                  </a:lnTo>
                  <a:lnTo>
                    <a:pt x="24240" y="2411267"/>
                  </a:lnTo>
                  <a:lnTo>
                    <a:pt x="2287" y="2375973"/>
                  </a:lnTo>
                  <a:lnTo>
                    <a:pt x="0" y="2362127"/>
                  </a:lnTo>
                  <a:lnTo>
                    <a:pt x="0" y="235743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991777" y="0"/>
                  </a:lnTo>
                  <a:lnTo>
                    <a:pt x="11030674" y="14644"/>
                  </a:lnTo>
                  <a:lnTo>
                    <a:pt x="11054880" y="48431"/>
                  </a:lnTo>
                  <a:lnTo>
                    <a:pt x="11058523" y="66746"/>
                  </a:lnTo>
                  <a:lnTo>
                    <a:pt x="11058523" y="2362127"/>
                  </a:lnTo>
                  <a:lnTo>
                    <a:pt x="11043878" y="2401024"/>
                  </a:lnTo>
                  <a:lnTo>
                    <a:pt x="11010091" y="2425230"/>
                  </a:lnTo>
                  <a:lnTo>
                    <a:pt x="10996422" y="2428416"/>
                  </a:lnTo>
                  <a:lnTo>
                    <a:pt x="10991777" y="242887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66737" y="6148387"/>
              <a:ext cx="11058525" cy="2428875"/>
            </a:xfrm>
            <a:custGeom>
              <a:avLst/>
              <a:gdLst/>
              <a:ahLst/>
              <a:cxnLst/>
              <a:rect l="l" t="t" r="r" b="b"/>
              <a:pathLst>
                <a:path w="11058525" h="2428875">
                  <a:moveTo>
                    <a:pt x="0" y="235743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39765" y="7232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987086" y="0"/>
                  </a:lnTo>
                  <a:lnTo>
                    <a:pt x="10991777" y="0"/>
                  </a:lnTo>
                  <a:lnTo>
                    <a:pt x="10996422" y="457"/>
                  </a:lnTo>
                  <a:lnTo>
                    <a:pt x="11001022" y="1372"/>
                  </a:lnTo>
                  <a:lnTo>
                    <a:pt x="11005623" y="2287"/>
                  </a:lnTo>
                  <a:lnTo>
                    <a:pt x="11010091" y="3642"/>
                  </a:lnTo>
                  <a:lnTo>
                    <a:pt x="11014424" y="5437"/>
                  </a:lnTo>
                  <a:lnTo>
                    <a:pt x="11018757" y="7232"/>
                  </a:lnTo>
                  <a:lnTo>
                    <a:pt x="11037600" y="20923"/>
                  </a:lnTo>
                  <a:lnTo>
                    <a:pt x="11040918" y="24239"/>
                  </a:lnTo>
                  <a:lnTo>
                    <a:pt x="11057149" y="57499"/>
                  </a:lnTo>
                  <a:lnTo>
                    <a:pt x="11058064" y="62100"/>
                  </a:lnTo>
                  <a:lnTo>
                    <a:pt x="11058523" y="66746"/>
                  </a:lnTo>
                  <a:lnTo>
                    <a:pt x="11058524" y="71437"/>
                  </a:lnTo>
                  <a:lnTo>
                    <a:pt x="11058524" y="2357437"/>
                  </a:lnTo>
                  <a:lnTo>
                    <a:pt x="11046484" y="2397124"/>
                  </a:lnTo>
                  <a:lnTo>
                    <a:pt x="11037600" y="2407950"/>
                  </a:lnTo>
                  <a:lnTo>
                    <a:pt x="11034283" y="2411267"/>
                  </a:lnTo>
                  <a:lnTo>
                    <a:pt x="10996422" y="2428416"/>
                  </a:lnTo>
                  <a:lnTo>
                    <a:pt x="10987086" y="2428874"/>
                  </a:lnTo>
                  <a:lnTo>
                    <a:pt x="71437" y="2428874"/>
                  </a:lnTo>
                  <a:lnTo>
                    <a:pt x="31748" y="2416834"/>
                  </a:lnTo>
                  <a:lnTo>
                    <a:pt x="20923" y="2407950"/>
                  </a:lnTo>
                  <a:lnTo>
                    <a:pt x="17606" y="2404633"/>
                  </a:lnTo>
                  <a:lnTo>
                    <a:pt x="1372" y="2371373"/>
                  </a:lnTo>
                  <a:lnTo>
                    <a:pt x="457" y="2366772"/>
                  </a:lnTo>
                  <a:lnTo>
                    <a:pt x="0" y="2362127"/>
                  </a:lnTo>
                  <a:lnTo>
                    <a:pt x="0" y="235743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728662" y="7643811"/>
              <a:ext cx="10734675" cy="771525"/>
            </a:xfrm>
            <a:custGeom>
              <a:avLst/>
              <a:gdLst/>
              <a:ahLst/>
              <a:cxnLst/>
              <a:rect l="l" t="t" r="r" b="b"/>
              <a:pathLst>
                <a:path w="10734675" h="771525">
                  <a:moveTo>
                    <a:pt x="10667927" y="771524"/>
                  </a:moveTo>
                  <a:lnTo>
                    <a:pt x="66746" y="771524"/>
                  </a:lnTo>
                  <a:lnTo>
                    <a:pt x="62101" y="771066"/>
                  </a:lnTo>
                  <a:lnTo>
                    <a:pt x="24240" y="753917"/>
                  </a:lnTo>
                  <a:lnTo>
                    <a:pt x="2287" y="718623"/>
                  </a:lnTo>
                  <a:lnTo>
                    <a:pt x="0" y="704777"/>
                  </a:lnTo>
                  <a:lnTo>
                    <a:pt x="0" y="7000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0667927" y="0"/>
                  </a:lnTo>
                  <a:lnTo>
                    <a:pt x="10706824" y="14643"/>
                  </a:lnTo>
                  <a:lnTo>
                    <a:pt x="10731030" y="48431"/>
                  </a:lnTo>
                  <a:lnTo>
                    <a:pt x="10734673" y="66746"/>
                  </a:lnTo>
                  <a:lnTo>
                    <a:pt x="10734673" y="704777"/>
                  </a:lnTo>
                  <a:lnTo>
                    <a:pt x="10720027" y="743674"/>
                  </a:lnTo>
                  <a:lnTo>
                    <a:pt x="10686238" y="767880"/>
                  </a:lnTo>
                  <a:lnTo>
                    <a:pt x="10672572" y="771066"/>
                  </a:lnTo>
                  <a:lnTo>
                    <a:pt x="10667927" y="7715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28662" y="7643811"/>
              <a:ext cx="10734675" cy="771525"/>
            </a:xfrm>
            <a:custGeom>
              <a:avLst/>
              <a:gdLst/>
              <a:ahLst/>
              <a:cxnLst/>
              <a:rect l="l" t="t" r="r" b="b"/>
              <a:pathLst>
                <a:path w="10734675" h="771525">
                  <a:moveTo>
                    <a:pt x="0" y="700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2"/>
                  </a:lnTo>
                  <a:lnTo>
                    <a:pt x="24240" y="17605"/>
                  </a:lnTo>
                  <a:lnTo>
                    <a:pt x="27848" y="14643"/>
                  </a:lnTo>
                  <a:lnTo>
                    <a:pt x="31748" y="12038"/>
                  </a:lnTo>
                  <a:lnTo>
                    <a:pt x="35648" y="9431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0663236" y="0"/>
                  </a:lnTo>
                  <a:lnTo>
                    <a:pt x="10667927" y="0"/>
                  </a:lnTo>
                  <a:lnTo>
                    <a:pt x="10672572" y="457"/>
                  </a:lnTo>
                  <a:lnTo>
                    <a:pt x="10677171" y="1372"/>
                  </a:lnTo>
                  <a:lnTo>
                    <a:pt x="10681771" y="2287"/>
                  </a:lnTo>
                  <a:lnTo>
                    <a:pt x="10702923" y="12038"/>
                  </a:lnTo>
                  <a:lnTo>
                    <a:pt x="10706824" y="14643"/>
                  </a:lnTo>
                  <a:lnTo>
                    <a:pt x="10710432" y="17605"/>
                  </a:lnTo>
                  <a:lnTo>
                    <a:pt x="10713749" y="20922"/>
                  </a:lnTo>
                  <a:lnTo>
                    <a:pt x="10717067" y="24239"/>
                  </a:lnTo>
                  <a:lnTo>
                    <a:pt x="10720027" y="27847"/>
                  </a:lnTo>
                  <a:lnTo>
                    <a:pt x="10722633" y="31748"/>
                  </a:lnTo>
                  <a:lnTo>
                    <a:pt x="10725238" y="35647"/>
                  </a:lnTo>
                  <a:lnTo>
                    <a:pt x="10727439" y="39764"/>
                  </a:lnTo>
                  <a:lnTo>
                    <a:pt x="10729235" y="44098"/>
                  </a:lnTo>
                  <a:lnTo>
                    <a:pt x="10731030" y="48431"/>
                  </a:lnTo>
                  <a:lnTo>
                    <a:pt x="10734674" y="71437"/>
                  </a:lnTo>
                  <a:lnTo>
                    <a:pt x="10734674" y="700087"/>
                  </a:lnTo>
                  <a:lnTo>
                    <a:pt x="10734673" y="704777"/>
                  </a:lnTo>
                  <a:lnTo>
                    <a:pt x="10734214" y="709422"/>
                  </a:lnTo>
                  <a:lnTo>
                    <a:pt x="10733299" y="714023"/>
                  </a:lnTo>
                  <a:lnTo>
                    <a:pt x="10732384" y="718623"/>
                  </a:lnTo>
                  <a:lnTo>
                    <a:pt x="10710432" y="753917"/>
                  </a:lnTo>
                  <a:lnTo>
                    <a:pt x="10672572" y="771066"/>
                  </a:lnTo>
                  <a:lnTo>
                    <a:pt x="10663236" y="771524"/>
                  </a:lnTo>
                  <a:lnTo>
                    <a:pt x="71437" y="771524"/>
                  </a:lnTo>
                  <a:lnTo>
                    <a:pt x="66746" y="771524"/>
                  </a:lnTo>
                  <a:lnTo>
                    <a:pt x="62101" y="771066"/>
                  </a:lnTo>
                  <a:lnTo>
                    <a:pt x="57500" y="770151"/>
                  </a:lnTo>
                  <a:lnTo>
                    <a:pt x="52900" y="769236"/>
                  </a:lnTo>
                  <a:lnTo>
                    <a:pt x="17606" y="747283"/>
                  </a:lnTo>
                  <a:lnTo>
                    <a:pt x="457" y="709422"/>
                  </a:lnTo>
                  <a:lnTo>
                    <a:pt x="0" y="704777"/>
                  </a:lnTo>
                  <a:lnTo>
                    <a:pt x="0" y="700087"/>
                  </a:lnTo>
                  <a:close/>
                </a:path>
              </a:pathLst>
            </a:custGeom>
            <a:ln w="9524">
              <a:solidFill>
                <a:srgbClr val="BEDAF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61305" y="5126831"/>
              <a:ext cx="191839" cy="166687"/>
            </a:xfrm>
            <a:prstGeom prst="rect">
              <a:avLst/>
            </a:prstGeom>
          </p:spPr>
        </p:pic>
      </p:grp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177228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3.</a:t>
            </a:r>
            <a:r>
              <a:rPr sz="2250" b="1" spc="15" dirty="0">
                <a:latin typeface="Liberation Sans"/>
                <a:cs typeface="Liberation Sans"/>
              </a:rPr>
              <a:t> </a:t>
            </a:r>
            <a:r>
              <a:rPr spc="-310" dirty="0"/>
              <a:t>導</a:t>
            </a:r>
            <a:r>
              <a:rPr spc="-310" dirty="0">
                <a:latin typeface="Meiryo"/>
                <a:cs typeface="Meiryo"/>
              </a:rPr>
              <a:t>⼊</a:t>
            </a:r>
            <a:r>
              <a:rPr spc="-330" dirty="0"/>
              <a:t>の背景</a:t>
            </a:r>
            <a:endParaRPr sz="2250">
              <a:latin typeface="Meiryo"/>
              <a:cs typeface="Meiryo"/>
            </a:endParaRPr>
          </a:p>
        </p:txBody>
      </p:sp>
      <p:grpSp>
        <p:nvGrpSpPr>
          <p:cNvPr id="11" name="object 11"/>
          <p:cNvGrpSpPr/>
          <p:nvPr/>
        </p:nvGrpSpPr>
        <p:grpSpPr>
          <a:xfrm>
            <a:off x="400049" y="1257299"/>
            <a:ext cx="5486400" cy="3524250"/>
            <a:chOff x="400049" y="1257299"/>
            <a:chExt cx="5486400" cy="3524250"/>
          </a:xfrm>
        </p:grpSpPr>
        <p:sp>
          <p:nvSpPr>
            <p:cNvPr id="12" name="object 12"/>
            <p:cNvSpPr/>
            <p:nvPr/>
          </p:nvSpPr>
          <p:spPr>
            <a:xfrm>
              <a:off x="4095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5387253" y="3505199"/>
                  </a:moveTo>
                  <a:lnTo>
                    <a:pt x="80096" y="3505199"/>
                  </a:lnTo>
                  <a:lnTo>
                    <a:pt x="74521" y="3504650"/>
                  </a:lnTo>
                  <a:lnTo>
                    <a:pt x="33418" y="3487624"/>
                  </a:lnTo>
                  <a:lnTo>
                    <a:pt x="8679" y="3457480"/>
                  </a:lnTo>
                  <a:lnTo>
                    <a:pt x="0" y="3425103"/>
                  </a:lnTo>
                  <a:lnTo>
                    <a:pt x="0" y="3419474"/>
                  </a:lnTo>
                  <a:lnTo>
                    <a:pt x="0" y="80096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5387253" y="0"/>
                  </a:lnTo>
                  <a:lnTo>
                    <a:pt x="5424569" y="11319"/>
                  </a:lnTo>
                  <a:lnTo>
                    <a:pt x="5456029" y="42778"/>
                  </a:lnTo>
                  <a:lnTo>
                    <a:pt x="5467349" y="80096"/>
                  </a:lnTo>
                  <a:lnTo>
                    <a:pt x="5467349" y="3425103"/>
                  </a:lnTo>
                  <a:lnTo>
                    <a:pt x="5456029" y="3462420"/>
                  </a:lnTo>
                  <a:lnTo>
                    <a:pt x="5424569" y="3493878"/>
                  </a:lnTo>
                  <a:lnTo>
                    <a:pt x="5392827" y="3504650"/>
                  </a:lnTo>
                  <a:lnTo>
                    <a:pt x="5387253" y="3505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95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0" y="34194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4447" y="38098"/>
                  </a:lnTo>
                  <a:lnTo>
                    <a:pt x="17574" y="33418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5381624" y="0"/>
                  </a:lnTo>
                  <a:lnTo>
                    <a:pt x="5387253" y="0"/>
                  </a:lnTo>
                  <a:lnTo>
                    <a:pt x="5392827" y="549"/>
                  </a:lnTo>
                  <a:lnTo>
                    <a:pt x="5398347" y="1647"/>
                  </a:lnTo>
                  <a:lnTo>
                    <a:pt x="5403868" y="2745"/>
                  </a:lnTo>
                  <a:lnTo>
                    <a:pt x="5409229" y="4371"/>
                  </a:lnTo>
                  <a:lnTo>
                    <a:pt x="5414429" y="6525"/>
                  </a:lnTo>
                  <a:lnTo>
                    <a:pt x="5419629" y="8679"/>
                  </a:lnTo>
                  <a:lnTo>
                    <a:pt x="5449775" y="33418"/>
                  </a:lnTo>
                  <a:lnTo>
                    <a:pt x="5460823" y="52919"/>
                  </a:lnTo>
                  <a:lnTo>
                    <a:pt x="5462977" y="58119"/>
                  </a:lnTo>
                  <a:lnTo>
                    <a:pt x="5464603" y="63480"/>
                  </a:lnTo>
                  <a:lnTo>
                    <a:pt x="5465702" y="69000"/>
                  </a:lnTo>
                  <a:lnTo>
                    <a:pt x="5466800" y="74521"/>
                  </a:lnTo>
                  <a:lnTo>
                    <a:pt x="5467349" y="80096"/>
                  </a:lnTo>
                  <a:lnTo>
                    <a:pt x="5467349" y="85724"/>
                  </a:lnTo>
                  <a:lnTo>
                    <a:pt x="5467349" y="3419474"/>
                  </a:lnTo>
                  <a:lnTo>
                    <a:pt x="5467349" y="3425103"/>
                  </a:lnTo>
                  <a:lnTo>
                    <a:pt x="5466800" y="3430677"/>
                  </a:lnTo>
                  <a:lnTo>
                    <a:pt x="5465702" y="3436198"/>
                  </a:lnTo>
                  <a:lnTo>
                    <a:pt x="5464603" y="3441719"/>
                  </a:lnTo>
                  <a:lnTo>
                    <a:pt x="5462977" y="3447079"/>
                  </a:lnTo>
                  <a:lnTo>
                    <a:pt x="5460823" y="3452279"/>
                  </a:lnTo>
                  <a:lnTo>
                    <a:pt x="5458669" y="3457480"/>
                  </a:lnTo>
                  <a:lnTo>
                    <a:pt x="5456029" y="3462420"/>
                  </a:lnTo>
                  <a:lnTo>
                    <a:pt x="5452902" y="3467100"/>
                  </a:lnTo>
                  <a:lnTo>
                    <a:pt x="5449775" y="3471780"/>
                  </a:lnTo>
                  <a:lnTo>
                    <a:pt x="5419629" y="3496519"/>
                  </a:lnTo>
                  <a:lnTo>
                    <a:pt x="5414429" y="3498673"/>
                  </a:lnTo>
                  <a:lnTo>
                    <a:pt x="5409229" y="3500827"/>
                  </a:lnTo>
                  <a:lnTo>
                    <a:pt x="5403868" y="3502453"/>
                  </a:lnTo>
                  <a:lnTo>
                    <a:pt x="5398347" y="3503552"/>
                  </a:lnTo>
                  <a:lnTo>
                    <a:pt x="5392827" y="3504650"/>
                  </a:lnTo>
                  <a:lnTo>
                    <a:pt x="5387253" y="3505199"/>
                  </a:lnTo>
                  <a:lnTo>
                    <a:pt x="5381624" y="3505199"/>
                  </a:lnTo>
                  <a:lnTo>
                    <a:pt x="85724" y="3505199"/>
                  </a:lnTo>
                  <a:lnTo>
                    <a:pt x="47719" y="3496519"/>
                  </a:lnTo>
                  <a:lnTo>
                    <a:pt x="38098" y="3490751"/>
                  </a:lnTo>
                  <a:lnTo>
                    <a:pt x="33418" y="3487624"/>
                  </a:lnTo>
                  <a:lnTo>
                    <a:pt x="14447" y="3467100"/>
                  </a:lnTo>
                  <a:lnTo>
                    <a:pt x="11320" y="3462420"/>
                  </a:lnTo>
                  <a:lnTo>
                    <a:pt x="8679" y="3457480"/>
                  </a:lnTo>
                  <a:lnTo>
                    <a:pt x="6525" y="3452279"/>
                  </a:lnTo>
                  <a:lnTo>
                    <a:pt x="4371" y="3447079"/>
                  </a:lnTo>
                  <a:lnTo>
                    <a:pt x="2745" y="3441719"/>
                  </a:lnTo>
                  <a:lnTo>
                    <a:pt x="1647" y="3436198"/>
                  </a:lnTo>
                  <a:lnTo>
                    <a:pt x="549" y="3430677"/>
                  </a:lnTo>
                  <a:lnTo>
                    <a:pt x="0" y="3425103"/>
                  </a:lnTo>
                  <a:lnTo>
                    <a:pt x="0" y="34194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61974" y="1469231"/>
              <a:ext cx="190499" cy="166687"/>
            </a:xfrm>
            <a:prstGeom prst="rect">
              <a:avLst/>
            </a:prstGeom>
          </p:spPr>
        </p:pic>
      </p:grpSp>
      <p:sp>
        <p:nvSpPr>
          <p:cNvPr id="15" name="object 15"/>
          <p:cNvSpPr txBox="1"/>
          <p:nvPr/>
        </p:nvSpPr>
        <p:spPr>
          <a:xfrm>
            <a:off x="739774" y="1388236"/>
            <a:ext cx="292608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-10" dirty="0">
                <a:solidFill>
                  <a:srgbClr val="0056B3"/>
                </a:solidFill>
                <a:latin typeface="Liberation Sans"/>
                <a:cs typeface="Liberation Sans"/>
              </a:rPr>
              <a:t>2025</a:t>
            </a:r>
            <a:r>
              <a:rPr sz="1700" spc="-204" dirty="0">
                <a:solidFill>
                  <a:srgbClr val="0056B3"/>
                </a:solidFill>
                <a:latin typeface="SimSun"/>
                <a:cs typeface="SimSun"/>
              </a:rPr>
              <a:t>年問題：満期到来件数の急増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16" name="object 1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61975" y="1781175"/>
            <a:ext cx="5162549" cy="2381249"/>
          </a:xfrm>
          <a:prstGeom prst="rect">
            <a:avLst/>
          </a:prstGeom>
        </p:spPr>
      </p:pic>
      <p:sp>
        <p:nvSpPr>
          <p:cNvPr id="17" name="object 17"/>
          <p:cNvSpPr txBox="1"/>
          <p:nvPr/>
        </p:nvSpPr>
        <p:spPr>
          <a:xfrm>
            <a:off x="549275" y="4218114"/>
            <a:ext cx="518414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2015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年に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⽕災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保険の最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⻑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期間が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36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→10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年に短縮さ</a:t>
            </a:r>
            <a:r>
              <a:rPr sz="1150" spc="-100" dirty="0">
                <a:solidFill>
                  <a:srgbClr val="4A5462"/>
                </a:solidFill>
                <a:latin typeface="PMingLiU"/>
                <a:cs typeface="PMingLiU"/>
              </a:rPr>
              <a:t>れ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、</a:t>
            </a:r>
            <a:r>
              <a:rPr sz="1050" spc="-10" dirty="0">
                <a:solidFill>
                  <a:srgbClr val="4A5462"/>
                </a:solidFill>
                <a:latin typeface="Liberation Sans"/>
                <a:cs typeface="Liberation Sans"/>
              </a:rPr>
              <a:t>2025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年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以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降に満期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件</a:t>
            </a:r>
            <a:r>
              <a:rPr sz="1150" spc="-100" dirty="0">
                <a:solidFill>
                  <a:srgbClr val="4A5462"/>
                </a:solidFill>
                <a:latin typeface="SimSun"/>
                <a:cs typeface="SimSun"/>
              </a:rPr>
              <a:t>数が集中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6305549" y="1257299"/>
            <a:ext cx="5486400" cy="3524250"/>
            <a:chOff x="6305549" y="1257299"/>
            <a:chExt cx="5486400" cy="3524250"/>
          </a:xfrm>
        </p:grpSpPr>
        <p:sp>
          <p:nvSpPr>
            <p:cNvPr id="19" name="object 19"/>
            <p:cNvSpPr/>
            <p:nvPr/>
          </p:nvSpPr>
          <p:spPr>
            <a:xfrm>
              <a:off x="63150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5387253" y="3505199"/>
                  </a:moveTo>
                  <a:lnTo>
                    <a:pt x="80095" y="3505199"/>
                  </a:lnTo>
                  <a:lnTo>
                    <a:pt x="74521" y="3504650"/>
                  </a:lnTo>
                  <a:lnTo>
                    <a:pt x="33417" y="3487624"/>
                  </a:lnTo>
                  <a:lnTo>
                    <a:pt x="8678" y="3457480"/>
                  </a:lnTo>
                  <a:lnTo>
                    <a:pt x="0" y="3425103"/>
                  </a:lnTo>
                  <a:lnTo>
                    <a:pt x="0" y="341947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5" y="0"/>
                  </a:lnTo>
                  <a:lnTo>
                    <a:pt x="5387253" y="0"/>
                  </a:lnTo>
                  <a:lnTo>
                    <a:pt x="5424568" y="11319"/>
                  </a:lnTo>
                  <a:lnTo>
                    <a:pt x="5456028" y="42778"/>
                  </a:lnTo>
                  <a:lnTo>
                    <a:pt x="5467349" y="80096"/>
                  </a:lnTo>
                  <a:lnTo>
                    <a:pt x="5467349" y="3425103"/>
                  </a:lnTo>
                  <a:lnTo>
                    <a:pt x="5456028" y="3462420"/>
                  </a:lnTo>
                  <a:lnTo>
                    <a:pt x="5424568" y="3493878"/>
                  </a:lnTo>
                  <a:lnTo>
                    <a:pt x="5392827" y="3504650"/>
                  </a:lnTo>
                  <a:lnTo>
                    <a:pt x="5387253" y="350519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15074" y="1266824"/>
              <a:ext cx="5467350" cy="3505200"/>
            </a:xfrm>
            <a:custGeom>
              <a:avLst/>
              <a:gdLst/>
              <a:ahLst/>
              <a:cxnLst/>
              <a:rect l="l" t="t" r="r" b="b"/>
              <a:pathLst>
                <a:path w="5467350" h="3505200">
                  <a:moveTo>
                    <a:pt x="0" y="34194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4" y="63480"/>
                  </a:lnTo>
                  <a:lnTo>
                    <a:pt x="4370" y="58119"/>
                  </a:lnTo>
                  <a:lnTo>
                    <a:pt x="6524" y="52919"/>
                  </a:lnTo>
                  <a:lnTo>
                    <a:pt x="8678" y="47719"/>
                  </a:lnTo>
                  <a:lnTo>
                    <a:pt x="11319" y="42778"/>
                  </a:lnTo>
                  <a:lnTo>
                    <a:pt x="14446" y="38098"/>
                  </a:lnTo>
                  <a:lnTo>
                    <a:pt x="17573" y="33418"/>
                  </a:lnTo>
                  <a:lnTo>
                    <a:pt x="21127" y="29088"/>
                  </a:lnTo>
                  <a:lnTo>
                    <a:pt x="25107" y="25108"/>
                  </a:lnTo>
                  <a:lnTo>
                    <a:pt x="29087" y="21128"/>
                  </a:lnTo>
                  <a:lnTo>
                    <a:pt x="33417" y="17574"/>
                  </a:lnTo>
                  <a:lnTo>
                    <a:pt x="38097" y="14447"/>
                  </a:lnTo>
                  <a:lnTo>
                    <a:pt x="42778" y="11319"/>
                  </a:lnTo>
                  <a:lnTo>
                    <a:pt x="47718" y="8679"/>
                  </a:lnTo>
                  <a:lnTo>
                    <a:pt x="52918" y="6525"/>
                  </a:lnTo>
                  <a:lnTo>
                    <a:pt x="58119" y="4371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5" y="0"/>
                  </a:lnTo>
                  <a:lnTo>
                    <a:pt x="85724" y="0"/>
                  </a:lnTo>
                  <a:lnTo>
                    <a:pt x="5381624" y="0"/>
                  </a:lnTo>
                  <a:lnTo>
                    <a:pt x="5387253" y="0"/>
                  </a:lnTo>
                  <a:lnTo>
                    <a:pt x="5392827" y="549"/>
                  </a:lnTo>
                  <a:lnTo>
                    <a:pt x="5429248" y="14447"/>
                  </a:lnTo>
                  <a:lnTo>
                    <a:pt x="5433928" y="17574"/>
                  </a:lnTo>
                  <a:lnTo>
                    <a:pt x="5452901" y="38098"/>
                  </a:lnTo>
                  <a:lnTo>
                    <a:pt x="5456028" y="42778"/>
                  </a:lnTo>
                  <a:lnTo>
                    <a:pt x="5465700" y="69000"/>
                  </a:lnTo>
                  <a:lnTo>
                    <a:pt x="5466799" y="74521"/>
                  </a:lnTo>
                  <a:lnTo>
                    <a:pt x="5467349" y="80096"/>
                  </a:lnTo>
                  <a:lnTo>
                    <a:pt x="5467349" y="85724"/>
                  </a:lnTo>
                  <a:lnTo>
                    <a:pt x="5467349" y="3419474"/>
                  </a:lnTo>
                  <a:lnTo>
                    <a:pt x="5467349" y="3425103"/>
                  </a:lnTo>
                  <a:lnTo>
                    <a:pt x="5466799" y="3430677"/>
                  </a:lnTo>
                  <a:lnTo>
                    <a:pt x="5465700" y="3436198"/>
                  </a:lnTo>
                  <a:lnTo>
                    <a:pt x="5464603" y="3441719"/>
                  </a:lnTo>
                  <a:lnTo>
                    <a:pt x="5452901" y="3467100"/>
                  </a:lnTo>
                  <a:lnTo>
                    <a:pt x="5449775" y="3471780"/>
                  </a:lnTo>
                  <a:lnTo>
                    <a:pt x="5429248" y="3490751"/>
                  </a:lnTo>
                  <a:lnTo>
                    <a:pt x="5424568" y="3493878"/>
                  </a:lnTo>
                  <a:lnTo>
                    <a:pt x="5387253" y="3505199"/>
                  </a:lnTo>
                  <a:lnTo>
                    <a:pt x="5381624" y="3505199"/>
                  </a:lnTo>
                  <a:lnTo>
                    <a:pt x="85724" y="3505199"/>
                  </a:lnTo>
                  <a:lnTo>
                    <a:pt x="52918" y="3498673"/>
                  </a:lnTo>
                  <a:lnTo>
                    <a:pt x="47718" y="3496519"/>
                  </a:lnTo>
                  <a:lnTo>
                    <a:pt x="42778" y="3493878"/>
                  </a:lnTo>
                  <a:lnTo>
                    <a:pt x="38097" y="3490751"/>
                  </a:lnTo>
                  <a:lnTo>
                    <a:pt x="33417" y="3487624"/>
                  </a:lnTo>
                  <a:lnTo>
                    <a:pt x="29087" y="3484071"/>
                  </a:lnTo>
                  <a:lnTo>
                    <a:pt x="25107" y="3480091"/>
                  </a:lnTo>
                  <a:lnTo>
                    <a:pt x="21127" y="3476110"/>
                  </a:lnTo>
                  <a:lnTo>
                    <a:pt x="17573" y="3471780"/>
                  </a:lnTo>
                  <a:lnTo>
                    <a:pt x="14446" y="3467100"/>
                  </a:lnTo>
                  <a:lnTo>
                    <a:pt x="11319" y="3462420"/>
                  </a:lnTo>
                  <a:lnTo>
                    <a:pt x="8678" y="3457480"/>
                  </a:lnTo>
                  <a:lnTo>
                    <a:pt x="6524" y="3452279"/>
                  </a:lnTo>
                  <a:lnTo>
                    <a:pt x="4370" y="3447079"/>
                  </a:lnTo>
                  <a:lnTo>
                    <a:pt x="2744" y="3441719"/>
                  </a:lnTo>
                  <a:lnTo>
                    <a:pt x="1646" y="3436198"/>
                  </a:lnTo>
                  <a:lnTo>
                    <a:pt x="548" y="3430677"/>
                  </a:lnTo>
                  <a:lnTo>
                    <a:pt x="0" y="3425103"/>
                  </a:lnTo>
                  <a:lnTo>
                    <a:pt x="0" y="3419474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1" name="object 2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6467474" y="1457324"/>
              <a:ext cx="142874" cy="190499"/>
            </a:xfrm>
            <a:prstGeom prst="rect">
              <a:avLst/>
            </a:prstGeom>
          </p:spPr>
        </p:pic>
      </p:grpSp>
      <p:sp>
        <p:nvSpPr>
          <p:cNvPr id="22" name="object 22"/>
          <p:cNvSpPr txBox="1"/>
          <p:nvPr/>
        </p:nvSpPr>
        <p:spPr>
          <a:xfrm>
            <a:off x="6597650" y="1388236"/>
            <a:ext cx="1549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solidFill>
                  <a:srgbClr val="0056B3"/>
                </a:solidFill>
                <a:latin typeface="SimSun"/>
                <a:cs typeface="SimSun"/>
              </a:rPr>
              <a:t>保険料の</a:t>
            </a:r>
            <a:r>
              <a:rPr sz="1700" spc="-210" dirty="0">
                <a:solidFill>
                  <a:srgbClr val="0056B3"/>
                </a:solidFill>
                <a:latin typeface="Meiryo"/>
                <a:cs typeface="Meiryo"/>
              </a:rPr>
              <a:t>⾼</a:t>
            </a:r>
            <a:r>
              <a:rPr sz="1700" spc="-185" dirty="0">
                <a:solidFill>
                  <a:srgbClr val="0056B3"/>
                </a:solidFill>
                <a:latin typeface="SimSun"/>
                <a:cs typeface="SimSun"/>
              </a:rPr>
              <a:t>騰要因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7448550" y="2247899"/>
            <a:ext cx="3314700" cy="381000"/>
          </a:xfrm>
          <a:custGeom>
            <a:avLst/>
            <a:gdLst/>
            <a:ahLst/>
            <a:cxnLst/>
            <a:rect l="l" t="t" r="r" b="b"/>
            <a:pathLst>
              <a:path w="3314700" h="381000">
                <a:moveTo>
                  <a:pt x="166674" y="187350"/>
                </a:moveTo>
                <a:lnTo>
                  <a:pt x="146024" y="166687"/>
                </a:lnTo>
                <a:lnTo>
                  <a:pt x="139712" y="166687"/>
                </a:lnTo>
                <a:lnTo>
                  <a:pt x="119049" y="187350"/>
                </a:lnTo>
                <a:lnTo>
                  <a:pt x="119049" y="193662"/>
                </a:lnTo>
                <a:lnTo>
                  <a:pt x="139712" y="214312"/>
                </a:lnTo>
                <a:lnTo>
                  <a:pt x="146024" y="214312"/>
                </a:lnTo>
                <a:lnTo>
                  <a:pt x="166674" y="193662"/>
                </a:lnTo>
                <a:lnTo>
                  <a:pt x="166674" y="187350"/>
                </a:lnTo>
                <a:close/>
              </a:path>
              <a:path w="3314700" h="381000">
                <a:moveTo>
                  <a:pt x="285737" y="225780"/>
                </a:moveTo>
                <a:lnTo>
                  <a:pt x="279184" y="181089"/>
                </a:lnTo>
                <a:lnTo>
                  <a:pt x="260794" y="141503"/>
                </a:lnTo>
                <a:lnTo>
                  <a:pt x="232486" y="108978"/>
                </a:lnTo>
                <a:lnTo>
                  <a:pt x="214299" y="97167"/>
                </a:lnTo>
                <a:lnTo>
                  <a:pt x="214299" y="185813"/>
                </a:lnTo>
                <a:lnTo>
                  <a:pt x="214299" y="195199"/>
                </a:lnTo>
                <a:lnTo>
                  <a:pt x="213842" y="199847"/>
                </a:lnTo>
                <a:lnTo>
                  <a:pt x="212013" y="209042"/>
                </a:lnTo>
                <a:lnTo>
                  <a:pt x="210667" y="213512"/>
                </a:lnTo>
                <a:lnTo>
                  <a:pt x="210578" y="213715"/>
                </a:lnTo>
                <a:lnTo>
                  <a:pt x="207073" y="222173"/>
                </a:lnTo>
                <a:lnTo>
                  <a:pt x="178650" y="252514"/>
                </a:lnTo>
                <a:lnTo>
                  <a:pt x="147561" y="261937"/>
                </a:lnTo>
                <a:lnTo>
                  <a:pt x="138176" y="261937"/>
                </a:lnTo>
                <a:lnTo>
                  <a:pt x="99275" y="247294"/>
                </a:lnTo>
                <a:lnTo>
                  <a:pt x="75069" y="213512"/>
                </a:lnTo>
                <a:lnTo>
                  <a:pt x="71424" y="195199"/>
                </a:lnTo>
                <a:lnTo>
                  <a:pt x="71424" y="185813"/>
                </a:lnTo>
                <a:lnTo>
                  <a:pt x="71907" y="181089"/>
                </a:lnTo>
                <a:lnTo>
                  <a:pt x="73723" y="171970"/>
                </a:lnTo>
                <a:lnTo>
                  <a:pt x="75069" y="167500"/>
                </a:lnTo>
                <a:lnTo>
                  <a:pt x="75158" y="167297"/>
                </a:lnTo>
                <a:lnTo>
                  <a:pt x="78663" y="158838"/>
                </a:lnTo>
                <a:lnTo>
                  <a:pt x="107073" y="128498"/>
                </a:lnTo>
                <a:lnTo>
                  <a:pt x="138176" y="119062"/>
                </a:lnTo>
                <a:lnTo>
                  <a:pt x="147561" y="119062"/>
                </a:lnTo>
                <a:lnTo>
                  <a:pt x="186461" y="133718"/>
                </a:lnTo>
                <a:lnTo>
                  <a:pt x="210667" y="167500"/>
                </a:lnTo>
                <a:lnTo>
                  <a:pt x="214299" y="185813"/>
                </a:lnTo>
                <a:lnTo>
                  <a:pt x="214299" y="97167"/>
                </a:lnTo>
                <a:lnTo>
                  <a:pt x="196189" y="85394"/>
                </a:lnTo>
                <a:lnTo>
                  <a:pt x="153809" y="72707"/>
                </a:lnTo>
                <a:lnTo>
                  <a:pt x="147701" y="71818"/>
                </a:lnTo>
                <a:lnTo>
                  <a:pt x="142862" y="66675"/>
                </a:lnTo>
                <a:lnTo>
                  <a:pt x="142862" y="6400"/>
                </a:lnTo>
                <a:lnTo>
                  <a:pt x="136918" y="901"/>
                </a:lnTo>
                <a:lnTo>
                  <a:pt x="88265" y="14973"/>
                </a:lnTo>
                <a:lnTo>
                  <a:pt x="52438" y="38646"/>
                </a:lnTo>
                <a:lnTo>
                  <a:pt x="24549" y="71094"/>
                </a:lnTo>
                <a:lnTo>
                  <a:pt x="6438" y="110426"/>
                </a:lnTo>
                <a:lnTo>
                  <a:pt x="0" y="154724"/>
                </a:lnTo>
                <a:lnTo>
                  <a:pt x="584" y="158838"/>
                </a:lnTo>
                <a:lnTo>
                  <a:pt x="6553" y="199478"/>
                </a:lnTo>
                <a:lnTo>
                  <a:pt x="24942" y="239052"/>
                </a:lnTo>
                <a:lnTo>
                  <a:pt x="53238" y="271589"/>
                </a:lnTo>
                <a:lnTo>
                  <a:pt x="89547" y="295160"/>
                </a:lnTo>
                <a:lnTo>
                  <a:pt x="131927" y="307860"/>
                </a:lnTo>
                <a:lnTo>
                  <a:pt x="138036" y="308749"/>
                </a:lnTo>
                <a:lnTo>
                  <a:pt x="142862" y="313880"/>
                </a:lnTo>
                <a:lnTo>
                  <a:pt x="142862" y="374230"/>
                </a:lnTo>
                <a:lnTo>
                  <a:pt x="148742" y="379742"/>
                </a:lnTo>
                <a:lnTo>
                  <a:pt x="197472" y="365582"/>
                </a:lnTo>
                <a:lnTo>
                  <a:pt x="233299" y="341909"/>
                </a:lnTo>
                <a:lnTo>
                  <a:pt x="261188" y="309473"/>
                </a:lnTo>
                <a:lnTo>
                  <a:pt x="279298" y="270141"/>
                </a:lnTo>
                <a:lnTo>
                  <a:pt x="280555" y="261480"/>
                </a:lnTo>
                <a:lnTo>
                  <a:pt x="285737" y="225780"/>
                </a:lnTo>
                <a:close/>
              </a:path>
              <a:path w="3314700" h="381000">
                <a:moveTo>
                  <a:pt x="3219437" y="295135"/>
                </a:moveTo>
                <a:lnTo>
                  <a:pt x="3163036" y="322300"/>
                </a:lnTo>
                <a:lnTo>
                  <a:pt x="3107296" y="332092"/>
                </a:lnTo>
                <a:lnTo>
                  <a:pt x="3076562" y="333375"/>
                </a:lnTo>
                <a:lnTo>
                  <a:pt x="3045841" y="332092"/>
                </a:lnTo>
                <a:lnTo>
                  <a:pt x="2990100" y="322300"/>
                </a:lnTo>
                <a:lnTo>
                  <a:pt x="2948965" y="305600"/>
                </a:lnTo>
                <a:lnTo>
                  <a:pt x="2933687" y="295135"/>
                </a:lnTo>
                <a:lnTo>
                  <a:pt x="2933687" y="321475"/>
                </a:lnTo>
                <a:lnTo>
                  <a:pt x="2944926" y="344652"/>
                </a:lnTo>
                <a:lnTo>
                  <a:pt x="2975546" y="363575"/>
                </a:lnTo>
                <a:lnTo>
                  <a:pt x="3020961" y="376326"/>
                </a:lnTo>
                <a:lnTo>
                  <a:pt x="3076562" y="381000"/>
                </a:lnTo>
                <a:lnTo>
                  <a:pt x="3132175" y="376326"/>
                </a:lnTo>
                <a:lnTo>
                  <a:pt x="3177590" y="363575"/>
                </a:lnTo>
                <a:lnTo>
                  <a:pt x="3208210" y="344652"/>
                </a:lnTo>
                <a:lnTo>
                  <a:pt x="3213671" y="333375"/>
                </a:lnTo>
                <a:lnTo>
                  <a:pt x="3219437" y="321475"/>
                </a:lnTo>
                <a:lnTo>
                  <a:pt x="3219437" y="295135"/>
                </a:lnTo>
                <a:close/>
              </a:path>
              <a:path w="3314700" h="381000">
                <a:moveTo>
                  <a:pt x="3219437" y="223697"/>
                </a:moveTo>
                <a:lnTo>
                  <a:pt x="3218396" y="224510"/>
                </a:lnTo>
                <a:lnTo>
                  <a:pt x="3217392" y="225374"/>
                </a:lnTo>
                <a:lnTo>
                  <a:pt x="3212249" y="229184"/>
                </a:lnTo>
                <a:lnTo>
                  <a:pt x="3163036" y="250863"/>
                </a:lnTo>
                <a:lnTo>
                  <a:pt x="3107296" y="260654"/>
                </a:lnTo>
                <a:lnTo>
                  <a:pt x="3076562" y="261937"/>
                </a:lnTo>
                <a:lnTo>
                  <a:pt x="3045841" y="260654"/>
                </a:lnTo>
                <a:lnTo>
                  <a:pt x="2990100" y="250863"/>
                </a:lnTo>
                <a:lnTo>
                  <a:pt x="2948838" y="234073"/>
                </a:lnTo>
                <a:lnTo>
                  <a:pt x="2933687" y="223697"/>
                </a:lnTo>
                <a:lnTo>
                  <a:pt x="2933687" y="250037"/>
                </a:lnTo>
                <a:lnTo>
                  <a:pt x="2962262" y="285750"/>
                </a:lnTo>
                <a:lnTo>
                  <a:pt x="3011665" y="303072"/>
                </a:lnTo>
                <a:lnTo>
                  <a:pt x="3076562" y="309562"/>
                </a:lnTo>
                <a:lnTo>
                  <a:pt x="3108820" y="308051"/>
                </a:lnTo>
                <a:lnTo>
                  <a:pt x="3138474" y="303707"/>
                </a:lnTo>
                <a:lnTo>
                  <a:pt x="3164738" y="296887"/>
                </a:lnTo>
                <a:lnTo>
                  <a:pt x="3186773" y="287909"/>
                </a:lnTo>
                <a:lnTo>
                  <a:pt x="3188195" y="287172"/>
                </a:lnTo>
                <a:lnTo>
                  <a:pt x="3189528" y="286499"/>
                </a:lnTo>
                <a:lnTo>
                  <a:pt x="3217494" y="259867"/>
                </a:lnTo>
                <a:lnTo>
                  <a:pt x="3219437" y="250037"/>
                </a:lnTo>
                <a:lnTo>
                  <a:pt x="3219437" y="223697"/>
                </a:lnTo>
                <a:close/>
              </a:path>
              <a:path w="3314700" h="381000">
                <a:moveTo>
                  <a:pt x="3219437" y="178600"/>
                </a:moveTo>
                <a:lnTo>
                  <a:pt x="3190049" y="142430"/>
                </a:lnTo>
                <a:lnTo>
                  <a:pt x="3140875" y="125425"/>
                </a:lnTo>
                <a:lnTo>
                  <a:pt x="3076562" y="119062"/>
                </a:lnTo>
                <a:lnTo>
                  <a:pt x="3068675" y="119062"/>
                </a:lnTo>
                <a:lnTo>
                  <a:pt x="3028937" y="122491"/>
                </a:lnTo>
                <a:lnTo>
                  <a:pt x="2990926" y="130975"/>
                </a:lnTo>
                <a:lnTo>
                  <a:pt x="2990786" y="130975"/>
                </a:lnTo>
                <a:lnTo>
                  <a:pt x="2960497" y="143878"/>
                </a:lnTo>
                <a:lnTo>
                  <a:pt x="2940774" y="160045"/>
                </a:lnTo>
                <a:lnTo>
                  <a:pt x="2933687" y="178600"/>
                </a:lnTo>
                <a:lnTo>
                  <a:pt x="2935630" y="188429"/>
                </a:lnTo>
                <a:lnTo>
                  <a:pt x="2964878" y="215734"/>
                </a:lnTo>
                <a:lnTo>
                  <a:pt x="3014649" y="232194"/>
                </a:lnTo>
                <a:lnTo>
                  <a:pt x="3076562" y="238061"/>
                </a:lnTo>
                <a:lnTo>
                  <a:pt x="3110484" y="236372"/>
                </a:lnTo>
                <a:lnTo>
                  <a:pt x="3168599" y="224053"/>
                </a:lnTo>
                <a:lnTo>
                  <a:pt x="3208591" y="201345"/>
                </a:lnTo>
                <a:lnTo>
                  <a:pt x="3219437" y="181559"/>
                </a:lnTo>
                <a:lnTo>
                  <a:pt x="3219437" y="178600"/>
                </a:lnTo>
                <a:close/>
              </a:path>
              <a:path w="3314700" h="381000">
                <a:moveTo>
                  <a:pt x="3314687" y="176072"/>
                </a:moveTo>
                <a:lnTo>
                  <a:pt x="3273056" y="198501"/>
                </a:lnTo>
                <a:lnTo>
                  <a:pt x="3243249" y="206946"/>
                </a:lnTo>
                <a:lnTo>
                  <a:pt x="3243186" y="252717"/>
                </a:lnTo>
                <a:lnTo>
                  <a:pt x="3292830" y="234073"/>
                </a:lnTo>
                <a:lnTo>
                  <a:pt x="3312033" y="213728"/>
                </a:lnTo>
                <a:lnTo>
                  <a:pt x="3314001" y="208267"/>
                </a:lnTo>
                <a:lnTo>
                  <a:pt x="3314052" y="207772"/>
                </a:lnTo>
                <a:lnTo>
                  <a:pt x="3314154" y="206946"/>
                </a:lnTo>
                <a:lnTo>
                  <a:pt x="3314217" y="206387"/>
                </a:lnTo>
                <a:lnTo>
                  <a:pt x="3314687" y="202412"/>
                </a:lnTo>
                <a:lnTo>
                  <a:pt x="3314687" y="176072"/>
                </a:lnTo>
                <a:close/>
              </a:path>
              <a:path w="3314700" h="381000">
                <a:moveTo>
                  <a:pt x="3314687" y="104635"/>
                </a:moveTo>
                <a:lnTo>
                  <a:pt x="3269221" y="128384"/>
                </a:lnTo>
                <a:lnTo>
                  <a:pt x="3225317" y="138861"/>
                </a:lnTo>
                <a:lnTo>
                  <a:pt x="3232366" y="147015"/>
                </a:lnTo>
                <a:lnTo>
                  <a:pt x="3238055" y="156387"/>
                </a:lnTo>
                <a:lnTo>
                  <a:pt x="3241865" y="166928"/>
                </a:lnTo>
                <a:lnTo>
                  <a:pt x="3243249" y="178600"/>
                </a:lnTo>
                <a:lnTo>
                  <a:pt x="3243161" y="181559"/>
                </a:lnTo>
                <a:lnTo>
                  <a:pt x="3243110" y="182613"/>
                </a:lnTo>
                <a:lnTo>
                  <a:pt x="3253956" y="179730"/>
                </a:lnTo>
                <a:lnTo>
                  <a:pt x="3295764" y="160616"/>
                </a:lnTo>
                <a:lnTo>
                  <a:pt x="3314687" y="130975"/>
                </a:lnTo>
                <a:lnTo>
                  <a:pt x="3314687" y="104635"/>
                </a:lnTo>
                <a:close/>
              </a:path>
              <a:path w="3314700" h="381000">
                <a:moveTo>
                  <a:pt x="3314687" y="59537"/>
                </a:moveTo>
                <a:lnTo>
                  <a:pt x="3303460" y="36360"/>
                </a:lnTo>
                <a:lnTo>
                  <a:pt x="3272840" y="17437"/>
                </a:lnTo>
                <a:lnTo>
                  <a:pt x="3227425" y="4686"/>
                </a:lnTo>
                <a:lnTo>
                  <a:pt x="3171812" y="0"/>
                </a:lnTo>
                <a:lnTo>
                  <a:pt x="3116211" y="4686"/>
                </a:lnTo>
                <a:lnTo>
                  <a:pt x="3070796" y="17437"/>
                </a:lnTo>
                <a:lnTo>
                  <a:pt x="3040176" y="36360"/>
                </a:lnTo>
                <a:lnTo>
                  <a:pt x="3028937" y="59537"/>
                </a:lnTo>
                <a:lnTo>
                  <a:pt x="3030880" y="69367"/>
                </a:lnTo>
                <a:lnTo>
                  <a:pt x="3036506" y="78676"/>
                </a:lnTo>
                <a:lnTo>
                  <a:pt x="3045485" y="87350"/>
                </a:lnTo>
                <a:lnTo>
                  <a:pt x="3057512" y="95250"/>
                </a:lnTo>
                <a:lnTo>
                  <a:pt x="3058337" y="95707"/>
                </a:lnTo>
                <a:lnTo>
                  <a:pt x="3064370" y="95402"/>
                </a:lnTo>
                <a:lnTo>
                  <a:pt x="3070390" y="95250"/>
                </a:lnTo>
                <a:lnTo>
                  <a:pt x="3076562" y="95250"/>
                </a:lnTo>
                <a:lnTo>
                  <a:pt x="3107296" y="96545"/>
                </a:lnTo>
                <a:lnTo>
                  <a:pt x="3162998" y="106337"/>
                </a:lnTo>
                <a:lnTo>
                  <a:pt x="3195104" y="118249"/>
                </a:lnTo>
                <a:lnTo>
                  <a:pt x="3221913" y="115277"/>
                </a:lnTo>
                <a:lnTo>
                  <a:pt x="3267976" y="103543"/>
                </a:lnTo>
                <a:lnTo>
                  <a:pt x="3307130" y="78676"/>
                </a:lnTo>
                <a:lnTo>
                  <a:pt x="3312744" y="69367"/>
                </a:lnTo>
                <a:lnTo>
                  <a:pt x="3314687" y="59537"/>
                </a:lnTo>
                <a:close/>
              </a:path>
            </a:pathLst>
          </a:custGeom>
          <a:solidFill>
            <a:srgbClr val="FF6A6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6781750" y="2670983"/>
            <a:ext cx="1625600" cy="467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50" dirty="0">
                <a:latin typeface="SimSun"/>
                <a:cs typeface="SimSun"/>
              </a:rPr>
              <a:t>然災害の増加</a:t>
            </a:r>
            <a:endParaRPr sz="13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頻発す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る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台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⾵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洪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⽔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sz="1150" spc="-80" dirty="0">
                <a:solidFill>
                  <a:srgbClr val="4A5462"/>
                </a:solidFill>
                <a:latin typeface="SimSun"/>
                <a:cs typeface="SimSun"/>
              </a:rPr>
              <a:t>地震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035901" y="2530475"/>
            <a:ext cx="15938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50" dirty="0">
                <a:solidFill>
                  <a:srgbClr val="EF4444"/>
                </a:solidFill>
                <a:latin typeface="Liberation Sans"/>
                <a:cs typeface="Liberation Sans"/>
              </a:rPr>
              <a:t>+</a:t>
            </a:r>
            <a:endParaRPr sz="1800">
              <a:latin typeface="Liberation Sans"/>
              <a:cs typeface="Liberation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9823350" y="2670983"/>
            <a:ext cx="1492250" cy="4679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40"/>
              </a:spcBef>
            </a:pPr>
            <a:r>
              <a:rPr sz="1350" spc="-185" dirty="0">
                <a:latin typeface="SimSun"/>
                <a:cs typeface="SimSun"/>
              </a:rPr>
              <a:t>インフレの進</a:t>
            </a:r>
            <a:r>
              <a:rPr sz="1350" spc="-50" dirty="0">
                <a:latin typeface="Meiryo"/>
                <a:cs typeface="Meiryo"/>
              </a:rPr>
              <a:t>⾏</a:t>
            </a:r>
            <a:endParaRPr sz="135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229"/>
              </a:spcBef>
            </a:pP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建築資材</a:t>
            </a:r>
            <a:r>
              <a:rPr sz="1150" spc="-110" dirty="0">
                <a:solidFill>
                  <a:srgbClr val="4A5462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⼈件</a:t>
            </a:r>
            <a:r>
              <a:rPr sz="1150" spc="-110" dirty="0">
                <a:solidFill>
                  <a:srgbClr val="4A5462"/>
                </a:solidFill>
                <a:latin typeface="SimSun"/>
                <a:cs typeface="SimSun"/>
              </a:rPr>
              <a:t>費の</a:t>
            </a:r>
            <a:r>
              <a:rPr sz="1150" spc="-110" dirty="0">
                <a:solidFill>
                  <a:srgbClr val="4A5462"/>
                </a:solidFill>
                <a:latin typeface="Meiryo"/>
                <a:cs typeface="Meiryo"/>
              </a:rPr>
              <a:t>⾼</a:t>
            </a:r>
            <a:r>
              <a:rPr sz="1150" spc="-50" dirty="0">
                <a:solidFill>
                  <a:srgbClr val="4A5462"/>
                </a:solidFill>
                <a:latin typeface="SimSun"/>
                <a:cs typeface="SimSun"/>
              </a:rPr>
              <a:t>騰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50101" y="3565530"/>
            <a:ext cx="1397000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350" spc="355" dirty="0">
                <a:solidFill>
                  <a:srgbClr val="EF4444"/>
                </a:solidFill>
                <a:latin typeface="Cambria"/>
                <a:cs typeface="Cambria"/>
              </a:rPr>
              <a:t>⬇</a:t>
            </a:r>
            <a:endParaRPr sz="1350">
              <a:latin typeface="Cambria"/>
              <a:cs typeface="Cambria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SimSun"/>
                <a:cs typeface="SimSun"/>
              </a:rPr>
              <a:t>保険料の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40" dirty="0">
                <a:latin typeface="SimSun"/>
                <a:cs typeface="SimSun"/>
              </a:rPr>
              <a:t>幅な上昇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739774" y="5045836"/>
            <a:ext cx="21209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04" dirty="0">
                <a:solidFill>
                  <a:srgbClr val="0056B3"/>
                </a:solidFill>
                <a:latin typeface="SimSun"/>
                <a:cs typeface="SimSun"/>
              </a:rPr>
              <a:t>代理店と顧客対応の課題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2000249" y="5534024"/>
            <a:ext cx="1447800" cy="419100"/>
          </a:xfrm>
          <a:custGeom>
            <a:avLst/>
            <a:gdLst/>
            <a:ahLst/>
            <a:cxnLst/>
            <a:rect l="l" t="t" r="r" b="b"/>
            <a:pathLst>
              <a:path w="1447800" h="419100">
                <a:moveTo>
                  <a:pt x="1406490" y="419099"/>
                </a:moveTo>
                <a:lnTo>
                  <a:pt x="41309" y="419099"/>
                </a:lnTo>
                <a:lnTo>
                  <a:pt x="35234" y="417891"/>
                </a:lnTo>
                <a:lnTo>
                  <a:pt x="1208" y="383864"/>
                </a:lnTo>
                <a:lnTo>
                  <a:pt x="0" y="377790"/>
                </a:lnTo>
                <a:lnTo>
                  <a:pt x="0" y="371474"/>
                </a:lnTo>
                <a:lnTo>
                  <a:pt x="0" y="41309"/>
                </a:lnTo>
                <a:lnTo>
                  <a:pt x="23565" y="6041"/>
                </a:lnTo>
                <a:lnTo>
                  <a:pt x="41309" y="0"/>
                </a:lnTo>
                <a:lnTo>
                  <a:pt x="1406490" y="0"/>
                </a:lnTo>
                <a:lnTo>
                  <a:pt x="1441757" y="23563"/>
                </a:lnTo>
                <a:lnTo>
                  <a:pt x="1447799" y="41309"/>
                </a:lnTo>
                <a:lnTo>
                  <a:pt x="1447799" y="377790"/>
                </a:lnTo>
                <a:lnTo>
                  <a:pt x="1424234" y="413057"/>
                </a:lnTo>
                <a:lnTo>
                  <a:pt x="1412565" y="417891"/>
                </a:lnTo>
                <a:lnTo>
                  <a:pt x="1406490" y="419099"/>
                </a:lnTo>
                <a:close/>
              </a:path>
            </a:pathLst>
          </a:custGeom>
          <a:solidFill>
            <a:srgbClr val="E1F5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2182514" y="5603849"/>
            <a:ext cx="10922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5" dirty="0">
                <a:latin typeface="SimSun"/>
                <a:cs typeface="SimSun"/>
              </a:rPr>
              <a:t>満期件数の急増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543300" y="5534024"/>
            <a:ext cx="2057400" cy="419100"/>
            <a:chOff x="3543300" y="5534024"/>
            <a:chExt cx="2057400" cy="419100"/>
          </a:xfrm>
        </p:grpSpPr>
        <p:pic>
          <p:nvPicPr>
            <p:cNvPr id="32" name="object 32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543300" y="5656421"/>
              <a:ext cx="201409" cy="174307"/>
            </a:xfrm>
            <a:prstGeom prst="rect">
              <a:avLst/>
            </a:prstGeom>
          </p:spPr>
        </p:pic>
        <p:sp>
          <p:nvSpPr>
            <p:cNvPr id="33" name="object 33"/>
            <p:cNvSpPr/>
            <p:nvPr/>
          </p:nvSpPr>
          <p:spPr>
            <a:xfrm>
              <a:off x="3838574" y="5534024"/>
              <a:ext cx="1762125" cy="419100"/>
            </a:xfrm>
            <a:custGeom>
              <a:avLst/>
              <a:gdLst/>
              <a:ahLst/>
              <a:cxnLst/>
              <a:rect l="l" t="t" r="r" b="b"/>
              <a:pathLst>
                <a:path w="1762125" h="419100">
                  <a:moveTo>
                    <a:pt x="1720815" y="419099"/>
                  </a:moveTo>
                  <a:lnTo>
                    <a:pt x="41309" y="419099"/>
                  </a:lnTo>
                  <a:lnTo>
                    <a:pt x="35234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720815" y="0"/>
                  </a:lnTo>
                  <a:lnTo>
                    <a:pt x="1756083" y="23563"/>
                  </a:lnTo>
                  <a:lnTo>
                    <a:pt x="1762125" y="41309"/>
                  </a:lnTo>
                  <a:lnTo>
                    <a:pt x="1762125" y="377790"/>
                  </a:lnTo>
                  <a:lnTo>
                    <a:pt x="1738560" y="413057"/>
                  </a:lnTo>
                  <a:lnTo>
                    <a:pt x="1726890" y="417891"/>
                  </a:lnTo>
                  <a:lnTo>
                    <a:pt x="1720815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4020988" y="5603849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0" dirty="0">
                <a:latin typeface="SimSun"/>
                <a:cs typeface="SimSun"/>
              </a:rPr>
              <a:t>代理店の業務量増加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5695949" y="5534024"/>
            <a:ext cx="2047875" cy="419100"/>
            <a:chOff x="5695949" y="5534024"/>
            <a:chExt cx="2047875" cy="419100"/>
          </a:xfrm>
        </p:grpSpPr>
        <p:pic>
          <p:nvPicPr>
            <p:cNvPr id="36" name="object 36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695949" y="5656421"/>
              <a:ext cx="201409" cy="174307"/>
            </a:xfrm>
            <a:prstGeom prst="rect">
              <a:avLst/>
            </a:prstGeom>
          </p:spPr>
        </p:pic>
        <p:sp>
          <p:nvSpPr>
            <p:cNvPr id="37" name="object 37"/>
            <p:cNvSpPr/>
            <p:nvPr/>
          </p:nvSpPr>
          <p:spPr>
            <a:xfrm>
              <a:off x="5991223" y="5534024"/>
              <a:ext cx="1752600" cy="419100"/>
            </a:xfrm>
            <a:custGeom>
              <a:avLst/>
              <a:gdLst/>
              <a:ahLst/>
              <a:cxnLst/>
              <a:rect l="l" t="t" r="r" b="b"/>
              <a:pathLst>
                <a:path w="1752600" h="419100">
                  <a:moveTo>
                    <a:pt x="1711290" y="419099"/>
                  </a:moveTo>
                  <a:lnTo>
                    <a:pt x="41309" y="419099"/>
                  </a:lnTo>
                  <a:lnTo>
                    <a:pt x="35234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1711290" y="0"/>
                  </a:lnTo>
                  <a:lnTo>
                    <a:pt x="1746557" y="23563"/>
                  </a:lnTo>
                  <a:lnTo>
                    <a:pt x="1752599" y="41309"/>
                  </a:lnTo>
                  <a:lnTo>
                    <a:pt x="1752599" y="377790"/>
                  </a:lnTo>
                  <a:lnTo>
                    <a:pt x="1729035" y="413057"/>
                  </a:lnTo>
                  <a:lnTo>
                    <a:pt x="1717365" y="417891"/>
                  </a:lnTo>
                  <a:lnTo>
                    <a:pt x="1711290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8" name="object 38"/>
          <p:cNvSpPr txBox="1"/>
          <p:nvPr/>
        </p:nvSpPr>
        <p:spPr>
          <a:xfrm>
            <a:off x="6164262" y="5603849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顧客対応時</a:t>
            </a:r>
            <a:r>
              <a:rPr sz="1350" spc="-170" dirty="0">
                <a:latin typeface="Meiryo"/>
                <a:cs typeface="Meiryo"/>
              </a:rPr>
              <a:t>間</a:t>
            </a:r>
            <a:r>
              <a:rPr sz="1350" spc="-170" dirty="0">
                <a:latin typeface="SimSun"/>
                <a:cs typeface="SimSun"/>
              </a:rPr>
              <a:t>の不</a:t>
            </a:r>
            <a:r>
              <a:rPr sz="1350" spc="-50" dirty="0">
                <a:latin typeface="Meiryo"/>
                <a:cs typeface="Meiryo"/>
              </a:rPr>
              <a:t>⾜</a:t>
            </a:r>
            <a:endParaRPr sz="1350">
              <a:latin typeface="Meiryo"/>
              <a:cs typeface="Meiryo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7839075" y="5534024"/>
            <a:ext cx="2352675" cy="419100"/>
            <a:chOff x="7839075" y="5534024"/>
            <a:chExt cx="2352675" cy="419100"/>
          </a:xfrm>
        </p:grpSpPr>
        <p:pic>
          <p:nvPicPr>
            <p:cNvPr id="40" name="object 40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7839075" y="5656421"/>
              <a:ext cx="201409" cy="174307"/>
            </a:xfrm>
            <a:prstGeom prst="rect">
              <a:avLst/>
            </a:prstGeom>
          </p:spPr>
        </p:pic>
        <p:sp>
          <p:nvSpPr>
            <p:cNvPr id="41" name="object 41"/>
            <p:cNvSpPr/>
            <p:nvPr/>
          </p:nvSpPr>
          <p:spPr>
            <a:xfrm>
              <a:off x="8134349" y="5534024"/>
              <a:ext cx="2057400" cy="419100"/>
            </a:xfrm>
            <a:custGeom>
              <a:avLst/>
              <a:gdLst/>
              <a:ahLst/>
              <a:cxnLst/>
              <a:rect l="l" t="t" r="r" b="b"/>
              <a:pathLst>
                <a:path w="2057400" h="419100">
                  <a:moveTo>
                    <a:pt x="2016090" y="419099"/>
                  </a:moveTo>
                  <a:lnTo>
                    <a:pt x="41309" y="419099"/>
                  </a:lnTo>
                  <a:lnTo>
                    <a:pt x="35233" y="417891"/>
                  </a:lnTo>
                  <a:lnTo>
                    <a:pt x="1208" y="383864"/>
                  </a:lnTo>
                  <a:lnTo>
                    <a:pt x="0" y="377790"/>
                  </a:lnTo>
                  <a:lnTo>
                    <a:pt x="0" y="371474"/>
                  </a:lnTo>
                  <a:lnTo>
                    <a:pt x="0" y="41309"/>
                  </a:lnTo>
                  <a:lnTo>
                    <a:pt x="23563" y="6041"/>
                  </a:lnTo>
                  <a:lnTo>
                    <a:pt x="41309" y="0"/>
                  </a:lnTo>
                  <a:lnTo>
                    <a:pt x="2016090" y="0"/>
                  </a:lnTo>
                  <a:lnTo>
                    <a:pt x="2051356" y="23563"/>
                  </a:lnTo>
                  <a:lnTo>
                    <a:pt x="2057399" y="41309"/>
                  </a:lnTo>
                  <a:lnTo>
                    <a:pt x="2057399" y="377790"/>
                  </a:lnTo>
                  <a:lnTo>
                    <a:pt x="2033834" y="413057"/>
                  </a:lnTo>
                  <a:lnTo>
                    <a:pt x="2022165" y="417891"/>
                  </a:lnTo>
                  <a:lnTo>
                    <a:pt x="2016090" y="4190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2" name="object 42"/>
          <p:cNvSpPr txBox="1"/>
          <p:nvPr/>
        </p:nvSpPr>
        <p:spPr>
          <a:xfrm>
            <a:off x="8307536" y="5603849"/>
            <a:ext cx="17018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顧客満</a:t>
            </a:r>
            <a:r>
              <a:rPr sz="1350" spc="-170" dirty="0">
                <a:latin typeface="Meiryo"/>
                <a:cs typeface="Meiryo"/>
              </a:rPr>
              <a:t>⾜</a:t>
            </a:r>
            <a:r>
              <a:rPr sz="1350" spc="-155" dirty="0">
                <a:latin typeface="SimSun"/>
                <a:cs typeface="SimSun"/>
              </a:rPr>
              <a:t>度の低下リスク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800099" y="6743699"/>
            <a:ext cx="3276600" cy="1228725"/>
            <a:chOff x="800099" y="6743699"/>
            <a:chExt cx="3276600" cy="1228725"/>
          </a:xfrm>
        </p:grpSpPr>
        <p:sp>
          <p:nvSpPr>
            <p:cNvPr id="44" name="object 44"/>
            <p:cNvSpPr/>
            <p:nvPr/>
          </p:nvSpPr>
          <p:spPr>
            <a:xfrm>
              <a:off x="800087" y="6743699"/>
              <a:ext cx="47625" cy="657225"/>
            </a:xfrm>
            <a:custGeom>
              <a:avLst/>
              <a:gdLst/>
              <a:ahLst/>
              <a:cxnLst/>
              <a:rect l="l" t="t" r="r" b="b"/>
              <a:pathLst>
                <a:path w="47625" h="657225">
                  <a:moveTo>
                    <a:pt x="47625" y="630262"/>
                  </a:moveTo>
                  <a:lnTo>
                    <a:pt x="26974" y="609600"/>
                  </a:lnTo>
                  <a:lnTo>
                    <a:pt x="20662" y="609600"/>
                  </a:lnTo>
                  <a:lnTo>
                    <a:pt x="0" y="630262"/>
                  </a:lnTo>
                  <a:lnTo>
                    <a:pt x="0" y="636574"/>
                  </a:lnTo>
                  <a:lnTo>
                    <a:pt x="20662" y="657225"/>
                  </a:lnTo>
                  <a:lnTo>
                    <a:pt x="26974" y="657225"/>
                  </a:lnTo>
                  <a:lnTo>
                    <a:pt x="47625" y="636574"/>
                  </a:lnTo>
                  <a:lnTo>
                    <a:pt x="47625" y="633412"/>
                  </a:lnTo>
                  <a:lnTo>
                    <a:pt x="47625" y="630262"/>
                  </a:lnTo>
                  <a:close/>
                </a:path>
                <a:path w="47625" h="657225">
                  <a:moveTo>
                    <a:pt x="47625" y="325462"/>
                  </a:moveTo>
                  <a:lnTo>
                    <a:pt x="26974" y="304800"/>
                  </a:lnTo>
                  <a:lnTo>
                    <a:pt x="20662" y="304800"/>
                  </a:lnTo>
                  <a:lnTo>
                    <a:pt x="0" y="325462"/>
                  </a:lnTo>
                  <a:lnTo>
                    <a:pt x="0" y="331774"/>
                  </a:lnTo>
                  <a:lnTo>
                    <a:pt x="20662" y="352425"/>
                  </a:lnTo>
                  <a:lnTo>
                    <a:pt x="26974" y="352425"/>
                  </a:lnTo>
                  <a:lnTo>
                    <a:pt x="47625" y="331774"/>
                  </a:lnTo>
                  <a:lnTo>
                    <a:pt x="47625" y="328612"/>
                  </a:lnTo>
                  <a:lnTo>
                    <a:pt x="47625" y="325462"/>
                  </a:lnTo>
                  <a:close/>
                </a:path>
                <a:path w="47625" h="6572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45" name="object 45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958232" y="7800974"/>
              <a:ext cx="117865" cy="171449"/>
            </a:xfrm>
            <a:prstGeom prst="rect">
              <a:avLst/>
            </a:prstGeom>
          </p:spPr>
        </p:pic>
      </p:grpSp>
      <p:sp>
        <p:nvSpPr>
          <p:cNvPr id="46" name="object 46"/>
          <p:cNvSpPr txBox="1"/>
          <p:nvPr/>
        </p:nvSpPr>
        <p:spPr>
          <a:xfrm>
            <a:off x="711199" y="6166453"/>
            <a:ext cx="7540625" cy="2105660"/>
          </a:xfrm>
          <a:prstGeom prst="rect">
            <a:avLst/>
          </a:prstGeom>
        </p:spPr>
        <p:txBody>
          <a:bodyPr vert="horz" wrap="square" lIns="0" tIns="12318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69"/>
              </a:spcBef>
            </a:pPr>
            <a:r>
              <a:rPr sz="1700" spc="-210" dirty="0">
                <a:latin typeface="SimSun"/>
                <a:cs typeface="SimSun"/>
              </a:rPr>
              <a:t>直</a:t>
            </a:r>
            <a:r>
              <a:rPr sz="1700" spc="-210" dirty="0">
                <a:latin typeface="Meiryo"/>
                <a:cs typeface="Meiryo"/>
              </a:rPr>
              <a:t>⾯</a:t>
            </a:r>
            <a:r>
              <a:rPr sz="1700" spc="-175" dirty="0">
                <a:latin typeface="SimSun"/>
                <a:cs typeface="SimSun"/>
              </a:rPr>
              <a:t>する課題</a:t>
            </a:r>
            <a:endParaRPr sz="1700">
              <a:latin typeface="SimSun"/>
              <a:cs typeface="SimSun"/>
            </a:endParaRPr>
          </a:p>
          <a:p>
            <a:pPr marL="240665">
              <a:lnSpc>
                <a:spcPct val="100000"/>
              </a:lnSpc>
              <a:spcBef>
                <a:spcPts val="710"/>
              </a:spcBef>
            </a:pPr>
            <a:r>
              <a:rPr sz="1350" spc="-170" dirty="0">
                <a:latin typeface="SimSun"/>
                <a:cs typeface="SimSun"/>
              </a:rPr>
              <a:t>代理店の負担増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70" dirty="0">
                <a:latin typeface="SimSun"/>
                <a:cs typeface="SimSun"/>
              </a:rPr>
              <a:t>：更新</a:t>
            </a: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70" dirty="0">
                <a:latin typeface="SimSun"/>
                <a:cs typeface="SimSun"/>
              </a:rPr>
              <a:t>続きの急増による業務過多</a:t>
            </a:r>
            <a:endParaRPr sz="1350">
              <a:latin typeface="SimSun"/>
              <a:cs typeface="SimSun"/>
            </a:endParaRPr>
          </a:p>
          <a:p>
            <a:pPr marL="240665" marR="2574290">
              <a:lnSpc>
                <a:spcPct val="148100"/>
              </a:lnSpc>
            </a:pPr>
            <a:r>
              <a:rPr sz="1350" spc="-185" dirty="0">
                <a:latin typeface="SimSun"/>
                <a:cs typeface="SimSun"/>
              </a:rPr>
              <a:t>顧客ニーズの変化：補償内容の柔軟な</a:t>
            </a:r>
            <a:r>
              <a:rPr sz="1350" spc="-170" dirty="0">
                <a:latin typeface="Meiryo"/>
                <a:cs typeface="Meiryo"/>
              </a:rPr>
              <a:t>⾒</a:t>
            </a:r>
            <a:r>
              <a:rPr sz="1350" spc="-170" dirty="0">
                <a:latin typeface="SimSun"/>
                <a:cs typeface="SimSun"/>
              </a:rPr>
              <a:t>直しと保険料</a:t>
            </a:r>
            <a:r>
              <a:rPr sz="1350" spc="-170" dirty="0">
                <a:latin typeface="Meiryo"/>
                <a:cs typeface="Meiryo"/>
              </a:rPr>
              <a:t>抑</a:t>
            </a:r>
            <a:r>
              <a:rPr sz="1350" spc="-170" dirty="0">
                <a:latin typeface="SimSun"/>
                <a:cs typeface="SimSun"/>
              </a:rPr>
              <a:t>制の</a:t>
            </a:r>
            <a:r>
              <a:rPr sz="1350" spc="-170" dirty="0">
                <a:latin typeface="Meiryo"/>
                <a:cs typeface="Meiryo"/>
              </a:rPr>
              <a:t>要</a:t>
            </a:r>
            <a:r>
              <a:rPr sz="1350" spc="-130" dirty="0">
                <a:latin typeface="SimSun"/>
                <a:cs typeface="SimSun"/>
              </a:rPr>
              <a:t>望増加</a:t>
            </a:r>
            <a:r>
              <a:rPr sz="1350" spc="-170" dirty="0">
                <a:latin typeface="SimSun"/>
                <a:cs typeface="SimSun"/>
              </a:rPr>
              <a:t>専</a:t>
            </a:r>
            <a:r>
              <a:rPr sz="1350" spc="-170" dirty="0">
                <a:latin typeface="Meiryo"/>
                <a:cs typeface="Meiryo"/>
              </a:rPr>
              <a:t>⾨</a:t>
            </a:r>
            <a:r>
              <a:rPr sz="1350" spc="-170" dirty="0">
                <a:latin typeface="SimSun"/>
                <a:cs typeface="SimSun"/>
              </a:rPr>
              <a:t>的対応の困難：代理店が</a:t>
            </a:r>
            <a:r>
              <a:rPr sz="1350" spc="-170" dirty="0">
                <a:latin typeface="Meiryo"/>
                <a:cs typeface="Meiryo"/>
              </a:rPr>
              <a:t>⼗</a:t>
            </a:r>
            <a:r>
              <a:rPr sz="1350" spc="-170" dirty="0">
                <a:latin typeface="SimSun"/>
                <a:cs typeface="SimSun"/>
              </a:rPr>
              <a:t>分な契約</a:t>
            </a: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60" dirty="0">
                <a:latin typeface="SimSun"/>
                <a:cs typeface="SimSun"/>
              </a:rPr>
              <a:t>続き時間を確保できない</a:t>
            </a:r>
            <a:endParaRPr sz="13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19"/>
              </a:spcBef>
            </a:pPr>
            <a:endParaRPr sz="1200">
              <a:latin typeface="SimSun"/>
              <a:cs typeface="SimSun"/>
            </a:endParaRPr>
          </a:p>
          <a:p>
            <a:pPr marL="3417570">
              <a:lnSpc>
                <a:spcPct val="100000"/>
              </a:lnSpc>
            </a:pP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お客さま</a:t>
            </a:r>
            <a:r>
              <a:rPr sz="1550" spc="-210" dirty="0">
                <a:solidFill>
                  <a:srgbClr val="1C4ED8"/>
                </a:solidFill>
                <a:latin typeface="Meiryo"/>
                <a:cs typeface="Meiryo"/>
              </a:rPr>
              <a:t>⾃⾝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が「いつでも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550" spc="-225" dirty="0">
                <a:solidFill>
                  <a:srgbClr val="1C4ED8"/>
                </a:solidFill>
                <a:latin typeface="SimSun"/>
                <a:cs typeface="SimSun"/>
              </a:rPr>
              <a:t>どこでも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か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ん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た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ん</a:t>
            </a:r>
            <a:r>
              <a:rPr sz="1550" spc="-165" dirty="0">
                <a:solidFill>
                  <a:srgbClr val="1C4ED8"/>
                </a:solidFill>
                <a:latin typeface="SimSun"/>
                <a:cs typeface="SimSun"/>
              </a:rPr>
              <a:t>に」</a:t>
            </a:r>
            <a:endParaRPr sz="1550">
              <a:latin typeface="SimSun"/>
              <a:cs typeface="SimSun"/>
            </a:endParaRPr>
          </a:p>
          <a:p>
            <a:pPr marL="4015104">
              <a:lnSpc>
                <a:spcPct val="100000"/>
              </a:lnSpc>
              <a:spcBef>
                <a:spcPts val="240"/>
              </a:spcBef>
            </a:pPr>
            <a:r>
              <a:rPr sz="1550" spc="-210" dirty="0">
                <a:solidFill>
                  <a:srgbClr val="1C4ED8"/>
                </a:solidFill>
                <a:latin typeface="Meiryo"/>
                <a:cs typeface="Meiryo"/>
              </a:rPr>
              <a:t>⼿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続き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を</a:t>
            </a:r>
            <a:r>
              <a:rPr sz="1550" spc="-210" dirty="0">
                <a:solidFill>
                  <a:srgbClr val="1C4ED8"/>
                </a:solidFill>
                <a:latin typeface="Meiryo"/>
                <a:cs typeface="Meiryo"/>
              </a:rPr>
              <a:t>⾏</a:t>
            </a:r>
            <a:r>
              <a:rPr sz="1550" spc="-254" dirty="0">
                <a:solidFill>
                  <a:srgbClr val="1C4ED8"/>
                </a:solidFill>
                <a:latin typeface="SimSun"/>
                <a:cs typeface="SimSun"/>
              </a:rPr>
              <a:t>え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る</a:t>
            </a:r>
            <a:r>
              <a:rPr sz="1550" spc="-210" dirty="0">
                <a:solidFill>
                  <a:srgbClr val="1C4ED8"/>
                </a:solidFill>
                <a:latin typeface="SimSun"/>
                <a:cs typeface="SimSun"/>
              </a:rPr>
              <a:t>新</a:t>
            </a:r>
            <a:r>
              <a:rPr sz="1550" spc="-210" dirty="0">
                <a:solidFill>
                  <a:srgbClr val="1C4ED8"/>
                </a:solidFill>
                <a:latin typeface="PMingLiU"/>
                <a:cs typeface="PMingLiU"/>
              </a:rPr>
              <a:t>サービス</a:t>
            </a:r>
            <a:r>
              <a:rPr sz="1550" spc="-175" dirty="0">
                <a:solidFill>
                  <a:srgbClr val="1C4ED8"/>
                </a:solidFill>
                <a:latin typeface="SimSun"/>
                <a:cs typeface="SimSun"/>
              </a:rPr>
              <a:t>の必要性</a:t>
            </a:r>
            <a:endParaRPr sz="15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448049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5886449"/>
            <a:ext cx="11582400" cy="1047750"/>
            <a:chOff x="304799" y="58864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5891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5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5891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499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44099" y="5437"/>
                  </a:lnTo>
                  <a:lnTo>
                    <a:pt x="48433" y="3642"/>
                  </a:lnTo>
                  <a:lnTo>
                    <a:pt x="52900" y="2287"/>
                  </a:lnTo>
                  <a:lnTo>
                    <a:pt x="57500" y="1372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15371" y="1372"/>
                  </a:lnTo>
                  <a:lnTo>
                    <a:pt x="11519972" y="2287"/>
                  </a:lnTo>
                  <a:lnTo>
                    <a:pt x="11524439" y="3642"/>
                  </a:lnTo>
                  <a:lnTo>
                    <a:pt x="11528773" y="5437"/>
                  </a:lnTo>
                  <a:lnTo>
                    <a:pt x="11533106" y="7232"/>
                  </a:lnTo>
                  <a:lnTo>
                    <a:pt x="11537223" y="9433"/>
                  </a:lnTo>
                  <a:lnTo>
                    <a:pt x="11541123" y="12039"/>
                  </a:lnTo>
                  <a:lnTo>
                    <a:pt x="11545023" y="14645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48632" y="1020617"/>
                  </a:lnTo>
                  <a:lnTo>
                    <a:pt x="11541123" y="1026184"/>
                  </a:lnTo>
                  <a:lnTo>
                    <a:pt x="11537223" y="1028790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7848" y="1023578"/>
                  </a:lnTo>
                  <a:lnTo>
                    <a:pt x="5437" y="994124"/>
                  </a:lnTo>
                  <a:lnTo>
                    <a:pt x="3642" y="989790"/>
                  </a:lnTo>
                  <a:lnTo>
                    <a:pt x="2287" y="98532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62674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328041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4.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取組内容</a:t>
            </a:r>
            <a:r>
              <a:rPr spc="-550" dirty="0">
                <a:latin typeface="Calibri"/>
                <a:cs typeface="Calibri"/>
              </a:rPr>
              <a:t>① </a:t>
            </a:r>
            <a:r>
              <a:rPr spc="-320" dirty="0"/>
              <a:t>クラウド化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499" y="1984623"/>
            <a:ext cx="381000" cy="241300"/>
          </a:xfrm>
          <a:custGeom>
            <a:avLst/>
            <a:gdLst/>
            <a:ahLst/>
            <a:cxnLst/>
            <a:rect l="l" t="t" r="r" b="b"/>
            <a:pathLst>
              <a:path w="381000" h="241300">
                <a:moveTo>
                  <a:pt x="255463" y="240803"/>
                </a:moveTo>
                <a:lnTo>
                  <a:pt x="248915" y="237976"/>
                </a:lnTo>
                <a:lnTo>
                  <a:pt x="242366" y="235148"/>
                </a:lnTo>
                <a:lnTo>
                  <a:pt x="238125" y="228748"/>
                </a:lnTo>
                <a:lnTo>
                  <a:pt x="238125" y="168026"/>
                </a:lnTo>
                <a:lnTo>
                  <a:pt x="23812" y="168026"/>
                </a:lnTo>
                <a:lnTo>
                  <a:pt x="14535" y="166158"/>
                </a:lnTo>
                <a:lnTo>
                  <a:pt x="6967" y="161059"/>
                </a:lnTo>
                <a:lnTo>
                  <a:pt x="1868" y="153491"/>
                </a:lnTo>
                <a:lnTo>
                  <a:pt x="0" y="144214"/>
                </a:lnTo>
                <a:lnTo>
                  <a:pt x="0" y="96589"/>
                </a:lnTo>
                <a:lnTo>
                  <a:pt x="1868" y="87312"/>
                </a:lnTo>
                <a:lnTo>
                  <a:pt x="6967" y="79743"/>
                </a:lnTo>
                <a:lnTo>
                  <a:pt x="14535" y="74645"/>
                </a:lnTo>
                <a:lnTo>
                  <a:pt x="23812" y="72776"/>
                </a:lnTo>
                <a:lnTo>
                  <a:pt x="238125" y="72776"/>
                </a:lnTo>
                <a:lnTo>
                  <a:pt x="238125" y="12129"/>
                </a:lnTo>
                <a:lnTo>
                  <a:pt x="242366" y="5655"/>
                </a:lnTo>
                <a:lnTo>
                  <a:pt x="255463" y="0"/>
                </a:lnTo>
                <a:lnTo>
                  <a:pt x="263053" y="1339"/>
                </a:lnTo>
                <a:lnTo>
                  <a:pt x="375418" y="107453"/>
                </a:lnTo>
                <a:lnTo>
                  <a:pt x="378990" y="110802"/>
                </a:lnTo>
                <a:lnTo>
                  <a:pt x="381000" y="115490"/>
                </a:lnTo>
                <a:lnTo>
                  <a:pt x="381000" y="125313"/>
                </a:lnTo>
                <a:lnTo>
                  <a:pt x="378990" y="130001"/>
                </a:lnTo>
                <a:lnTo>
                  <a:pt x="375418" y="133349"/>
                </a:lnTo>
                <a:lnTo>
                  <a:pt x="263053" y="239464"/>
                </a:lnTo>
                <a:lnTo>
                  <a:pt x="255463" y="24080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943127" y="3569461"/>
            <a:ext cx="230568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5" dirty="0">
                <a:latin typeface="SimSun"/>
                <a:cs typeface="SimSun"/>
              </a:rPr>
              <a:t>クラウド化によるメリット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04799" y="4400549"/>
            <a:ext cx="3705225" cy="1181100"/>
            <a:chOff x="304799" y="4400549"/>
            <a:chExt cx="3705225" cy="1181100"/>
          </a:xfrm>
        </p:grpSpPr>
        <p:sp>
          <p:nvSpPr>
            <p:cNvPr id="11" name="object 11"/>
            <p:cNvSpPr/>
            <p:nvPr/>
          </p:nvSpPr>
          <p:spPr>
            <a:xfrm>
              <a:off x="309562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8"/>
                  </a:lnTo>
                  <a:lnTo>
                    <a:pt x="3650544" y="1159625"/>
                  </a:lnTo>
                  <a:lnTo>
                    <a:pt x="3617038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62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4"/>
                  </a:lnTo>
                  <a:lnTo>
                    <a:pt x="18550" y="35274"/>
                  </a:lnTo>
                  <a:lnTo>
                    <a:pt x="22301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7"/>
                  </a:lnTo>
                  <a:lnTo>
                    <a:pt x="3655484" y="15249"/>
                  </a:lnTo>
                  <a:lnTo>
                    <a:pt x="3660424" y="18550"/>
                  </a:lnTo>
                  <a:lnTo>
                    <a:pt x="3664994" y="22301"/>
                  </a:lnTo>
                  <a:lnTo>
                    <a:pt x="3669196" y="26502"/>
                  </a:lnTo>
                  <a:lnTo>
                    <a:pt x="3673397" y="30703"/>
                  </a:lnTo>
                  <a:lnTo>
                    <a:pt x="3688811" y="55858"/>
                  </a:lnTo>
                  <a:lnTo>
                    <a:pt x="3691085" y="61348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8811" y="1115714"/>
                  </a:lnTo>
                  <a:lnTo>
                    <a:pt x="3686537" y="1121204"/>
                  </a:lnTo>
                  <a:lnTo>
                    <a:pt x="3683750" y="1126418"/>
                  </a:lnTo>
                  <a:lnTo>
                    <a:pt x="3680449" y="1131358"/>
                  </a:lnTo>
                  <a:lnTo>
                    <a:pt x="3677148" y="1136298"/>
                  </a:lnTo>
                  <a:lnTo>
                    <a:pt x="3673397" y="1140869"/>
                  </a:lnTo>
                  <a:lnTo>
                    <a:pt x="3669196" y="1145071"/>
                  </a:lnTo>
                  <a:lnTo>
                    <a:pt x="3664994" y="114927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5" y="1169836"/>
                  </a:lnTo>
                  <a:lnTo>
                    <a:pt x="3617038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84546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18550" y="1136298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8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20" y="218101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2" y="607960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465" y="4785585"/>
              <a:ext cx="321945" cy="297180"/>
            </a:xfrm>
            <a:custGeom>
              <a:avLst/>
              <a:gdLst/>
              <a:ahLst/>
              <a:cxnLst/>
              <a:rect l="l" t="t" r="r" b="b"/>
              <a:pathLst>
                <a:path w="321944" h="297179">
                  <a:moveTo>
                    <a:pt x="40751" y="126917"/>
                  </a:moveTo>
                  <a:lnTo>
                    <a:pt x="32347" y="125727"/>
                  </a:lnTo>
                  <a:lnTo>
                    <a:pt x="25061" y="121363"/>
                  </a:lnTo>
                  <a:lnTo>
                    <a:pt x="20167" y="114777"/>
                  </a:lnTo>
                  <a:lnTo>
                    <a:pt x="18098" y="106834"/>
                  </a:lnTo>
                  <a:lnTo>
                    <a:pt x="19288" y="98402"/>
                  </a:lnTo>
                  <a:lnTo>
                    <a:pt x="43247" y="55051"/>
                  </a:lnTo>
                  <a:lnTo>
                    <a:pt x="93413" y="14222"/>
                  </a:lnTo>
                  <a:lnTo>
                    <a:pt x="137401" y="130"/>
                  </a:lnTo>
                  <a:lnTo>
                    <a:pt x="183156" y="0"/>
                  </a:lnTo>
                  <a:lnTo>
                    <a:pt x="227224" y="13827"/>
                  </a:lnTo>
                  <a:lnTo>
                    <a:pt x="265598" y="41216"/>
                  </a:lnTo>
                  <a:lnTo>
                    <a:pt x="160332" y="41216"/>
                  </a:lnTo>
                  <a:lnTo>
                    <a:pt x="120243" y="49147"/>
                  </a:lnTo>
                  <a:lnTo>
                    <a:pt x="84988" y="72618"/>
                  </a:lnTo>
                  <a:lnTo>
                    <a:pt x="59672" y="112667"/>
                  </a:lnTo>
                  <a:lnTo>
                    <a:pt x="55411" y="119766"/>
                  </a:lnTo>
                  <a:lnTo>
                    <a:pt x="55299" y="119954"/>
                  </a:lnTo>
                  <a:lnTo>
                    <a:pt x="48697" y="124848"/>
                  </a:lnTo>
                  <a:lnTo>
                    <a:pt x="40751" y="126917"/>
                  </a:lnTo>
                  <a:close/>
                </a:path>
                <a:path w="321944" h="297179">
                  <a:moveTo>
                    <a:pt x="321468" y="41609"/>
                  </a:moveTo>
                  <a:lnTo>
                    <a:pt x="266149" y="41609"/>
                  </a:lnTo>
                  <a:lnTo>
                    <a:pt x="298631" y="9128"/>
                  </a:lnTo>
                  <a:lnTo>
                    <a:pt x="305529" y="7788"/>
                  </a:lnTo>
                  <a:lnTo>
                    <a:pt x="317584" y="12744"/>
                  </a:lnTo>
                  <a:lnTo>
                    <a:pt x="321468" y="18638"/>
                  </a:lnTo>
                  <a:lnTo>
                    <a:pt x="321468" y="41609"/>
                  </a:lnTo>
                  <a:close/>
                </a:path>
                <a:path w="321944" h="297179">
                  <a:moveTo>
                    <a:pt x="314318" y="126917"/>
                  </a:moveTo>
                  <a:lnTo>
                    <a:pt x="213150" y="126917"/>
                  </a:lnTo>
                  <a:lnTo>
                    <a:pt x="207280" y="123048"/>
                  </a:lnTo>
                  <a:lnTo>
                    <a:pt x="202324" y="110993"/>
                  </a:lnTo>
                  <a:lnTo>
                    <a:pt x="203663" y="104095"/>
                  </a:lnTo>
                  <a:lnTo>
                    <a:pt x="235877" y="71948"/>
                  </a:lnTo>
                  <a:lnTo>
                    <a:pt x="200472" y="48818"/>
                  </a:lnTo>
                  <a:lnTo>
                    <a:pt x="160332" y="41216"/>
                  </a:lnTo>
                  <a:lnTo>
                    <a:pt x="265598" y="41216"/>
                  </a:lnTo>
                  <a:lnTo>
                    <a:pt x="266149" y="41609"/>
                  </a:lnTo>
                  <a:lnTo>
                    <a:pt x="321468" y="41609"/>
                  </a:lnTo>
                  <a:lnTo>
                    <a:pt x="321468" y="119766"/>
                  </a:lnTo>
                  <a:lnTo>
                    <a:pt x="314318" y="126917"/>
                  </a:lnTo>
                  <a:close/>
                </a:path>
                <a:path w="321944" h="297179">
                  <a:moveTo>
                    <a:pt x="15939" y="288939"/>
                  </a:moveTo>
                  <a:lnTo>
                    <a:pt x="3884" y="283983"/>
                  </a:lnTo>
                  <a:lnTo>
                    <a:pt x="0" y="278090"/>
                  </a:lnTo>
                  <a:lnTo>
                    <a:pt x="120" y="176841"/>
                  </a:lnTo>
                  <a:lnTo>
                    <a:pt x="7166" y="169795"/>
                  </a:lnTo>
                  <a:lnTo>
                    <a:pt x="108294" y="169795"/>
                  </a:lnTo>
                  <a:lnTo>
                    <a:pt x="114188" y="173679"/>
                  </a:lnTo>
                  <a:lnTo>
                    <a:pt x="119144" y="185734"/>
                  </a:lnTo>
                  <a:lnTo>
                    <a:pt x="117804" y="192633"/>
                  </a:lnTo>
                  <a:lnTo>
                    <a:pt x="85658" y="224847"/>
                  </a:lnTo>
                  <a:lnTo>
                    <a:pt x="121063" y="247976"/>
                  </a:lnTo>
                  <a:lnTo>
                    <a:pt x="158772" y="255118"/>
                  </a:lnTo>
                  <a:lnTo>
                    <a:pt x="55319" y="255118"/>
                  </a:lnTo>
                  <a:lnTo>
                    <a:pt x="22837" y="287600"/>
                  </a:lnTo>
                  <a:lnTo>
                    <a:pt x="15939" y="288939"/>
                  </a:lnTo>
                  <a:close/>
                </a:path>
                <a:path w="321944" h="297179">
                  <a:moveTo>
                    <a:pt x="265257" y="255579"/>
                  </a:moveTo>
                  <a:lnTo>
                    <a:pt x="161203" y="255579"/>
                  </a:lnTo>
                  <a:lnTo>
                    <a:pt x="201292" y="247648"/>
                  </a:lnTo>
                  <a:lnTo>
                    <a:pt x="236547" y="224177"/>
                  </a:lnTo>
                  <a:lnTo>
                    <a:pt x="244750" y="215028"/>
                  </a:lnTo>
                  <a:lnTo>
                    <a:pt x="251691" y="205232"/>
                  </a:lnTo>
                  <a:lnTo>
                    <a:pt x="257389" y="194896"/>
                  </a:lnTo>
                  <a:lnTo>
                    <a:pt x="261863" y="184127"/>
                  </a:lnTo>
                  <a:lnTo>
                    <a:pt x="266236" y="176841"/>
                  </a:lnTo>
                  <a:lnTo>
                    <a:pt x="272838" y="171947"/>
                  </a:lnTo>
                  <a:lnTo>
                    <a:pt x="281101" y="169795"/>
                  </a:lnTo>
                  <a:lnTo>
                    <a:pt x="280199" y="169795"/>
                  </a:lnTo>
                  <a:lnTo>
                    <a:pt x="289187" y="171067"/>
                  </a:lnTo>
                  <a:lnTo>
                    <a:pt x="296474" y="175431"/>
                  </a:lnTo>
                  <a:lnTo>
                    <a:pt x="301368" y="182018"/>
                  </a:lnTo>
                  <a:lnTo>
                    <a:pt x="303437" y="189960"/>
                  </a:lnTo>
                  <a:lnTo>
                    <a:pt x="302247" y="198392"/>
                  </a:lnTo>
                  <a:lnTo>
                    <a:pt x="295958" y="213499"/>
                  </a:lnTo>
                  <a:lnTo>
                    <a:pt x="287948" y="227977"/>
                  </a:lnTo>
                  <a:lnTo>
                    <a:pt x="278231" y="241678"/>
                  </a:lnTo>
                  <a:lnTo>
                    <a:pt x="266819" y="254448"/>
                  </a:lnTo>
                  <a:lnTo>
                    <a:pt x="265257" y="255579"/>
                  </a:lnTo>
                  <a:close/>
                </a:path>
                <a:path w="321944" h="297179">
                  <a:moveTo>
                    <a:pt x="138311" y="296728"/>
                  </a:moveTo>
                  <a:lnTo>
                    <a:pt x="94243" y="282901"/>
                  </a:lnTo>
                  <a:lnTo>
                    <a:pt x="55319" y="255118"/>
                  </a:lnTo>
                  <a:lnTo>
                    <a:pt x="158772" y="255118"/>
                  </a:lnTo>
                  <a:lnTo>
                    <a:pt x="161203" y="255579"/>
                  </a:lnTo>
                  <a:lnTo>
                    <a:pt x="265257" y="255579"/>
                  </a:lnTo>
                  <a:lnTo>
                    <a:pt x="228055" y="282505"/>
                  </a:lnTo>
                  <a:lnTo>
                    <a:pt x="184067" y="296597"/>
                  </a:lnTo>
                  <a:lnTo>
                    <a:pt x="138311" y="296728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899" y="4527524"/>
            <a:ext cx="1549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柔軟性</a:t>
            </a:r>
            <a:r>
              <a:rPr sz="1350" spc="-170" dirty="0">
                <a:solidFill>
                  <a:srgbClr val="0177BD"/>
                </a:solidFill>
                <a:latin typeface="PMingLiU"/>
                <a:cs typeface="PMingLiU"/>
              </a:rPr>
              <a:t>‧</a:t>
            </a: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拡張性の向上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212" y="4943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9399" y="4827561"/>
            <a:ext cx="2279015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25" dirty="0">
                <a:latin typeface="PMingLiU"/>
                <a:cs typeface="PMingLiU"/>
              </a:rPr>
              <a:t>アクセス</a:t>
            </a:r>
            <a:r>
              <a:rPr sz="1150" spc="-110" dirty="0">
                <a:latin typeface="SimSun"/>
                <a:cs typeface="SimSun"/>
              </a:rPr>
              <a:t>増加時に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動で</a:t>
            </a:r>
            <a:r>
              <a:rPr sz="1150" spc="-125" dirty="0">
                <a:latin typeface="PMingLiU"/>
                <a:cs typeface="PMingLiU"/>
              </a:rPr>
              <a:t>リソース</a:t>
            </a:r>
            <a:r>
              <a:rPr sz="1150" spc="-100" dirty="0">
                <a:latin typeface="SimSun"/>
                <a:cs typeface="SimSun"/>
              </a:rPr>
              <a:t>拡張</a:t>
            </a:r>
            <a:r>
              <a:rPr sz="1150" spc="-110" dirty="0">
                <a:latin typeface="SimSun"/>
                <a:cs typeface="SimSun"/>
              </a:rPr>
              <a:t>短期間での機能追加</a:t>
            </a: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00" dirty="0">
                <a:latin typeface="SimSun"/>
                <a:cs typeface="SimSun"/>
              </a:rPr>
              <a:t>変更が容易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ビジネス</a:t>
            </a:r>
            <a:r>
              <a:rPr sz="1150" spc="-105" dirty="0">
                <a:latin typeface="SimSun"/>
                <a:cs typeface="SimSun"/>
              </a:rPr>
              <a:t>要件の変化に迅速対応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8624" y="4400549"/>
            <a:ext cx="3714750" cy="1181100"/>
            <a:chOff x="4238624" y="4400549"/>
            <a:chExt cx="3714750" cy="1181100"/>
          </a:xfrm>
        </p:grpSpPr>
        <p:sp>
          <p:nvSpPr>
            <p:cNvPr id="19" name="object 19"/>
            <p:cNvSpPr/>
            <p:nvPr/>
          </p:nvSpPr>
          <p:spPr>
            <a:xfrm>
              <a:off x="4243386" y="4405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386" y="4405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74519" y="22301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1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689974" y="1131358"/>
                  </a:lnTo>
                  <a:lnTo>
                    <a:pt x="3686673" y="1136298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6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7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90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611290" y="47624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5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5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5850" y="4527524"/>
            <a:ext cx="184531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可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⽤</a:t>
            </a: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性</a:t>
            </a:r>
            <a:r>
              <a:rPr sz="1350" spc="-185" dirty="0">
                <a:solidFill>
                  <a:srgbClr val="0177BD"/>
                </a:solidFill>
                <a:latin typeface="PMingLiU"/>
                <a:cs typeface="PMingLiU"/>
              </a:rPr>
              <a:t>‧セキュリティ</a:t>
            </a:r>
            <a:r>
              <a:rPr sz="1350" spc="-110" dirty="0">
                <a:solidFill>
                  <a:srgbClr val="0177BD"/>
                </a:solidFill>
                <a:latin typeface="SimSun"/>
                <a:cs typeface="SimSun"/>
              </a:rPr>
              <a:t>強化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3037" y="4943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6350" y="4827561"/>
            <a:ext cx="215138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冗</a:t>
            </a:r>
            <a:r>
              <a:rPr sz="1150" spc="-110" dirty="0">
                <a:latin typeface="Meiryo"/>
                <a:cs typeface="Meiryo"/>
              </a:rPr>
              <a:t>⻑</a:t>
            </a:r>
            <a:r>
              <a:rPr sz="1150" spc="-110" dirty="0">
                <a:latin typeface="SimSun"/>
                <a:cs typeface="SimSun"/>
              </a:rPr>
              <a:t>構成に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可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95" dirty="0">
                <a:latin typeface="SimSun"/>
                <a:cs typeface="SimSun"/>
              </a:rPr>
              <a:t>性の確保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最新の</a:t>
            </a:r>
            <a:r>
              <a:rPr sz="1150" spc="-125" dirty="0">
                <a:latin typeface="PMingLiU"/>
                <a:cs typeface="PMingLiU"/>
              </a:rPr>
              <a:t>セキュリティ</a:t>
            </a:r>
            <a:r>
              <a:rPr sz="1150" spc="-110" dirty="0">
                <a:latin typeface="SimSun"/>
                <a:cs typeface="SimSun"/>
              </a:rPr>
              <a:t>対策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動適</a:t>
            </a:r>
            <a:r>
              <a:rPr sz="1150" spc="-9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災害時の</a:t>
            </a:r>
            <a:r>
              <a:rPr sz="1150" spc="-110" dirty="0">
                <a:latin typeface="PMingLiU"/>
                <a:cs typeface="PMingLiU"/>
              </a:rPr>
              <a:t>データ</a:t>
            </a:r>
            <a:r>
              <a:rPr sz="1150" spc="-105" dirty="0">
                <a:latin typeface="SimSun"/>
                <a:cs typeface="SimSun"/>
              </a:rPr>
              <a:t>保全と業務継続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81973" y="4400549"/>
            <a:ext cx="3705225" cy="1181100"/>
            <a:chOff x="8181973" y="4400549"/>
            <a:chExt cx="3705225" cy="1181100"/>
          </a:xfrm>
        </p:grpSpPr>
        <p:sp>
          <p:nvSpPr>
            <p:cNvPr id="27" name="object 27"/>
            <p:cNvSpPr/>
            <p:nvPr/>
          </p:nvSpPr>
          <p:spPr>
            <a:xfrm>
              <a:off x="8186735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6735" y="4405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4"/>
                  </a:lnTo>
                  <a:lnTo>
                    <a:pt x="18551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8"/>
                  </a:lnTo>
                  <a:lnTo>
                    <a:pt x="3677146" y="1136298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6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8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4552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3"/>
                  </a:lnTo>
                  <a:lnTo>
                    <a:pt x="74978" y="154038"/>
                  </a:lnTo>
                  <a:lnTo>
                    <a:pt x="105059" y="118287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60"/>
                  </a:lnTo>
                  <a:lnTo>
                    <a:pt x="675516" y="139296"/>
                  </a:lnTo>
                  <a:lnTo>
                    <a:pt x="702889" y="177168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2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543924" y="4783931"/>
              <a:ext cx="342900" cy="300355"/>
            </a:xfrm>
            <a:custGeom>
              <a:avLst/>
              <a:gdLst/>
              <a:ahLst/>
              <a:cxnLst/>
              <a:rect l="l" t="t" r="r" b="b"/>
              <a:pathLst>
                <a:path w="342900" h="300354">
                  <a:moveTo>
                    <a:pt x="321468" y="300037"/>
                  </a:moveTo>
                  <a:lnTo>
                    <a:pt x="53578" y="300037"/>
                  </a:lnTo>
                  <a:lnTo>
                    <a:pt x="32718" y="295828"/>
                  </a:lnTo>
                  <a:lnTo>
                    <a:pt x="15688" y="284349"/>
                  </a:lnTo>
                  <a:lnTo>
                    <a:pt x="4208" y="267319"/>
                  </a:lnTo>
                  <a:lnTo>
                    <a:pt x="0" y="246459"/>
                  </a:lnTo>
                  <a:lnTo>
                    <a:pt x="0" y="21431"/>
                  </a:lnTo>
                  <a:lnTo>
                    <a:pt x="1681" y="13081"/>
                  </a:lnTo>
                  <a:lnTo>
                    <a:pt x="6270" y="6270"/>
                  </a:lnTo>
                  <a:lnTo>
                    <a:pt x="13081" y="1681"/>
                  </a:lnTo>
                  <a:lnTo>
                    <a:pt x="21431" y="0"/>
                  </a:lnTo>
                  <a:lnTo>
                    <a:pt x="29780" y="1681"/>
                  </a:lnTo>
                  <a:lnTo>
                    <a:pt x="36592" y="6270"/>
                  </a:lnTo>
                  <a:lnTo>
                    <a:pt x="41180" y="13081"/>
                  </a:lnTo>
                  <a:lnTo>
                    <a:pt x="42862" y="21431"/>
                  </a:lnTo>
                  <a:lnTo>
                    <a:pt x="42862" y="252352"/>
                  </a:lnTo>
                  <a:lnTo>
                    <a:pt x="47684" y="257174"/>
                  </a:lnTo>
                  <a:lnTo>
                    <a:pt x="321468" y="257174"/>
                  </a:lnTo>
                  <a:lnTo>
                    <a:pt x="329818" y="258856"/>
                  </a:lnTo>
                  <a:lnTo>
                    <a:pt x="336629" y="263445"/>
                  </a:lnTo>
                  <a:lnTo>
                    <a:pt x="341218" y="270256"/>
                  </a:lnTo>
                  <a:lnTo>
                    <a:pt x="342899" y="278606"/>
                  </a:lnTo>
                  <a:lnTo>
                    <a:pt x="341218" y="286955"/>
                  </a:lnTo>
                  <a:lnTo>
                    <a:pt x="336629" y="293767"/>
                  </a:lnTo>
                  <a:lnTo>
                    <a:pt x="329818" y="298355"/>
                  </a:lnTo>
                  <a:lnTo>
                    <a:pt x="321468" y="300037"/>
                  </a:lnTo>
                  <a:close/>
                </a:path>
                <a:path w="342900" h="300354">
                  <a:moveTo>
                    <a:pt x="275056" y="119680"/>
                  </a:moveTo>
                  <a:lnTo>
                    <a:pt x="214312" y="119680"/>
                  </a:lnTo>
                  <a:lnTo>
                    <a:pt x="284834" y="49090"/>
                  </a:lnTo>
                  <a:lnTo>
                    <a:pt x="291929" y="44381"/>
                  </a:lnTo>
                  <a:lnTo>
                    <a:pt x="300004" y="42812"/>
                  </a:lnTo>
                  <a:lnTo>
                    <a:pt x="308078" y="44381"/>
                  </a:lnTo>
                  <a:lnTo>
                    <a:pt x="315173" y="49090"/>
                  </a:lnTo>
                  <a:lnTo>
                    <a:pt x="319882" y="56185"/>
                  </a:lnTo>
                  <a:lnTo>
                    <a:pt x="321452" y="64260"/>
                  </a:lnTo>
                  <a:lnTo>
                    <a:pt x="319882" y="72334"/>
                  </a:lnTo>
                  <a:lnTo>
                    <a:pt x="314908" y="79827"/>
                  </a:lnTo>
                  <a:lnTo>
                    <a:pt x="275056" y="119680"/>
                  </a:lnTo>
                  <a:close/>
                </a:path>
                <a:path w="342900" h="300354">
                  <a:moveTo>
                    <a:pt x="85691" y="192864"/>
                  </a:moveTo>
                  <a:lnTo>
                    <a:pt x="77617" y="191294"/>
                  </a:lnTo>
                  <a:lnTo>
                    <a:pt x="70522" y="186585"/>
                  </a:lnTo>
                  <a:lnTo>
                    <a:pt x="65813" y="179490"/>
                  </a:lnTo>
                  <a:lnTo>
                    <a:pt x="64243" y="171416"/>
                  </a:lnTo>
                  <a:lnTo>
                    <a:pt x="65813" y="163342"/>
                  </a:lnTo>
                  <a:lnTo>
                    <a:pt x="70522" y="156247"/>
                  </a:lnTo>
                  <a:lnTo>
                    <a:pt x="145531" y="81237"/>
                  </a:lnTo>
                  <a:lnTo>
                    <a:pt x="152626" y="76528"/>
                  </a:lnTo>
                  <a:lnTo>
                    <a:pt x="160700" y="74959"/>
                  </a:lnTo>
                  <a:lnTo>
                    <a:pt x="168775" y="76528"/>
                  </a:lnTo>
                  <a:lnTo>
                    <a:pt x="175870" y="81237"/>
                  </a:lnTo>
                  <a:lnTo>
                    <a:pt x="214312" y="119680"/>
                  </a:lnTo>
                  <a:lnTo>
                    <a:pt x="275056" y="119680"/>
                  </a:lnTo>
                  <a:lnTo>
                    <a:pt x="267957" y="126779"/>
                  </a:lnTo>
                  <a:lnTo>
                    <a:pt x="160734" y="126779"/>
                  </a:lnTo>
                  <a:lnTo>
                    <a:pt x="100860" y="186585"/>
                  </a:lnTo>
                  <a:lnTo>
                    <a:pt x="93765" y="191294"/>
                  </a:lnTo>
                  <a:lnTo>
                    <a:pt x="85691" y="192864"/>
                  </a:lnTo>
                  <a:close/>
                </a:path>
                <a:path w="342900" h="300354">
                  <a:moveTo>
                    <a:pt x="314908" y="79827"/>
                  </a:moveTo>
                  <a:lnTo>
                    <a:pt x="315162" y="79445"/>
                  </a:lnTo>
                  <a:lnTo>
                    <a:pt x="315291" y="79445"/>
                  </a:lnTo>
                  <a:lnTo>
                    <a:pt x="314908" y="79827"/>
                  </a:lnTo>
                  <a:close/>
                </a:path>
                <a:path w="342900" h="300354">
                  <a:moveTo>
                    <a:pt x="214776" y="171416"/>
                  </a:moveTo>
                  <a:lnTo>
                    <a:pt x="213915" y="171416"/>
                  </a:lnTo>
                  <a:lnTo>
                    <a:pt x="206271" y="169930"/>
                  </a:lnTo>
                  <a:lnTo>
                    <a:pt x="199176" y="165221"/>
                  </a:lnTo>
                  <a:lnTo>
                    <a:pt x="160734" y="126779"/>
                  </a:lnTo>
                  <a:lnTo>
                    <a:pt x="267957" y="126779"/>
                  </a:lnTo>
                  <a:lnTo>
                    <a:pt x="229515" y="165221"/>
                  </a:lnTo>
                  <a:lnTo>
                    <a:pt x="222420" y="169930"/>
                  </a:lnTo>
                  <a:lnTo>
                    <a:pt x="214776" y="171416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32800" y="4527524"/>
            <a:ext cx="9398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PMingLiU"/>
                <a:cs typeface="PMingLiU"/>
              </a:rPr>
              <a:t>コスト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6387" y="4943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300" y="4827561"/>
            <a:ext cx="14922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初期投資の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90" dirty="0">
                <a:latin typeface="SimSun"/>
                <a:cs typeface="SimSun"/>
              </a:rPr>
              <a:t>幅削減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利</a:t>
            </a:r>
            <a:r>
              <a:rPr sz="1150" spc="-110" dirty="0">
                <a:latin typeface="Meiryo"/>
                <a:cs typeface="Meiryo"/>
              </a:rPr>
              <a:t>⽤量</a:t>
            </a:r>
            <a:r>
              <a:rPr sz="1150" spc="-110" dirty="0">
                <a:latin typeface="SimSun"/>
                <a:cs typeface="SimSun"/>
              </a:rPr>
              <a:t>に応じた従</a:t>
            </a:r>
            <a:r>
              <a:rPr sz="1150" spc="-110" dirty="0">
                <a:latin typeface="Meiryo"/>
                <a:cs typeface="Meiryo"/>
              </a:rPr>
              <a:t>量</a:t>
            </a:r>
            <a:r>
              <a:rPr sz="1150" spc="-110" dirty="0">
                <a:latin typeface="SimSun"/>
                <a:cs typeface="SimSun"/>
              </a:rPr>
              <a:t>課</a:t>
            </a:r>
            <a:r>
              <a:rPr sz="1150" spc="-114" dirty="0">
                <a:latin typeface="Meiryo"/>
                <a:cs typeface="Meiryo"/>
              </a:rPr>
              <a:t>⾦</a:t>
            </a:r>
            <a:r>
              <a:rPr sz="1150" spc="-110" dirty="0">
                <a:latin typeface="SimSun"/>
                <a:cs typeface="SimSun"/>
              </a:rPr>
              <a:t>運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保守</a:t>
            </a:r>
            <a:r>
              <a:rPr sz="1150" spc="-110" dirty="0">
                <a:latin typeface="PMingLiU"/>
                <a:cs typeface="PMingLiU"/>
              </a:rPr>
              <a:t>コスト</a:t>
            </a:r>
            <a:r>
              <a:rPr sz="1150" spc="-114" dirty="0">
                <a:latin typeface="SimSun"/>
                <a:cs typeface="SimSun"/>
              </a:rPr>
              <a:t>の低減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0737" y="5999325"/>
            <a:ext cx="6400800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0" dirty="0">
                <a:latin typeface="SimSun"/>
                <a:cs typeface="SimSun"/>
              </a:rPr>
              <a:t>当社初の</a:t>
            </a:r>
            <a:r>
              <a:rPr sz="1350" spc="-185" dirty="0">
                <a:latin typeface="PMingLiU"/>
                <a:cs typeface="PMingLiU"/>
              </a:rPr>
              <a:t>クラウドネイティブ</a:t>
            </a:r>
            <a:r>
              <a:rPr sz="1350" spc="-170" dirty="0">
                <a:latin typeface="SimSun"/>
                <a:cs typeface="SimSun"/>
              </a:rPr>
              <a:t>開発に</a:t>
            </a:r>
            <a:r>
              <a:rPr sz="1350" spc="-210" dirty="0">
                <a:latin typeface="PMingLiU"/>
                <a:cs typeface="PMingLiU"/>
              </a:rPr>
              <a:t>より</a:t>
            </a:r>
            <a:r>
              <a:rPr sz="1350" spc="-170" dirty="0">
                <a:latin typeface="SimSun"/>
                <a:cs typeface="SimSun"/>
              </a:rPr>
              <a:t>、</a:t>
            </a:r>
            <a:r>
              <a:rPr sz="1350" spc="-185" dirty="0">
                <a:latin typeface="PMingLiU"/>
                <a:cs typeface="PMingLiU"/>
              </a:rPr>
              <a:t>システム</a:t>
            </a:r>
            <a:r>
              <a:rPr sz="1350" spc="-170" dirty="0">
                <a:latin typeface="SimSun"/>
                <a:cs typeface="SimSun"/>
              </a:rPr>
              <a:t>の柔軟性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拡張性</a:t>
            </a:r>
            <a:r>
              <a:rPr sz="1350" spc="-170" dirty="0">
                <a:latin typeface="PMingLiU"/>
                <a:cs typeface="PMingLiU"/>
              </a:rPr>
              <a:t>‧</a:t>
            </a:r>
            <a:r>
              <a:rPr sz="1350" spc="-170" dirty="0">
                <a:latin typeface="SimSun"/>
                <a:cs typeface="SimSun"/>
              </a:rPr>
              <a:t>可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SimSun"/>
                <a:cs typeface="SimSun"/>
              </a:rPr>
              <a:t>性が</a:t>
            </a:r>
            <a:r>
              <a:rPr sz="1350" spc="-170" dirty="0">
                <a:latin typeface="Meiryo"/>
                <a:cs typeface="Meiryo"/>
              </a:rPr>
              <a:t>⼤</a:t>
            </a:r>
            <a:r>
              <a:rPr sz="1350" spc="-150" dirty="0">
                <a:latin typeface="SimSun"/>
                <a:cs typeface="SimSun"/>
              </a:rPr>
              <a:t>幅に向上。</a:t>
            </a:r>
            <a:r>
              <a:rPr sz="1350" spc="-175" dirty="0">
                <a:latin typeface="SimSun"/>
                <a:cs typeface="SimSun"/>
              </a:rPr>
              <a:t>お客さまの利便性向上と同時に、運</a:t>
            </a:r>
            <a:r>
              <a:rPr sz="1350" spc="-170" dirty="0">
                <a:latin typeface="Meiryo"/>
                <a:cs typeface="Meiryo"/>
              </a:rPr>
              <a:t>⽤</a:t>
            </a:r>
            <a:r>
              <a:rPr sz="1350" spc="-170" dirty="0">
                <a:latin typeface="PMingLiU"/>
                <a:cs typeface="PMingLiU"/>
              </a:rPr>
              <a:t>コスト</a:t>
            </a:r>
            <a:r>
              <a:rPr sz="1350" spc="-170" dirty="0">
                <a:latin typeface="SimSun"/>
                <a:cs typeface="SimSun"/>
              </a:rPr>
              <a:t>削減と</a:t>
            </a:r>
            <a:r>
              <a:rPr sz="1350" spc="-185" dirty="0">
                <a:latin typeface="PMingLiU"/>
                <a:cs typeface="PMingLiU"/>
              </a:rPr>
              <a:t>セキュリティ</a:t>
            </a:r>
            <a:r>
              <a:rPr sz="1350" spc="-160" dirty="0">
                <a:latin typeface="SimSun"/>
                <a:cs typeface="SimSun"/>
              </a:rPr>
              <a:t>強化も実現しました。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743199" y="1162049"/>
            <a:ext cx="2857500" cy="1905000"/>
            <a:chOff x="2743199" y="1162049"/>
            <a:chExt cx="2857500" cy="1905000"/>
          </a:xfrm>
        </p:grpSpPr>
        <p:sp>
          <p:nvSpPr>
            <p:cNvPr id="36" name="object 36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6" y="1859703"/>
                  </a:lnTo>
                  <a:lnTo>
                    <a:pt x="26246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4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943349" y="1266824"/>
              <a:ext cx="457200" cy="400050"/>
            </a:xfrm>
            <a:custGeom>
              <a:avLst/>
              <a:gdLst/>
              <a:ahLst/>
              <a:cxnLst/>
              <a:rect l="l" t="t" r="r" b="b"/>
              <a:pathLst>
                <a:path w="457200" h="400050">
                  <a:moveTo>
                    <a:pt x="400050" y="171450"/>
                  </a:moveTo>
                  <a:lnTo>
                    <a:pt x="57150" y="171450"/>
                  </a:lnTo>
                  <a:lnTo>
                    <a:pt x="34922" y="166953"/>
                  </a:lnTo>
                  <a:lnTo>
                    <a:pt x="16754" y="154695"/>
                  </a:lnTo>
                  <a:lnTo>
                    <a:pt x="4496" y="136527"/>
                  </a:lnTo>
                  <a:lnTo>
                    <a:pt x="0" y="114300"/>
                  </a:lnTo>
                  <a:lnTo>
                    <a:pt x="0" y="57150"/>
                  </a:lnTo>
                  <a:lnTo>
                    <a:pt x="4496" y="34922"/>
                  </a:lnTo>
                  <a:lnTo>
                    <a:pt x="16754" y="16754"/>
                  </a:lnTo>
                  <a:lnTo>
                    <a:pt x="34922" y="4496"/>
                  </a:lnTo>
                  <a:lnTo>
                    <a:pt x="57150" y="0"/>
                  </a:lnTo>
                  <a:lnTo>
                    <a:pt x="400050" y="0"/>
                  </a:lnTo>
                  <a:lnTo>
                    <a:pt x="422277" y="4496"/>
                  </a:lnTo>
                  <a:lnTo>
                    <a:pt x="440445" y="16754"/>
                  </a:lnTo>
                  <a:lnTo>
                    <a:pt x="452703" y="34922"/>
                  </a:lnTo>
                  <a:lnTo>
                    <a:pt x="457200" y="57150"/>
                  </a:lnTo>
                  <a:lnTo>
                    <a:pt x="457200" y="64293"/>
                  </a:lnTo>
                  <a:lnTo>
                    <a:pt x="304339" y="64293"/>
                  </a:lnTo>
                  <a:lnTo>
                    <a:pt x="301605" y="64837"/>
                  </a:lnTo>
                  <a:lnTo>
                    <a:pt x="285749" y="82883"/>
                  </a:lnTo>
                  <a:lnTo>
                    <a:pt x="285749" y="88566"/>
                  </a:lnTo>
                  <a:lnTo>
                    <a:pt x="304339" y="107156"/>
                  </a:lnTo>
                  <a:lnTo>
                    <a:pt x="457200" y="107156"/>
                  </a:lnTo>
                  <a:lnTo>
                    <a:pt x="457200" y="114300"/>
                  </a:lnTo>
                  <a:lnTo>
                    <a:pt x="452703" y="136527"/>
                  </a:lnTo>
                  <a:lnTo>
                    <a:pt x="440445" y="154695"/>
                  </a:lnTo>
                  <a:lnTo>
                    <a:pt x="422277" y="166953"/>
                  </a:lnTo>
                  <a:lnTo>
                    <a:pt x="400050" y="171450"/>
                  </a:lnTo>
                  <a:close/>
                </a:path>
                <a:path w="457200" h="400050">
                  <a:moveTo>
                    <a:pt x="368633" y="107156"/>
                  </a:moveTo>
                  <a:lnTo>
                    <a:pt x="310023" y="107156"/>
                  </a:lnTo>
                  <a:lnTo>
                    <a:pt x="312756" y="106612"/>
                  </a:lnTo>
                  <a:lnTo>
                    <a:pt x="318008" y="104437"/>
                  </a:lnTo>
                  <a:lnTo>
                    <a:pt x="328612" y="88566"/>
                  </a:lnTo>
                  <a:lnTo>
                    <a:pt x="328612" y="82883"/>
                  </a:lnTo>
                  <a:lnTo>
                    <a:pt x="310023" y="64293"/>
                  </a:lnTo>
                  <a:lnTo>
                    <a:pt x="368633" y="64293"/>
                  </a:lnTo>
                  <a:lnTo>
                    <a:pt x="350043" y="82883"/>
                  </a:lnTo>
                  <a:lnTo>
                    <a:pt x="350043" y="88566"/>
                  </a:lnTo>
                  <a:lnTo>
                    <a:pt x="365899" y="106612"/>
                  </a:lnTo>
                  <a:lnTo>
                    <a:pt x="368633" y="107156"/>
                  </a:lnTo>
                  <a:close/>
                </a:path>
                <a:path w="457200" h="400050">
                  <a:moveTo>
                    <a:pt x="457200" y="107156"/>
                  </a:moveTo>
                  <a:lnTo>
                    <a:pt x="374316" y="107156"/>
                  </a:lnTo>
                  <a:lnTo>
                    <a:pt x="377050" y="106612"/>
                  </a:lnTo>
                  <a:lnTo>
                    <a:pt x="382301" y="104437"/>
                  </a:lnTo>
                  <a:lnTo>
                    <a:pt x="392906" y="88566"/>
                  </a:lnTo>
                  <a:lnTo>
                    <a:pt x="392906" y="82883"/>
                  </a:lnTo>
                  <a:lnTo>
                    <a:pt x="374316" y="64293"/>
                  </a:lnTo>
                  <a:lnTo>
                    <a:pt x="457200" y="64293"/>
                  </a:lnTo>
                  <a:lnTo>
                    <a:pt x="457200" y="107156"/>
                  </a:lnTo>
                  <a:close/>
                </a:path>
                <a:path w="457200" h="400050">
                  <a:moveTo>
                    <a:pt x="400050" y="400050"/>
                  </a:moveTo>
                  <a:lnTo>
                    <a:pt x="57150" y="400050"/>
                  </a:lnTo>
                  <a:lnTo>
                    <a:pt x="34922" y="395553"/>
                  </a:lnTo>
                  <a:lnTo>
                    <a:pt x="16754" y="383295"/>
                  </a:lnTo>
                  <a:lnTo>
                    <a:pt x="4496" y="365127"/>
                  </a:lnTo>
                  <a:lnTo>
                    <a:pt x="0" y="342900"/>
                  </a:lnTo>
                  <a:lnTo>
                    <a:pt x="0" y="285750"/>
                  </a:lnTo>
                  <a:lnTo>
                    <a:pt x="4496" y="263522"/>
                  </a:lnTo>
                  <a:lnTo>
                    <a:pt x="16754" y="245354"/>
                  </a:lnTo>
                  <a:lnTo>
                    <a:pt x="34922" y="233096"/>
                  </a:lnTo>
                  <a:lnTo>
                    <a:pt x="57150" y="228600"/>
                  </a:lnTo>
                  <a:lnTo>
                    <a:pt x="400050" y="228600"/>
                  </a:lnTo>
                  <a:lnTo>
                    <a:pt x="422277" y="233096"/>
                  </a:lnTo>
                  <a:lnTo>
                    <a:pt x="440445" y="245354"/>
                  </a:lnTo>
                  <a:lnTo>
                    <a:pt x="452703" y="263522"/>
                  </a:lnTo>
                  <a:lnTo>
                    <a:pt x="457200" y="285750"/>
                  </a:lnTo>
                  <a:lnTo>
                    <a:pt x="457200" y="292893"/>
                  </a:lnTo>
                  <a:lnTo>
                    <a:pt x="304339" y="292893"/>
                  </a:lnTo>
                  <a:lnTo>
                    <a:pt x="301605" y="293437"/>
                  </a:lnTo>
                  <a:lnTo>
                    <a:pt x="285749" y="311483"/>
                  </a:lnTo>
                  <a:lnTo>
                    <a:pt x="285749" y="317166"/>
                  </a:lnTo>
                  <a:lnTo>
                    <a:pt x="304339" y="335756"/>
                  </a:lnTo>
                  <a:lnTo>
                    <a:pt x="457200" y="335756"/>
                  </a:lnTo>
                  <a:lnTo>
                    <a:pt x="457200" y="342900"/>
                  </a:lnTo>
                  <a:lnTo>
                    <a:pt x="452703" y="365127"/>
                  </a:lnTo>
                  <a:lnTo>
                    <a:pt x="440445" y="383295"/>
                  </a:lnTo>
                  <a:lnTo>
                    <a:pt x="422277" y="395553"/>
                  </a:lnTo>
                  <a:lnTo>
                    <a:pt x="400050" y="400050"/>
                  </a:lnTo>
                  <a:close/>
                </a:path>
                <a:path w="457200" h="400050">
                  <a:moveTo>
                    <a:pt x="375776" y="335756"/>
                  </a:moveTo>
                  <a:lnTo>
                    <a:pt x="310023" y="335756"/>
                  </a:lnTo>
                  <a:lnTo>
                    <a:pt x="312756" y="335212"/>
                  </a:lnTo>
                  <a:lnTo>
                    <a:pt x="318008" y="333037"/>
                  </a:lnTo>
                  <a:lnTo>
                    <a:pt x="328612" y="317166"/>
                  </a:lnTo>
                  <a:lnTo>
                    <a:pt x="328612" y="311483"/>
                  </a:lnTo>
                  <a:lnTo>
                    <a:pt x="310023" y="292893"/>
                  </a:lnTo>
                  <a:lnTo>
                    <a:pt x="375776" y="292893"/>
                  </a:lnTo>
                  <a:lnTo>
                    <a:pt x="357187" y="311483"/>
                  </a:lnTo>
                  <a:lnTo>
                    <a:pt x="357187" y="317166"/>
                  </a:lnTo>
                  <a:lnTo>
                    <a:pt x="373042" y="335212"/>
                  </a:lnTo>
                  <a:lnTo>
                    <a:pt x="375776" y="335756"/>
                  </a:lnTo>
                  <a:close/>
                </a:path>
                <a:path w="457200" h="400050">
                  <a:moveTo>
                    <a:pt x="457200" y="335756"/>
                  </a:moveTo>
                  <a:lnTo>
                    <a:pt x="381460" y="335756"/>
                  </a:lnTo>
                  <a:lnTo>
                    <a:pt x="384194" y="335212"/>
                  </a:lnTo>
                  <a:lnTo>
                    <a:pt x="389445" y="333037"/>
                  </a:lnTo>
                  <a:lnTo>
                    <a:pt x="400049" y="317166"/>
                  </a:lnTo>
                  <a:lnTo>
                    <a:pt x="400049" y="311483"/>
                  </a:lnTo>
                  <a:lnTo>
                    <a:pt x="381460" y="292893"/>
                  </a:lnTo>
                  <a:lnTo>
                    <a:pt x="457200" y="292893"/>
                  </a:lnTo>
                  <a:lnTo>
                    <a:pt x="457200" y="335756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3551882" y="1800730"/>
            <a:ext cx="1240155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spc="-160" dirty="0">
                <a:latin typeface="SimSun"/>
                <a:cs typeface="SimSun"/>
              </a:rPr>
              <a:t>従来型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spc="-185" dirty="0">
                <a:latin typeface="PMingLiU"/>
                <a:cs typeface="PMingLiU"/>
              </a:rPr>
              <a:t>オンプレミス</a:t>
            </a:r>
            <a:r>
              <a:rPr sz="1350" spc="-110" dirty="0">
                <a:latin typeface="SimSun"/>
                <a:cs typeface="SimSun"/>
              </a:rPr>
              <a:t>環境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3340546" y="2389162"/>
            <a:ext cx="1663064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固定的な</a:t>
            </a:r>
            <a:r>
              <a:rPr sz="1150" spc="-110" dirty="0">
                <a:latin typeface="PMingLiU"/>
                <a:cs typeface="PMingLiU"/>
              </a:rPr>
              <a:t>リソース</a:t>
            </a:r>
            <a:endParaRPr sz="115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拡張に時間</a:t>
            </a:r>
            <a:r>
              <a:rPr sz="1050" dirty="0">
                <a:latin typeface="Liberation Sans"/>
                <a:cs typeface="Liberation Sans"/>
              </a:rPr>
              <a:t>/</a:t>
            </a:r>
            <a:r>
              <a:rPr sz="1150" spc="-110" dirty="0">
                <a:latin typeface="PMingLiU"/>
                <a:cs typeface="PMingLiU"/>
              </a:rPr>
              <a:t>コスト</a:t>
            </a:r>
            <a:r>
              <a:rPr sz="1150" spc="-90" dirty="0">
                <a:latin typeface="SimSun"/>
                <a:cs typeface="SimSun"/>
              </a:rPr>
              <a:t>が必要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運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負荷が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80" dirty="0">
                <a:latin typeface="SimSun"/>
                <a:cs typeface="SimSun"/>
              </a:rPr>
              <a:t>きい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6591299" y="1162049"/>
            <a:ext cx="2857500" cy="1905000"/>
            <a:chOff x="6591299" y="1162049"/>
            <a:chExt cx="2857500" cy="1905000"/>
          </a:xfrm>
        </p:grpSpPr>
        <p:sp>
          <p:nvSpPr>
            <p:cNvPr id="42" name="object 42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5" y="1859703"/>
                  </a:lnTo>
                  <a:lnTo>
                    <a:pt x="26245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3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7734299" y="126682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457200" y="400050"/>
                  </a:moveTo>
                  <a:lnTo>
                    <a:pt x="128587" y="400050"/>
                  </a:lnTo>
                  <a:lnTo>
                    <a:pt x="78546" y="389941"/>
                  </a:lnTo>
                  <a:lnTo>
                    <a:pt x="37672" y="362377"/>
                  </a:lnTo>
                  <a:lnTo>
                    <a:pt x="10108" y="321503"/>
                  </a:lnTo>
                  <a:lnTo>
                    <a:pt x="0" y="271462"/>
                  </a:lnTo>
                  <a:lnTo>
                    <a:pt x="6390" y="231316"/>
                  </a:lnTo>
                  <a:lnTo>
                    <a:pt x="24199" y="196352"/>
                  </a:lnTo>
                  <a:lnTo>
                    <a:pt x="51384" y="168605"/>
                  </a:lnTo>
                  <a:lnTo>
                    <a:pt x="85903" y="150108"/>
                  </a:lnTo>
                  <a:lnTo>
                    <a:pt x="85725" y="145286"/>
                  </a:lnTo>
                  <a:lnTo>
                    <a:pt x="85725" y="142875"/>
                  </a:lnTo>
                  <a:lnTo>
                    <a:pt x="93005" y="97703"/>
                  </a:lnTo>
                  <a:lnTo>
                    <a:pt x="113282" y="58481"/>
                  </a:lnTo>
                  <a:lnTo>
                    <a:pt x="144206" y="27557"/>
                  </a:lnTo>
                  <a:lnTo>
                    <a:pt x="183428" y="7280"/>
                  </a:lnTo>
                  <a:lnTo>
                    <a:pt x="228600" y="0"/>
                  </a:lnTo>
                  <a:lnTo>
                    <a:pt x="266813" y="5162"/>
                  </a:lnTo>
                  <a:lnTo>
                    <a:pt x="301109" y="19734"/>
                  </a:lnTo>
                  <a:lnTo>
                    <a:pt x="330113" y="42343"/>
                  </a:lnTo>
                  <a:lnTo>
                    <a:pt x="352454" y="71616"/>
                  </a:lnTo>
                  <a:lnTo>
                    <a:pt x="363143" y="65513"/>
                  </a:lnTo>
                  <a:lnTo>
                    <a:pt x="374745" y="60967"/>
                  </a:lnTo>
                  <a:lnTo>
                    <a:pt x="387100" y="58129"/>
                  </a:lnTo>
                  <a:lnTo>
                    <a:pt x="400050" y="57150"/>
                  </a:lnTo>
                  <a:lnTo>
                    <a:pt x="433410" y="63889"/>
                  </a:lnTo>
                  <a:lnTo>
                    <a:pt x="460660" y="82264"/>
                  </a:lnTo>
                  <a:lnTo>
                    <a:pt x="479035" y="109514"/>
                  </a:lnTo>
                  <a:lnTo>
                    <a:pt x="485775" y="142875"/>
                  </a:lnTo>
                  <a:lnTo>
                    <a:pt x="485396" y="150954"/>
                  </a:lnTo>
                  <a:lnTo>
                    <a:pt x="484290" y="158825"/>
                  </a:lnTo>
                  <a:lnTo>
                    <a:pt x="482497" y="166445"/>
                  </a:lnTo>
                  <a:lnTo>
                    <a:pt x="480059" y="173771"/>
                  </a:lnTo>
                  <a:lnTo>
                    <a:pt x="516348" y="187940"/>
                  </a:lnTo>
                  <a:lnTo>
                    <a:pt x="545336" y="212984"/>
                  </a:lnTo>
                  <a:lnTo>
                    <a:pt x="564546" y="24641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7533927" y="1800730"/>
            <a:ext cx="972185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45"/>
              </a:spcBef>
            </a:pPr>
            <a:r>
              <a:rPr sz="1700" spc="-210" dirty="0">
                <a:latin typeface="SimSun"/>
                <a:cs typeface="SimSun"/>
              </a:rPr>
              <a:t>新システム</a:t>
            </a:r>
            <a:endParaRPr sz="1700">
              <a:latin typeface="SimSun"/>
              <a:cs typeface="SimSun"/>
            </a:endParaRPr>
          </a:p>
          <a:p>
            <a:pPr marL="28575">
              <a:lnSpc>
                <a:spcPct val="100000"/>
              </a:lnSpc>
              <a:spcBef>
                <a:spcPts val="110"/>
              </a:spcBef>
            </a:pPr>
            <a:r>
              <a:rPr sz="1350" spc="-170" dirty="0">
                <a:latin typeface="PMingLiU"/>
                <a:cs typeface="PMingLiU"/>
              </a:rPr>
              <a:t>クラウド</a:t>
            </a:r>
            <a:r>
              <a:rPr sz="1350" spc="-110" dirty="0">
                <a:latin typeface="SimSun"/>
                <a:cs typeface="SimSun"/>
              </a:rPr>
              <a:t>基盤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7275859" y="2389162"/>
            <a:ext cx="148844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柔軟な</a:t>
            </a:r>
            <a:r>
              <a:rPr sz="1150" spc="-125" dirty="0">
                <a:solidFill>
                  <a:srgbClr val="1C4ED8"/>
                </a:solidFill>
                <a:latin typeface="PMingLiU"/>
                <a:cs typeface="PMingLiU"/>
              </a:rPr>
              <a:t>リソース</a:t>
            </a:r>
            <a:r>
              <a:rPr sz="1150" spc="-80" dirty="0">
                <a:solidFill>
                  <a:srgbClr val="1C4ED8"/>
                </a:solidFill>
                <a:latin typeface="SimSun"/>
                <a:cs typeface="SimSun"/>
              </a:rPr>
              <a:t>配分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迅速な</a:t>
            </a: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スケール</a:t>
            </a:r>
            <a:r>
              <a:rPr sz="1150" spc="-80" dirty="0">
                <a:solidFill>
                  <a:srgbClr val="1C4ED8"/>
                </a:solidFill>
                <a:latin typeface="SimSun"/>
                <a:cs typeface="SimSun"/>
              </a:rPr>
              <a:t>対応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⾃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動化に</a:t>
            </a:r>
            <a:r>
              <a:rPr sz="1150" spc="-130" dirty="0">
                <a:solidFill>
                  <a:srgbClr val="1C4ED8"/>
                </a:solidFill>
                <a:latin typeface="PMingLiU"/>
                <a:cs typeface="PMingLiU"/>
              </a:rPr>
              <a:t>よる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効率運</a:t>
            </a:r>
            <a:r>
              <a:rPr sz="1150" spc="-50" dirty="0">
                <a:solidFill>
                  <a:srgbClr val="1C4ED8"/>
                </a:solidFill>
                <a:latin typeface="Meiryo"/>
                <a:cs typeface="Meiryo"/>
              </a:rPr>
              <a:t>⽤</a:t>
            </a:r>
            <a:endParaRPr sz="1150">
              <a:latin typeface="Meiryo"/>
              <a:cs typeface="Meiry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257549"/>
            <a:ext cx="11582400" cy="647700"/>
          </a:xfrm>
          <a:custGeom>
            <a:avLst/>
            <a:gdLst/>
            <a:ahLst/>
            <a:cxnLst/>
            <a:rect l="l" t="t" r="r" b="b"/>
            <a:pathLst>
              <a:path w="11582400" h="647700">
                <a:moveTo>
                  <a:pt x="11511202" y="647699"/>
                </a:moveTo>
                <a:lnTo>
                  <a:pt x="71196" y="647699"/>
                </a:lnTo>
                <a:lnTo>
                  <a:pt x="66241" y="647211"/>
                </a:lnTo>
                <a:lnTo>
                  <a:pt x="29705" y="632078"/>
                </a:lnTo>
                <a:lnTo>
                  <a:pt x="3885" y="596037"/>
                </a:lnTo>
                <a:lnTo>
                  <a:pt x="0" y="576503"/>
                </a:lnTo>
                <a:lnTo>
                  <a:pt x="0" y="5714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576503"/>
                </a:lnTo>
                <a:lnTo>
                  <a:pt x="11566775" y="617994"/>
                </a:lnTo>
                <a:lnTo>
                  <a:pt x="11530735" y="643813"/>
                </a:lnTo>
                <a:lnTo>
                  <a:pt x="11516156" y="647211"/>
                </a:lnTo>
                <a:lnTo>
                  <a:pt x="11511202" y="6476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5734049"/>
            <a:ext cx="11582400" cy="1047750"/>
            <a:chOff x="304799" y="57340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57388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4"/>
                  </a:lnTo>
                  <a:lnTo>
                    <a:pt x="0" y="971478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8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57388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5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1123" y="12038"/>
                  </a:lnTo>
                  <a:lnTo>
                    <a:pt x="11545023" y="14644"/>
                  </a:lnTo>
                  <a:lnTo>
                    <a:pt x="11548632" y="17605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7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60832" y="100647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0770" y="1037766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6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8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61150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498030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5.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取組内容</a:t>
            </a:r>
            <a:r>
              <a:rPr spc="-540" dirty="0">
                <a:latin typeface="Calibri"/>
                <a:cs typeface="Calibri"/>
              </a:rPr>
              <a:t>② </a:t>
            </a:r>
            <a:r>
              <a:rPr spc="-340" dirty="0"/>
              <a:t>レガシーシステムの融合</a:t>
            </a:r>
            <a:endParaRPr sz="2250">
              <a:latin typeface="Calibri"/>
              <a:cs typeface="Calibri"/>
            </a:endParaRPr>
          </a:p>
        </p:txBody>
      </p: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417218" y="1916906"/>
            <a:ext cx="185737" cy="185737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208043" y="1952625"/>
            <a:ext cx="185737" cy="114300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5207744" y="3378961"/>
            <a:ext cx="177673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25" dirty="0">
                <a:latin typeface="SimSun"/>
                <a:cs typeface="SimSun"/>
              </a:rPr>
              <a:t>融合による</a:t>
            </a:r>
            <a:r>
              <a:rPr sz="1500" b="1" spc="-20" dirty="0">
                <a:latin typeface="Liberation Sans"/>
                <a:cs typeface="Liberation Sans"/>
              </a:rPr>
              <a:t>QCD</a:t>
            </a:r>
            <a:r>
              <a:rPr sz="1700" spc="-160" dirty="0">
                <a:latin typeface="SimSun"/>
                <a:cs typeface="SimSun"/>
              </a:rPr>
              <a:t>向上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11" name="object 1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4799" y="4133849"/>
            <a:ext cx="3705224" cy="1295399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1358899" y="4233083"/>
            <a:ext cx="208280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spc="-35" dirty="0">
                <a:solidFill>
                  <a:srgbClr val="047857"/>
                </a:solidFill>
                <a:latin typeface="Liberation Sans"/>
                <a:cs typeface="Liberation Sans"/>
              </a:rPr>
              <a:t>Quality</a:t>
            </a:r>
            <a:r>
              <a:rPr sz="1350" spc="-35" dirty="0">
                <a:solidFill>
                  <a:srgbClr val="047857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047857"/>
                </a:solidFill>
                <a:latin typeface="SimSun"/>
                <a:cs typeface="SimSun"/>
              </a:rPr>
              <a:t>品質</a:t>
            </a:r>
            <a:r>
              <a:rPr sz="1350" spc="-50" dirty="0">
                <a:solidFill>
                  <a:srgbClr val="047857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検証済みの計算</a:t>
            </a:r>
            <a:r>
              <a:rPr sz="1150" spc="-110" dirty="0">
                <a:latin typeface="PMingLiU"/>
                <a:cs typeface="PMingLiU"/>
              </a:rPr>
              <a:t>ロジックを</a:t>
            </a:r>
            <a:r>
              <a:rPr sz="1150" spc="-110" dirty="0">
                <a:latin typeface="SimSun"/>
                <a:cs typeface="SimSun"/>
              </a:rPr>
              <a:t>活</a:t>
            </a:r>
            <a:r>
              <a:rPr sz="1150" spc="-95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業務</a:t>
            </a:r>
            <a:r>
              <a:rPr sz="1150" spc="-110" dirty="0">
                <a:latin typeface="PMingLiU"/>
                <a:cs typeface="PMingLiU"/>
              </a:rPr>
              <a:t>ノウハウ</a:t>
            </a:r>
            <a:r>
              <a:rPr sz="1150" spc="-100" dirty="0">
                <a:latin typeface="SimSun"/>
                <a:cs typeface="SimSun"/>
              </a:rPr>
              <a:t>の継承と発展</a:t>
            </a:r>
            <a:endParaRPr sz="11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05" dirty="0">
                <a:latin typeface="SimSun"/>
                <a:cs typeface="SimSun"/>
              </a:rPr>
              <a:t>い信頼性の維持</a:t>
            </a:r>
            <a:endParaRPr sz="11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05" dirty="0">
                <a:latin typeface="SimSun"/>
                <a:cs typeface="SimSun"/>
              </a:rPr>
              <a:t>実績に基づく安定性確保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238624" y="4133849"/>
            <a:ext cx="3714749" cy="1295399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5295850" y="4233083"/>
            <a:ext cx="154305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spc="-40" dirty="0">
                <a:solidFill>
                  <a:srgbClr val="B45309"/>
                </a:solidFill>
                <a:latin typeface="Liberation Sans"/>
                <a:cs typeface="Liberation Sans"/>
              </a:rPr>
              <a:t>Cost</a:t>
            </a:r>
            <a:r>
              <a:rPr sz="1350" spc="-40" dirty="0">
                <a:solidFill>
                  <a:srgbClr val="B45309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B45309"/>
                </a:solidFill>
                <a:latin typeface="SimSun"/>
                <a:cs typeface="SimSun"/>
              </a:rPr>
              <a:t>コスト</a:t>
            </a:r>
            <a:r>
              <a:rPr sz="1350" spc="-50" dirty="0">
                <a:solidFill>
                  <a:srgbClr val="B45309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 marR="5080">
              <a:lnSpc>
                <a:spcPct val="108700"/>
              </a:lnSpc>
              <a:spcBef>
                <a:spcPts val="110"/>
              </a:spcBef>
            </a:pPr>
            <a:r>
              <a:rPr sz="1150" spc="-105" dirty="0">
                <a:latin typeface="Meiryo"/>
                <a:cs typeface="Meiryo"/>
              </a:rPr>
              <a:t>再</a:t>
            </a:r>
            <a:r>
              <a:rPr sz="1150" spc="-105" dirty="0">
                <a:latin typeface="SimSun"/>
                <a:cs typeface="SimSun"/>
              </a:rPr>
              <a:t>開発</a:t>
            </a:r>
            <a:r>
              <a:rPr sz="1150" spc="-105" dirty="0">
                <a:latin typeface="PMingLiU"/>
                <a:cs typeface="PMingLiU"/>
              </a:rPr>
              <a:t>コスト</a:t>
            </a:r>
            <a:r>
              <a:rPr sz="1150" spc="-105" dirty="0">
                <a:latin typeface="SimSun"/>
                <a:cs typeface="SimSun"/>
              </a:rPr>
              <a:t>の削減既存資</a:t>
            </a:r>
            <a:r>
              <a:rPr sz="1150" spc="-105" dirty="0">
                <a:latin typeface="Meiryo"/>
                <a:cs typeface="Meiryo"/>
              </a:rPr>
              <a:t>産</a:t>
            </a:r>
            <a:r>
              <a:rPr sz="1150" spc="-105" dirty="0">
                <a:latin typeface="SimSun"/>
                <a:cs typeface="SimSun"/>
              </a:rPr>
              <a:t>の有効活</a:t>
            </a:r>
            <a:r>
              <a:rPr sz="1150" spc="-105" dirty="0">
                <a:latin typeface="Meiryo"/>
                <a:cs typeface="Meiryo"/>
              </a:rPr>
              <a:t>⽤</a:t>
            </a:r>
            <a:r>
              <a:rPr sz="1150" spc="-105" dirty="0">
                <a:latin typeface="SimSun"/>
                <a:cs typeface="SimSun"/>
              </a:rPr>
              <a:t>運</a:t>
            </a:r>
            <a:r>
              <a:rPr sz="1150" spc="-105" dirty="0">
                <a:latin typeface="Meiryo"/>
                <a:cs typeface="Meiryo"/>
              </a:rPr>
              <a:t>⽤</a:t>
            </a:r>
            <a:r>
              <a:rPr sz="1150" spc="-105" dirty="0">
                <a:latin typeface="PMingLiU"/>
                <a:cs typeface="PMingLiU"/>
              </a:rPr>
              <a:t>コスト</a:t>
            </a:r>
            <a:r>
              <a:rPr sz="1150" spc="-105" dirty="0">
                <a:latin typeface="SimSun"/>
                <a:cs typeface="SimSun"/>
              </a:rPr>
              <a:t>の最適化</a:t>
            </a:r>
            <a:r>
              <a:rPr sz="1150" spc="-125" dirty="0">
                <a:latin typeface="PMingLiU"/>
                <a:cs typeface="PMingLiU"/>
              </a:rPr>
              <a:t>リソー</a:t>
            </a:r>
            <a:r>
              <a:rPr sz="1150" spc="-105" dirty="0">
                <a:latin typeface="PMingLiU"/>
                <a:cs typeface="PMingLiU"/>
              </a:rPr>
              <a:t>ス</a:t>
            </a:r>
            <a:r>
              <a:rPr sz="1150" spc="-105" dirty="0">
                <a:latin typeface="SimSun"/>
                <a:cs typeface="SimSun"/>
              </a:rPr>
              <a:t>の効率的配分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8181973" y="4133849"/>
            <a:ext cx="3705225" cy="1295400"/>
            <a:chOff x="8181973" y="4133849"/>
            <a:chExt cx="3705225" cy="1295400"/>
          </a:xfrm>
        </p:grpSpPr>
        <p:sp>
          <p:nvSpPr>
            <p:cNvPr id="16" name="object 16"/>
            <p:cNvSpPr/>
            <p:nvPr/>
          </p:nvSpPr>
          <p:spPr>
            <a:xfrm>
              <a:off x="8186735" y="4138612"/>
              <a:ext cx="3695700" cy="1285875"/>
            </a:xfrm>
            <a:custGeom>
              <a:avLst/>
              <a:gdLst/>
              <a:ahLst/>
              <a:cxnLst/>
              <a:rect l="l" t="t" r="r" b="b"/>
              <a:pathLst>
                <a:path w="3695700" h="1285875">
                  <a:moveTo>
                    <a:pt x="3611153" y="1285874"/>
                  </a:moveTo>
                  <a:lnTo>
                    <a:pt x="84545" y="1285874"/>
                  </a:lnTo>
                  <a:lnTo>
                    <a:pt x="78661" y="1285294"/>
                  </a:lnTo>
                  <a:lnTo>
                    <a:pt x="35275" y="1267323"/>
                  </a:lnTo>
                  <a:lnTo>
                    <a:pt x="9161" y="1235503"/>
                  </a:lnTo>
                  <a:lnTo>
                    <a:pt x="0" y="1201328"/>
                  </a:lnTo>
                  <a:lnTo>
                    <a:pt x="0" y="1195387"/>
                  </a:lnTo>
                  <a:lnTo>
                    <a:pt x="0" y="84545"/>
                  </a:lnTo>
                  <a:lnTo>
                    <a:pt x="11948" y="45155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5"/>
                  </a:lnTo>
                  <a:lnTo>
                    <a:pt x="3695699" y="84545"/>
                  </a:lnTo>
                  <a:lnTo>
                    <a:pt x="3695699" y="1201328"/>
                  </a:lnTo>
                  <a:lnTo>
                    <a:pt x="3683748" y="1240718"/>
                  </a:lnTo>
                  <a:lnTo>
                    <a:pt x="3650542" y="1273924"/>
                  </a:lnTo>
                  <a:lnTo>
                    <a:pt x="3617037" y="1285294"/>
                  </a:lnTo>
                  <a:lnTo>
                    <a:pt x="3611153" y="1285874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8186735" y="4138612"/>
              <a:ext cx="3695700" cy="1285875"/>
            </a:xfrm>
            <a:custGeom>
              <a:avLst/>
              <a:gdLst/>
              <a:ahLst/>
              <a:cxnLst/>
              <a:rect l="l" t="t" r="r" b="b"/>
              <a:pathLst>
                <a:path w="3695700" h="1285875">
                  <a:moveTo>
                    <a:pt x="0" y="11953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8"/>
                  </a:lnTo>
                  <a:lnTo>
                    <a:pt x="6887" y="55859"/>
                  </a:lnTo>
                  <a:lnTo>
                    <a:pt x="9161" y="50369"/>
                  </a:lnTo>
                  <a:lnTo>
                    <a:pt x="11948" y="45155"/>
                  </a:lnTo>
                  <a:lnTo>
                    <a:pt x="15250" y="40215"/>
                  </a:lnTo>
                  <a:lnTo>
                    <a:pt x="18551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80448" y="40215"/>
                  </a:lnTo>
                  <a:lnTo>
                    <a:pt x="3683749" y="45155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195387"/>
                  </a:lnTo>
                  <a:lnTo>
                    <a:pt x="3695699" y="1201328"/>
                  </a:lnTo>
                  <a:lnTo>
                    <a:pt x="3695118" y="1207213"/>
                  </a:lnTo>
                  <a:lnTo>
                    <a:pt x="3693959" y="1213040"/>
                  </a:lnTo>
                  <a:lnTo>
                    <a:pt x="3692800" y="1218867"/>
                  </a:lnTo>
                  <a:lnTo>
                    <a:pt x="3680447" y="1245658"/>
                  </a:lnTo>
                  <a:lnTo>
                    <a:pt x="3677146" y="1250599"/>
                  </a:lnTo>
                  <a:lnTo>
                    <a:pt x="3645328" y="1276712"/>
                  </a:lnTo>
                  <a:lnTo>
                    <a:pt x="3639839" y="1278985"/>
                  </a:lnTo>
                  <a:lnTo>
                    <a:pt x="3634350" y="1281260"/>
                  </a:lnTo>
                  <a:lnTo>
                    <a:pt x="3628692" y="1282976"/>
                  </a:lnTo>
                  <a:lnTo>
                    <a:pt x="3622866" y="1284135"/>
                  </a:lnTo>
                  <a:lnTo>
                    <a:pt x="3617037" y="1285294"/>
                  </a:lnTo>
                  <a:lnTo>
                    <a:pt x="3611153" y="1285874"/>
                  </a:lnTo>
                  <a:lnTo>
                    <a:pt x="3605212" y="1285874"/>
                  </a:lnTo>
                  <a:lnTo>
                    <a:pt x="90488" y="1285874"/>
                  </a:lnTo>
                  <a:lnTo>
                    <a:pt x="84545" y="1285874"/>
                  </a:lnTo>
                  <a:lnTo>
                    <a:pt x="78661" y="1285294"/>
                  </a:lnTo>
                  <a:lnTo>
                    <a:pt x="72834" y="1284135"/>
                  </a:lnTo>
                  <a:lnTo>
                    <a:pt x="67006" y="1282976"/>
                  </a:lnTo>
                  <a:lnTo>
                    <a:pt x="61348" y="1281260"/>
                  </a:lnTo>
                  <a:lnTo>
                    <a:pt x="55859" y="1278985"/>
                  </a:lnTo>
                  <a:lnTo>
                    <a:pt x="50370" y="1276712"/>
                  </a:lnTo>
                  <a:lnTo>
                    <a:pt x="26503" y="1259371"/>
                  </a:lnTo>
                  <a:lnTo>
                    <a:pt x="22302" y="1255169"/>
                  </a:lnTo>
                  <a:lnTo>
                    <a:pt x="6887" y="1230014"/>
                  </a:lnTo>
                  <a:lnTo>
                    <a:pt x="4613" y="1224525"/>
                  </a:lnTo>
                  <a:lnTo>
                    <a:pt x="2897" y="1218867"/>
                  </a:lnTo>
                  <a:lnTo>
                    <a:pt x="1738" y="1213040"/>
                  </a:lnTo>
                  <a:lnTo>
                    <a:pt x="579" y="1207213"/>
                  </a:lnTo>
                  <a:lnTo>
                    <a:pt x="0" y="1201328"/>
                  </a:lnTo>
                  <a:lnTo>
                    <a:pt x="0" y="1195387"/>
                  </a:lnTo>
                  <a:close/>
                </a:path>
              </a:pathLst>
            </a:custGeom>
            <a:ln w="9524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8334374" y="4286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8" y="717011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8"/>
                  </a:lnTo>
                  <a:lnTo>
                    <a:pt x="105059" y="118286"/>
                  </a:lnTo>
                  <a:lnTo>
                    <a:pt x="139296" y="86482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1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6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8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543120" y="4495895"/>
              <a:ext cx="344170" cy="343535"/>
            </a:xfrm>
            <a:custGeom>
              <a:avLst/>
              <a:gdLst/>
              <a:ahLst/>
              <a:cxnLst/>
              <a:rect l="l" t="t" r="r" b="b"/>
              <a:pathLst>
                <a:path w="344170" h="343535">
                  <a:moveTo>
                    <a:pt x="119412" y="265316"/>
                  </a:moveTo>
                  <a:lnTo>
                    <a:pt x="111241" y="263240"/>
                  </a:lnTo>
                  <a:lnTo>
                    <a:pt x="79295" y="231294"/>
                  </a:lnTo>
                  <a:lnTo>
                    <a:pt x="77286" y="223056"/>
                  </a:lnTo>
                  <a:lnTo>
                    <a:pt x="81840" y="209461"/>
                  </a:lnTo>
                  <a:lnTo>
                    <a:pt x="84519" y="201692"/>
                  </a:lnTo>
                  <a:lnTo>
                    <a:pt x="87734" y="192785"/>
                  </a:lnTo>
                  <a:lnTo>
                    <a:pt x="11117" y="192785"/>
                  </a:lnTo>
                  <a:lnTo>
                    <a:pt x="5759" y="189704"/>
                  </a:lnTo>
                  <a:lnTo>
                    <a:pt x="0" y="179658"/>
                  </a:lnTo>
                  <a:lnTo>
                    <a:pt x="66" y="173497"/>
                  </a:lnTo>
                  <a:lnTo>
                    <a:pt x="38174" y="109270"/>
                  </a:lnTo>
                  <a:lnTo>
                    <a:pt x="79630" y="85629"/>
                  </a:lnTo>
                  <a:lnTo>
                    <a:pt x="134748" y="85629"/>
                  </a:lnTo>
                  <a:lnTo>
                    <a:pt x="136356" y="82950"/>
                  </a:lnTo>
                  <a:lnTo>
                    <a:pt x="175225" y="38373"/>
                  </a:lnTo>
                  <a:lnTo>
                    <a:pt x="214455" y="14264"/>
                  </a:lnTo>
                  <a:lnTo>
                    <a:pt x="254388" y="2538"/>
                  </a:lnTo>
                  <a:lnTo>
                    <a:pt x="292155" y="0"/>
                  </a:lnTo>
                  <a:lnTo>
                    <a:pt x="324884" y="3453"/>
                  </a:lnTo>
                  <a:lnTo>
                    <a:pt x="332653" y="4860"/>
                  </a:lnTo>
                  <a:lnTo>
                    <a:pt x="338680" y="10954"/>
                  </a:lnTo>
                  <a:lnTo>
                    <a:pt x="340154" y="18723"/>
                  </a:lnTo>
                  <a:lnTo>
                    <a:pt x="343601" y="51478"/>
                  </a:lnTo>
                  <a:lnTo>
                    <a:pt x="343104" y="58840"/>
                  </a:lnTo>
                  <a:lnTo>
                    <a:pt x="254426" y="58840"/>
                  </a:lnTo>
                  <a:lnTo>
                    <a:pt x="251008" y="59519"/>
                  </a:lnTo>
                  <a:lnTo>
                    <a:pt x="231189" y="82076"/>
                  </a:lnTo>
                  <a:lnTo>
                    <a:pt x="231189" y="89181"/>
                  </a:lnTo>
                  <a:lnTo>
                    <a:pt x="254426" y="112418"/>
                  </a:lnTo>
                  <a:lnTo>
                    <a:pt x="334239" y="112418"/>
                  </a:lnTo>
                  <a:lnTo>
                    <a:pt x="329314" y="129172"/>
                  </a:lnTo>
                  <a:lnTo>
                    <a:pt x="305208" y="168388"/>
                  </a:lnTo>
                  <a:lnTo>
                    <a:pt x="265546" y="204036"/>
                  </a:lnTo>
                  <a:lnTo>
                    <a:pt x="257978" y="208858"/>
                  </a:lnTo>
                  <a:lnTo>
                    <a:pt x="257978" y="254935"/>
                  </a:lnTo>
                  <a:lnTo>
                    <a:pt x="150822" y="254935"/>
                  </a:lnTo>
                  <a:lnTo>
                    <a:pt x="141379" y="258217"/>
                  </a:lnTo>
                  <a:lnTo>
                    <a:pt x="119412" y="265316"/>
                  </a:lnTo>
                  <a:close/>
                </a:path>
                <a:path w="344170" h="343535">
                  <a:moveTo>
                    <a:pt x="334239" y="112418"/>
                  </a:moveTo>
                  <a:lnTo>
                    <a:pt x="261531" y="112418"/>
                  </a:lnTo>
                  <a:lnTo>
                    <a:pt x="264948" y="111738"/>
                  </a:lnTo>
                  <a:lnTo>
                    <a:pt x="271512" y="109019"/>
                  </a:lnTo>
                  <a:lnTo>
                    <a:pt x="284767" y="89181"/>
                  </a:lnTo>
                  <a:lnTo>
                    <a:pt x="284767" y="82076"/>
                  </a:lnTo>
                  <a:lnTo>
                    <a:pt x="261531" y="58840"/>
                  </a:lnTo>
                  <a:lnTo>
                    <a:pt x="343104" y="58840"/>
                  </a:lnTo>
                  <a:lnTo>
                    <a:pt x="341054" y="89181"/>
                  </a:lnTo>
                  <a:lnTo>
                    <a:pt x="334239" y="112418"/>
                  </a:lnTo>
                  <a:close/>
                </a:path>
                <a:path w="344170" h="343535">
                  <a:moveTo>
                    <a:pt x="170110" y="343540"/>
                  </a:moveTo>
                  <a:lnTo>
                    <a:pt x="163832" y="343540"/>
                  </a:lnTo>
                  <a:lnTo>
                    <a:pt x="153903" y="337848"/>
                  </a:lnTo>
                  <a:lnTo>
                    <a:pt x="150822" y="332557"/>
                  </a:lnTo>
                  <a:lnTo>
                    <a:pt x="150822" y="254935"/>
                  </a:lnTo>
                  <a:lnTo>
                    <a:pt x="257978" y="254935"/>
                  </a:lnTo>
                  <a:lnTo>
                    <a:pt x="257978" y="263977"/>
                  </a:lnTo>
                  <a:lnTo>
                    <a:pt x="234337" y="305433"/>
                  </a:lnTo>
                  <a:lnTo>
                    <a:pt x="170110" y="343540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9296387" y="4600574"/>
              <a:ext cx="38100" cy="609600"/>
            </a:xfrm>
            <a:custGeom>
              <a:avLst/>
              <a:gdLst/>
              <a:ahLst/>
              <a:cxnLst/>
              <a:rect l="l" t="t" r="r" b="b"/>
              <a:pathLst>
                <a:path w="38100" h="609600">
                  <a:moveTo>
                    <a:pt x="38100" y="588035"/>
                  </a:moveTo>
                  <a:lnTo>
                    <a:pt x="21577" y="571500"/>
                  </a:lnTo>
                  <a:lnTo>
                    <a:pt x="16522" y="571500"/>
                  </a:lnTo>
                  <a:lnTo>
                    <a:pt x="0" y="588035"/>
                  </a:lnTo>
                  <a:lnTo>
                    <a:pt x="0" y="593077"/>
                  </a:lnTo>
                  <a:lnTo>
                    <a:pt x="16522" y="609600"/>
                  </a:lnTo>
                  <a:lnTo>
                    <a:pt x="21577" y="609600"/>
                  </a:lnTo>
                  <a:lnTo>
                    <a:pt x="38100" y="593077"/>
                  </a:lnTo>
                  <a:lnTo>
                    <a:pt x="38100" y="590550"/>
                  </a:lnTo>
                  <a:lnTo>
                    <a:pt x="38100" y="588035"/>
                  </a:lnTo>
                  <a:close/>
                </a:path>
                <a:path w="38100" h="609600">
                  <a:moveTo>
                    <a:pt x="38100" y="397535"/>
                  </a:moveTo>
                  <a:lnTo>
                    <a:pt x="21577" y="381000"/>
                  </a:lnTo>
                  <a:lnTo>
                    <a:pt x="16522" y="381000"/>
                  </a:lnTo>
                  <a:lnTo>
                    <a:pt x="0" y="397535"/>
                  </a:lnTo>
                  <a:lnTo>
                    <a:pt x="0" y="402577"/>
                  </a:lnTo>
                  <a:lnTo>
                    <a:pt x="16522" y="419100"/>
                  </a:lnTo>
                  <a:lnTo>
                    <a:pt x="21577" y="419100"/>
                  </a:lnTo>
                  <a:lnTo>
                    <a:pt x="38100" y="402577"/>
                  </a:lnTo>
                  <a:lnTo>
                    <a:pt x="38100" y="400050"/>
                  </a:lnTo>
                  <a:lnTo>
                    <a:pt x="38100" y="397535"/>
                  </a:lnTo>
                  <a:close/>
                </a:path>
                <a:path w="38100" h="609600">
                  <a:moveTo>
                    <a:pt x="38100" y="207035"/>
                  </a:moveTo>
                  <a:lnTo>
                    <a:pt x="21577" y="190500"/>
                  </a:lnTo>
                  <a:lnTo>
                    <a:pt x="16522" y="190500"/>
                  </a:lnTo>
                  <a:lnTo>
                    <a:pt x="0" y="207035"/>
                  </a:lnTo>
                  <a:lnTo>
                    <a:pt x="0" y="212077"/>
                  </a:lnTo>
                  <a:lnTo>
                    <a:pt x="16522" y="228600"/>
                  </a:lnTo>
                  <a:lnTo>
                    <a:pt x="21577" y="228600"/>
                  </a:lnTo>
                  <a:lnTo>
                    <a:pt x="38100" y="212077"/>
                  </a:lnTo>
                  <a:lnTo>
                    <a:pt x="38100" y="209550"/>
                  </a:lnTo>
                  <a:lnTo>
                    <a:pt x="38100" y="207035"/>
                  </a:lnTo>
                  <a:close/>
                </a:path>
                <a:path w="38100" h="609600">
                  <a:moveTo>
                    <a:pt x="38100" y="16535"/>
                  </a:moveTo>
                  <a:lnTo>
                    <a:pt x="21577" y="0"/>
                  </a:lnTo>
                  <a:lnTo>
                    <a:pt x="16522" y="0"/>
                  </a:lnTo>
                  <a:lnTo>
                    <a:pt x="0" y="16535"/>
                  </a:lnTo>
                  <a:lnTo>
                    <a:pt x="0" y="21577"/>
                  </a:lnTo>
                  <a:lnTo>
                    <a:pt x="16522" y="38100"/>
                  </a:lnTo>
                  <a:lnTo>
                    <a:pt x="21577" y="38100"/>
                  </a:lnTo>
                  <a:lnTo>
                    <a:pt x="38100" y="21577"/>
                  </a:lnTo>
                  <a:lnTo>
                    <a:pt x="38100" y="19050"/>
                  </a:lnTo>
                  <a:lnTo>
                    <a:pt x="38100" y="1653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9232800" y="4233083"/>
            <a:ext cx="1682750" cy="10394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200" b="1" spc="-25" dirty="0">
                <a:solidFill>
                  <a:srgbClr val="1C4ED8"/>
                </a:solidFill>
                <a:latin typeface="Liberation Sans"/>
                <a:cs typeface="Liberation Sans"/>
              </a:rPr>
              <a:t>Delivery</a:t>
            </a:r>
            <a:r>
              <a:rPr sz="1350" spc="-25" dirty="0">
                <a:solidFill>
                  <a:srgbClr val="1C4ED8"/>
                </a:solidFill>
                <a:latin typeface="SimSun"/>
                <a:cs typeface="SimSun"/>
              </a:rPr>
              <a:t>（</a:t>
            </a:r>
            <a:r>
              <a:rPr sz="1350" spc="-170" dirty="0">
                <a:solidFill>
                  <a:srgbClr val="1C4ED8"/>
                </a:solidFill>
                <a:latin typeface="SimSun"/>
                <a:cs typeface="SimSun"/>
              </a:rPr>
              <a:t>納期</a:t>
            </a:r>
            <a:r>
              <a:rPr sz="1350" spc="-50" dirty="0">
                <a:solidFill>
                  <a:srgbClr val="1C4ED8"/>
                </a:solidFill>
                <a:latin typeface="SimSun"/>
                <a:cs typeface="SimSun"/>
              </a:rPr>
              <a:t>）</a:t>
            </a:r>
            <a:endParaRPr sz="13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229"/>
              </a:spcBef>
            </a:pPr>
            <a:r>
              <a:rPr sz="1150" spc="-105" dirty="0">
                <a:latin typeface="SimSun"/>
                <a:cs typeface="SimSun"/>
              </a:rPr>
              <a:t>開発期間の短縮</a:t>
            </a:r>
            <a:endParaRPr sz="1150">
              <a:latin typeface="SimSun"/>
              <a:cs typeface="SimSun"/>
            </a:endParaRPr>
          </a:p>
          <a:p>
            <a:pPr marL="202565" marR="1447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段階的な</a:t>
            </a:r>
            <a:r>
              <a:rPr sz="1150" spc="-125" dirty="0">
                <a:latin typeface="PMingLiU"/>
                <a:cs typeface="PMingLiU"/>
              </a:rPr>
              <a:t>リリース</a:t>
            </a:r>
            <a:r>
              <a:rPr sz="1150" spc="-110" dirty="0">
                <a:latin typeface="SimSun"/>
                <a:cs typeface="SimSun"/>
              </a:rPr>
              <a:t>実現市場投</a:t>
            </a:r>
            <a:r>
              <a:rPr sz="1150" spc="-110" dirty="0">
                <a:latin typeface="Meiryo"/>
                <a:cs typeface="Meiryo"/>
              </a:rPr>
              <a:t>⼊</a:t>
            </a:r>
            <a:r>
              <a:rPr sz="1150" spc="-100" dirty="0">
                <a:latin typeface="SimSun"/>
                <a:cs typeface="SimSun"/>
              </a:rPr>
              <a:t>の迅速化</a:t>
            </a:r>
            <a:endParaRPr sz="1150">
              <a:latin typeface="SimSun"/>
              <a:cs typeface="SimSun"/>
            </a:endParaRPr>
          </a:p>
          <a:p>
            <a:pPr marL="202565">
              <a:lnSpc>
                <a:spcPct val="100000"/>
              </a:lnSpc>
              <a:spcBef>
                <a:spcPts val="120"/>
              </a:spcBef>
            </a:pPr>
            <a:r>
              <a:rPr sz="1150" spc="-105" dirty="0">
                <a:latin typeface="SimSun"/>
                <a:cs typeface="SimSun"/>
              </a:rPr>
              <a:t>機能改善の反映速度向上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20737" y="5846925"/>
            <a:ext cx="687641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170" dirty="0">
                <a:latin typeface="SimSun"/>
                <a:cs typeface="SimSun"/>
              </a:rPr>
              <a:t>既存の</a:t>
            </a:r>
            <a:r>
              <a:rPr sz="1350" spc="-170" dirty="0">
                <a:latin typeface="Meiryo"/>
                <a:cs typeface="Meiryo"/>
              </a:rPr>
              <a:t>⾼</a:t>
            </a:r>
            <a:r>
              <a:rPr sz="1350" spc="-170" dirty="0">
                <a:latin typeface="SimSun"/>
                <a:cs typeface="SimSun"/>
              </a:rPr>
              <a:t>品質な</a:t>
            </a:r>
            <a:r>
              <a:rPr sz="1350" spc="-185" dirty="0">
                <a:latin typeface="PMingLiU"/>
                <a:cs typeface="PMingLiU"/>
              </a:rPr>
              <a:t>レガシーシステム</a:t>
            </a:r>
            <a:r>
              <a:rPr sz="1350" spc="-170" dirty="0">
                <a:latin typeface="SimSun"/>
                <a:cs typeface="SimSun"/>
              </a:rPr>
              <a:t>と</a:t>
            </a:r>
            <a:r>
              <a:rPr sz="1350" spc="-170" dirty="0">
                <a:latin typeface="PMingLiU"/>
                <a:cs typeface="PMingLiU"/>
              </a:rPr>
              <a:t>クラウド</a:t>
            </a:r>
            <a:r>
              <a:rPr sz="1350" spc="-170" dirty="0">
                <a:latin typeface="SimSun"/>
                <a:cs typeface="SimSun"/>
              </a:rPr>
              <a:t>基盤の融合に</a:t>
            </a:r>
            <a:r>
              <a:rPr sz="1350" spc="-210" dirty="0">
                <a:latin typeface="PMingLiU"/>
                <a:cs typeface="PMingLiU"/>
              </a:rPr>
              <a:t>より</a:t>
            </a:r>
            <a:r>
              <a:rPr sz="1350" spc="-170" dirty="0">
                <a:latin typeface="SimSun"/>
                <a:cs typeface="SimSun"/>
              </a:rPr>
              <a:t>、信頼性と</a:t>
            </a:r>
            <a:r>
              <a:rPr sz="1350" spc="-170" dirty="0">
                <a:latin typeface="Meiryo"/>
                <a:cs typeface="Meiryo"/>
              </a:rPr>
              <a:t>⾰</a:t>
            </a:r>
            <a:r>
              <a:rPr sz="1350" spc="-170" dirty="0">
                <a:latin typeface="SimSun"/>
                <a:cs typeface="SimSun"/>
              </a:rPr>
              <a:t>新性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両</a:t>
            </a:r>
            <a:r>
              <a:rPr sz="1350" spc="-170" dirty="0">
                <a:latin typeface="Meiryo"/>
                <a:cs typeface="Meiryo"/>
              </a:rPr>
              <a:t>⽴</a:t>
            </a:r>
            <a:r>
              <a:rPr sz="1350" spc="-50" dirty="0">
                <a:latin typeface="SimSun"/>
                <a:cs typeface="SimSun"/>
              </a:rPr>
              <a:t>。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Meiryo"/>
                <a:cs typeface="Meiryo"/>
              </a:rPr>
              <a:t>⻑</a:t>
            </a:r>
            <a:r>
              <a:rPr sz="1350" spc="-170" dirty="0">
                <a:latin typeface="SimSun"/>
                <a:cs typeface="SimSun"/>
              </a:rPr>
              <a:t>年蓄積さ</a:t>
            </a:r>
            <a:r>
              <a:rPr sz="1350" spc="-170" dirty="0">
                <a:latin typeface="PMingLiU"/>
                <a:cs typeface="PMingLiU"/>
              </a:rPr>
              <a:t>れ</a:t>
            </a:r>
            <a:r>
              <a:rPr sz="1350" spc="-170" dirty="0">
                <a:latin typeface="SimSun"/>
                <a:cs typeface="SimSun"/>
              </a:rPr>
              <a:t>た業務</a:t>
            </a:r>
            <a:r>
              <a:rPr sz="1350" spc="-170" dirty="0">
                <a:latin typeface="PMingLiU"/>
                <a:cs typeface="PMingLiU"/>
              </a:rPr>
              <a:t>ノウハウを</a:t>
            </a:r>
            <a:r>
              <a:rPr sz="1350" spc="-170" dirty="0">
                <a:latin typeface="SimSun"/>
                <a:cs typeface="SimSun"/>
              </a:rPr>
              <a:t>活かしなが</a:t>
            </a:r>
            <a:r>
              <a:rPr sz="1350" spc="-170" dirty="0">
                <a:latin typeface="PMingLiU"/>
                <a:cs typeface="PMingLiU"/>
              </a:rPr>
              <a:t>ら</a:t>
            </a:r>
            <a:r>
              <a:rPr sz="1350" spc="-170" dirty="0">
                <a:latin typeface="SimSun"/>
                <a:cs typeface="SimSun"/>
              </a:rPr>
              <a:t>、最新技術に</a:t>
            </a:r>
            <a:r>
              <a:rPr sz="1350" spc="-190" dirty="0">
                <a:latin typeface="PMingLiU"/>
                <a:cs typeface="PMingLiU"/>
              </a:rPr>
              <a:t>よるユーザー</a:t>
            </a:r>
            <a:r>
              <a:rPr sz="1350" spc="-170" dirty="0">
                <a:latin typeface="SimSun"/>
                <a:cs typeface="SimSun"/>
              </a:rPr>
              <a:t>体験の向上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55" dirty="0">
                <a:latin typeface="SimSun"/>
                <a:cs typeface="SimSun"/>
              </a:rPr>
              <a:t>実現しました。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1971674" y="1162049"/>
            <a:ext cx="2286000" cy="1714500"/>
            <a:chOff x="1971674" y="1162049"/>
            <a:chExt cx="2286000" cy="1714500"/>
          </a:xfrm>
        </p:grpSpPr>
        <p:sp>
          <p:nvSpPr>
            <p:cNvPr id="24" name="object 24"/>
            <p:cNvSpPr/>
            <p:nvPr/>
          </p:nvSpPr>
          <p:spPr>
            <a:xfrm>
              <a:off x="1981199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2133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9" y="5740"/>
                  </a:lnTo>
                  <a:lnTo>
                    <a:pt x="2207684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9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7" y="1665181"/>
                  </a:lnTo>
                  <a:lnTo>
                    <a:pt x="2184630" y="1685299"/>
                  </a:lnTo>
                  <a:lnTo>
                    <a:pt x="2146670" y="1694809"/>
                  </a:lnTo>
                  <a:lnTo>
                    <a:pt x="2133599" y="1695449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81199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9" y="5740"/>
                  </a:lnTo>
                  <a:lnTo>
                    <a:pt x="2207684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9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7" y="1665181"/>
                  </a:lnTo>
                  <a:lnTo>
                    <a:pt x="2184630" y="1685299"/>
                  </a:lnTo>
                  <a:lnTo>
                    <a:pt x="2146670" y="1694809"/>
                  </a:lnTo>
                  <a:lnTo>
                    <a:pt x="2133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F9E79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943224" y="1219199"/>
              <a:ext cx="342900" cy="457200"/>
            </a:xfrm>
            <a:custGeom>
              <a:avLst/>
              <a:gdLst/>
              <a:ahLst/>
              <a:cxnLst/>
              <a:rect l="l" t="t" r="r" b="b"/>
              <a:pathLst>
                <a:path w="342900" h="457200">
                  <a:moveTo>
                    <a:pt x="285750" y="457200"/>
                  </a:moveTo>
                  <a:lnTo>
                    <a:pt x="57150" y="457200"/>
                  </a:lnTo>
                  <a:lnTo>
                    <a:pt x="34922" y="452120"/>
                  </a:lnTo>
                  <a:lnTo>
                    <a:pt x="16754" y="439420"/>
                  </a:lnTo>
                  <a:lnTo>
                    <a:pt x="4496" y="421640"/>
                  </a:lnTo>
                  <a:lnTo>
                    <a:pt x="0" y="400050"/>
                  </a:lnTo>
                  <a:lnTo>
                    <a:pt x="0" y="57150"/>
                  </a:lnTo>
                  <a:lnTo>
                    <a:pt x="4496" y="34290"/>
                  </a:lnTo>
                  <a:lnTo>
                    <a:pt x="16754" y="16510"/>
                  </a:lnTo>
                  <a:lnTo>
                    <a:pt x="34922" y="3810"/>
                  </a:lnTo>
                  <a:lnTo>
                    <a:pt x="57150" y="0"/>
                  </a:lnTo>
                  <a:lnTo>
                    <a:pt x="285750" y="0"/>
                  </a:lnTo>
                  <a:lnTo>
                    <a:pt x="307977" y="3810"/>
                  </a:lnTo>
                  <a:lnTo>
                    <a:pt x="326145" y="16510"/>
                  </a:lnTo>
                  <a:lnTo>
                    <a:pt x="338403" y="34290"/>
                  </a:lnTo>
                  <a:lnTo>
                    <a:pt x="342900" y="57150"/>
                  </a:lnTo>
                  <a:lnTo>
                    <a:pt x="85725" y="57150"/>
                  </a:lnTo>
                  <a:lnTo>
                    <a:pt x="74592" y="58420"/>
                  </a:lnTo>
                  <a:lnTo>
                    <a:pt x="65510" y="64770"/>
                  </a:lnTo>
                  <a:lnTo>
                    <a:pt x="59392" y="73660"/>
                  </a:lnTo>
                  <a:lnTo>
                    <a:pt x="57150" y="85090"/>
                  </a:lnTo>
                  <a:lnTo>
                    <a:pt x="57150" y="114300"/>
                  </a:lnTo>
                  <a:lnTo>
                    <a:pt x="59392" y="124460"/>
                  </a:lnTo>
                  <a:lnTo>
                    <a:pt x="65510" y="133350"/>
                  </a:lnTo>
                  <a:lnTo>
                    <a:pt x="74592" y="139700"/>
                  </a:lnTo>
                  <a:lnTo>
                    <a:pt x="85725" y="142240"/>
                  </a:lnTo>
                  <a:lnTo>
                    <a:pt x="342900" y="142240"/>
                  </a:lnTo>
                  <a:lnTo>
                    <a:pt x="342900" y="171450"/>
                  </a:lnTo>
                  <a:lnTo>
                    <a:pt x="78290" y="171450"/>
                  </a:lnTo>
                  <a:lnTo>
                    <a:pt x="71288" y="173990"/>
                  </a:lnTo>
                  <a:lnTo>
                    <a:pt x="57149" y="195580"/>
                  </a:lnTo>
                  <a:lnTo>
                    <a:pt x="57149" y="203200"/>
                  </a:lnTo>
                  <a:lnTo>
                    <a:pt x="78290" y="227330"/>
                  </a:lnTo>
                  <a:lnTo>
                    <a:pt x="167660" y="227330"/>
                  </a:lnTo>
                  <a:lnTo>
                    <a:pt x="171450" y="228600"/>
                  </a:lnTo>
                  <a:lnTo>
                    <a:pt x="342900" y="228600"/>
                  </a:lnTo>
                  <a:lnTo>
                    <a:pt x="342900" y="256540"/>
                  </a:lnTo>
                  <a:lnTo>
                    <a:pt x="81935" y="256540"/>
                  </a:lnTo>
                  <a:lnTo>
                    <a:pt x="78290" y="257810"/>
                  </a:lnTo>
                  <a:lnTo>
                    <a:pt x="57149" y="281940"/>
                  </a:lnTo>
                  <a:lnTo>
                    <a:pt x="57149" y="288290"/>
                  </a:lnTo>
                  <a:lnTo>
                    <a:pt x="81935" y="313690"/>
                  </a:lnTo>
                  <a:lnTo>
                    <a:pt x="342900" y="313690"/>
                  </a:lnTo>
                  <a:lnTo>
                    <a:pt x="342900" y="342900"/>
                  </a:lnTo>
                  <a:lnTo>
                    <a:pt x="85725" y="342900"/>
                  </a:lnTo>
                  <a:lnTo>
                    <a:pt x="74592" y="344170"/>
                  </a:lnTo>
                  <a:lnTo>
                    <a:pt x="65510" y="350520"/>
                  </a:lnTo>
                  <a:lnTo>
                    <a:pt x="59392" y="359410"/>
                  </a:lnTo>
                  <a:lnTo>
                    <a:pt x="57150" y="370840"/>
                  </a:lnTo>
                  <a:lnTo>
                    <a:pt x="59392" y="382270"/>
                  </a:lnTo>
                  <a:lnTo>
                    <a:pt x="65510" y="391160"/>
                  </a:lnTo>
                  <a:lnTo>
                    <a:pt x="74592" y="397510"/>
                  </a:lnTo>
                  <a:lnTo>
                    <a:pt x="85725" y="400050"/>
                  </a:lnTo>
                  <a:lnTo>
                    <a:pt x="342900" y="400050"/>
                  </a:lnTo>
                  <a:lnTo>
                    <a:pt x="338403" y="421640"/>
                  </a:lnTo>
                  <a:lnTo>
                    <a:pt x="326145" y="439420"/>
                  </a:lnTo>
                  <a:lnTo>
                    <a:pt x="307977" y="452120"/>
                  </a:lnTo>
                  <a:lnTo>
                    <a:pt x="285750" y="457200"/>
                  </a:lnTo>
                  <a:close/>
                </a:path>
                <a:path w="342900" h="457200">
                  <a:moveTo>
                    <a:pt x="342900" y="142240"/>
                  </a:moveTo>
                  <a:lnTo>
                    <a:pt x="257175" y="142240"/>
                  </a:lnTo>
                  <a:lnTo>
                    <a:pt x="268307" y="139700"/>
                  </a:lnTo>
                  <a:lnTo>
                    <a:pt x="277389" y="133350"/>
                  </a:lnTo>
                  <a:lnTo>
                    <a:pt x="283507" y="124460"/>
                  </a:lnTo>
                  <a:lnTo>
                    <a:pt x="285750" y="114300"/>
                  </a:lnTo>
                  <a:lnTo>
                    <a:pt x="285750" y="85090"/>
                  </a:lnTo>
                  <a:lnTo>
                    <a:pt x="283507" y="73660"/>
                  </a:lnTo>
                  <a:lnTo>
                    <a:pt x="277389" y="64770"/>
                  </a:lnTo>
                  <a:lnTo>
                    <a:pt x="268307" y="58420"/>
                  </a:lnTo>
                  <a:lnTo>
                    <a:pt x="257175" y="57150"/>
                  </a:lnTo>
                  <a:lnTo>
                    <a:pt x="342900" y="57150"/>
                  </a:lnTo>
                  <a:lnTo>
                    <a:pt x="342900" y="142240"/>
                  </a:lnTo>
                  <a:close/>
                </a:path>
                <a:path w="342900" h="457200">
                  <a:moveTo>
                    <a:pt x="164015" y="227330"/>
                  </a:moveTo>
                  <a:lnTo>
                    <a:pt x="93159" y="227330"/>
                  </a:lnTo>
                  <a:lnTo>
                    <a:pt x="100161" y="224790"/>
                  </a:lnTo>
                  <a:lnTo>
                    <a:pt x="103251" y="222250"/>
                  </a:lnTo>
                  <a:lnTo>
                    <a:pt x="108609" y="217170"/>
                  </a:lnTo>
                  <a:lnTo>
                    <a:pt x="110674" y="213360"/>
                  </a:lnTo>
                  <a:lnTo>
                    <a:pt x="113574" y="207010"/>
                  </a:lnTo>
                  <a:lnTo>
                    <a:pt x="114299" y="203200"/>
                  </a:lnTo>
                  <a:lnTo>
                    <a:pt x="114299" y="195580"/>
                  </a:lnTo>
                  <a:lnTo>
                    <a:pt x="93159" y="171450"/>
                  </a:lnTo>
                  <a:lnTo>
                    <a:pt x="164015" y="171450"/>
                  </a:lnTo>
                  <a:lnTo>
                    <a:pt x="142874" y="195580"/>
                  </a:lnTo>
                  <a:lnTo>
                    <a:pt x="142874" y="203200"/>
                  </a:lnTo>
                  <a:lnTo>
                    <a:pt x="157013" y="224790"/>
                  </a:lnTo>
                  <a:lnTo>
                    <a:pt x="164015" y="227330"/>
                  </a:lnTo>
                  <a:close/>
                </a:path>
                <a:path w="342900" h="457200">
                  <a:moveTo>
                    <a:pt x="249740" y="227330"/>
                  </a:moveTo>
                  <a:lnTo>
                    <a:pt x="178884" y="227330"/>
                  </a:lnTo>
                  <a:lnTo>
                    <a:pt x="185885" y="224790"/>
                  </a:lnTo>
                  <a:lnTo>
                    <a:pt x="188976" y="222250"/>
                  </a:lnTo>
                  <a:lnTo>
                    <a:pt x="194334" y="217170"/>
                  </a:lnTo>
                  <a:lnTo>
                    <a:pt x="196399" y="213360"/>
                  </a:lnTo>
                  <a:lnTo>
                    <a:pt x="199299" y="207010"/>
                  </a:lnTo>
                  <a:lnTo>
                    <a:pt x="200024" y="203200"/>
                  </a:lnTo>
                  <a:lnTo>
                    <a:pt x="200024" y="195580"/>
                  </a:lnTo>
                  <a:lnTo>
                    <a:pt x="178884" y="171450"/>
                  </a:lnTo>
                  <a:lnTo>
                    <a:pt x="249740" y="171450"/>
                  </a:lnTo>
                  <a:lnTo>
                    <a:pt x="228599" y="195580"/>
                  </a:lnTo>
                  <a:lnTo>
                    <a:pt x="228599" y="203200"/>
                  </a:lnTo>
                  <a:lnTo>
                    <a:pt x="242738" y="224790"/>
                  </a:lnTo>
                  <a:lnTo>
                    <a:pt x="249740" y="227330"/>
                  </a:lnTo>
                  <a:close/>
                </a:path>
                <a:path w="342900" h="457200">
                  <a:moveTo>
                    <a:pt x="342900" y="228600"/>
                  </a:moveTo>
                  <a:lnTo>
                    <a:pt x="257175" y="228600"/>
                  </a:lnTo>
                  <a:lnTo>
                    <a:pt x="260964" y="227330"/>
                  </a:lnTo>
                  <a:lnTo>
                    <a:pt x="264609" y="227330"/>
                  </a:lnTo>
                  <a:lnTo>
                    <a:pt x="271610" y="224790"/>
                  </a:lnTo>
                  <a:lnTo>
                    <a:pt x="285749" y="203200"/>
                  </a:lnTo>
                  <a:lnTo>
                    <a:pt x="285749" y="195580"/>
                  </a:lnTo>
                  <a:lnTo>
                    <a:pt x="264609" y="171450"/>
                  </a:lnTo>
                  <a:lnTo>
                    <a:pt x="342900" y="171450"/>
                  </a:lnTo>
                  <a:lnTo>
                    <a:pt x="342900" y="228600"/>
                  </a:lnTo>
                  <a:close/>
                </a:path>
                <a:path w="342900" h="457200">
                  <a:moveTo>
                    <a:pt x="257175" y="228600"/>
                  </a:moveTo>
                  <a:lnTo>
                    <a:pt x="171450" y="228600"/>
                  </a:lnTo>
                  <a:lnTo>
                    <a:pt x="175239" y="227330"/>
                  </a:lnTo>
                  <a:lnTo>
                    <a:pt x="253385" y="227330"/>
                  </a:lnTo>
                  <a:lnTo>
                    <a:pt x="257175" y="228600"/>
                  </a:lnTo>
                  <a:close/>
                </a:path>
                <a:path w="342900" h="457200">
                  <a:moveTo>
                    <a:pt x="167660" y="313690"/>
                  </a:moveTo>
                  <a:lnTo>
                    <a:pt x="89514" y="313690"/>
                  </a:lnTo>
                  <a:lnTo>
                    <a:pt x="93159" y="312420"/>
                  </a:lnTo>
                  <a:lnTo>
                    <a:pt x="100161" y="309880"/>
                  </a:lnTo>
                  <a:lnTo>
                    <a:pt x="114299" y="288290"/>
                  </a:lnTo>
                  <a:lnTo>
                    <a:pt x="114299" y="281940"/>
                  </a:lnTo>
                  <a:lnTo>
                    <a:pt x="89514" y="256540"/>
                  </a:lnTo>
                  <a:lnTo>
                    <a:pt x="167660" y="256540"/>
                  </a:lnTo>
                  <a:lnTo>
                    <a:pt x="142874" y="281940"/>
                  </a:lnTo>
                  <a:lnTo>
                    <a:pt x="142874" y="288290"/>
                  </a:lnTo>
                  <a:lnTo>
                    <a:pt x="164015" y="312420"/>
                  </a:lnTo>
                  <a:lnTo>
                    <a:pt x="167660" y="313690"/>
                  </a:lnTo>
                  <a:close/>
                </a:path>
                <a:path w="342900" h="457200">
                  <a:moveTo>
                    <a:pt x="253385" y="313690"/>
                  </a:moveTo>
                  <a:lnTo>
                    <a:pt x="175239" y="313690"/>
                  </a:lnTo>
                  <a:lnTo>
                    <a:pt x="178884" y="312420"/>
                  </a:lnTo>
                  <a:lnTo>
                    <a:pt x="185885" y="309880"/>
                  </a:lnTo>
                  <a:lnTo>
                    <a:pt x="200024" y="288290"/>
                  </a:lnTo>
                  <a:lnTo>
                    <a:pt x="200024" y="281940"/>
                  </a:lnTo>
                  <a:lnTo>
                    <a:pt x="175239" y="256540"/>
                  </a:lnTo>
                  <a:lnTo>
                    <a:pt x="253385" y="256540"/>
                  </a:lnTo>
                  <a:lnTo>
                    <a:pt x="228599" y="281940"/>
                  </a:lnTo>
                  <a:lnTo>
                    <a:pt x="228599" y="288290"/>
                  </a:lnTo>
                  <a:lnTo>
                    <a:pt x="249740" y="312420"/>
                  </a:lnTo>
                  <a:lnTo>
                    <a:pt x="253385" y="313690"/>
                  </a:lnTo>
                  <a:close/>
                </a:path>
                <a:path w="342900" h="457200">
                  <a:moveTo>
                    <a:pt x="342900" y="313690"/>
                  </a:moveTo>
                  <a:lnTo>
                    <a:pt x="260964" y="313690"/>
                  </a:lnTo>
                  <a:lnTo>
                    <a:pt x="264609" y="312420"/>
                  </a:lnTo>
                  <a:lnTo>
                    <a:pt x="271610" y="309880"/>
                  </a:lnTo>
                  <a:lnTo>
                    <a:pt x="285749" y="288290"/>
                  </a:lnTo>
                  <a:lnTo>
                    <a:pt x="285749" y="281940"/>
                  </a:lnTo>
                  <a:lnTo>
                    <a:pt x="260964" y="256540"/>
                  </a:lnTo>
                  <a:lnTo>
                    <a:pt x="342900" y="256540"/>
                  </a:lnTo>
                  <a:lnTo>
                    <a:pt x="342900" y="313690"/>
                  </a:lnTo>
                  <a:close/>
                </a:path>
                <a:path w="342900" h="457200">
                  <a:moveTo>
                    <a:pt x="257175" y="400050"/>
                  </a:moveTo>
                  <a:lnTo>
                    <a:pt x="171450" y="400050"/>
                  </a:lnTo>
                  <a:lnTo>
                    <a:pt x="182582" y="397510"/>
                  </a:lnTo>
                  <a:lnTo>
                    <a:pt x="191664" y="391160"/>
                  </a:lnTo>
                  <a:lnTo>
                    <a:pt x="197782" y="382270"/>
                  </a:lnTo>
                  <a:lnTo>
                    <a:pt x="200025" y="370840"/>
                  </a:lnTo>
                  <a:lnTo>
                    <a:pt x="197782" y="359410"/>
                  </a:lnTo>
                  <a:lnTo>
                    <a:pt x="191664" y="350520"/>
                  </a:lnTo>
                  <a:lnTo>
                    <a:pt x="182582" y="344170"/>
                  </a:lnTo>
                  <a:lnTo>
                    <a:pt x="171450" y="342900"/>
                  </a:lnTo>
                  <a:lnTo>
                    <a:pt x="249740" y="342900"/>
                  </a:lnTo>
                  <a:lnTo>
                    <a:pt x="228599" y="367030"/>
                  </a:lnTo>
                  <a:lnTo>
                    <a:pt x="228599" y="374650"/>
                  </a:lnTo>
                  <a:lnTo>
                    <a:pt x="249740" y="398780"/>
                  </a:lnTo>
                  <a:lnTo>
                    <a:pt x="253385" y="398780"/>
                  </a:lnTo>
                  <a:lnTo>
                    <a:pt x="257175" y="400050"/>
                  </a:lnTo>
                  <a:close/>
                </a:path>
                <a:path w="342900" h="457200">
                  <a:moveTo>
                    <a:pt x="342900" y="400050"/>
                  </a:moveTo>
                  <a:lnTo>
                    <a:pt x="257175" y="400050"/>
                  </a:lnTo>
                  <a:lnTo>
                    <a:pt x="260964" y="398780"/>
                  </a:lnTo>
                  <a:lnTo>
                    <a:pt x="264609" y="398780"/>
                  </a:lnTo>
                  <a:lnTo>
                    <a:pt x="271610" y="396240"/>
                  </a:lnTo>
                  <a:lnTo>
                    <a:pt x="285749" y="374650"/>
                  </a:lnTo>
                  <a:lnTo>
                    <a:pt x="285749" y="367030"/>
                  </a:lnTo>
                  <a:lnTo>
                    <a:pt x="264609" y="342900"/>
                  </a:lnTo>
                  <a:lnTo>
                    <a:pt x="342900" y="342900"/>
                  </a:lnTo>
                  <a:lnTo>
                    <a:pt x="342900" y="400050"/>
                  </a:lnTo>
                  <a:close/>
                </a:path>
              </a:pathLst>
            </a:custGeom>
            <a:solidFill>
              <a:srgbClr val="D9770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2420341" y="1772183"/>
            <a:ext cx="1388745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04" dirty="0">
                <a:latin typeface="SimSun"/>
                <a:cs typeface="SimSun"/>
              </a:rPr>
              <a:t>レガシーシステム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105" dirty="0">
                <a:latin typeface="SimSun"/>
                <a:cs typeface="SimSun"/>
              </a:rPr>
              <a:t>保険料計算機能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358876" y="2334641"/>
            <a:ext cx="15119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69215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Meiryo"/>
                <a:cs typeface="Meiryo"/>
              </a:rPr>
              <a:t>⻑</a:t>
            </a:r>
            <a:r>
              <a:rPr sz="1000" spc="-100" dirty="0">
                <a:latin typeface="SimSun"/>
                <a:cs typeface="SimSun"/>
              </a:rPr>
              <a:t>年の実績と</a:t>
            </a:r>
            <a:r>
              <a:rPr sz="1000" spc="-100" dirty="0">
                <a:latin typeface="Meiryo"/>
                <a:cs typeface="Meiryo"/>
              </a:rPr>
              <a:t>⾼</a:t>
            </a:r>
            <a:r>
              <a:rPr sz="1000" spc="-90" dirty="0">
                <a:latin typeface="SimSun"/>
                <a:cs typeface="SimSun"/>
              </a:rPr>
              <a:t>い信頼性</a:t>
            </a:r>
            <a:endParaRPr sz="100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SimSun"/>
                <a:cs typeface="SimSun"/>
              </a:rPr>
              <a:t>精緻な保険料計算</a:t>
            </a:r>
            <a:r>
              <a:rPr sz="1000" spc="-90" dirty="0">
                <a:latin typeface="PMingLiU"/>
                <a:cs typeface="PMingLiU"/>
              </a:rPr>
              <a:t>ロジック</a:t>
            </a:r>
            <a:endParaRPr sz="1000">
              <a:latin typeface="PMingLiU"/>
              <a:cs typeface="PMingLiU"/>
            </a:endParaRPr>
          </a:p>
          <a:p>
            <a:pPr marL="69215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SimSun"/>
                <a:cs typeface="SimSun"/>
              </a:rPr>
              <a:t>蓄積さ</a:t>
            </a:r>
            <a:r>
              <a:rPr sz="1000" spc="-100" dirty="0">
                <a:latin typeface="PMingLiU"/>
                <a:cs typeface="PMingLiU"/>
              </a:rPr>
              <a:t>れ</a:t>
            </a:r>
            <a:r>
              <a:rPr sz="1000" spc="-100" dirty="0">
                <a:latin typeface="SimSun"/>
                <a:cs typeface="SimSun"/>
              </a:rPr>
              <a:t>た業務</a:t>
            </a:r>
            <a:r>
              <a:rPr sz="1000" spc="-90" dirty="0">
                <a:latin typeface="PMingLiU"/>
                <a:cs typeface="PMingLiU"/>
              </a:rPr>
              <a:t>ノウハウ</a:t>
            </a:r>
            <a:endParaRPr sz="1000">
              <a:latin typeface="PMingLiU"/>
              <a:cs typeface="PMingLiU"/>
            </a:endParaRPr>
          </a:p>
        </p:txBody>
      </p:sp>
      <p:grpSp>
        <p:nvGrpSpPr>
          <p:cNvPr id="29" name="object 29"/>
          <p:cNvGrpSpPr/>
          <p:nvPr/>
        </p:nvGrpSpPr>
        <p:grpSpPr>
          <a:xfrm>
            <a:off x="4762499" y="1162049"/>
            <a:ext cx="2286000" cy="1714500"/>
            <a:chOff x="4762499" y="1162049"/>
            <a:chExt cx="2286000" cy="1714500"/>
          </a:xfrm>
        </p:grpSpPr>
        <p:sp>
          <p:nvSpPr>
            <p:cNvPr id="30" name="object 30"/>
            <p:cNvSpPr/>
            <p:nvPr/>
          </p:nvSpPr>
          <p:spPr>
            <a:xfrm>
              <a:off x="4772024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2133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8" y="5740"/>
                  </a:lnTo>
                  <a:lnTo>
                    <a:pt x="2207683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8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6" y="1665181"/>
                  </a:lnTo>
                  <a:lnTo>
                    <a:pt x="2184629" y="1685299"/>
                  </a:lnTo>
                  <a:lnTo>
                    <a:pt x="2146670" y="1694809"/>
                  </a:lnTo>
                  <a:lnTo>
                    <a:pt x="2133599" y="16954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4772024" y="1171574"/>
              <a:ext cx="2266950" cy="1695450"/>
            </a:xfrm>
            <a:custGeom>
              <a:avLst/>
              <a:gdLst/>
              <a:ahLst/>
              <a:cxnLst/>
              <a:rect l="l" t="t" r="r" b="b"/>
              <a:pathLst>
                <a:path w="2266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133599" y="0"/>
                  </a:lnTo>
                  <a:lnTo>
                    <a:pt x="2172308" y="5740"/>
                  </a:lnTo>
                  <a:lnTo>
                    <a:pt x="2207683" y="22473"/>
                  </a:lnTo>
                  <a:lnTo>
                    <a:pt x="2236681" y="48752"/>
                  </a:lnTo>
                  <a:lnTo>
                    <a:pt x="2256798" y="82319"/>
                  </a:lnTo>
                  <a:lnTo>
                    <a:pt x="2266308" y="120279"/>
                  </a:lnTo>
                  <a:lnTo>
                    <a:pt x="2266949" y="133349"/>
                  </a:lnTo>
                  <a:lnTo>
                    <a:pt x="2266949" y="1562099"/>
                  </a:lnTo>
                  <a:lnTo>
                    <a:pt x="2261208" y="1600809"/>
                  </a:lnTo>
                  <a:lnTo>
                    <a:pt x="2244475" y="1636184"/>
                  </a:lnTo>
                  <a:lnTo>
                    <a:pt x="2218196" y="1665181"/>
                  </a:lnTo>
                  <a:lnTo>
                    <a:pt x="2184629" y="1685299"/>
                  </a:lnTo>
                  <a:lnTo>
                    <a:pt x="2146670" y="1694809"/>
                  </a:lnTo>
                  <a:lnTo>
                    <a:pt x="2133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619749" y="1247774"/>
              <a:ext cx="571500" cy="400050"/>
            </a:xfrm>
            <a:custGeom>
              <a:avLst/>
              <a:gdLst/>
              <a:ahLst/>
              <a:cxnLst/>
              <a:rect l="l" t="t" r="r" b="b"/>
              <a:pathLst>
                <a:path w="571500" h="400050">
                  <a:moveTo>
                    <a:pt x="457200" y="400050"/>
                  </a:moveTo>
                  <a:lnTo>
                    <a:pt x="128587" y="400050"/>
                  </a:lnTo>
                  <a:lnTo>
                    <a:pt x="78546" y="389941"/>
                  </a:lnTo>
                  <a:lnTo>
                    <a:pt x="37672" y="362377"/>
                  </a:lnTo>
                  <a:lnTo>
                    <a:pt x="10108" y="321503"/>
                  </a:lnTo>
                  <a:lnTo>
                    <a:pt x="0" y="271462"/>
                  </a:lnTo>
                  <a:lnTo>
                    <a:pt x="6390" y="231316"/>
                  </a:lnTo>
                  <a:lnTo>
                    <a:pt x="24199" y="196352"/>
                  </a:lnTo>
                  <a:lnTo>
                    <a:pt x="51384" y="168605"/>
                  </a:lnTo>
                  <a:lnTo>
                    <a:pt x="85903" y="150108"/>
                  </a:lnTo>
                  <a:lnTo>
                    <a:pt x="85725" y="145286"/>
                  </a:lnTo>
                  <a:lnTo>
                    <a:pt x="85725" y="142875"/>
                  </a:lnTo>
                  <a:lnTo>
                    <a:pt x="93005" y="97703"/>
                  </a:lnTo>
                  <a:lnTo>
                    <a:pt x="113282" y="58481"/>
                  </a:lnTo>
                  <a:lnTo>
                    <a:pt x="144206" y="27557"/>
                  </a:lnTo>
                  <a:lnTo>
                    <a:pt x="183428" y="7280"/>
                  </a:lnTo>
                  <a:lnTo>
                    <a:pt x="228600" y="0"/>
                  </a:lnTo>
                  <a:lnTo>
                    <a:pt x="266813" y="5162"/>
                  </a:lnTo>
                  <a:lnTo>
                    <a:pt x="301109" y="19734"/>
                  </a:lnTo>
                  <a:lnTo>
                    <a:pt x="330113" y="42343"/>
                  </a:lnTo>
                  <a:lnTo>
                    <a:pt x="352454" y="71616"/>
                  </a:lnTo>
                  <a:lnTo>
                    <a:pt x="363143" y="65513"/>
                  </a:lnTo>
                  <a:lnTo>
                    <a:pt x="374745" y="60967"/>
                  </a:lnTo>
                  <a:lnTo>
                    <a:pt x="387100" y="58129"/>
                  </a:lnTo>
                  <a:lnTo>
                    <a:pt x="400050" y="57150"/>
                  </a:lnTo>
                  <a:lnTo>
                    <a:pt x="433410" y="63889"/>
                  </a:lnTo>
                  <a:lnTo>
                    <a:pt x="460660" y="82264"/>
                  </a:lnTo>
                  <a:lnTo>
                    <a:pt x="479035" y="109514"/>
                  </a:lnTo>
                  <a:lnTo>
                    <a:pt x="485775" y="142875"/>
                  </a:lnTo>
                  <a:lnTo>
                    <a:pt x="485396" y="150954"/>
                  </a:lnTo>
                  <a:lnTo>
                    <a:pt x="484290" y="158825"/>
                  </a:lnTo>
                  <a:lnTo>
                    <a:pt x="482497" y="166445"/>
                  </a:lnTo>
                  <a:lnTo>
                    <a:pt x="480059" y="173771"/>
                  </a:lnTo>
                  <a:lnTo>
                    <a:pt x="516348" y="187940"/>
                  </a:lnTo>
                  <a:lnTo>
                    <a:pt x="545336" y="212984"/>
                  </a:lnTo>
                  <a:lnTo>
                    <a:pt x="564546" y="246416"/>
                  </a:lnTo>
                  <a:lnTo>
                    <a:pt x="571500" y="285750"/>
                  </a:lnTo>
                  <a:lnTo>
                    <a:pt x="562518" y="330243"/>
                  </a:lnTo>
                  <a:lnTo>
                    <a:pt x="538024" y="366574"/>
                  </a:lnTo>
                  <a:lnTo>
                    <a:pt x="501693" y="391068"/>
                  </a:lnTo>
                  <a:lnTo>
                    <a:pt x="457200" y="40005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5378449" y="1772183"/>
            <a:ext cx="1054100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185" dirty="0">
                <a:latin typeface="SimSun"/>
                <a:cs typeface="SimSun"/>
              </a:rPr>
              <a:t>クラウド基盤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110" dirty="0">
                <a:latin typeface="SimSun"/>
                <a:cs typeface="SimSun"/>
              </a:rPr>
              <a:t>新</a:t>
            </a:r>
            <a:r>
              <a:rPr sz="1150" spc="-110" dirty="0">
                <a:latin typeface="PMingLiU"/>
                <a:cs typeface="PMingLiU"/>
              </a:rPr>
              <a:t>システム</a:t>
            </a:r>
            <a:endParaRPr sz="1150">
              <a:latin typeface="PMingLiU"/>
              <a:cs typeface="PMingLiU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5264001" y="2334641"/>
            <a:ext cx="12833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95" dirty="0">
                <a:latin typeface="SimSun"/>
                <a:cs typeface="SimSun"/>
              </a:rPr>
              <a:t>柔軟性と拡張性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</a:t>
            </a:r>
            <a:r>
              <a:rPr sz="1000" spc="-100" dirty="0">
                <a:latin typeface="SimSun"/>
                <a:cs typeface="SimSun"/>
              </a:rPr>
              <a:t>迅速な</a:t>
            </a:r>
            <a:r>
              <a:rPr sz="1000" spc="-95" dirty="0">
                <a:latin typeface="PMingLiU"/>
                <a:cs typeface="PMingLiU"/>
              </a:rPr>
              <a:t>デプロイメント</a:t>
            </a:r>
            <a:endParaRPr sz="1000">
              <a:latin typeface="PMingLiU"/>
              <a:cs typeface="PMingLiU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latin typeface="PMingLiU"/>
                <a:cs typeface="PMingLiU"/>
              </a:rPr>
              <a:t>‧モダン</a:t>
            </a:r>
            <a:r>
              <a:rPr sz="1000" spc="-100" dirty="0">
                <a:latin typeface="SimSun"/>
                <a:cs typeface="SimSun"/>
              </a:rPr>
              <a:t>な</a:t>
            </a:r>
            <a:r>
              <a:rPr sz="1000" spc="-110" dirty="0">
                <a:latin typeface="PMingLiU"/>
                <a:cs typeface="PMingLiU"/>
              </a:rPr>
              <a:t>ユーザー</a:t>
            </a:r>
            <a:r>
              <a:rPr sz="1000" spc="-75" dirty="0">
                <a:latin typeface="SimSun"/>
                <a:cs typeface="SimSun"/>
              </a:rPr>
              <a:t>体験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7553324" y="1162049"/>
            <a:ext cx="2667000" cy="1714500"/>
            <a:chOff x="7553324" y="1162049"/>
            <a:chExt cx="2667000" cy="1714500"/>
          </a:xfrm>
        </p:grpSpPr>
        <p:sp>
          <p:nvSpPr>
            <p:cNvPr id="36" name="object 36"/>
            <p:cNvSpPr/>
            <p:nvPr/>
          </p:nvSpPr>
          <p:spPr>
            <a:xfrm>
              <a:off x="7562849" y="1171574"/>
              <a:ext cx="2647950" cy="1695450"/>
            </a:xfrm>
            <a:custGeom>
              <a:avLst/>
              <a:gdLst/>
              <a:ahLst/>
              <a:cxnLst/>
              <a:rect l="l" t="t" r="r" b="b"/>
              <a:pathLst>
                <a:path w="2647950" h="1695450">
                  <a:moveTo>
                    <a:pt x="25145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514599" y="0"/>
                  </a:lnTo>
                  <a:lnTo>
                    <a:pt x="2553308" y="5740"/>
                  </a:lnTo>
                  <a:lnTo>
                    <a:pt x="2588683" y="22473"/>
                  </a:lnTo>
                  <a:lnTo>
                    <a:pt x="2617680" y="48752"/>
                  </a:lnTo>
                  <a:lnTo>
                    <a:pt x="2637798" y="82319"/>
                  </a:lnTo>
                  <a:lnTo>
                    <a:pt x="2647308" y="120279"/>
                  </a:lnTo>
                  <a:lnTo>
                    <a:pt x="2647949" y="133349"/>
                  </a:lnTo>
                  <a:lnTo>
                    <a:pt x="2647949" y="1562099"/>
                  </a:lnTo>
                  <a:lnTo>
                    <a:pt x="2642208" y="1600809"/>
                  </a:lnTo>
                  <a:lnTo>
                    <a:pt x="2625474" y="1636184"/>
                  </a:lnTo>
                  <a:lnTo>
                    <a:pt x="2599196" y="1665181"/>
                  </a:lnTo>
                  <a:lnTo>
                    <a:pt x="2565629" y="1685299"/>
                  </a:lnTo>
                  <a:lnTo>
                    <a:pt x="2527669" y="1694809"/>
                  </a:lnTo>
                  <a:lnTo>
                    <a:pt x="2514599" y="16954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7562849" y="1171574"/>
              <a:ext cx="2647950" cy="1695450"/>
            </a:xfrm>
            <a:custGeom>
              <a:avLst/>
              <a:gdLst/>
              <a:ahLst/>
              <a:cxnLst/>
              <a:rect l="l" t="t" r="r" b="b"/>
              <a:pathLst>
                <a:path w="26479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514599" y="0"/>
                  </a:lnTo>
                  <a:lnTo>
                    <a:pt x="2553308" y="5740"/>
                  </a:lnTo>
                  <a:lnTo>
                    <a:pt x="2588683" y="22473"/>
                  </a:lnTo>
                  <a:lnTo>
                    <a:pt x="2617680" y="48752"/>
                  </a:lnTo>
                  <a:lnTo>
                    <a:pt x="2637798" y="82319"/>
                  </a:lnTo>
                  <a:lnTo>
                    <a:pt x="2647308" y="120279"/>
                  </a:lnTo>
                  <a:lnTo>
                    <a:pt x="2647949" y="133349"/>
                  </a:lnTo>
                  <a:lnTo>
                    <a:pt x="2647949" y="1562099"/>
                  </a:lnTo>
                  <a:lnTo>
                    <a:pt x="2642208" y="1600809"/>
                  </a:lnTo>
                  <a:lnTo>
                    <a:pt x="2625474" y="1636184"/>
                  </a:lnTo>
                  <a:lnTo>
                    <a:pt x="2599196" y="1665181"/>
                  </a:lnTo>
                  <a:lnTo>
                    <a:pt x="2565629" y="1685299"/>
                  </a:lnTo>
                  <a:lnTo>
                    <a:pt x="2527669" y="1694809"/>
                  </a:lnTo>
                  <a:lnTo>
                    <a:pt x="25145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8601074" y="1276349"/>
              <a:ext cx="571500" cy="342900"/>
            </a:xfrm>
            <a:custGeom>
              <a:avLst/>
              <a:gdLst/>
              <a:ahLst/>
              <a:cxnLst/>
              <a:rect l="l" t="t" r="r" b="b"/>
              <a:pathLst>
                <a:path w="571500" h="342900">
                  <a:moveTo>
                    <a:pt x="251939" y="342821"/>
                  </a:moveTo>
                  <a:lnTo>
                    <a:pt x="235694" y="340420"/>
                  </a:lnTo>
                  <a:lnTo>
                    <a:pt x="221099" y="331648"/>
                  </a:lnTo>
                  <a:lnTo>
                    <a:pt x="139481" y="257175"/>
                  </a:lnTo>
                  <a:lnTo>
                    <a:pt x="114300" y="257175"/>
                  </a:lnTo>
                  <a:lnTo>
                    <a:pt x="114300" y="57150"/>
                  </a:lnTo>
                  <a:lnTo>
                    <a:pt x="178593" y="14287"/>
                  </a:lnTo>
                  <a:lnTo>
                    <a:pt x="189514" y="8138"/>
                  </a:lnTo>
                  <a:lnTo>
                    <a:pt x="201130" y="3672"/>
                  </a:lnTo>
                  <a:lnTo>
                    <a:pt x="213721" y="862"/>
                  </a:lnTo>
                  <a:lnTo>
                    <a:pt x="214717" y="862"/>
                  </a:lnTo>
                  <a:lnTo>
                    <a:pt x="227016" y="0"/>
                  </a:lnTo>
                  <a:lnTo>
                    <a:pt x="223931" y="0"/>
                  </a:lnTo>
                  <a:lnTo>
                    <a:pt x="234204" y="506"/>
                  </a:lnTo>
                  <a:lnTo>
                    <a:pt x="242541" y="1752"/>
                  </a:lnTo>
                  <a:lnTo>
                    <a:pt x="250693" y="3818"/>
                  </a:lnTo>
                  <a:lnTo>
                    <a:pt x="258603" y="6697"/>
                  </a:lnTo>
                  <a:lnTo>
                    <a:pt x="184308" y="66794"/>
                  </a:lnTo>
                  <a:lnTo>
                    <a:pt x="168711" y="85398"/>
                  </a:lnTo>
                  <a:lnTo>
                    <a:pt x="161392" y="107736"/>
                  </a:lnTo>
                  <a:lnTo>
                    <a:pt x="162630" y="130016"/>
                  </a:lnTo>
                  <a:lnTo>
                    <a:pt x="162697" y="131213"/>
                  </a:lnTo>
                  <a:lnTo>
                    <a:pt x="172968" y="153233"/>
                  </a:lnTo>
                  <a:lnTo>
                    <a:pt x="191967" y="170509"/>
                  </a:lnTo>
                  <a:lnTo>
                    <a:pt x="215328" y="178660"/>
                  </a:lnTo>
                  <a:lnTo>
                    <a:pt x="362219" y="178660"/>
                  </a:lnTo>
                  <a:lnTo>
                    <a:pt x="428982" y="239851"/>
                  </a:lnTo>
                  <a:lnTo>
                    <a:pt x="438980" y="253605"/>
                  </a:lnTo>
                  <a:lnTo>
                    <a:pt x="442800" y="269587"/>
                  </a:lnTo>
                  <a:lnTo>
                    <a:pt x="440359" y="285836"/>
                  </a:lnTo>
                  <a:lnTo>
                    <a:pt x="431571" y="300394"/>
                  </a:lnTo>
                  <a:lnTo>
                    <a:pt x="422744" y="307091"/>
                  </a:lnTo>
                  <a:lnTo>
                    <a:pt x="376118" y="307091"/>
                  </a:lnTo>
                  <a:lnTo>
                    <a:pt x="374910" y="310485"/>
                  </a:lnTo>
                  <a:lnTo>
                    <a:pt x="291554" y="310485"/>
                  </a:lnTo>
                  <a:lnTo>
                    <a:pt x="289857" y="317093"/>
                  </a:lnTo>
                  <a:lnTo>
                    <a:pt x="286553" y="323433"/>
                  </a:lnTo>
                  <a:lnTo>
                    <a:pt x="281642" y="328880"/>
                  </a:lnTo>
                  <a:lnTo>
                    <a:pt x="267900" y="338944"/>
                  </a:lnTo>
                  <a:lnTo>
                    <a:pt x="251939" y="342821"/>
                  </a:lnTo>
                  <a:close/>
                </a:path>
                <a:path w="571500" h="342900">
                  <a:moveTo>
                    <a:pt x="219313" y="150320"/>
                  </a:moveTo>
                  <a:lnTo>
                    <a:pt x="206499" y="145845"/>
                  </a:lnTo>
                  <a:lnTo>
                    <a:pt x="196095" y="136356"/>
                  </a:lnTo>
                  <a:lnTo>
                    <a:pt x="190454" y="124288"/>
                  </a:lnTo>
                  <a:lnTo>
                    <a:pt x="189744" y="111409"/>
                  </a:lnTo>
                  <a:lnTo>
                    <a:pt x="193772" y="99148"/>
                  </a:lnTo>
                  <a:lnTo>
                    <a:pt x="288786" y="18930"/>
                  </a:lnTo>
                  <a:lnTo>
                    <a:pt x="327914" y="1237"/>
                  </a:lnTo>
                  <a:lnTo>
                    <a:pt x="342364" y="0"/>
                  </a:lnTo>
                  <a:lnTo>
                    <a:pt x="354470" y="862"/>
                  </a:lnTo>
                  <a:lnTo>
                    <a:pt x="366284" y="3415"/>
                  </a:lnTo>
                  <a:lnTo>
                    <a:pt x="377612" y="7609"/>
                  </a:lnTo>
                  <a:lnTo>
                    <a:pt x="388262" y="13394"/>
                  </a:lnTo>
                  <a:lnTo>
                    <a:pt x="456574" y="57150"/>
                  </a:lnTo>
                  <a:lnTo>
                    <a:pt x="457200" y="57150"/>
                  </a:lnTo>
                  <a:lnTo>
                    <a:pt x="457200" y="69562"/>
                  </a:lnTo>
                  <a:lnTo>
                    <a:pt x="340399" y="69562"/>
                  </a:lnTo>
                  <a:lnTo>
                    <a:pt x="245477" y="143321"/>
                  </a:lnTo>
                  <a:lnTo>
                    <a:pt x="232863" y="149554"/>
                  </a:lnTo>
                  <a:lnTo>
                    <a:pt x="219313" y="150320"/>
                  </a:lnTo>
                  <a:close/>
                </a:path>
                <a:path w="571500" h="342900">
                  <a:moveTo>
                    <a:pt x="457200" y="225742"/>
                  </a:moveTo>
                  <a:lnTo>
                    <a:pt x="333120" y="111409"/>
                  </a:lnTo>
                  <a:lnTo>
                    <a:pt x="351740" y="96976"/>
                  </a:lnTo>
                  <a:lnTo>
                    <a:pt x="357991" y="92065"/>
                  </a:lnTo>
                  <a:lnTo>
                    <a:pt x="359152" y="83135"/>
                  </a:lnTo>
                  <a:lnTo>
                    <a:pt x="349329" y="70633"/>
                  </a:lnTo>
                  <a:lnTo>
                    <a:pt x="340399" y="69562"/>
                  </a:lnTo>
                  <a:lnTo>
                    <a:pt x="457200" y="69562"/>
                  </a:lnTo>
                  <a:lnTo>
                    <a:pt x="457200" y="225742"/>
                  </a:lnTo>
                  <a:close/>
                </a:path>
                <a:path w="571500" h="342900">
                  <a:moveTo>
                    <a:pt x="362219" y="178660"/>
                  </a:moveTo>
                  <a:lnTo>
                    <a:pt x="215328" y="178660"/>
                  </a:lnTo>
                  <a:lnTo>
                    <a:pt x="240011" y="177268"/>
                  </a:lnTo>
                  <a:lnTo>
                    <a:pt x="262979" y="165913"/>
                  </a:lnTo>
                  <a:lnTo>
                    <a:pt x="309145" y="130016"/>
                  </a:lnTo>
                  <a:lnTo>
                    <a:pt x="362219" y="178660"/>
                  </a:lnTo>
                  <a:close/>
                </a:path>
                <a:path w="571500" h="342900">
                  <a:moveTo>
                    <a:pt x="404883" y="314057"/>
                  </a:moveTo>
                  <a:lnTo>
                    <a:pt x="390044" y="313178"/>
                  </a:lnTo>
                  <a:lnTo>
                    <a:pt x="376118" y="307091"/>
                  </a:lnTo>
                  <a:lnTo>
                    <a:pt x="422744" y="307091"/>
                  </a:lnTo>
                  <a:lnTo>
                    <a:pt x="419202" y="309779"/>
                  </a:lnTo>
                  <a:lnTo>
                    <a:pt x="404883" y="314057"/>
                  </a:lnTo>
                  <a:close/>
                </a:path>
                <a:path w="571500" h="342900">
                  <a:moveTo>
                    <a:pt x="337542" y="335644"/>
                  </a:moveTo>
                  <a:lnTo>
                    <a:pt x="321292" y="333202"/>
                  </a:lnTo>
                  <a:lnTo>
                    <a:pt x="306734" y="324415"/>
                  </a:lnTo>
                  <a:lnTo>
                    <a:pt x="291554" y="310485"/>
                  </a:lnTo>
                  <a:lnTo>
                    <a:pt x="374910" y="310485"/>
                  </a:lnTo>
                  <a:lnTo>
                    <a:pt x="337542" y="335644"/>
                  </a:lnTo>
                  <a:close/>
                </a:path>
                <a:path w="571500" h="342900">
                  <a:moveTo>
                    <a:pt x="57150" y="285750"/>
                  </a:moveTo>
                  <a:lnTo>
                    <a:pt x="28575" y="285750"/>
                  </a:lnTo>
                  <a:lnTo>
                    <a:pt x="17442" y="283507"/>
                  </a:lnTo>
                  <a:lnTo>
                    <a:pt x="8360" y="277389"/>
                  </a:lnTo>
                  <a:lnTo>
                    <a:pt x="2242" y="268307"/>
                  </a:lnTo>
                  <a:lnTo>
                    <a:pt x="0" y="257174"/>
                  </a:lnTo>
                  <a:lnTo>
                    <a:pt x="0" y="63579"/>
                  </a:lnTo>
                  <a:lnTo>
                    <a:pt x="6429" y="57150"/>
                  </a:lnTo>
                  <a:lnTo>
                    <a:pt x="85725" y="57150"/>
                  </a:lnTo>
                  <a:lnTo>
                    <a:pt x="85725" y="228600"/>
                  </a:lnTo>
                  <a:lnTo>
                    <a:pt x="40967" y="228600"/>
                  </a:lnTo>
                  <a:lnTo>
                    <a:pt x="39145" y="228962"/>
                  </a:lnTo>
                  <a:lnTo>
                    <a:pt x="28574" y="240992"/>
                  </a:lnTo>
                  <a:lnTo>
                    <a:pt x="28574" y="244782"/>
                  </a:lnTo>
                  <a:lnTo>
                    <a:pt x="40967" y="257174"/>
                  </a:lnTo>
                  <a:lnTo>
                    <a:pt x="85725" y="257174"/>
                  </a:lnTo>
                  <a:lnTo>
                    <a:pt x="83482" y="268307"/>
                  </a:lnTo>
                  <a:lnTo>
                    <a:pt x="77364" y="277389"/>
                  </a:lnTo>
                  <a:lnTo>
                    <a:pt x="68282" y="283507"/>
                  </a:lnTo>
                  <a:lnTo>
                    <a:pt x="57150" y="285750"/>
                  </a:lnTo>
                  <a:close/>
                </a:path>
                <a:path w="571500" h="342900">
                  <a:moveTo>
                    <a:pt x="85725" y="257174"/>
                  </a:moveTo>
                  <a:lnTo>
                    <a:pt x="44757" y="257174"/>
                  </a:lnTo>
                  <a:lnTo>
                    <a:pt x="46579" y="256812"/>
                  </a:lnTo>
                  <a:lnTo>
                    <a:pt x="50080" y="255362"/>
                  </a:lnTo>
                  <a:lnTo>
                    <a:pt x="57149" y="244782"/>
                  </a:lnTo>
                  <a:lnTo>
                    <a:pt x="57149" y="240992"/>
                  </a:lnTo>
                  <a:lnTo>
                    <a:pt x="44757" y="228600"/>
                  </a:lnTo>
                  <a:lnTo>
                    <a:pt x="85725" y="228600"/>
                  </a:lnTo>
                  <a:lnTo>
                    <a:pt x="85725" y="257174"/>
                  </a:lnTo>
                  <a:close/>
                </a:path>
                <a:path w="571500" h="342900">
                  <a:moveTo>
                    <a:pt x="542925" y="285750"/>
                  </a:moveTo>
                  <a:lnTo>
                    <a:pt x="514350" y="285750"/>
                  </a:lnTo>
                  <a:lnTo>
                    <a:pt x="503217" y="283507"/>
                  </a:lnTo>
                  <a:lnTo>
                    <a:pt x="494135" y="277389"/>
                  </a:lnTo>
                  <a:lnTo>
                    <a:pt x="488017" y="268307"/>
                  </a:lnTo>
                  <a:lnTo>
                    <a:pt x="485775" y="257174"/>
                  </a:lnTo>
                  <a:lnTo>
                    <a:pt x="485775" y="57150"/>
                  </a:lnTo>
                  <a:lnTo>
                    <a:pt x="565070" y="57150"/>
                  </a:lnTo>
                  <a:lnTo>
                    <a:pt x="571500" y="63579"/>
                  </a:lnTo>
                  <a:lnTo>
                    <a:pt x="571500" y="228600"/>
                  </a:lnTo>
                  <a:lnTo>
                    <a:pt x="526742" y="228600"/>
                  </a:lnTo>
                  <a:lnTo>
                    <a:pt x="524920" y="228962"/>
                  </a:lnTo>
                  <a:lnTo>
                    <a:pt x="514349" y="240992"/>
                  </a:lnTo>
                  <a:lnTo>
                    <a:pt x="514349" y="244782"/>
                  </a:lnTo>
                  <a:lnTo>
                    <a:pt x="526742" y="257174"/>
                  </a:lnTo>
                  <a:lnTo>
                    <a:pt x="571500" y="257174"/>
                  </a:lnTo>
                  <a:lnTo>
                    <a:pt x="569257" y="268307"/>
                  </a:lnTo>
                  <a:lnTo>
                    <a:pt x="563139" y="277389"/>
                  </a:lnTo>
                  <a:lnTo>
                    <a:pt x="554057" y="283507"/>
                  </a:lnTo>
                  <a:lnTo>
                    <a:pt x="542925" y="285750"/>
                  </a:lnTo>
                  <a:close/>
                </a:path>
                <a:path w="571500" h="342900">
                  <a:moveTo>
                    <a:pt x="571500" y="257174"/>
                  </a:moveTo>
                  <a:lnTo>
                    <a:pt x="530532" y="257174"/>
                  </a:lnTo>
                  <a:lnTo>
                    <a:pt x="532354" y="256812"/>
                  </a:lnTo>
                  <a:lnTo>
                    <a:pt x="535855" y="255362"/>
                  </a:lnTo>
                  <a:lnTo>
                    <a:pt x="542924" y="244782"/>
                  </a:lnTo>
                  <a:lnTo>
                    <a:pt x="542924" y="240992"/>
                  </a:lnTo>
                  <a:lnTo>
                    <a:pt x="530532" y="228600"/>
                  </a:lnTo>
                  <a:lnTo>
                    <a:pt x="571500" y="228600"/>
                  </a:lnTo>
                  <a:lnTo>
                    <a:pt x="571500" y="257174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8141890" y="1772183"/>
            <a:ext cx="1489710" cy="5092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00" dirty="0">
                <a:latin typeface="SimSun"/>
                <a:cs typeface="SimSun"/>
              </a:rPr>
              <a:t>システム融合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265"/>
              </a:spcBef>
            </a:pPr>
            <a:r>
              <a:rPr sz="1150" spc="-110" dirty="0">
                <a:latin typeface="SimSun"/>
                <a:cs typeface="SimSun"/>
              </a:rPr>
              <a:t>最適な</a:t>
            </a:r>
            <a:r>
              <a:rPr sz="1150" spc="-120" dirty="0">
                <a:latin typeface="PMingLiU"/>
                <a:cs typeface="PMingLiU"/>
              </a:rPr>
              <a:t>ハイブリッド</a:t>
            </a:r>
            <a:r>
              <a:rPr sz="1150" spc="-80" dirty="0">
                <a:latin typeface="SimSun"/>
                <a:cs typeface="SimSun"/>
              </a:rPr>
              <a:t>構成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073876" y="2334641"/>
            <a:ext cx="1626235" cy="4857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‧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⾼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品質な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レガシー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資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産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活</a:t>
            </a:r>
            <a:r>
              <a:rPr sz="1000" spc="-50" dirty="0">
                <a:solidFill>
                  <a:srgbClr val="047857"/>
                </a:solidFill>
                <a:latin typeface="Meiryo"/>
                <a:cs typeface="Meiryo"/>
              </a:rPr>
              <a:t>⽤</a:t>
            </a:r>
            <a:endParaRPr sz="100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‧クラウド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の柔軟性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z="1000" spc="-75" dirty="0">
                <a:solidFill>
                  <a:srgbClr val="047857"/>
                </a:solidFill>
                <a:latin typeface="SimSun"/>
                <a:cs typeface="SimSun"/>
              </a:rPr>
              <a:t>付加</a:t>
            </a:r>
            <a:endParaRPr sz="10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‧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両者の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⻑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所</a:t>
            </a:r>
            <a:r>
              <a:rPr sz="1000" spc="-100" dirty="0">
                <a:solidFill>
                  <a:srgbClr val="047857"/>
                </a:solidFill>
                <a:latin typeface="PMingLiU"/>
                <a:cs typeface="PMingLiU"/>
              </a:rPr>
              <a:t>を</a:t>
            </a:r>
            <a:r>
              <a:rPr sz="1000" spc="-100" dirty="0">
                <a:solidFill>
                  <a:srgbClr val="047857"/>
                </a:solidFill>
                <a:latin typeface="SimSun"/>
                <a:cs typeface="SimSun"/>
              </a:rPr>
              <a:t>最</a:t>
            </a:r>
            <a:r>
              <a:rPr sz="1000" spc="-100" dirty="0">
                <a:solidFill>
                  <a:srgbClr val="047857"/>
                </a:solidFill>
                <a:latin typeface="Meiryo"/>
                <a:cs typeface="Meiryo"/>
              </a:rPr>
              <a:t>⼤</a:t>
            </a:r>
            <a:r>
              <a:rPr sz="1000" spc="-50" dirty="0">
                <a:solidFill>
                  <a:srgbClr val="047857"/>
                </a:solidFill>
                <a:latin typeface="SimSun"/>
                <a:cs typeface="SimSun"/>
              </a:rPr>
              <a:t>化</a:t>
            </a:r>
            <a:endParaRPr sz="100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9562" y="6272212"/>
            <a:ext cx="11572875" cy="1038225"/>
          </a:xfrm>
          <a:custGeom>
            <a:avLst/>
            <a:gdLst/>
            <a:ahLst/>
            <a:cxnLst/>
            <a:rect l="l" t="t" r="r" b="b"/>
            <a:pathLst>
              <a:path w="11572875" h="1038225">
                <a:moveTo>
                  <a:pt x="11506125" y="1038224"/>
                </a:moveTo>
                <a:lnTo>
                  <a:pt x="66746" y="1038224"/>
                </a:lnTo>
                <a:lnTo>
                  <a:pt x="62101" y="1037767"/>
                </a:lnTo>
                <a:lnTo>
                  <a:pt x="24240" y="1020617"/>
                </a:lnTo>
                <a:lnTo>
                  <a:pt x="2287" y="985323"/>
                </a:lnTo>
                <a:lnTo>
                  <a:pt x="0" y="971477"/>
                </a:lnTo>
                <a:lnTo>
                  <a:pt x="0" y="966787"/>
                </a:lnTo>
                <a:lnTo>
                  <a:pt x="0" y="66746"/>
                </a:lnTo>
                <a:lnTo>
                  <a:pt x="14645" y="27848"/>
                </a:lnTo>
                <a:lnTo>
                  <a:pt x="48433" y="3642"/>
                </a:lnTo>
                <a:lnTo>
                  <a:pt x="66746" y="0"/>
                </a:lnTo>
                <a:lnTo>
                  <a:pt x="11506125" y="0"/>
                </a:lnTo>
                <a:lnTo>
                  <a:pt x="11545023" y="14645"/>
                </a:lnTo>
                <a:lnTo>
                  <a:pt x="11569230" y="48432"/>
                </a:lnTo>
                <a:lnTo>
                  <a:pt x="11572872" y="66746"/>
                </a:lnTo>
                <a:lnTo>
                  <a:pt x="11572872" y="971477"/>
                </a:lnTo>
                <a:lnTo>
                  <a:pt x="11558227" y="1010375"/>
                </a:lnTo>
                <a:lnTo>
                  <a:pt x="11524439" y="1034580"/>
                </a:lnTo>
                <a:lnTo>
                  <a:pt x="11510770" y="1037767"/>
                </a:lnTo>
                <a:lnTo>
                  <a:pt x="11506125" y="1038224"/>
                </a:lnTo>
                <a:close/>
              </a:path>
            </a:pathLst>
          </a:custGeom>
          <a:solidFill>
            <a:srgbClr val="FFFAEB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6267449"/>
            <a:ext cx="11582400" cy="1047750"/>
            <a:chOff x="304799" y="62674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627221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40" y="17607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7"/>
                  </a:lnTo>
                  <a:lnTo>
                    <a:pt x="11551949" y="20923"/>
                  </a:lnTo>
                  <a:lnTo>
                    <a:pt x="11555267" y="24240"/>
                  </a:lnTo>
                  <a:lnTo>
                    <a:pt x="11571499" y="57500"/>
                  </a:lnTo>
                  <a:lnTo>
                    <a:pt x="11572414" y="62100"/>
                  </a:lnTo>
                  <a:lnTo>
                    <a:pt x="11572872" y="66746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7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7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54" y="66484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4799" y="3448049"/>
            <a:ext cx="11582397" cy="11048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6.</a:t>
            </a:r>
            <a:r>
              <a:rPr sz="2250" b="1" spc="25" dirty="0">
                <a:latin typeface="Liberation Sans"/>
                <a:cs typeface="Liberation Sans"/>
              </a:rPr>
              <a:t> </a:t>
            </a:r>
            <a:r>
              <a:rPr spc="-310" dirty="0"/>
              <a:t>取組</a:t>
            </a:r>
            <a:r>
              <a:rPr spc="-310" dirty="0">
                <a:latin typeface="Meiryo"/>
                <a:cs typeface="Meiryo"/>
              </a:rPr>
              <a:t>内</a:t>
            </a:r>
            <a:r>
              <a:rPr spc="-310" dirty="0"/>
              <a:t>容</a:t>
            </a:r>
            <a:r>
              <a:rPr spc="-545" dirty="0">
                <a:latin typeface="Calibri"/>
                <a:cs typeface="Calibri"/>
              </a:rPr>
              <a:t>③ </a:t>
            </a:r>
            <a:r>
              <a:rPr spc="-310" dirty="0">
                <a:latin typeface="Meiryo"/>
                <a:cs typeface="Meiryo"/>
              </a:rPr>
              <a:t>⾃</a:t>
            </a:r>
            <a:r>
              <a:rPr spc="-310" dirty="0"/>
              <a:t>動打鍵ツール導</a:t>
            </a:r>
            <a:r>
              <a:rPr spc="-360" dirty="0">
                <a:latin typeface="Meiryo"/>
                <a:cs typeface="Meiryo"/>
              </a:rPr>
              <a:t>⼊</a:t>
            </a:r>
            <a:endParaRPr sz="2250">
              <a:latin typeface="Meiryo"/>
              <a:cs typeface="Meiryo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5905499" y="1984623"/>
            <a:ext cx="381000" cy="241300"/>
          </a:xfrm>
          <a:custGeom>
            <a:avLst/>
            <a:gdLst/>
            <a:ahLst/>
            <a:cxnLst/>
            <a:rect l="l" t="t" r="r" b="b"/>
            <a:pathLst>
              <a:path w="381000" h="241300">
                <a:moveTo>
                  <a:pt x="255463" y="240803"/>
                </a:moveTo>
                <a:lnTo>
                  <a:pt x="248915" y="237976"/>
                </a:lnTo>
                <a:lnTo>
                  <a:pt x="242366" y="235148"/>
                </a:lnTo>
                <a:lnTo>
                  <a:pt x="238125" y="228748"/>
                </a:lnTo>
                <a:lnTo>
                  <a:pt x="238125" y="168026"/>
                </a:lnTo>
                <a:lnTo>
                  <a:pt x="23812" y="168026"/>
                </a:lnTo>
                <a:lnTo>
                  <a:pt x="14535" y="166158"/>
                </a:lnTo>
                <a:lnTo>
                  <a:pt x="6967" y="161059"/>
                </a:lnTo>
                <a:lnTo>
                  <a:pt x="1868" y="153491"/>
                </a:lnTo>
                <a:lnTo>
                  <a:pt x="0" y="144214"/>
                </a:lnTo>
                <a:lnTo>
                  <a:pt x="0" y="96589"/>
                </a:lnTo>
                <a:lnTo>
                  <a:pt x="1868" y="87312"/>
                </a:lnTo>
                <a:lnTo>
                  <a:pt x="6967" y="79743"/>
                </a:lnTo>
                <a:lnTo>
                  <a:pt x="14535" y="74645"/>
                </a:lnTo>
                <a:lnTo>
                  <a:pt x="23812" y="72776"/>
                </a:lnTo>
                <a:lnTo>
                  <a:pt x="238125" y="72776"/>
                </a:lnTo>
                <a:lnTo>
                  <a:pt x="238125" y="12129"/>
                </a:lnTo>
                <a:lnTo>
                  <a:pt x="242366" y="5655"/>
                </a:lnTo>
                <a:lnTo>
                  <a:pt x="255463" y="0"/>
                </a:lnTo>
                <a:lnTo>
                  <a:pt x="263053" y="1339"/>
                </a:lnTo>
                <a:lnTo>
                  <a:pt x="375418" y="107453"/>
                </a:lnTo>
                <a:lnTo>
                  <a:pt x="378990" y="110802"/>
                </a:lnTo>
                <a:lnTo>
                  <a:pt x="381000" y="115490"/>
                </a:lnTo>
                <a:lnTo>
                  <a:pt x="381000" y="125313"/>
                </a:lnTo>
                <a:lnTo>
                  <a:pt x="378990" y="130001"/>
                </a:lnTo>
                <a:lnTo>
                  <a:pt x="375418" y="133349"/>
                </a:lnTo>
                <a:lnTo>
                  <a:pt x="263053" y="239464"/>
                </a:lnTo>
                <a:lnTo>
                  <a:pt x="255463" y="24080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4371627" y="3569461"/>
            <a:ext cx="3448685" cy="720090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latin typeface="SimSun"/>
                <a:cs typeface="SimSun"/>
              </a:rPr>
              <a:t>幅広い</a:t>
            </a:r>
            <a:r>
              <a:rPr sz="1700" spc="-225" dirty="0">
                <a:latin typeface="PMingLiU"/>
                <a:cs typeface="PMingLiU"/>
              </a:rPr>
              <a:t>デバイス‧</a:t>
            </a:r>
            <a:r>
              <a:rPr sz="1700" spc="-210" dirty="0">
                <a:latin typeface="SimSun"/>
                <a:cs typeface="SimSun"/>
              </a:rPr>
              <a:t>環境での検証</a:t>
            </a:r>
            <a:r>
              <a:rPr sz="1700" spc="-210" dirty="0">
                <a:latin typeface="PMingLiU"/>
                <a:cs typeface="PMingLiU"/>
              </a:rPr>
              <a:t>を</a:t>
            </a:r>
            <a:r>
              <a:rPr sz="1700" spc="-210" dirty="0">
                <a:latin typeface="Meiryo"/>
                <a:cs typeface="Meiryo"/>
              </a:rPr>
              <a:t>⾃</a:t>
            </a:r>
            <a:r>
              <a:rPr sz="1700" spc="-130" dirty="0">
                <a:latin typeface="SimSun"/>
                <a:cs typeface="SimSun"/>
              </a:rPr>
              <a:t>動化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610"/>
              </a:spcBef>
              <a:tabLst>
                <a:tab pos="1787525" algn="l"/>
              </a:tabLst>
            </a:pPr>
            <a:r>
              <a:rPr sz="1500" b="1" spc="-50" dirty="0">
                <a:latin typeface="Liberation Sans"/>
                <a:cs typeface="Liberation Sans"/>
              </a:rPr>
              <a:t>×</a:t>
            </a:r>
            <a:r>
              <a:rPr sz="1500" b="1" dirty="0">
                <a:latin typeface="Liberation Sans"/>
                <a:cs typeface="Liberation Sans"/>
              </a:rPr>
              <a:t>	</a:t>
            </a:r>
            <a:r>
              <a:rPr sz="1500" b="1" spc="-50" dirty="0">
                <a:latin typeface="Liberation Sans"/>
                <a:cs typeface="Liberation Sans"/>
              </a:rPr>
              <a:t>×</a:t>
            </a:r>
            <a:endParaRPr sz="1500">
              <a:latin typeface="Liberation Sans"/>
              <a:cs typeface="Liberation Sans"/>
            </a:endParaRPr>
          </a:p>
        </p:txBody>
      </p:sp>
      <p:pic>
        <p:nvPicPr>
          <p:cNvPr id="10" name="object 10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4799" y="4781549"/>
            <a:ext cx="3705224" cy="1181099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358899" y="4908524"/>
            <a:ext cx="1549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0" dirty="0">
                <a:solidFill>
                  <a:srgbClr val="0177BD"/>
                </a:solidFill>
                <a:latin typeface="SimSun"/>
                <a:cs typeface="SimSun"/>
              </a:rPr>
              <a:t>テスト効率の劇的向上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1549399" y="5208561"/>
            <a:ext cx="2248535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作業の約</a:t>
            </a:r>
            <a:r>
              <a:rPr sz="1050" spc="-10" dirty="0">
                <a:latin typeface="Liberation Sans"/>
                <a:cs typeface="Liberation Sans"/>
              </a:rPr>
              <a:t>10</a:t>
            </a:r>
            <a:r>
              <a:rPr sz="1150" spc="-110" dirty="0">
                <a:latin typeface="SimSun"/>
                <a:cs typeface="SimSun"/>
              </a:rPr>
              <a:t>分の</a:t>
            </a:r>
            <a:r>
              <a:rPr sz="1050" spc="-10" dirty="0">
                <a:latin typeface="Liberation Sans"/>
                <a:cs typeface="Liberation Sans"/>
              </a:rPr>
              <a:t>1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110" dirty="0">
                <a:latin typeface="SimSun"/>
                <a:cs typeface="SimSun"/>
              </a:rPr>
              <a:t>間で検証可能</a:t>
            </a:r>
            <a:r>
              <a:rPr sz="1150" spc="-90" dirty="0">
                <a:latin typeface="SimSun"/>
                <a:cs typeface="SimSun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24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110" dirty="0">
                <a:latin typeface="SimSun"/>
                <a:cs typeface="SimSun"/>
              </a:rPr>
              <a:t>間連続稼働に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検証</a:t>
            </a:r>
            <a:r>
              <a:rPr sz="1150" spc="-110" dirty="0">
                <a:latin typeface="Meiryo"/>
                <a:cs typeface="Meiryo"/>
              </a:rPr>
              <a:t>時</a:t>
            </a:r>
            <a:r>
              <a:rPr sz="1150" spc="-90" dirty="0">
                <a:latin typeface="SimSun"/>
                <a:cs typeface="SimSun"/>
              </a:rPr>
              <a:t>間短縮</a:t>
            </a:r>
            <a:r>
              <a:rPr sz="1150" spc="-110" dirty="0">
                <a:latin typeface="SimSun"/>
                <a:cs typeface="SimSun"/>
              </a:rPr>
              <a:t>複数環境の並</a:t>
            </a:r>
            <a:r>
              <a:rPr sz="1150" spc="-110" dirty="0">
                <a:latin typeface="Meiryo"/>
                <a:cs typeface="Meiryo"/>
              </a:rPr>
              <a:t>⾏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80" dirty="0">
                <a:latin typeface="SimSun"/>
                <a:cs typeface="SimSun"/>
              </a:rPr>
              <a:t>実現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238624" y="4781549"/>
            <a:ext cx="3714750" cy="1181100"/>
            <a:chOff x="4238624" y="4781549"/>
            <a:chExt cx="3714750" cy="1181100"/>
          </a:xfrm>
        </p:grpSpPr>
        <p:sp>
          <p:nvSpPr>
            <p:cNvPr id="14" name="object 14"/>
            <p:cNvSpPr/>
            <p:nvPr/>
          </p:nvSpPr>
          <p:spPr>
            <a:xfrm>
              <a:off x="4243386" y="4786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43386" y="47863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65008" y="15249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1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700609" y="1110226"/>
                  </a:lnTo>
                  <a:lnTo>
                    <a:pt x="3698335" y="1115714"/>
                  </a:lnTo>
                  <a:lnTo>
                    <a:pt x="3696062" y="1121204"/>
                  </a:lnTo>
                  <a:lnTo>
                    <a:pt x="3693275" y="1126418"/>
                  </a:lnTo>
                  <a:lnTo>
                    <a:pt x="3689974" y="1131358"/>
                  </a:lnTo>
                  <a:lnTo>
                    <a:pt x="3686673" y="1136299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5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18550" y="1136299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6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391024" y="4933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7" y="717012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9"/>
                  </a:lnTo>
                  <a:lnTo>
                    <a:pt x="218100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7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4629099" y="5164880"/>
              <a:ext cx="300355" cy="300355"/>
            </a:xfrm>
            <a:custGeom>
              <a:avLst/>
              <a:gdLst/>
              <a:ahLst/>
              <a:cxnLst/>
              <a:rect l="l" t="t" r="r" b="b"/>
              <a:pathLst>
                <a:path w="300354" h="300354">
                  <a:moveTo>
                    <a:pt x="167816" y="98299"/>
                  </a:moveTo>
                  <a:lnTo>
                    <a:pt x="107206" y="98299"/>
                  </a:lnTo>
                  <a:lnTo>
                    <a:pt x="199159" y="6278"/>
                  </a:lnTo>
                  <a:lnTo>
                    <a:pt x="206254" y="1569"/>
                  </a:lnTo>
                  <a:lnTo>
                    <a:pt x="214329" y="0"/>
                  </a:lnTo>
                  <a:lnTo>
                    <a:pt x="222403" y="1569"/>
                  </a:lnTo>
                  <a:lnTo>
                    <a:pt x="229498" y="6278"/>
                  </a:lnTo>
                  <a:lnTo>
                    <a:pt x="234207" y="13373"/>
                  </a:lnTo>
                  <a:lnTo>
                    <a:pt x="235777" y="21447"/>
                  </a:lnTo>
                  <a:lnTo>
                    <a:pt x="234207" y="29522"/>
                  </a:lnTo>
                  <a:lnTo>
                    <a:pt x="229498" y="36617"/>
                  </a:lnTo>
                  <a:lnTo>
                    <a:pt x="167816" y="98299"/>
                  </a:lnTo>
                  <a:close/>
                </a:path>
                <a:path w="300354" h="300354">
                  <a:moveTo>
                    <a:pt x="107172" y="150052"/>
                  </a:moveTo>
                  <a:lnTo>
                    <a:pt x="38425" y="90195"/>
                  </a:lnTo>
                  <a:lnTo>
                    <a:pt x="32146" y="75026"/>
                  </a:lnTo>
                  <a:lnTo>
                    <a:pt x="33716" y="66951"/>
                  </a:lnTo>
                  <a:lnTo>
                    <a:pt x="38425" y="59856"/>
                  </a:lnTo>
                  <a:lnTo>
                    <a:pt x="45520" y="55147"/>
                  </a:lnTo>
                  <a:lnTo>
                    <a:pt x="53594" y="53578"/>
                  </a:lnTo>
                  <a:lnTo>
                    <a:pt x="61669" y="55147"/>
                  </a:lnTo>
                  <a:lnTo>
                    <a:pt x="68764" y="59856"/>
                  </a:lnTo>
                  <a:lnTo>
                    <a:pt x="107206" y="98299"/>
                  </a:lnTo>
                  <a:lnTo>
                    <a:pt x="167816" y="98299"/>
                  </a:lnTo>
                  <a:lnTo>
                    <a:pt x="122342" y="143773"/>
                  </a:lnTo>
                  <a:lnTo>
                    <a:pt x="115247" y="148482"/>
                  </a:lnTo>
                  <a:lnTo>
                    <a:pt x="107172" y="150052"/>
                  </a:lnTo>
                  <a:close/>
                </a:path>
                <a:path w="300354" h="300354">
                  <a:moveTo>
                    <a:pt x="167883" y="248317"/>
                  </a:moveTo>
                  <a:lnTo>
                    <a:pt x="107206" y="248317"/>
                  </a:lnTo>
                  <a:lnTo>
                    <a:pt x="263453" y="92003"/>
                  </a:lnTo>
                  <a:lnTo>
                    <a:pt x="270548" y="87294"/>
                  </a:lnTo>
                  <a:lnTo>
                    <a:pt x="278622" y="85724"/>
                  </a:lnTo>
                  <a:lnTo>
                    <a:pt x="286697" y="87294"/>
                  </a:lnTo>
                  <a:lnTo>
                    <a:pt x="293792" y="92003"/>
                  </a:lnTo>
                  <a:lnTo>
                    <a:pt x="298501" y="99098"/>
                  </a:lnTo>
                  <a:lnTo>
                    <a:pt x="300070" y="107172"/>
                  </a:lnTo>
                  <a:lnTo>
                    <a:pt x="298501" y="115247"/>
                  </a:lnTo>
                  <a:lnTo>
                    <a:pt x="293770" y="122375"/>
                  </a:lnTo>
                  <a:lnTo>
                    <a:pt x="293660" y="122541"/>
                  </a:lnTo>
                  <a:lnTo>
                    <a:pt x="167883" y="248317"/>
                  </a:lnTo>
                  <a:close/>
                </a:path>
                <a:path w="300354" h="300354">
                  <a:moveTo>
                    <a:pt x="107172" y="300137"/>
                  </a:moveTo>
                  <a:lnTo>
                    <a:pt x="6278" y="208134"/>
                  </a:lnTo>
                  <a:lnTo>
                    <a:pt x="0" y="192964"/>
                  </a:lnTo>
                  <a:lnTo>
                    <a:pt x="1569" y="184890"/>
                  </a:lnTo>
                  <a:lnTo>
                    <a:pt x="6278" y="177795"/>
                  </a:lnTo>
                  <a:lnTo>
                    <a:pt x="13373" y="173086"/>
                  </a:lnTo>
                  <a:lnTo>
                    <a:pt x="21447" y="171516"/>
                  </a:lnTo>
                  <a:lnTo>
                    <a:pt x="29522" y="173086"/>
                  </a:lnTo>
                  <a:lnTo>
                    <a:pt x="36617" y="177795"/>
                  </a:lnTo>
                  <a:lnTo>
                    <a:pt x="107206" y="248317"/>
                  </a:lnTo>
                  <a:lnTo>
                    <a:pt x="167883" y="248317"/>
                  </a:lnTo>
                  <a:lnTo>
                    <a:pt x="122342" y="293859"/>
                  </a:lnTo>
                  <a:lnTo>
                    <a:pt x="115247" y="298568"/>
                  </a:lnTo>
                  <a:lnTo>
                    <a:pt x="107172" y="300137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8" name="object 18"/>
          <p:cNvSpPr txBox="1"/>
          <p:nvPr/>
        </p:nvSpPr>
        <p:spPr>
          <a:xfrm>
            <a:off x="5295850" y="4908524"/>
            <a:ext cx="787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品質の向上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353037" y="5324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5486350" y="5208561"/>
            <a:ext cx="20256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10" dirty="0">
                <a:latin typeface="PMingLiU"/>
                <a:cs typeface="PMingLiU"/>
              </a:rPr>
              <a:t>ミスを</a:t>
            </a:r>
            <a:r>
              <a:rPr sz="1150" spc="-110" dirty="0">
                <a:latin typeface="SimSun"/>
                <a:cs typeface="SimSun"/>
              </a:rPr>
              <a:t>排除した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精度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SimSun"/>
                <a:cs typeface="SimSun"/>
              </a:rPr>
              <a:t>再現性の</a:t>
            </a:r>
            <a:r>
              <a:rPr sz="1150" spc="-110" dirty="0">
                <a:latin typeface="Meiryo"/>
                <a:cs typeface="Meiryo"/>
              </a:rPr>
              <a:t>⾼</a:t>
            </a:r>
            <a:r>
              <a:rPr sz="1150" spc="-110" dirty="0">
                <a:latin typeface="SimSun"/>
                <a:cs typeface="SimSun"/>
              </a:rPr>
              <a:t>い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80" dirty="0">
                <a:latin typeface="SimSun"/>
                <a:cs typeface="SimSun"/>
              </a:rPr>
              <a:t>結果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25" dirty="0">
                <a:latin typeface="PMingLiU"/>
                <a:cs typeface="PMingLiU"/>
              </a:rPr>
              <a:t>エッジケースを</a:t>
            </a:r>
            <a:r>
              <a:rPr sz="1150" spc="-105" dirty="0">
                <a:latin typeface="SimSun"/>
                <a:cs typeface="SimSun"/>
              </a:rPr>
              <a:t>含む網羅的検証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1" name="object 21"/>
          <p:cNvGrpSpPr/>
          <p:nvPr/>
        </p:nvGrpSpPr>
        <p:grpSpPr>
          <a:xfrm>
            <a:off x="8181973" y="4781549"/>
            <a:ext cx="3705225" cy="1181100"/>
            <a:chOff x="8181973" y="4781549"/>
            <a:chExt cx="3705225" cy="1181100"/>
          </a:xfrm>
        </p:grpSpPr>
        <p:sp>
          <p:nvSpPr>
            <p:cNvPr id="22" name="object 22"/>
            <p:cNvSpPr/>
            <p:nvPr/>
          </p:nvSpPr>
          <p:spPr>
            <a:xfrm>
              <a:off x="8186735" y="4786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3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8186735" y="47863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1"/>
                  </a:lnTo>
                  <a:lnTo>
                    <a:pt x="1738" y="72834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4"/>
                  </a:lnTo>
                  <a:lnTo>
                    <a:pt x="18551" y="35274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1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8"/>
                  </a:lnTo>
                  <a:lnTo>
                    <a:pt x="3677146" y="1136299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5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5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9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3" y="1110226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3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8334374" y="49339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2"/>
                  </a:lnTo>
                  <a:lnTo>
                    <a:pt x="243882" y="736470"/>
                  </a:lnTo>
                  <a:lnTo>
                    <a:pt x="201398" y="717012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1"/>
                  </a:lnTo>
                  <a:lnTo>
                    <a:pt x="64209" y="592671"/>
                  </a:lnTo>
                  <a:lnTo>
                    <a:pt x="40679" y="552299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9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7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4"/>
                  </a:lnTo>
                  <a:lnTo>
                    <a:pt x="732997" y="526802"/>
                  </a:lnTo>
                  <a:lnTo>
                    <a:pt x="712501" y="568796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7"/>
                  </a:lnTo>
                  <a:lnTo>
                    <a:pt x="584831" y="702890"/>
                  </a:lnTo>
                  <a:lnTo>
                    <a:pt x="543898" y="725420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536780" y="5143499"/>
              <a:ext cx="363855" cy="342900"/>
            </a:xfrm>
            <a:custGeom>
              <a:avLst/>
              <a:gdLst/>
              <a:ahLst/>
              <a:cxnLst/>
              <a:rect l="l" t="t" r="r" b="b"/>
              <a:pathLst>
                <a:path w="363854" h="342900">
                  <a:moveTo>
                    <a:pt x="337810" y="160734"/>
                  </a:moveTo>
                  <a:lnTo>
                    <a:pt x="182165" y="160734"/>
                  </a:lnTo>
                  <a:lnTo>
                    <a:pt x="182165" y="5089"/>
                  </a:lnTo>
                  <a:lnTo>
                    <a:pt x="186853" y="0"/>
                  </a:lnTo>
                  <a:lnTo>
                    <a:pt x="192881" y="0"/>
                  </a:lnTo>
                  <a:lnTo>
                    <a:pt x="240295" y="7648"/>
                  </a:lnTo>
                  <a:lnTo>
                    <a:pt x="281476" y="28947"/>
                  </a:lnTo>
                  <a:lnTo>
                    <a:pt x="313952" y="61423"/>
                  </a:lnTo>
                  <a:lnTo>
                    <a:pt x="335251" y="102604"/>
                  </a:lnTo>
                  <a:lnTo>
                    <a:pt x="342899" y="150018"/>
                  </a:lnTo>
                  <a:lnTo>
                    <a:pt x="342899" y="156046"/>
                  </a:lnTo>
                  <a:lnTo>
                    <a:pt x="337810" y="160734"/>
                  </a:lnTo>
                  <a:close/>
                </a:path>
                <a:path w="363854" h="342900">
                  <a:moveTo>
                    <a:pt x="160734" y="342899"/>
                  </a:moveTo>
                  <a:lnTo>
                    <a:pt x="109942" y="334708"/>
                  </a:lnTo>
                  <a:lnTo>
                    <a:pt x="65820" y="311897"/>
                  </a:lnTo>
                  <a:lnTo>
                    <a:pt x="31021" y="277108"/>
                  </a:lnTo>
                  <a:lnTo>
                    <a:pt x="8197" y="232983"/>
                  </a:lnTo>
                  <a:lnTo>
                    <a:pt x="0" y="182165"/>
                  </a:lnTo>
                  <a:lnTo>
                    <a:pt x="6901" y="135442"/>
                  </a:lnTo>
                  <a:lnTo>
                    <a:pt x="26251" y="94120"/>
                  </a:lnTo>
                  <a:lnTo>
                    <a:pt x="56012" y="60240"/>
                  </a:lnTo>
                  <a:lnTo>
                    <a:pt x="94151" y="35843"/>
                  </a:lnTo>
                  <a:lnTo>
                    <a:pt x="138633" y="22971"/>
                  </a:lnTo>
                  <a:lnTo>
                    <a:pt x="144794" y="22100"/>
                  </a:lnTo>
                  <a:lnTo>
                    <a:pt x="150018" y="27056"/>
                  </a:lnTo>
                  <a:lnTo>
                    <a:pt x="150018" y="192881"/>
                  </a:lnTo>
                  <a:lnTo>
                    <a:pt x="259318" y="302180"/>
                  </a:lnTo>
                  <a:lnTo>
                    <a:pt x="210444" y="335064"/>
                  </a:lnTo>
                  <a:lnTo>
                    <a:pt x="186223" y="340890"/>
                  </a:lnTo>
                  <a:lnTo>
                    <a:pt x="160734" y="342899"/>
                  </a:lnTo>
                  <a:close/>
                </a:path>
                <a:path w="363854" h="342900">
                  <a:moveTo>
                    <a:pt x="309346" y="303319"/>
                  </a:moveTo>
                  <a:lnTo>
                    <a:pt x="303051" y="303051"/>
                  </a:lnTo>
                  <a:lnTo>
                    <a:pt x="299166" y="299099"/>
                  </a:lnTo>
                  <a:lnTo>
                    <a:pt x="192881" y="192881"/>
                  </a:lnTo>
                  <a:lnTo>
                    <a:pt x="358772" y="192881"/>
                  </a:lnTo>
                  <a:lnTo>
                    <a:pt x="363661" y="198105"/>
                  </a:lnTo>
                  <a:lnTo>
                    <a:pt x="346047" y="256739"/>
                  </a:lnTo>
                  <a:lnTo>
                    <a:pt x="313365" y="299568"/>
                  </a:lnTo>
                  <a:lnTo>
                    <a:pt x="309346" y="30331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9232800" y="4908524"/>
            <a:ext cx="108458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リソース最適化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9296387" y="53244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 txBox="1"/>
          <p:nvPr/>
        </p:nvSpPr>
        <p:spPr>
          <a:xfrm>
            <a:off x="9423300" y="5208561"/>
            <a:ext cx="21526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当者の</a:t>
            </a:r>
            <a:r>
              <a:rPr sz="1150" spc="-110" dirty="0">
                <a:latin typeface="Meiryo"/>
                <a:cs typeface="Meiryo"/>
              </a:rPr>
              <a:t>⼯</a:t>
            </a:r>
            <a:r>
              <a:rPr sz="1150" spc="-90" dirty="0">
                <a:latin typeface="SimSun"/>
                <a:cs typeface="SimSun"/>
              </a:rPr>
              <a:t>数削減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SimSun"/>
                <a:cs typeface="SimSun"/>
              </a:rPr>
              <a:t>創造的</a:t>
            </a:r>
            <a:r>
              <a:rPr sz="1150" spc="-110" dirty="0">
                <a:latin typeface="PMingLiU"/>
                <a:cs typeface="PMingLiU"/>
              </a:rPr>
              <a:t>タスク</a:t>
            </a:r>
            <a:r>
              <a:rPr sz="1150" spc="-110" dirty="0">
                <a:latin typeface="SimSun"/>
                <a:cs typeface="SimSun"/>
              </a:rPr>
              <a:t>への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25" dirty="0">
                <a:latin typeface="PMingLiU"/>
                <a:cs typeface="PMingLiU"/>
              </a:rPr>
              <a:t>リソース</a:t>
            </a:r>
            <a:r>
              <a:rPr sz="1150" spc="-100" dirty="0">
                <a:latin typeface="SimSun"/>
                <a:cs typeface="SimSun"/>
              </a:rPr>
              <a:t>集中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SimSun"/>
                <a:cs typeface="SimSun"/>
              </a:rPr>
              <a:t>結果の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</a:t>
            </a:r>
            <a:r>
              <a:rPr sz="1150" spc="-110" dirty="0">
                <a:latin typeface="PMingLiU"/>
                <a:cs typeface="PMingLiU"/>
              </a:rPr>
              <a:t>レポート</a:t>
            </a:r>
            <a:r>
              <a:rPr sz="1150" spc="-60" dirty="0">
                <a:latin typeface="SimSun"/>
                <a:cs typeface="SimSun"/>
              </a:rPr>
              <a:t>化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20737" y="6380325"/>
            <a:ext cx="1082865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210" dirty="0">
                <a:latin typeface="SimSun"/>
                <a:cs typeface="SimSun"/>
              </a:rPr>
              <a:t>導</a:t>
            </a:r>
            <a:r>
              <a:rPr sz="1550" spc="-210" dirty="0">
                <a:latin typeface="Meiryo"/>
                <a:cs typeface="Meiryo"/>
              </a:rPr>
              <a:t>⼊</a:t>
            </a: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65" dirty="0">
                <a:latin typeface="SimSun"/>
                <a:cs typeface="SimSun"/>
              </a:rPr>
              <a:t>従来は数百</a:t>
            </a:r>
            <a:r>
              <a:rPr sz="1350" spc="-165" dirty="0">
                <a:latin typeface="Meiryo"/>
                <a:cs typeface="Meiryo"/>
              </a:rPr>
              <a:t>⼈⽇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80" dirty="0">
                <a:latin typeface="SimSun"/>
                <a:cs typeface="SimSun"/>
              </a:rPr>
              <a:t>要していた</a:t>
            </a:r>
            <a:r>
              <a:rPr sz="1350" spc="-175" dirty="0">
                <a:latin typeface="PMingLiU"/>
                <a:cs typeface="PMingLiU"/>
              </a:rPr>
              <a:t>マルチデバイス</a:t>
            </a:r>
            <a:r>
              <a:rPr sz="1350" spc="-165" dirty="0">
                <a:latin typeface="SimSun"/>
                <a:cs typeface="SimSun"/>
              </a:rPr>
              <a:t>検証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約</a:t>
            </a:r>
            <a:r>
              <a:rPr sz="1200" dirty="0">
                <a:latin typeface="Liberation Sans"/>
                <a:cs typeface="Liberation Sans"/>
              </a:rPr>
              <a:t>1/10</a:t>
            </a:r>
            <a:r>
              <a:rPr sz="1350" spc="-165" dirty="0">
                <a:latin typeface="SimSun"/>
                <a:cs typeface="SimSun"/>
              </a:rPr>
              <a:t>の</a:t>
            </a:r>
            <a:r>
              <a:rPr sz="1350" spc="-165" dirty="0">
                <a:latin typeface="Meiryo"/>
                <a:cs typeface="Meiryo"/>
              </a:rPr>
              <a:t>⼯</a:t>
            </a:r>
            <a:r>
              <a:rPr sz="1350" spc="-165" dirty="0">
                <a:latin typeface="SimSun"/>
                <a:cs typeface="SimSun"/>
              </a:rPr>
              <a:t>数で実現。</a:t>
            </a:r>
            <a:r>
              <a:rPr sz="1350" spc="-165" dirty="0">
                <a:latin typeface="PMingLiU"/>
                <a:cs typeface="PMingLiU"/>
              </a:rPr>
              <a:t>テスト</a:t>
            </a:r>
            <a:r>
              <a:rPr sz="1350" spc="-165" dirty="0">
                <a:latin typeface="SimSun"/>
                <a:cs typeface="SimSun"/>
              </a:rPr>
              <a:t>品質向上と開発効率化の両</a:t>
            </a:r>
            <a:r>
              <a:rPr sz="1350" spc="-165" dirty="0">
                <a:latin typeface="Meiryo"/>
                <a:cs typeface="Meiryo"/>
              </a:rPr>
              <a:t>⽴</a:t>
            </a:r>
            <a:r>
              <a:rPr sz="1350" spc="-165" dirty="0">
                <a:latin typeface="SimSun"/>
                <a:cs typeface="SimSun"/>
              </a:rPr>
              <a:t>に成功し、限</a:t>
            </a:r>
            <a:r>
              <a:rPr sz="1350" spc="-165" dirty="0">
                <a:latin typeface="PMingLiU"/>
                <a:cs typeface="PMingLiU"/>
              </a:rPr>
              <a:t>られ</a:t>
            </a:r>
            <a:r>
              <a:rPr sz="1350" spc="-165" dirty="0">
                <a:latin typeface="SimSun"/>
                <a:cs typeface="SimSun"/>
              </a:rPr>
              <a:t>た開発期間内での</a:t>
            </a:r>
            <a:r>
              <a:rPr sz="1350" spc="-165" dirty="0">
                <a:latin typeface="PMingLiU"/>
                <a:cs typeface="PMingLiU"/>
              </a:rPr>
              <a:t>サービスリリ</a:t>
            </a:r>
            <a:r>
              <a:rPr sz="1350" spc="-185" dirty="0">
                <a:latin typeface="PMingLiU"/>
                <a:cs typeface="PMingLiU"/>
              </a:rPr>
              <a:t>ースを</a:t>
            </a:r>
            <a:r>
              <a:rPr sz="1350" spc="-165" dirty="0">
                <a:latin typeface="SimSun"/>
                <a:cs typeface="SimSun"/>
              </a:rPr>
              <a:t>可能にしました。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2743199" y="1162049"/>
            <a:ext cx="2857500" cy="1905000"/>
            <a:chOff x="2743199" y="1162049"/>
            <a:chExt cx="2857500" cy="1905000"/>
          </a:xfrm>
        </p:grpSpPr>
        <p:sp>
          <p:nvSpPr>
            <p:cNvPr id="31" name="object 31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6" y="1859703"/>
                  </a:lnTo>
                  <a:lnTo>
                    <a:pt x="26246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F5F5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27527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9" y="5740"/>
                  </a:lnTo>
                  <a:lnTo>
                    <a:pt x="2779184" y="22473"/>
                  </a:lnTo>
                  <a:lnTo>
                    <a:pt x="2808181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5" y="1826684"/>
                  </a:lnTo>
                  <a:lnTo>
                    <a:pt x="2789696" y="1855681"/>
                  </a:lnTo>
                  <a:lnTo>
                    <a:pt x="2756130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4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DFDFD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86199" y="123824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207530" y="228599"/>
                  </a:moveTo>
                  <a:lnTo>
                    <a:pt x="192519" y="228599"/>
                  </a:lnTo>
                  <a:lnTo>
                    <a:pt x="185087" y="227867"/>
                  </a:lnTo>
                  <a:lnTo>
                    <a:pt x="142763" y="213506"/>
                  </a:lnTo>
                  <a:lnTo>
                    <a:pt x="109157" y="184041"/>
                  </a:lnTo>
                  <a:lnTo>
                    <a:pt x="89385" y="143959"/>
                  </a:lnTo>
                  <a:lnTo>
                    <a:pt x="85724" y="121805"/>
                  </a:lnTo>
                  <a:lnTo>
                    <a:pt x="85724" y="106794"/>
                  </a:lnTo>
                  <a:lnTo>
                    <a:pt x="97297" y="63625"/>
                  </a:lnTo>
                  <a:lnTo>
                    <a:pt x="124509" y="28170"/>
                  </a:lnTo>
                  <a:lnTo>
                    <a:pt x="163218" y="5828"/>
                  </a:lnTo>
                  <a:lnTo>
                    <a:pt x="192519" y="0"/>
                  </a:lnTo>
                  <a:lnTo>
                    <a:pt x="207530" y="0"/>
                  </a:lnTo>
                  <a:lnTo>
                    <a:pt x="250699" y="11572"/>
                  </a:lnTo>
                  <a:lnTo>
                    <a:pt x="286154" y="38784"/>
                  </a:lnTo>
                  <a:lnTo>
                    <a:pt x="308496" y="77493"/>
                  </a:lnTo>
                  <a:lnTo>
                    <a:pt x="314324" y="106794"/>
                  </a:lnTo>
                  <a:lnTo>
                    <a:pt x="314324" y="121805"/>
                  </a:lnTo>
                  <a:lnTo>
                    <a:pt x="302752" y="164974"/>
                  </a:lnTo>
                  <a:lnTo>
                    <a:pt x="275540" y="200429"/>
                  </a:lnTo>
                  <a:lnTo>
                    <a:pt x="236831" y="222771"/>
                  </a:lnTo>
                  <a:lnTo>
                    <a:pt x="207530" y="228599"/>
                  </a:lnTo>
                  <a:close/>
                </a:path>
                <a:path w="571500" h="457200">
                  <a:moveTo>
                    <a:pt x="451355" y="457199"/>
                  </a:moveTo>
                  <a:lnTo>
                    <a:pt x="434469" y="457199"/>
                  </a:lnTo>
                  <a:lnTo>
                    <a:pt x="426107" y="456376"/>
                  </a:lnTo>
                  <a:lnTo>
                    <a:pt x="385903" y="444180"/>
                  </a:lnTo>
                  <a:lnTo>
                    <a:pt x="346017" y="413567"/>
                  </a:lnTo>
                  <a:lnTo>
                    <a:pt x="320882" y="370020"/>
                  </a:lnTo>
                  <a:lnTo>
                    <a:pt x="314324" y="337055"/>
                  </a:lnTo>
                  <a:lnTo>
                    <a:pt x="314324" y="320169"/>
                  </a:lnTo>
                  <a:lnTo>
                    <a:pt x="327344" y="271603"/>
                  </a:lnTo>
                  <a:lnTo>
                    <a:pt x="357957" y="231717"/>
                  </a:lnTo>
                  <a:lnTo>
                    <a:pt x="401504" y="206582"/>
                  </a:lnTo>
                  <a:lnTo>
                    <a:pt x="434469" y="200025"/>
                  </a:lnTo>
                  <a:lnTo>
                    <a:pt x="451355" y="200025"/>
                  </a:lnTo>
                  <a:lnTo>
                    <a:pt x="499921" y="213044"/>
                  </a:lnTo>
                  <a:lnTo>
                    <a:pt x="539807" y="243657"/>
                  </a:lnTo>
                  <a:lnTo>
                    <a:pt x="549830" y="257175"/>
                  </a:lnTo>
                  <a:lnTo>
                    <a:pt x="435054" y="257175"/>
                  </a:lnTo>
                  <a:lnTo>
                    <a:pt x="428625" y="263604"/>
                  </a:lnTo>
                  <a:lnTo>
                    <a:pt x="428625" y="336470"/>
                  </a:lnTo>
                  <a:lnTo>
                    <a:pt x="435054" y="342900"/>
                  </a:lnTo>
                  <a:lnTo>
                    <a:pt x="570924" y="342900"/>
                  </a:lnTo>
                  <a:lnTo>
                    <a:pt x="570676" y="345417"/>
                  </a:lnTo>
                  <a:lnTo>
                    <a:pt x="558480" y="385621"/>
                  </a:lnTo>
                  <a:lnTo>
                    <a:pt x="527867" y="425507"/>
                  </a:lnTo>
                  <a:lnTo>
                    <a:pt x="484320" y="450642"/>
                  </a:lnTo>
                  <a:lnTo>
                    <a:pt x="459717" y="456376"/>
                  </a:lnTo>
                  <a:lnTo>
                    <a:pt x="451355" y="457199"/>
                  </a:lnTo>
                  <a:close/>
                </a:path>
                <a:path w="571500" h="457200">
                  <a:moveTo>
                    <a:pt x="570924" y="342900"/>
                  </a:moveTo>
                  <a:lnTo>
                    <a:pt x="493633" y="342900"/>
                  </a:lnTo>
                  <a:lnTo>
                    <a:pt x="500062" y="336470"/>
                  </a:lnTo>
                  <a:lnTo>
                    <a:pt x="500062" y="320754"/>
                  </a:lnTo>
                  <a:lnTo>
                    <a:pt x="493633" y="314325"/>
                  </a:lnTo>
                  <a:lnTo>
                    <a:pt x="457200" y="314325"/>
                  </a:lnTo>
                  <a:lnTo>
                    <a:pt x="457200" y="263604"/>
                  </a:lnTo>
                  <a:lnTo>
                    <a:pt x="450770" y="257175"/>
                  </a:lnTo>
                  <a:lnTo>
                    <a:pt x="549830" y="257175"/>
                  </a:lnTo>
                  <a:lnTo>
                    <a:pt x="554519" y="264193"/>
                  </a:lnTo>
                  <a:lnTo>
                    <a:pt x="558405" y="271462"/>
                  </a:lnTo>
                  <a:lnTo>
                    <a:pt x="558480" y="271603"/>
                  </a:lnTo>
                  <a:lnTo>
                    <a:pt x="564942" y="287204"/>
                  </a:lnTo>
                  <a:lnTo>
                    <a:pt x="567381" y="295245"/>
                  </a:lnTo>
                  <a:lnTo>
                    <a:pt x="570676" y="311807"/>
                  </a:lnTo>
                  <a:lnTo>
                    <a:pt x="571499" y="320169"/>
                  </a:lnTo>
                  <a:lnTo>
                    <a:pt x="571499" y="337055"/>
                  </a:lnTo>
                  <a:lnTo>
                    <a:pt x="570924" y="342900"/>
                  </a:lnTo>
                  <a:close/>
                </a:path>
                <a:path w="571500" h="457200">
                  <a:moveTo>
                    <a:pt x="352544" y="457199"/>
                  </a:moveTo>
                  <a:lnTo>
                    <a:pt x="26521" y="457199"/>
                  </a:lnTo>
                  <a:lnTo>
                    <a:pt x="16199" y="455115"/>
                  </a:lnTo>
                  <a:lnTo>
                    <a:pt x="7768" y="449431"/>
                  </a:lnTo>
                  <a:lnTo>
                    <a:pt x="2084" y="441000"/>
                  </a:lnTo>
                  <a:lnTo>
                    <a:pt x="32" y="430838"/>
                  </a:lnTo>
                  <a:lnTo>
                    <a:pt x="0" y="430678"/>
                  </a:lnTo>
                  <a:lnTo>
                    <a:pt x="8114" y="380344"/>
                  </a:lnTo>
                  <a:lnTo>
                    <a:pt x="30712" y="336637"/>
                  </a:lnTo>
                  <a:lnTo>
                    <a:pt x="65174" y="302174"/>
                  </a:lnTo>
                  <a:lnTo>
                    <a:pt x="108882" y="279577"/>
                  </a:lnTo>
                  <a:lnTo>
                    <a:pt x="159216" y="271462"/>
                  </a:lnTo>
                  <a:lnTo>
                    <a:pt x="240833" y="271462"/>
                  </a:lnTo>
                  <a:lnTo>
                    <a:pt x="280791" y="276510"/>
                  </a:lnTo>
                  <a:lnTo>
                    <a:pt x="290082" y="291919"/>
                  </a:lnTo>
                  <a:lnTo>
                    <a:pt x="287703" y="303854"/>
                  </a:lnTo>
                  <a:lnTo>
                    <a:pt x="286245" y="316091"/>
                  </a:lnTo>
                  <a:lnTo>
                    <a:pt x="285750" y="328612"/>
                  </a:lnTo>
                  <a:lnTo>
                    <a:pt x="290498" y="367113"/>
                  </a:lnTo>
                  <a:lnTo>
                    <a:pt x="303977" y="402148"/>
                  </a:lnTo>
                  <a:lnTo>
                    <a:pt x="325042" y="432562"/>
                  </a:lnTo>
                  <a:lnTo>
                    <a:pt x="352544" y="457199"/>
                  </a:lnTo>
                  <a:close/>
                </a:path>
              </a:pathLst>
            </a:custGeom>
            <a:solidFill>
              <a:srgbClr val="4A546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4"/>
          <p:cNvSpPr txBox="1"/>
          <p:nvPr/>
        </p:nvSpPr>
        <p:spPr>
          <a:xfrm>
            <a:off x="3778101" y="1800730"/>
            <a:ext cx="78740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spc="-160" dirty="0">
                <a:latin typeface="SimSun"/>
                <a:cs typeface="SimSun"/>
              </a:rPr>
              <a:t>従来型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spc="-170" dirty="0">
                <a:latin typeface="Meiryo"/>
                <a:cs typeface="Meiryo"/>
              </a:rPr>
              <a:t>⼿</a:t>
            </a:r>
            <a:r>
              <a:rPr sz="1350" spc="-170" dirty="0">
                <a:latin typeface="SimSun"/>
                <a:cs typeface="SimSun"/>
              </a:rPr>
              <a:t>動</a:t>
            </a:r>
            <a:r>
              <a:rPr sz="1350" spc="-130" dirty="0">
                <a:latin typeface="PMingLiU"/>
                <a:cs typeface="PMingLiU"/>
              </a:rPr>
              <a:t>テスト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359150" y="2389162"/>
            <a:ext cx="162560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110" dirty="0">
                <a:latin typeface="SimSun"/>
                <a:cs typeface="SimSun"/>
              </a:rPr>
              <a:t>量の</a:t>
            </a: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作業に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80" dirty="0">
                <a:latin typeface="SimSun"/>
                <a:cs typeface="SimSun"/>
              </a:rPr>
              <a:t>検証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SimSun"/>
                <a:cs typeface="SimSun"/>
              </a:rPr>
              <a:t>膨</a:t>
            </a:r>
            <a:r>
              <a:rPr sz="1150" spc="-110" dirty="0">
                <a:latin typeface="Meiryo"/>
                <a:cs typeface="Meiryo"/>
              </a:rPr>
              <a:t>⼤</a:t>
            </a:r>
            <a:r>
              <a:rPr sz="1150" spc="-110" dirty="0">
                <a:latin typeface="SimSun"/>
                <a:cs typeface="SimSun"/>
              </a:rPr>
              <a:t>な</a:t>
            </a:r>
            <a:r>
              <a:rPr sz="1150" spc="-110" dirty="0">
                <a:latin typeface="PMingLiU"/>
                <a:cs typeface="PMingLiU"/>
              </a:rPr>
              <a:t>テスト</a:t>
            </a:r>
            <a:r>
              <a:rPr sz="1150" spc="-110" dirty="0">
                <a:latin typeface="Meiryo"/>
                <a:cs typeface="Meiryo"/>
              </a:rPr>
              <a:t>⼯</a:t>
            </a:r>
            <a:r>
              <a:rPr sz="1150" spc="-100" dirty="0">
                <a:latin typeface="SimSun"/>
                <a:cs typeface="SimSun"/>
              </a:rPr>
              <a:t>数が必要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</a:t>
            </a:r>
            <a:r>
              <a:rPr sz="1150" spc="-110" dirty="0">
                <a:latin typeface="PMingLiU"/>
                <a:cs typeface="PMingLiU"/>
              </a:rPr>
              <a:t>ミス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90" dirty="0">
                <a:latin typeface="PMingLiU"/>
                <a:cs typeface="PMingLiU"/>
              </a:rPr>
              <a:t>リスク</a:t>
            </a:r>
            <a:endParaRPr sz="1150">
              <a:latin typeface="PMingLiU"/>
              <a:cs typeface="PMingLiU"/>
            </a:endParaRPr>
          </a:p>
        </p:txBody>
      </p:sp>
      <p:grpSp>
        <p:nvGrpSpPr>
          <p:cNvPr id="36" name="object 36"/>
          <p:cNvGrpSpPr/>
          <p:nvPr/>
        </p:nvGrpSpPr>
        <p:grpSpPr>
          <a:xfrm>
            <a:off x="6591299" y="1162049"/>
            <a:ext cx="2857500" cy="1905000"/>
            <a:chOff x="6591299" y="1162049"/>
            <a:chExt cx="2857500" cy="1905000"/>
          </a:xfrm>
        </p:grpSpPr>
        <p:sp>
          <p:nvSpPr>
            <p:cNvPr id="37" name="object 37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2705099" y="1885949"/>
                  </a:moveTo>
                  <a:lnTo>
                    <a:pt x="133349" y="1885949"/>
                  </a:lnTo>
                  <a:lnTo>
                    <a:pt x="126798" y="1885789"/>
                  </a:lnTo>
                  <a:lnTo>
                    <a:pt x="88432" y="1878157"/>
                  </a:lnTo>
                  <a:lnTo>
                    <a:pt x="53905" y="1859703"/>
                  </a:lnTo>
                  <a:lnTo>
                    <a:pt x="26245" y="1832042"/>
                  </a:lnTo>
                  <a:lnTo>
                    <a:pt x="7791" y="1797516"/>
                  </a:lnTo>
                  <a:lnTo>
                    <a:pt x="159" y="1759150"/>
                  </a:lnTo>
                  <a:lnTo>
                    <a:pt x="0" y="17525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6600824" y="1171574"/>
              <a:ext cx="2838450" cy="1885950"/>
            </a:xfrm>
            <a:custGeom>
              <a:avLst/>
              <a:gdLst/>
              <a:ahLst/>
              <a:cxnLst/>
              <a:rect l="l" t="t" r="r" b="b"/>
              <a:pathLst>
                <a:path w="2838450" h="1885950">
                  <a:moveTo>
                    <a:pt x="0" y="1752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2705099" y="0"/>
                  </a:lnTo>
                  <a:lnTo>
                    <a:pt x="2743808" y="5740"/>
                  </a:lnTo>
                  <a:lnTo>
                    <a:pt x="2779184" y="22473"/>
                  </a:lnTo>
                  <a:lnTo>
                    <a:pt x="2808180" y="48752"/>
                  </a:lnTo>
                  <a:lnTo>
                    <a:pt x="2828298" y="82319"/>
                  </a:lnTo>
                  <a:lnTo>
                    <a:pt x="2837808" y="120279"/>
                  </a:lnTo>
                  <a:lnTo>
                    <a:pt x="2838449" y="133349"/>
                  </a:lnTo>
                  <a:lnTo>
                    <a:pt x="2838449" y="1752599"/>
                  </a:lnTo>
                  <a:lnTo>
                    <a:pt x="2832708" y="1791309"/>
                  </a:lnTo>
                  <a:lnTo>
                    <a:pt x="2815974" y="1826684"/>
                  </a:lnTo>
                  <a:lnTo>
                    <a:pt x="2789696" y="1855681"/>
                  </a:lnTo>
                  <a:lnTo>
                    <a:pt x="2756129" y="1875798"/>
                  </a:lnTo>
                  <a:lnTo>
                    <a:pt x="2718170" y="1885309"/>
                  </a:lnTo>
                  <a:lnTo>
                    <a:pt x="2705099" y="1885949"/>
                  </a:lnTo>
                  <a:lnTo>
                    <a:pt x="133349" y="1885949"/>
                  </a:lnTo>
                  <a:lnTo>
                    <a:pt x="94639" y="1880209"/>
                  </a:lnTo>
                  <a:lnTo>
                    <a:pt x="59263" y="1863475"/>
                  </a:lnTo>
                  <a:lnTo>
                    <a:pt x="30267" y="1837196"/>
                  </a:lnTo>
                  <a:lnTo>
                    <a:pt x="10150" y="1803630"/>
                  </a:lnTo>
                  <a:lnTo>
                    <a:pt x="640" y="1765670"/>
                  </a:lnTo>
                  <a:lnTo>
                    <a:pt x="0" y="1752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7734299" y="1238249"/>
              <a:ext cx="571500" cy="457200"/>
            </a:xfrm>
            <a:custGeom>
              <a:avLst/>
              <a:gdLst/>
              <a:ahLst/>
              <a:cxnLst/>
              <a:rect l="l" t="t" r="r" b="b"/>
              <a:pathLst>
                <a:path w="571500" h="457200">
                  <a:moveTo>
                    <a:pt x="314325" y="85725"/>
                  </a:moveTo>
                  <a:lnTo>
                    <a:pt x="257175" y="85725"/>
                  </a:lnTo>
                  <a:lnTo>
                    <a:pt x="257175" y="28575"/>
                  </a:lnTo>
                  <a:lnTo>
                    <a:pt x="259417" y="17442"/>
                  </a:lnTo>
                  <a:lnTo>
                    <a:pt x="265535" y="8360"/>
                  </a:lnTo>
                  <a:lnTo>
                    <a:pt x="274617" y="2242"/>
                  </a:lnTo>
                  <a:lnTo>
                    <a:pt x="285750" y="0"/>
                  </a:lnTo>
                  <a:lnTo>
                    <a:pt x="296882" y="2242"/>
                  </a:lnTo>
                  <a:lnTo>
                    <a:pt x="305964" y="8360"/>
                  </a:lnTo>
                  <a:lnTo>
                    <a:pt x="312082" y="17442"/>
                  </a:lnTo>
                  <a:lnTo>
                    <a:pt x="314325" y="28575"/>
                  </a:lnTo>
                  <a:lnTo>
                    <a:pt x="314325" y="85725"/>
                  </a:lnTo>
                  <a:close/>
                </a:path>
                <a:path w="571500" h="457200">
                  <a:moveTo>
                    <a:pt x="421481" y="457200"/>
                  </a:moveTo>
                  <a:lnTo>
                    <a:pt x="150018" y="457200"/>
                  </a:lnTo>
                  <a:lnTo>
                    <a:pt x="124979" y="452151"/>
                  </a:lnTo>
                  <a:lnTo>
                    <a:pt x="104544" y="438380"/>
                  </a:lnTo>
                  <a:lnTo>
                    <a:pt x="90773" y="417945"/>
                  </a:lnTo>
                  <a:lnTo>
                    <a:pt x="85725" y="392906"/>
                  </a:lnTo>
                  <a:lnTo>
                    <a:pt x="85725" y="150018"/>
                  </a:lnTo>
                  <a:lnTo>
                    <a:pt x="90773" y="124979"/>
                  </a:lnTo>
                  <a:lnTo>
                    <a:pt x="104544" y="104544"/>
                  </a:lnTo>
                  <a:lnTo>
                    <a:pt x="124979" y="90773"/>
                  </a:lnTo>
                  <a:lnTo>
                    <a:pt x="150018" y="85725"/>
                  </a:lnTo>
                  <a:lnTo>
                    <a:pt x="421481" y="85725"/>
                  </a:lnTo>
                  <a:lnTo>
                    <a:pt x="446520" y="90773"/>
                  </a:lnTo>
                  <a:lnTo>
                    <a:pt x="466955" y="104544"/>
                  </a:lnTo>
                  <a:lnTo>
                    <a:pt x="480726" y="124979"/>
                  </a:lnTo>
                  <a:lnTo>
                    <a:pt x="485775" y="150018"/>
                  </a:lnTo>
                  <a:lnTo>
                    <a:pt x="485775" y="192881"/>
                  </a:lnTo>
                  <a:lnTo>
                    <a:pt x="195288" y="192881"/>
                  </a:lnTo>
                  <a:lnTo>
                    <a:pt x="190732" y="193787"/>
                  </a:lnTo>
                  <a:lnTo>
                    <a:pt x="164306" y="223863"/>
                  </a:lnTo>
                  <a:lnTo>
                    <a:pt x="164306" y="233336"/>
                  </a:lnTo>
                  <a:lnTo>
                    <a:pt x="190732" y="263412"/>
                  </a:lnTo>
                  <a:lnTo>
                    <a:pt x="195288" y="264318"/>
                  </a:lnTo>
                  <a:lnTo>
                    <a:pt x="485775" y="264318"/>
                  </a:lnTo>
                  <a:lnTo>
                    <a:pt x="485775" y="342900"/>
                  </a:lnTo>
                  <a:lnTo>
                    <a:pt x="177879" y="342900"/>
                  </a:lnTo>
                  <a:lnTo>
                    <a:pt x="171450" y="349329"/>
                  </a:lnTo>
                  <a:lnTo>
                    <a:pt x="171450" y="365045"/>
                  </a:lnTo>
                  <a:lnTo>
                    <a:pt x="177879" y="371475"/>
                  </a:lnTo>
                  <a:lnTo>
                    <a:pt x="485775" y="371475"/>
                  </a:lnTo>
                  <a:lnTo>
                    <a:pt x="485775" y="392906"/>
                  </a:lnTo>
                  <a:lnTo>
                    <a:pt x="480726" y="417945"/>
                  </a:lnTo>
                  <a:lnTo>
                    <a:pt x="466955" y="438380"/>
                  </a:lnTo>
                  <a:lnTo>
                    <a:pt x="446520" y="452151"/>
                  </a:lnTo>
                  <a:lnTo>
                    <a:pt x="421481" y="457200"/>
                  </a:lnTo>
                  <a:close/>
                </a:path>
                <a:path w="571500" h="457200">
                  <a:moveTo>
                    <a:pt x="366738" y="264318"/>
                  </a:moveTo>
                  <a:lnTo>
                    <a:pt x="204761" y="264318"/>
                  </a:lnTo>
                  <a:lnTo>
                    <a:pt x="209317" y="263412"/>
                  </a:lnTo>
                  <a:lnTo>
                    <a:pt x="218070" y="259787"/>
                  </a:lnTo>
                  <a:lnTo>
                    <a:pt x="235743" y="233336"/>
                  </a:lnTo>
                  <a:lnTo>
                    <a:pt x="235743" y="223863"/>
                  </a:lnTo>
                  <a:lnTo>
                    <a:pt x="209317" y="193787"/>
                  </a:lnTo>
                  <a:lnTo>
                    <a:pt x="204761" y="192881"/>
                  </a:lnTo>
                  <a:lnTo>
                    <a:pt x="366738" y="192881"/>
                  </a:lnTo>
                  <a:lnTo>
                    <a:pt x="336662" y="219307"/>
                  </a:lnTo>
                  <a:lnTo>
                    <a:pt x="335756" y="223863"/>
                  </a:lnTo>
                  <a:lnTo>
                    <a:pt x="335756" y="233336"/>
                  </a:lnTo>
                  <a:lnTo>
                    <a:pt x="362182" y="263412"/>
                  </a:lnTo>
                  <a:lnTo>
                    <a:pt x="366738" y="264318"/>
                  </a:lnTo>
                  <a:close/>
                </a:path>
                <a:path w="571500" h="457200">
                  <a:moveTo>
                    <a:pt x="485775" y="264318"/>
                  </a:moveTo>
                  <a:lnTo>
                    <a:pt x="376211" y="264318"/>
                  </a:lnTo>
                  <a:lnTo>
                    <a:pt x="380767" y="263412"/>
                  </a:lnTo>
                  <a:lnTo>
                    <a:pt x="389519" y="259787"/>
                  </a:lnTo>
                  <a:lnTo>
                    <a:pt x="407193" y="233336"/>
                  </a:lnTo>
                  <a:lnTo>
                    <a:pt x="407193" y="223863"/>
                  </a:lnTo>
                  <a:lnTo>
                    <a:pt x="380767" y="193787"/>
                  </a:lnTo>
                  <a:lnTo>
                    <a:pt x="376211" y="192881"/>
                  </a:lnTo>
                  <a:lnTo>
                    <a:pt x="485775" y="192881"/>
                  </a:lnTo>
                  <a:lnTo>
                    <a:pt x="485775" y="264318"/>
                  </a:lnTo>
                  <a:close/>
                </a:path>
                <a:path w="571500" h="457200">
                  <a:moveTo>
                    <a:pt x="263604" y="371475"/>
                  </a:moveTo>
                  <a:lnTo>
                    <a:pt x="222170" y="371475"/>
                  </a:lnTo>
                  <a:lnTo>
                    <a:pt x="228600" y="365045"/>
                  </a:lnTo>
                  <a:lnTo>
                    <a:pt x="228600" y="349329"/>
                  </a:lnTo>
                  <a:lnTo>
                    <a:pt x="222170" y="342900"/>
                  </a:lnTo>
                  <a:lnTo>
                    <a:pt x="263604" y="342900"/>
                  </a:lnTo>
                  <a:lnTo>
                    <a:pt x="257175" y="349329"/>
                  </a:lnTo>
                  <a:lnTo>
                    <a:pt x="257175" y="365045"/>
                  </a:lnTo>
                  <a:lnTo>
                    <a:pt x="263604" y="371475"/>
                  </a:lnTo>
                  <a:close/>
                </a:path>
                <a:path w="571500" h="457200">
                  <a:moveTo>
                    <a:pt x="349329" y="371475"/>
                  </a:moveTo>
                  <a:lnTo>
                    <a:pt x="307895" y="371475"/>
                  </a:lnTo>
                  <a:lnTo>
                    <a:pt x="314325" y="365045"/>
                  </a:lnTo>
                  <a:lnTo>
                    <a:pt x="314325" y="349329"/>
                  </a:lnTo>
                  <a:lnTo>
                    <a:pt x="307895" y="342900"/>
                  </a:lnTo>
                  <a:lnTo>
                    <a:pt x="349329" y="342900"/>
                  </a:lnTo>
                  <a:lnTo>
                    <a:pt x="342900" y="349329"/>
                  </a:lnTo>
                  <a:lnTo>
                    <a:pt x="342900" y="365045"/>
                  </a:lnTo>
                  <a:lnTo>
                    <a:pt x="349329" y="371475"/>
                  </a:lnTo>
                  <a:close/>
                </a:path>
                <a:path w="571500" h="457200">
                  <a:moveTo>
                    <a:pt x="485775" y="371475"/>
                  </a:moveTo>
                  <a:lnTo>
                    <a:pt x="393620" y="371475"/>
                  </a:lnTo>
                  <a:lnTo>
                    <a:pt x="400050" y="365045"/>
                  </a:lnTo>
                  <a:lnTo>
                    <a:pt x="400050" y="349329"/>
                  </a:lnTo>
                  <a:lnTo>
                    <a:pt x="393620" y="342900"/>
                  </a:lnTo>
                  <a:lnTo>
                    <a:pt x="485775" y="342900"/>
                  </a:lnTo>
                  <a:lnTo>
                    <a:pt x="485775" y="371475"/>
                  </a:lnTo>
                  <a:close/>
                </a:path>
                <a:path w="571500" h="457200">
                  <a:moveTo>
                    <a:pt x="57150" y="371475"/>
                  </a:moveTo>
                  <a:lnTo>
                    <a:pt x="42862" y="371475"/>
                  </a:lnTo>
                  <a:lnTo>
                    <a:pt x="26182" y="368105"/>
                  </a:lnTo>
                  <a:lnTo>
                    <a:pt x="12557" y="358917"/>
                  </a:lnTo>
                  <a:lnTo>
                    <a:pt x="3369" y="345292"/>
                  </a:lnTo>
                  <a:lnTo>
                    <a:pt x="0" y="328612"/>
                  </a:lnTo>
                  <a:lnTo>
                    <a:pt x="0" y="242887"/>
                  </a:lnTo>
                  <a:lnTo>
                    <a:pt x="3369" y="226207"/>
                  </a:lnTo>
                  <a:lnTo>
                    <a:pt x="12557" y="212582"/>
                  </a:lnTo>
                  <a:lnTo>
                    <a:pt x="26182" y="203394"/>
                  </a:lnTo>
                  <a:lnTo>
                    <a:pt x="42862" y="200025"/>
                  </a:lnTo>
                  <a:lnTo>
                    <a:pt x="57150" y="200025"/>
                  </a:lnTo>
                  <a:lnTo>
                    <a:pt x="57150" y="371475"/>
                  </a:lnTo>
                  <a:close/>
                </a:path>
                <a:path w="571500" h="457200">
                  <a:moveTo>
                    <a:pt x="528637" y="371475"/>
                  </a:moveTo>
                  <a:lnTo>
                    <a:pt x="514350" y="371475"/>
                  </a:lnTo>
                  <a:lnTo>
                    <a:pt x="514350" y="200025"/>
                  </a:lnTo>
                  <a:lnTo>
                    <a:pt x="528637" y="200025"/>
                  </a:lnTo>
                  <a:lnTo>
                    <a:pt x="545317" y="203394"/>
                  </a:lnTo>
                  <a:lnTo>
                    <a:pt x="558942" y="212582"/>
                  </a:lnTo>
                  <a:lnTo>
                    <a:pt x="568130" y="226207"/>
                  </a:lnTo>
                  <a:lnTo>
                    <a:pt x="571500" y="242887"/>
                  </a:lnTo>
                  <a:lnTo>
                    <a:pt x="571500" y="328612"/>
                  </a:lnTo>
                  <a:lnTo>
                    <a:pt x="568130" y="345292"/>
                  </a:lnTo>
                  <a:lnTo>
                    <a:pt x="558942" y="358917"/>
                  </a:lnTo>
                  <a:lnTo>
                    <a:pt x="545317" y="368105"/>
                  </a:lnTo>
                  <a:lnTo>
                    <a:pt x="528637" y="371475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40"/>
          <p:cNvSpPr txBox="1"/>
          <p:nvPr/>
        </p:nvSpPr>
        <p:spPr>
          <a:xfrm>
            <a:off x="7473801" y="1800730"/>
            <a:ext cx="1092200" cy="523240"/>
          </a:xfrm>
          <a:prstGeom prst="rect">
            <a:avLst/>
          </a:prstGeom>
        </p:spPr>
        <p:txBody>
          <a:bodyPr vert="horz" wrap="square" lIns="0" tIns="3111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45"/>
              </a:spcBef>
            </a:pPr>
            <a:r>
              <a:rPr sz="1700" spc="-210" dirty="0">
                <a:latin typeface="SimSun"/>
                <a:cs typeface="SimSun"/>
              </a:rPr>
              <a:t>新</a:t>
            </a:r>
            <a:r>
              <a:rPr sz="1700" spc="-210" dirty="0">
                <a:latin typeface="Meiryo"/>
                <a:cs typeface="Meiryo"/>
              </a:rPr>
              <a:t>⼿</a:t>
            </a:r>
            <a:r>
              <a:rPr sz="1700" spc="-50" dirty="0">
                <a:latin typeface="SimSun"/>
                <a:cs typeface="SimSun"/>
              </a:rPr>
              <a:t>法</a:t>
            </a:r>
            <a:endParaRPr sz="170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1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0" dirty="0">
                <a:latin typeface="SimSun"/>
                <a:cs typeface="SimSun"/>
              </a:rPr>
              <a:t>動</a:t>
            </a:r>
            <a:r>
              <a:rPr sz="1350" spc="-170" dirty="0">
                <a:latin typeface="Meiryo"/>
                <a:cs typeface="Meiryo"/>
              </a:rPr>
              <a:t>打</a:t>
            </a:r>
            <a:r>
              <a:rPr sz="1350" spc="-170" dirty="0">
                <a:latin typeface="SimSun"/>
                <a:cs typeface="SimSun"/>
              </a:rPr>
              <a:t>鍵</a:t>
            </a:r>
            <a:r>
              <a:rPr sz="1350" spc="-130" dirty="0">
                <a:latin typeface="PMingLiU"/>
                <a:cs typeface="PMingLiU"/>
              </a:rPr>
              <a:t>ツール</a:t>
            </a:r>
            <a:endParaRPr sz="1350">
              <a:latin typeface="PMingLiU"/>
              <a:cs typeface="PMingLiU"/>
            </a:endParaRPr>
          </a:p>
        </p:txBody>
      </p:sp>
      <p:sp>
        <p:nvSpPr>
          <p:cNvPr id="41" name="object 41"/>
          <p:cNvSpPr txBox="1"/>
          <p:nvPr/>
        </p:nvSpPr>
        <p:spPr>
          <a:xfrm>
            <a:off x="7140575" y="2389162"/>
            <a:ext cx="175895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‧テストシナリオ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の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⾃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動実</a:t>
            </a:r>
            <a:r>
              <a:rPr sz="1150" spc="-60" dirty="0">
                <a:solidFill>
                  <a:srgbClr val="1C4ED8"/>
                </a:solidFill>
                <a:latin typeface="Meiryo"/>
                <a:cs typeface="Meiryo"/>
              </a:rPr>
              <a:t>⾏</a:t>
            </a:r>
            <a:endParaRPr sz="115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45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050" spc="-45" dirty="0">
                <a:solidFill>
                  <a:srgbClr val="1C4ED8"/>
                </a:solidFill>
                <a:latin typeface="Liberation Sans"/>
                <a:cs typeface="Liberation Sans"/>
              </a:rPr>
              <a:t>24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時間無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⼈</a:t>
            </a:r>
            <a:r>
              <a:rPr sz="1150" spc="-100" dirty="0">
                <a:solidFill>
                  <a:srgbClr val="1C4ED8"/>
                </a:solidFill>
                <a:latin typeface="SimSun"/>
                <a:cs typeface="SimSun"/>
              </a:rPr>
              <a:t>検証が可能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⾼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精度で</a:t>
            </a:r>
            <a:r>
              <a:rPr sz="1150" spc="-110" dirty="0">
                <a:solidFill>
                  <a:srgbClr val="1C4ED8"/>
                </a:solidFill>
                <a:latin typeface="Meiryo"/>
                <a:cs typeface="Meiryo"/>
              </a:rPr>
              <a:t>⼀</a:t>
            </a:r>
            <a:r>
              <a:rPr sz="1150" spc="-110" dirty="0">
                <a:solidFill>
                  <a:srgbClr val="1C4ED8"/>
                </a:solidFill>
                <a:latin typeface="SimSun"/>
                <a:cs typeface="SimSun"/>
              </a:rPr>
              <a:t>貫性のあ</a:t>
            </a:r>
            <a:r>
              <a:rPr sz="1150" spc="-110" dirty="0">
                <a:solidFill>
                  <a:srgbClr val="1C4ED8"/>
                </a:solidFill>
                <a:latin typeface="PMingLiU"/>
                <a:cs typeface="PMingLiU"/>
              </a:rPr>
              <a:t>る</a:t>
            </a:r>
            <a:r>
              <a:rPr sz="1150" spc="-90" dirty="0">
                <a:solidFill>
                  <a:srgbClr val="1C4ED8"/>
                </a:solidFill>
                <a:latin typeface="SimSun"/>
                <a:cs typeface="SimSun"/>
              </a:rPr>
              <a:t>検証</a:t>
            </a:r>
            <a:endParaRPr sz="1150">
              <a:latin typeface="SimSun"/>
              <a:cs typeface="SimSu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5467349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0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7905749"/>
            <a:ext cx="11582400" cy="1047750"/>
            <a:chOff x="304799" y="790574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791051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7"/>
                  </a:lnTo>
                  <a:lnTo>
                    <a:pt x="24240" y="1020617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2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80"/>
                  </a:lnTo>
                  <a:lnTo>
                    <a:pt x="11510770" y="1037767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791051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72414" y="62100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3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7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66746" y="1038224"/>
                  </a:lnTo>
                  <a:lnTo>
                    <a:pt x="62101" y="1037767"/>
                  </a:lnTo>
                  <a:lnTo>
                    <a:pt x="57500" y="1036851"/>
                  </a:lnTo>
                  <a:lnTo>
                    <a:pt x="52900" y="1035936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828674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7.</a:t>
            </a:r>
            <a:r>
              <a:rPr sz="2250" b="1" spc="25" dirty="0">
                <a:latin typeface="Liberation Sans"/>
                <a:cs typeface="Liberation Sans"/>
              </a:rPr>
              <a:t> </a:t>
            </a:r>
            <a:r>
              <a:rPr spc="-310" dirty="0"/>
              <a:t>アプローチ</a:t>
            </a:r>
            <a:r>
              <a:rPr spc="-545" dirty="0">
                <a:latin typeface="Calibri"/>
                <a:cs typeface="Calibri"/>
              </a:rPr>
              <a:t>① </a:t>
            </a:r>
            <a:r>
              <a:rPr spc="-320" dirty="0"/>
              <a:t>前年同条件プラン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4657724" y="1785887"/>
            <a:ext cx="300355" cy="257810"/>
          </a:xfrm>
          <a:custGeom>
            <a:avLst/>
            <a:gdLst/>
            <a:ahLst/>
            <a:cxnLst/>
            <a:rect l="l" t="t" r="r" b="b"/>
            <a:pathLst>
              <a:path w="300354" h="257810">
                <a:moveTo>
                  <a:pt x="171483" y="257275"/>
                </a:moveTo>
                <a:lnTo>
                  <a:pt x="163409" y="255705"/>
                </a:lnTo>
                <a:lnTo>
                  <a:pt x="156314" y="250996"/>
                </a:lnTo>
                <a:lnTo>
                  <a:pt x="151605" y="243901"/>
                </a:lnTo>
                <a:lnTo>
                  <a:pt x="150035" y="235827"/>
                </a:lnTo>
                <a:lnTo>
                  <a:pt x="151605" y="227753"/>
                </a:lnTo>
                <a:lnTo>
                  <a:pt x="156314" y="220658"/>
                </a:lnTo>
                <a:lnTo>
                  <a:pt x="226836" y="150068"/>
                </a:lnTo>
                <a:lnTo>
                  <a:pt x="21431" y="150068"/>
                </a:lnTo>
                <a:lnTo>
                  <a:pt x="13081" y="148387"/>
                </a:lnTo>
                <a:lnTo>
                  <a:pt x="6270" y="143798"/>
                </a:lnTo>
                <a:lnTo>
                  <a:pt x="1681" y="136987"/>
                </a:lnTo>
                <a:lnTo>
                  <a:pt x="0" y="128637"/>
                </a:lnTo>
                <a:lnTo>
                  <a:pt x="1681" y="120288"/>
                </a:lnTo>
                <a:lnTo>
                  <a:pt x="6270" y="113476"/>
                </a:lnTo>
                <a:lnTo>
                  <a:pt x="13081" y="108888"/>
                </a:lnTo>
                <a:lnTo>
                  <a:pt x="21431" y="107206"/>
                </a:lnTo>
                <a:lnTo>
                  <a:pt x="226903" y="107206"/>
                </a:lnTo>
                <a:lnTo>
                  <a:pt x="156247" y="36617"/>
                </a:lnTo>
                <a:lnTo>
                  <a:pt x="151538" y="29522"/>
                </a:lnTo>
                <a:lnTo>
                  <a:pt x="149968" y="21447"/>
                </a:lnTo>
                <a:lnTo>
                  <a:pt x="151538" y="13373"/>
                </a:lnTo>
                <a:lnTo>
                  <a:pt x="156247" y="6278"/>
                </a:lnTo>
                <a:lnTo>
                  <a:pt x="163342" y="1569"/>
                </a:lnTo>
                <a:lnTo>
                  <a:pt x="171416" y="0"/>
                </a:lnTo>
                <a:lnTo>
                  <a:pt x="179490" y="1569"/>
                </a:lnTo>
                <a:lnTo>
                  <a:pt x="186585" y="6278"/>
                </a:lnTo>
                <a:lnTo>
                  <a:pt x="293742" y="113434"/>
                </a:lnTo>
                <a:lnTo>
                  <a:pt x="298451" y="120529"/>
                </a:lnTo>
                <a:lnTo>
                  <a:pt x="300020" y="128604"/>
                </a:lnTo>
                <a:lnTo>
                  <a:pt x="298451" y="136678"/>
                </a:lnTo>
                <a:lnTo>
                  <a:pt x="293742" y="143773"/>
                </a:lnTo>
                <a:lnTo>
                  <a:pt x="186652" y="250996"/>
                </a:lnTo>
                <a:lnTo>
                  <a:pt x="179557" y="255705"/>
                </a:lnTo>
                <a:lnTo>
                  <a:pt x="171483" y="257275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7239000" y="1785887"/>
            <a:ext cx="300355" cy="257810"/>
          </a:xfrm>
          <a:custGeom>
            <a:avLst/>
            <a:gdLst/>
            <a:ahLst/>
            <a:cxnLst/>
            <a:rect l="l" t="t" r="r" b="b"/>
            <a:pathLst>
              <a:path w="300354" h="257810">
                <a:moveTo>
                  <a:pt x="171483" y="257275"/>
                </a:moveTo>
                <a:lnTo>
                  <a:pt x="163409" y="255705"/>
                </a:lnTo>
                <a:lnTo>
                  <a:pt x="156314" y="250996"/>
                </a:lnTo>
                <a:lnTo>
                  <a:pt x="151605" y="243901"/>
                </a:lnTo>
                <a:lnTo>
                  <a:pt x="150035" y="235827"/>
                </a:lnTo>
                <a:lnTo>
                  <a:pt x="151605" y="227753"/>
                </a:lnTo>
                <a:lnTo>
                  <a:pt x="156314" y="220658"/>
                </a:lnTo>
                <a:lnTo>
                  <a:pt x="226836" y="150068"/>
                </a:lnTo>
                <a:lnTo>
                  <a:pt x="21431" y="150068"/>
                </a:lnTo>
                <a:lnTo>
                  <a:pt x="13081" y="148387"/>
                </a:lnTo>
                <a:lnTo>
                  <a:pt x="6270" y="143798"/>
                </a:lnTo>
                <a:lnTo>
                  <a:pt x="1681" y="136987"/>
                </a:lnTo>
                <a:lnTo>
                  <a:pt x="0" y="128637"/>
                </a:lnTo>
                <a:lnTo>
                  <a:pt x="1681" y="120288"/>
                </a:lnTo>
                <a:lnTo>
                  <a:pt x="6270" y="113476"/>
                </a:lnTo>
                <a:lnTo>
                  <a:pt x="13081" y="108888"/>
                </a:lnTo>
                <a:lnTo>
                  <a:pt x="21431" y="107206"/>
                </a:lnTo>
                <a:lnTo>
                  <a:pt x="226903" y="107206"/>
                </a:lnTo>
                <a:lnTo>
                  <a:pt x="156247" y="36617"/>
                </a:lnTo>
                <a:lnTo>
                  <a:pt x="151538" y="29522"/>
                </a:lnTo>
                <a:lnTo>
                  <a:pt x="149968" y="21447"/>
                </a:lnTo>
                <a:lnTo>
                  <a:pt x="151538" y="13373"/>
                </a:lnTo>
                <a:lnTo>
                  <a:pt x="156247" y="6278"/>
                </a:lnTo>
                <a:lnTo>
                  <a:pt x="163342" y="1569"/>
                </a:lnTo>
                <a:lnTo>
                  <a:pt x="171416" y="0"/>
                </a:lnTo>
                <a:lnTo>
                  <a:pt x="179490" y="1569"/>
                </a:lnTo>
                <a:lnTo>
                  <a:pt x="186585" y="6278"/>
                </a:lnTo>
                <a:lnTo>
                  <a:pt x="293742" y="113434"/>
                </a:lnTo>
                <a:lnTo>
                  <a:pt x="298451" y="120529"/>
                </a:lnTo>
                <a:lnTo>
                  <a:pt x="300020" y="128604"/>
                </a:lnTo>
                <a:lnTo>
                  <a:pt x="298451" y="136678"/>
                </a:lnTo>
                <a:lnTo>
                  <a:pt x="293742" y="143773"/>
                </a:lnTo>
                <a:lnTo>
                  <a:pt x="186652" y="250996"/>
                </a:lnTo>
                <a:lnTo>
                  <a:pt x="179557" y="255705"/>
                </a:lnTo>
                <a:lnTo>
                  <a:pt x="171483" y="257275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304799" y="6419849"/>
            <a:ext cx="3705225" cy="1181100"/>
            <a:chOff x="304799" y="6419849"/>
            <a:chExt cx="3705225" cy="1181100"/>
          </a:xfrm>
        </p:grpSpPr>
        <p:sp>
          <p:nvSpPr>
            <p:cNvPr id="11" name="object 11"/>
            <p:cNvSpPr/>
            <p:nvPr/>
          </p:nvSpPr>
          <p:spPr>
            <a:xfrm>
              <a:off x="309562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5"/>
                  </a:lnTo>
                  <a:lnTo>
                    <a:pt x="35275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9"/>
                  </a:lnTo>
                  <a:lnTo>
                    <a:pt x="3650544" y="1159625"/>
                  </a:lnTo>
                  <a:lnTo>
                    <a:pt x="3617038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9562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5249" y="4021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7"/>
                  </a:lnTo>
                  <a:lnTo>
                    <a:pt x="3655484" y="15249"/>
                  </a:lnTo>
                  <a:lnTo>
                    <a:pt x="3660424" y="18550"/>
                  </a:lnTo>
                  <a:lnTo>
                    <a:pt x="3664994" y="22300"/>
                  </a:lnTo>
                  <a:lnTo>
                    <a:pt x="3669196" y="26502"/>
                  </a:lnTo>
                  <a:lnTo>
                    <a:pt x="3673397" y="30703"/>
                  </a:lnTo>
                  <a:lnTo>
                    <a:pt x="3692801" y="67006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8811" y="1115714"/>
                  </a:lnTo>
                  <a:lnTo>
                    <a:pt x="3686537" y="1121204"/>
                  </a:lnTo>
                  <a:lnTo>
                    <a:pt x="3683750" y="1126419"/>
                  </a:lnTo>
                  <a:lnTo>
                    <a:pt x="3680449" y="1131359"/>
                  </a:lnTo>
                  <a:lnTo>
                    <a:pt x="3677148" y="1136299"/>
                  </a:lnTo>
                  <a:lnTo>
                    <a:pt x="3673397" y="1140870"/>
                  </a:lnTo>
                  <a:lnTo>
                    <a:pt x="3669196" y="1145071"/>
                  </a:lnTo>
                  <a:lnTo>
                    <a:pt x="3664994" y="1149273"/>
                  </a:lnTo>
                  <a:lnTo>
                    <a:pt x="3660424" y="1153024"/>
                  </a:lnTo>
                  <a:lnTo>
                    <a:pt x="3655484" y="1156324"/>
                  </a:lnTo>
                  <a:lnTo>
                    <a:pt x="3650544" y="1159625"/>
                  </a:lnTo>
                  <a:lnTo>
                    <a:pt x="3645329" y="116241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5" y="1169835"/>
                  </a:lnTo>
                  <a:lnTo>
                    <a:pt x="3617038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84546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45155" y="1159625"/>
                  </a:lnTo>
                  <a:lnTo>
                    <a:pt x="40215" y="1156324"/>
                  </a:lnTo>
                  <a:lnTo>
                    <a:pt x="35275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1" y="1140870"/>
                  </a:lnTo>
                  <a:lnTo>
                    <a:pt x="18550" y="1136299"/>
                  </a:lnTo>
                  <a:lnTo>
                    <a:pt x="15249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7199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80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6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2" y="607961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77465" y="6781799"/>
              <a:ext cx="321945" cy="341630"/>
            </a:xfrm>
            <a:custGeom>
              <a:avLst/>
              <a:gdLst/>
              <a:ahLst/>
              <a:cxnLst/>
              <a:rect l="l" t="t" r="r" b="b"/>
              <a:pathLst>
                <a:path w="321944" h="341629">
                  <a:moveTo>
                    <a:pt x="160734" y="341024"/>
                  </a:moveTo>
                  <a:lnTo>
                    <a:pt x="92412" y="304417"/>
                  </a:lnTo>
                  <a:lnTo>
                    <a:pt x="54753" y="264150"/>
                  </a:lnTo>
                  <a:lnTo>
                    <a:pt x="28379" y="219578"/>
                  </a:lnTo>
                  <a:lnTo>
                    <a:pt x="11593" y="174074"/>
                  </a:lnTo>
                  <a:lnTo>
                    <a:pt x="2699" y="131011"/>
                  </a:lnTo>
                  <a:lnTo>
                    <a:pt x="0" y="93761"/>
                  </a:lnTo>
                  <a:lnTo>
                    <a:pt x="1907" y="81249"/>
                  </a:lnTo>
                  <a:lnTo>
                    <a:pt x="7274" y="70363"/>
                  </a:lnTo>
                  <a:lnTo>
                    <a:pt x="15417" y="61599"/>
                  </a:lnTo>
                  <a:lnTo>
                    <a:pt x="25650" y="55453"/>
                  </a:lnTo>
                  <a:lnTo>
                    <a:pt x="151827" y="1942"/>
                  </a:lnTo>
                  <a:lnTo>
                    <a:pt x="154572" y="669"/>
                  </a:lnTo>
                  <a:lnTo>
                    <a:pt x="157653" y="0"/>
                  </a:lnTo>
                  <a:lnTo>
                    <a:pt x="163815" y="0"/>
                  </a:lnTo>
                  <a:lnTo>
                    <a:pt x="166895" y="669"/>
                  </a:lnTo>
                  <a:lnTo>
                    <a:pt x="169708" y="1942"/>
                  </a:lnTo>
                  <a:lnTo>
                    <a:pt x="270564" y="44737"/>
                  </a:lnTo>
                  <a:lnTo>
                    <a:pt x="160734" y="44737"/>
                  </a:lnTo>
                  <a:lnTo>
                    <a:pt x="160734" y="297894"/>
                  </a:lnTo>
                  <a:lnTo>
                    <a:pt x="235156" y="297894"/>
                  </a:lnTo>
                  <a:lnTo>
                    <a:pt x="229055" y="304417"/>
                  </a:lnTo>
                  <a:lnTo>
                    <a:pt x="178415" y="337006"/>
                  </a:lnTo>
                  <a:lnTo>
                    <a:pt x="169744" y="340020"/>
                  </a:lnTo>
                  <a:lnTo>
                    <a:pt x="160734" y="341024"/>
                  </a:lnTo>
                  <a:close/>
                </a:path>
                <a:path w="321944" h="341629">
                  <a:moveTo>
                    <a:pt x="235156" y="297894"/>
                  </a:moveTo>
                  <a:lnTo>
                    <a:pt x="160734" y="297894"/>
                  </a:lnTo>
                  <a:lnTo>
                    <a:pt x="208425" y="265285"/>
                  </a:lnTo>
                  <a:lnTo>
                    <a:pt x="241978" y="224151"/>
                  </a:lnTo>
                  <a:lnTo>
                    <a:pt x="263472" y="179002"/>
                  </a:lnTo>
                  <a:lnTo>
                    <a:pt x="274988" y="134348"/>
                  </a:lnTo>
                  <a:lnTo>
                    <a:pt x="278606" y="94699"/>
                  </a:lnTo>
                  <a:lnTo>
                    <a:pt x="160734" y="44737"/>
                  </a:lnTo>
                  <a:lnTo>
                    <a:pt x="270564" y="44737"/>
                  </a:lnTo>
                  <a:lnTo>
                    <a:pt x="306051" y="61599"/>
                  </a:lnTo>
                  <a:lnTo>
                    <a:pt x="321468" y="93761"/>
                  </a:lnTo>
                  <a:lnTo>
                    <a:pt x="318769" y="131011"/>
                  </a:lnTo>
                  <a:lnTo>
                    <a:pt x="309875" y="174074"/>
                  </a:lnTo>
                  <a:lnTo>
                    <a:pt x="293089" y="219578"/>
                  </a:lnTo>
                  <a:lnTo>
                    <a:pt x="266714" y="264150"/>
                  </a:lnTo>
                  <a:lnTo>
                    <a:pt x="235156" y="297894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1358899" y="6546824"/>
            <a:ext cx="12446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5" dirty="0">
                <a:solidFill>
                  <a:srgbClr val="0177BD"/>
                </a:solidFill>
                <a:latin typeface="SimSun"/>
                <a:cs typeface="SimSun"/>
              </a:rPr>
              <a:t>最適な補償の提供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419212" y="69627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549399" y="6846861"/>
            <a:ext cx="2159000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25" dirty="0">
                <a:latin typeface="PMingLiU"/>
                <a:cs typeface="PMingLiU"/>
              </a:rPr>
              <a:t>インフレ</a:t>
            </a:r>
            <a:r>
              <a:rPr sz="1150" spc="-110" dirty="0">
                <a:latin typeface="SimSun"/>
                <a:cs typeface="SimSun"/>
              </a:rPr>
              <a:t>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資</a:t>
            </a:r>
            <a:r>
              <a:rPr sz="1150" spc="-110" dirty="0">
                <a:latin typeface="Meiryo"/>
                <a:cs typeface="Meiryo"/>
              </a:rPr>
              <a:t>産</a:t>
            </a:r>
            <a:r>
              <a:rPr sz="1150" spc="-105" dirty="0">
                <a:latin typeface="SimSun"/>
                <a:cs typeface="SimSun"/>
              </a:rPr>
              <a:t>価値変動に対応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然災害</a:t>
            </a:r>
            <a:r>
              <a:rPr sz="1150" spc="-110" dirty="0">
                <a:latin typeface="PMingLiU"/>
                <a:cs typeface="PMingLiU"/>
              </a:rPr>
              <a:t>リスクを</a:t>
            </a:r>
            <a:r>
              <a:rPr sz="1150" spc="-110" dirty="0">
                <a:latin typeface="SimSun"/>
                <a:cs typeface="SimSun"/>
              </a:rPr>
              <a:t>考慮した補償設計お客さま状況に応じた最適提案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238624" y="6419849"/>
            <a:ext cx="3714750" cy="1181100"/>
            <a:chOff x="4238624" y="6419849"/>
            <a:chExt cx="3714750" cy="1181100"/>
          </a:xfrm>
        </p:grpSpPr>
        <p:sp>
          <p:nvSpPr>
            <p:cNvPr id="19" name="object 19"/>
            <p:cNvSpPr/>
            <p:nvPr/>
          </p:nvSpPr>
          <p:spPr>
            <a:xfrm>
              <a:off x="4243386" y="64246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9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43386" y="642461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65008" y="15249"/>
                  </a:lnTo>
                  <a:lnTo>
                    <a:pt x="3669948" y="18550"/>
                  </a:lnTo>
                  <a:lnTo>
                    <a:pt x="3689973" y="40214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3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700609" y="1110225"/>
                  </a:lnTo>
                  <a:lnTo>
                    <a:pt x="3698335" y="1115714"/>
                  </a:lnTo>
                  <a:lnTo>
                    <a:pt x="3696062" y="1121204"/>
                  </a:lnTo>
                  <a:lnTo>
                    <a:pt x="3693275" y="1126419"/>
                  </a:lnTo>
                  <a:lnTo>
                    <a:pt x="3689974" y="1131359"/>
                  </a:lnTo>
                  <a:lnTo>
                    <a:pt x="3686673" y="1136299"/>
                  </a:lnTo>
                  <a:lnTo>
                    <a:pt x="3665008" y="1156324"/>
                  </a:lnTo>
                  <a:lnTo>
                    <a:pt x="3660068" y="1159625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38216" y="1168676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45154" y="1159625"/>
                  </a:lnTo>
                  <a:lnTo>
                    <a:pt x="40214" y="1156324"/>
                  </a:lnTo>
                  <a:lnTo>
                    <a:pt x="35274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1" y="1140870"/>
                  </a:lnTo>
                  <a:lnTo>
                    <a:pt x="18550" y="1136299"/>
                  </a:lnTo>
                  <a:lnTo>
                    <a:pt x="15249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4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1024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3" y="692497"/>
                  </a:lnTo>
                  <a:lnTo>
                    <a:pt x="125135" y="663301"/>
                  </a:lnTo>
                  <a:lnTo>
                    <a:pt x="92504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6"/>
                  </a:lnTo>
                  <a:lnTo>
                    <a:pt x="13800" y="279385"/>
                  </a:lnTo>
                  <a:lnTo>
                    <a:pt x="29001" y="235197"/>
                  </a:lnTo>
                  <a:lnTo>
                    <a:pt x="49497" y="193202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581524" y="6781799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240050" y="118072"/>
                  </a:moveTo>
                  <a:lnTo>
                    <a:pt x="198707" y="118072"/>
                  </a:lnTo>
                  <a:lnTo>
                    <a:pt x="203462" y="116800"/>
                  </a:lnTo>
                  <a:lnTo>
                    <a:pt x="206208" y="115125"/>
                  </a:lnTo>
                  <a:lnTo>
                    <a:pt x="207481" y="114322"/>
                  </a:lnTo>
                  <a:lnTo>
                    <a:pt x="208084" y="113652"/>
                  </a:lnTo>
                  <a:lnTo>
                    <a:pt x="208351" y="113183"/>
                  </a:lnTo>
                  <a:lnTo>
                    <a:pt x="208619" y="112781"/>
                  </a:lnTo>
                  <a:lnTo>
                    <a:pt x="208815" y="112313"/>
                  </a:lnTo>
                  <a:lnTo>
                    <a:pt x="208887" y="108897"/>
                  </a:lnTo>
                  <a:lnTo>
                    <a:pt x="202391" y="104812"/>
                  </a:lnTo>
                  <a:lnTo>
                    <a:pt x="196631" y="102936"/>
                  </a:lnTo>
                  <a:lnTo>
                    <a:pt x="180999" y="98162"/>
                  </a:lnTo>
                  <a:lnTo>
                    <a:pt x="174748" y="96030"/>
                  </a:lnTo>
                  <a:lnTo>
                    <a:pt x="146134" y="70840"/>
                  </a:lnTo>
                  <a:lnTo>
                    <a:pt x="144593" y="60744"/>
                  </a:lnTo>
                  <a:lnTo>
                    <a:pt x="146070" y="50142"/>
                  </a:lnTo>
                  <a:lnTo>
                    <a:pt x="176673" y="23507"/>
                  </a:lnTo>
                  <a:lnTo>
                    <a:pt x="176673" y="7166"/>
                  </a:lnTo>
                  <a:lnTo>
                    <a:pt x="183839" y="0"/>
                  </a:lnTo>
                  <a:lnTo>
                    <a:pt x="201654" y="0"/>
                  </a:lnTo>
                  <a:lnTo>
                    <a:pt x="208820" y="7166"/>
                  </a:lnTo>
                  <a:lnTo>
                    <a:pt x="208820" y="16073"/>
                  </a:lnTo>
                  <a:lnTo>
                    <a:pt x="208954" y="16073"/>
                  </a:lnTo>
                  <a:lnTo>
                    <a:pt x="208954" y="23105"/>
                  </a:lnTo>
                  <a:lnTo>
                    <a:pt x="213240" y="23909"/>
                  </a:lnTo>
                  <a:lnTo>
                    <a:pt x="217393" y="24913"/>
                  </a:lnTo>
                  <a:lnTo>
                    <a:pt x="229716" y="28195"/>
                  </a:lnTo>
                  <a:lnTo>
                    <a:pt x="234806" y="37035"/>
                  </a:lnTo>
                  <a:lnTo>
                    <a:pt x="230412" y="53578"/>
                  </a:lnTo>
                  <a:lnTo>
                    <a:pt x="187724" y="53578"/>
                  </a:lnTo>
                  <a:lnTo>
                    <a:pt x="182768" y="54783"/>
                  </a:lnTo>
                  <a:lnTo>
                    <a:pt x="176807" y="60744"/>
                  </a:lnTo>
                  <a:lnTo>
                    <a:pt x="177410" y="61681"/>
                  </a:lnTo>
                  <a:lnTo>
                    <a:pt x="179017" y="62619"/>
                  </a:lnTo>
                  <a:lnTo>
                    <a:pt x="182902" y="64963"/>
                  </a:lnTo>
                  <a:lnTo>
                    <a:pt x="188661" y="66771"/>
                  </a:lnTo>
                  <a:lnTo>
                    <a:pt x="197368" y="69383"/>
                  </a:lnTo>
                  <a:lnTo>
                    <a:pt x="197971" y="69584"/>
                  </a:lnTo>
                  <a:lnTo>
                    <a:pt x="235559" y="91501"/>
                  </a:lnTo>
                  <a:lnTo>
                    <a:pt x="241027" y="109856"/>
                  </a:lnTo>
                  <a:lnTo>
                    <a:pt x="240203" y="116800"/>
                  </a:lnTo>
                  <a:lnTo>
                    <a:pt x="240106" y="117603"/>
                  </a:lnTo>
                  <a:lnTo>
                    <a:pt x="240050" y="118072"/>
                  </a:lnTo>
                  <a:close/>
                </a:path>
                <a:path w="386079" h="342900">
                  <a:moveTo>
                    <a:pt x="221411" y="59270"/>
                  </a:moveTo>
                  <a:lnTo>
                    <a:pt x="205539" y="55051"/>
                  </a:lnTo>
                  <a:lnTo>
                    <a:pt x="198024" y="53578"/>
                  </a:lnTo>
                  <a:lnTo>
                    <a:pt x="230412" y="53578"/>
                  </a:lnTo>
                  <a:lnTo>
                    <a:pt x="230251" y="54180"/>
                  </a:lnTo>
                  <a:lnTo>
                    <a:pt x="221411" y="59270"/>
                  </a:lnTo>
                  <a:close/>
                </a:path>
                <a:path w="386079" h="342900">
                  <a:moveTo>
                    <a:pt x="201721" y="171449"/>
                  </a:moveTo>
                  <a:lnTo>
                    <a:pt x="183906" y="171449"/>
                  </a:lnTo>
                  <a:lnTo>
                    <a:pt x="176740" y="164283"/>
                  </a:lnTo>
                  <a:lnTo>
                    <a:pt x="176740" y="147741"/>
                  </a:lnTo>
                  <a:lnTo>
                    <a:pt x="170378" y="146201"/>
                  </a:lnTo>
                  <a:lnTo>
                    <a:pt x="156849" y="141580"/>
                  </a:lnTo>
                  <a:lnTo>
                    <a:pt x="155577" y="141178"/>
                  </a:lnTo>
                  <a:lnTo>
                    <a:pt x="150031" y="137997"/>
                  </a:lnTo>
                  <a:lnTo>
                    <a:pt x="146268" y="133108"/>
                  </a:lnTo>
                  <a:lnTo>
                    <a:pt x="144614" y="127164"/>
                  </a:lnTo>
                  <a:lnTo>
                    <a:pt x="145397" y="120818"/>
                  </a:lnTo>
                  <a:lnTo>
                    <a:pt x="148578" y="115272"/>
                  </a:lnTo>
                  <a:lnTo>
                    <a:pt x="153467" y="111509"/>
                  </a:lnTo>
                  <a:lnTo>
                    <a:pt x="159411" y="109856"/>
                  </a:lnTo>
                  <a:lnTo>
                    <a:pt x="165757" y="110638"/>
                  </a:lnTo>
                  <a:lnTo>
                    <a:pt x="186317" y="117603"/>
                  </a:lnTo>
                  <a:lnTo>
                    <a:pt x="198707" y="118072"/>
                  </a:lnTo>
                  <a:lnTo>
                    <a:pt x="240050" y="118072"/>
                  </a:lnTo>
                  <a:lnTo>
                    <a:pt x="239766" y="120430"/>
                  </a:lnTo>
                  <a:lnTo>
                    <a:pt x="208887" y="148277"/>
                  </a:lnTo>
                  <a:lnTo>
                    <a:pt x="208887" y="164283"/>
                  </a:lnTo>
                  <a:lnTo>
                    <a:pt x="201721" y="171449"/>
                  </a:lnTo>
                  <a:close/>
                </a:path>
                <a:path w="386079" h="342900">
                  <a:moveTo>
                    <a:pt x="235743" y="257174"/>
                  </a:moveTo>
                  <a:lnTo>
                    <a:pt x="46077" y="257174"/>
                  </a:lnTo>
                  <a:lnTo>
                    <a:pt x="76147" y="233064"/>
                  </a:lnTo>
                  <a:lnTo>
                    <a:pt x="88192" y="224992"/>
                  </a:lnTo>
                  <a:lnTo>
                    <a:pt x="101329" y="219117"/>
                  </a:lnTo>
                  <a:lnTo>
                    <a:pt x="115270" y="215528"/>
                  </a:lnTo>
                  <a:lnTo>
                    <a:pt x="129726" y="214312"/>
                  </a:lnTo>
                  <a:lnTo>
                    <a:pt x="235743" y="214312"/>
                  </a:lnTo>
                  <a:lnTo>
                    <a:pt x="244093" y="215994"/>
                  </a:lnTo>
                  <a:lnTo>
                    <a:pt x="250904" y="220582"/>
                  </a:lnTo>
                  <a:lnTo>
                    <a:pt x="255493" y="227394"/>
                  </a:lnTo>
                  <a:lnTo>
                    <a:pt x="257174" y="235743"/>
                  </a:lnTo>
                  <a:lnTo>
                    <a:pt x="255493" y="244093"/>
                  </a:lnTo>
                  <a:lnTo>
                    <a:pt x="250904" y="250904"/>
                  </a:lnTo>
                  <a:lnTo>
                    <a:pt x="244093" y="255493"/>
                  </a:lnTo>
                  <a:lnTo>
                    <a:pt x="235743" y="257174"/>
                  </a:lnTo>
                  <a:close/>
                </a:path>
                <a:path w="386079" h="342900">
                  <a:moveTo>
                    <a:pt x="353217" y="278606"/>
                  </a:moveTo>
                  <a:lnTo>
                    <a:pt x="262934" y="278606"/>
                  </a:lnTo>
                  <a:lnTo>
                    <a:pt x="343100" y="219536"/>
                  </a:lnTo>
                  <a:lnTo>
                    <a:pt x="352746" y="215048"/>
                  </a:lnTo>
                  <a:lnTo>
                    <a:pt x="363000" y="214622"/>
                  </a:lnTo>
                  <a:lnTo>
                    <a:pt x="372664" y="218076"/>
                  </a:lnTo>
                  <a:lnTo>
                    <a:pt x="380538" y="225229"/>
                  </a:lnTo>
                  <a:lnTo>
                    <a:pt x="385026" y="234874"/>
                  </a:lnTo>
                  <a:lnTo>
                    <a:pt x="385409" y="244093"/>
                  </a:lnTo>
                  <a:lnTo>
                    <a:pt x="385452" y="245128"/>
                  </a:lnTo>
                  <a:lnTo>
                    <a:pt x="381998" y="254792"/>
                  </a:lnTo>
                  <a:lnTo>
                    <a:pt x="374845" y="262666"/>
                  </a:lnTo>
                  <a:lnTo>
                    <a:pt x="353217" y="278606"/>
                  </a:lnTo>
                  <a:close/>
                </a:path>
                <a:path w="386079" h="342900">
                  <a:moveTo>
                    <a:pt x="236011" y="342899"/>
                  </a:moveTo>
                  <a:lnTo>
                    <a:pt x="21431" y="342899"/>
                  </a:lnTo>
                  <a:lnTo>
                    <a:pt x="13081" y="341218"/>
                  </a:lnTo>
                  <a:lnTo>
                    <a:pt x="6270" y="336629"/>
                  </a:lnTo>
                  <a:lnTo>
                    <a:pt x="1681" y="329818"/>
                  </a:lnTo>
                  <a:lnTo>
                    <a:pt x="0" y="321468"/>
                  </a:lnTo>
                  <a:lnTo>
                    <a:pt x="0" y="278606"/>
                  </a:lnTo>
                  <a:lnTo>
                    <a:pt x="1681" y="270256"/>
                  </a:lnTo>
                  <a:lnTo>
                    <a:pt x="6270" y="263445"/>
                  </a:lnTo>
                  <a:lnTo>
                    <a:pt x="13081" y="258856"/>
                  </a:lnTo>
                  <a:lnTo>
                    <a:pt x="21431" y="257174"/>
                  </a:lnTo>
                  <a:lnTo>
                    <a:pt x="176272" y="257174"/>
                  </a:lnTo>
                  <a:lnTo>
                    <a:pt x="171449" y="261997"/>
                  </a:lnTo>
                  <a:lnTo>
                    <a:pt x="171449" y="273784"/>
                  </a:lnTo>
                  <a:lnTo>
                    <a:pt x="176272" y="278606"/>
                  </a:lnTo>
                  <a:lnTo>
                    <a:pt x="353217" y="278606"/>
                  </a:lnTo>
                  <a:lnTo>
                    <a:pt x="290058" y="325152"/>
                  </a:lnTo>
                  <a:lnTo>
                    <a:pt x="277742" y="332785"/>
                  </a:lnTo>
                  <a:lnTo>
                    <a:pt x="264466" y="338345"/>
                  </a:lnTo>
                  <a:lnTo>
                    <a:pt x="250474" y="341746"/>
                  </a:lnTo>
                  <a:lnTo>
                    <a:pt x="236011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5295850" y="6546824"/>
            <a:ext cx="10922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5" dirty="0">
                <a:solidFill>
                  <a:srgbClr val="0177BD"/>
                </a:solidFill>
                <a:latin typeface="SimSun"/>
                <a:cs typeface="SimSun"/>
              </a:rPr>
              <a:t>保険料の最適化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353037" y="69627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35" y="0"/>
                </a:lnTo>
                <a:lnTo>
                  <a:pt x="0" y="16522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5486350" y="6846861"/>
            <a:ext cx="22923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必要な補償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110" dirty="0">
                <a:latin typeface="SimSun"/>
                <a:cs typeface="SimSun"/>
              </a:rPr>
              <a:t>維持しなが</a:t>
            </a:r>
            <a:r>
              <a:rPr sz="1150" spc="-110" dirty="0">
                <a:latin typeface="PMingLiU"/>
                <a:cs typeface="PMingLiU"/>
              </a:rPr>
              <a:t>ら</a:t>
            </a:r>
            <a:r>
              <a:rPr sz="1150" spc="-110" dirty="0">
                <a:latin typeface="SimSun"/>
                <a:cs typeface="SimSun"/>
              </a:rPr>
              <a:t>保険料</a:t>
            </a:r>
            <a:r>
              <a:rPr sz="1150" spc="-110" dirty="0">
                <a:latin typeface="Meiryo"/>
                <a:cs typeface="Meiryo"/>
              </a:rPr>
              <a:t>抑</a:t>
            </a:r>
            <a:r>
              <a:rPr sz="1150" spc="-90" dirty="0">
                <a:latin typeface="SimSun"/>
                <a:cs typeface="SimSun"/>
              </a:rPr>
              <a:t>制</a:t>
            </a:r>
            <a:r>
              <a:rPr sz="1150" spc="-110" dirty="0">
                <a:latin typeface="SimSun"/>
                <a:cs typeface="SimSun"/>
              </a:rPr>
              <a:t>割引制度の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動適</a:t>
            </a:r>
            <a:r>
              <a:rPr sz="1150" spc="-50" dirty="0">
                <a:latin typeface="Meiryo"/>
                <a:cs typeface="Meiryo"/>
              </a:rPr>
              <a:t>⽤</a:t>
            </a:r>
            <a:endParaRPr sz="1150">
              <a:latin typeface="Meiryo"/>
              <a:cs typeface="Meiryo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SimSun"/>
                <a:cs typeface="SimSun"/>
              </a:rPr>
              <a:t>補償内容の調整で費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00" dirty="0">
                <a:latin typeface="SimSun"/>
                <a:cs typeface="SimSun"/>
              </a:rPr>
              <a:t>対効果向上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181973" y="6419849"/>
            <a:ext cx="3705225" cy="1181100"/>
            <a:chOff x="8181973" y="6419849"/>
            <a:chExt cx="3705225" cy="1181100"/>
          </a:xfrm>
        </p:grpSpPr>
        <p:sp>
          <p:nvSpPr>
            <p:cNvPr id="27" name="object 27"/>
            <p:cNvSpPr/>
            <p:nvPr/>
          </p:nvSpPr>
          <p:spPr>
            <a:xfrm>
              <a:off x="8186735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5" y="1153024"/>
                  </a:lnTo>
                  <a:lnTo>
                    <a:pt x="9161" y="1121204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9"/>
                  </a:lnTo>
                  <a:lnTo>
                    <a:pt x="3650542" y="1159625"/>
                  </a:lnTo>
                  <a:lnTo>
                    <a:pt x="3617037" y="1170995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86735" y="642461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3"/>
                  </a:lnTo>
                  <a:lnTo>
                    <a:pt x="18551" y="35274"/>
                  </a:lnTo>
                  <a:lnTo>
                    <a:pt x="22302" y="30703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5" y="18550"/>
                  </a:lnTo>
                  <a:lnTo>
                    <a:pt x="40215" y="15249"/>
                  </a:lnTo>
                  <a:lnTo>
                    <a:pt x="45155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22866" y="1738"/>
                  </a:lnTo>
                  <a:lnTo>
                    <a:pt x="3628692" y="2897"/>
                  </a:lnTo>
                  <a:lnTo>
                    <a:pt x="3655482" y="15249"/>
                  </a:lnTo>
                  <a:lnTo>
                    <a:pt x="3660423" y="18550"/>
                  </a:lnTo>
                  <a:lnTo>
                    <a:pt x="3680448" y="40214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95699" y="1087028"/>
                  </a:lnTo>
                  <a:lnTo>
                    <a:pt x="3695118" y="1092913"/>
                  </a:lnTo>
                  <a:lnTo>
                    <a:pt x="3693959" y="1098740"/>
                  </a:lnTo>
                  <a:lnTo>
                    <a:pt x="3692800" y="1104567"/>
                  </a:lnTo>
                  <a:lnTo>
                    <a:pt x="3680447" y="1131359"/>
                  </a:lnTo>
                  <a:lnTo>
                    <a:pt x="3677146" y="1136299"/>
                  </a:lnTo>
                  <a:lnTo>
                    <a:pt x="3655482" y="1156324"/>
                  </a:lnTo>
                  <a:lnTo>
                    <a:pt x="3650542" y="1159625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28692" y="1168676"/>
                  </a:lnTo>
                  <a:lnTo>
                    <a:pt x="3622866" y="1169835"/>
                  </a:lnTo>
                  <a:lnTo>
                    <a:pt x="3617037" y="1170995"/>
                  </a:lnTo>
                  <a:lnTo>
                    <a:pt x="3611153" y="1171574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70" y="1162412"/>
                  </a:lnTo>
                  <a:lnTo>
                    <a:pt x="45155" y="1159625"/>
                  </a:lnTo>
                  <a:lnTo>
                    <a:pt x="40215" y="1156324"/>
                  </a:lnTo>
                  <a:lnTo>
                    <a:pt x="35275" y="1153024"/>
                  </a:lnTo>
                  <a:lnTo>
                    <a:pt x="30704" y="1149273"/>
                  </a:lnTo>
                  <a:lnTo>
                    <a:pt x="26503" y="1145071"/>
                  </a:lnTo>
                  <a:lnTo>
                    <a:pt x="22302" y="1140870"/>
                  </a:lnTo>
                  <a:lnTo>
                    <a:pt x="18551" y="1136299"/>
                  </a:lnTo>
                  <a:lnTo>
                    <a:pt x="15250" y="1131359"/>
                  </a:lnTo>
                  <a:lnTo>
                    <a:pt x="11948" y="1126419"/>
                  </a:lnTo>
                  <a:lnTo>
                    <a:pt x="9161" y="1121204"/>
                  </a:lnTo>
                  <a:lnTo>
                    <a:pt x="6887" y="1115714"/>
                  </a:lnTo>
                  <a:lnTo>
                    <a:pt x="4613" y="1110225"/>
                  </a:lnTo>
                  <a:lnTo>
                    <a:pt x="2897" y="1104567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8334374" y="657224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0"/>
                  </a:lnTo>
                  <a:lnTo>
                    <a:pt x="161614" y="692497"/>
                  </a:lnTo>
                  <a:lnTo>
                    <a:pt x="125135" y="663301"/>
                  </a:lnTo>
                  <a:lnTo>
                    <a:pt x="92505" y="629860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6"/>
                  </a:lnTo>
                  <a:lnTo>
                    <a:pt x="13799" y="279385"/>
                  </a:lnTo>
                  <a:lnTo>
                    <a:pt x="29001" y="235197"/>
                  </a:lnTo>
                  <a:lnTo>
                    <a:pt x="49498" y="193202"/>
                  </a:lnTo>
                  <a:lnTo>
                    <a:pt x="74978" y="154038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1" y="36579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5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8"/>
                  </a:lnTo>
                  <a:lnTo>
                    <a:pt x="643712" y="105059"/>
                  </a:lnTo>
                  <a:lnTo>
                    <a:pt x="675516" y="139295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4"/>
                  </a:lnTo>
                  <a:lnTo>
                    <a:pt x="748199" y="482613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9"/>
                  </a:lnTo>
                  <a:lnTo>
                    <a:pt x="500515" y="742768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8496299" y="6781799"/>
              <a:ext cx="423545" cy="342900"/>
            </a:xfrm>
            <a:custGeom>
              <a:avLst/>
              <a:gdLst/>
              <a:ahLst/>
              <a:cxnLst/>
              <a:rect l="l" t="t" r="r" b="b"/>
              <a:pathLst>
                <a:path w="423545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423545" h="342900">
                  <a:moveTo>
                    <a:pt x="366943" y="170177"/>
                  </a:moveTo>
                  <a:lnTo>
                    <a:pt x="321468" y="170177"/>
                  </a:lnTo>
                  <a:lnTo>
                    <a:pt x="395808" y="95770"/>
                  </a:lnTo>
                  <a:lnTo>
                    <a:pt x="401135" y="92229"/>
                  </a:lnTo>
                  <a:lnTo>
                    <a:pt x="407185" y="91049"/>
                  </a:lnTo>
                  <a:lnTo>
                    <a:pt x="413222" y="92229"/>
                  </a:lnTo>
                  <a:lnTo>
                    <a:pt x="418512" y="95770"/>
                  </a:lnTo>
                  <a:lnTo>
                    <a:pt x="422025" y="101098"/>
                  </a:lnTo>
                  <a:lnTo>
                    <a:pt x="423208" y="107147"/>
                  </a:lnTo>
                  <a:lnTo>
                    <a:pt x="422043" y="113184"/>
                  </a:lnTo>
                  <a:lnTo>
                    <a:pt x="418243" y="118877"/>
                  </a:lnTo>
                  <a:lnTo>
                    <a:pt x="366943" y="170177"/>
                  </a:lnTo>
                  <a:close/>
                </a:path>
                <a:path w="423545" h="342900">
                  <a:moveTo>
                    <a:pt x="418243" y="118877"/>
                  </a:moveTo>
                  <a:lnTo>
                    <a:pt x="418501" y="118490"/>
                  </a:lnTo>
                  <a:lnTo>
                    <a:pt x="418630" y="118490"/>
                  </a:lnTo>
                  <a:lnTo>
                    <a:pt x="418243" y="118877"/>
                  </a:lnTo>
                  <a:close/>
                </a:path>
                <a:path w="423545" h="342900">
                  <a:moveTo>
                    <a:pt x="321477" y="208988"/>
                  </a:moveTo>
                  <a:lnTo>
                    <a:pt x="267287" y="161404"/>
                  </a:lnTo>
                  <a:lnTo>
                    <a:pt x="262566" y="150027"/>
                  </a:lnTo>
                  <a:lnTo>
                    <a:pt x="263746" y="143990"/>
                  </a:lnTo>
                  <a:lnTo>
                    <a:pt x="267287" y="138700"/>
                  </a:lnTo>
                  <a:lnTo>
                    <a:pt x="272711" y="135168"/>
                  </a:lnTo>
                  <a:lnTo>
                    <a:pt x="278664" y="134003"/>
                  </a:lnTo>
                  <a:lnTo>
                    <a:pt x="284701" y="135168"/>
                  </a:lnTo>
                  <a:lnTo>
                    <a:pt x="289991" y="138700"/>
                  </a:lnTo>
                  <a:lnTo>
                    <a:pt x="321468" y="170177"/>
                  </a:lnTo>
                  <a:lnTo>
                    <a:pt x="366943" y="170177"/>
                  </a:lnTo>
                  <a:lnTo>
                    <a:pt x="332854" y="204266"/>
                  </a:lnTo>
                  <a:lnTo>
                    <a:pt x="327526" y="207807"/>
                  </a:lnTo>
                  <a:lnTo>
                    <a:pt x="321477" y="208988"/>
                  </a:lnTo>
                  <a:close/>
                </a:path>
                <a:path w="423545" h="342900">
                  <a:moveTo>
                    <a:pt x="280146" y="342899"/>
                  </a:moveTo>
                  <a:lnTo>
                    <a:pt x="19890" y="342899"/>
                  </a:lnTo>
                  <a:lnTo>
                    <a:pt x="12149" y="341336"/>
                  </a:lnTo>
                  <a:lnTo>
                    <a:pt x="5826" y="337073"/>
                  </a:lnTo>
                  <a:lnTo>
                    <a:pt x="1563" y="330750"/>
                  </a:lnTo>
                  <a:lnTo>
                    <a:pt x="0" y="323009"/>
                  </a:lnTo>
                  <a:lnTo>
                    <a:pt x="9381" y="276520"/>
                  </a:lnTo>
                  <a:lnTo>
                    <a:pt x="34968" y="238564"/>
                  </a:lnTo>
                  <a:lnTo>
                    <a:pt x="72923" y="212978"/>
                  </a:lnTo>
                  <a:lnTo>
                    <a:pt x="119412" y="203596"/>
                  </a:lnTo>
                  <a:lnTo>
                    <a:pt x="180625" y="203596"/>
                  </a:lnTo>
                  <a:lnTo>
                    <a:pt x="227113" y="212978"/>
                  </a:lnTo>
                  <a:lnTo>
                    <a:pt x="265069" y="238564"/>
                  </a:lnTo>
                  <a:lnTo>
                    <a:pt x="290656" y="276520"/>
                  </a:lnTo>
                  <a:lnTo>
                    <a:pt x="300037" y="323009"/>
                  </a:lnTo>
                  <a:lnTo>
                    <a:pt x="298474" y="330750"/>
                  </a:lnTo>
                  <a:lnTo>
                    <a:pt x="294210" y="337073"/>
                  </a:lnTo>
                  <a:lnTo>
                    <a:pt x="287888" y="341336"/>
                  </a:lnTo>
                  <a:lnTo>
                    <a:pt x="280146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1" name="object 31"/>
          <p:cNvSpPr txBox="1"/>
          <p:nvPr/>
        </p:nvSpPr>
        <p:spPr>
          <a:xfrm>
            <a:off x="9232800" y="6546824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2" name="object 32"/>
          <p:cNvSpPr/>
          <p:nvPr/>
        </p:nvSpPr>
        <p:spPr>
          <a:xfrm>
            <a:off x="9296387" y="696277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22"/>
                </a:moveTo>
                <a:lnTo>
                  <a:pt x="21577" y="0"/>
                </a:lnTo>
                <a:lnTo>
                  <a:pt x="16522" y="0"/>
                </a:lnTo>
                <a:lnTo>
                  <a:pt x="0" y="16522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22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 txBox="1"/>
          <p:nvPr/>
        </p:nvSpPr>
        <p:spPr>
          <a:xfrm>
            <a:off x="9423300" y="6846861"/>
            <a:ext cx="2021839" cy="596900"/>
          </a:xfrm>
          <a:prstGeom prst="rect">
            <a:avLst/>
          </a:prstGeom>
        </p:spPr>
        <p:txBody>
          <a:bodyPr vert="horz" wrap="square" lIns="0" tIns="266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0"/>
              </a:spcBef>
            </a:pPr>
            <a:r>
              <a:rPr sz="1150" spc="-110" dirty="0">
                <a:latin typeface="SimSun"/>
                <a:cs typeface="SimSun"/>
              </a:rPr>
              <a:t>簡</a:t>
            </a:r>
            <a:r>
              <a:rPr sz="1150" spc="-110" dirty="0">
                <a:latin typeface="Meiryo"/>
                <a:cs typeface="Meiryo"/>
              </a:rPr>
              <a:t>単</a:t>
            </a:r>
            <a:r>
              <a:rPr sz="1150" spc="-110" dirty="0">
                <a:latin typeface="SimSun"/>
                <a:cs typeface="SimSun"/>
              </a:rPr>
              <a:t>かつ迅速な契約</a:t>
            </a: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80" dirty="0">
                <a:latin typeface="SimSun"/>
                <a:cs typeface="SimSun"/>
              </a:rPr>
              <a:t>続き</a:t>
            </a:r>
            <a:endParaRPr sz="11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</a:pPr>
            <a:r>
              <a:rPr sz="1150" spc="-110" dirty="0">
                <a:latin typeface="Meiryo"/>
                <a:cs typeface="Meiryo"/>
              </a:rPr>
              <a:t>⽐</a:t>
            </a:r>
            <a:r>
              <a:rPr sz="1150" spc="-110" dirty="0">
                <a:latin typeface="SimSun"/>
                <a:cs typeface="SimSun"/>
              </a:rPr>
              <a:t>較検討に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納得感のあ</a:t>
            </a:r>
            <a:r>
              <a:rPr sz="1150" spc="-110" dirty="0">
                <a:latin typeface="PMingLiU"/>
                <a:cs typeface="PMingLiU"/>
              </a:rPr>
              <a:t>る</a:t>
            </a:r>
            <a:r>
              <a:rPr sz="1150" spc="-110" dirty="0">
                <a:latin typeface="SimSun"/>
                <a:cs typeface="SimSun"/>
              </a:rPr>
              <a:t>選</a:t>
            </a:r>
            <a:r>
              <a:rPr sz="1150" spc="-95" dirty="0">
                <a:latin typeface="Meiryo"/>
                <a:cs typeface="Meiryo"/>
              </a:rPr>
              <a:t>択</a:t>
            </a:r>
            <a:r>
              <a:rPr sz="1150" spc="-110" dirty="0">
                <a:latin typeface="SimSun"/>
                <a:cs typeface="SimSun"/>
              </a:rPr>
              <a:t>補償内容の視覚的な理解促進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20737" y="8018625"/>
            <a:ext cx="6871334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70" dirty="0">
                <a:latin typeface="SimSun"/>
                <a:cs typeface="SimSun"/>
              </a:rPr>
              <a:t>お客さまの現状に合</a:t>
            </a:r>
            <a:r>
              <a:rPr sz="1350" spc="-170" dirty="0">
                <a:latin typeface="PMingLiU"/>
                <a:cs typeface="PMingLiU"/>
              </a:rPr>
              <a:t>わ</a:t>
            </a:r>
            <a:r>
              <a:rPr sz="1350" spc="-170" dirty="0">
                <a:latin typeface="SimSun"/>
                <a:cs typeface="SimSun"/>
              </a:rPr>
              <a:t>せた最適な補償</a:t>
            </a:r>
            <a:r>
              <a:rPr sz="1350" spc="-170" dirty="0">
                <a:latin typeface="PMingLiU"/>
                <a:cs typeface="PMingLiU"/>
              </a:rPr>
              <a:t>プランを</a:t>
            </a: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5" dirty="0">
                <a:latin typeface="SimSun"/>
                <a:cs typeface="SimSun"/>
              </a:rPr>
              <a:t>動算出し、前年同条件との</a:t>
            </a:r>
            <a:r>
              <a:rPr sz="1350" spc="-170" dirty="0">
                <a:latin typeface="Meiryo"/>
                <a:cs typeface="Meiryo"/>
              </a:rPr>
              <a:t>⽐</a:t>
            </a:r>
            <a:r>
              <a:rPr sz="1350" spc="-170" dirty="0">
                <a:latin typeface="SimSun"/>
                <a:cs typeface="SimSun"/>
              </a:rPr>
              <a:t>較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SimSun"/>
                <a:cs typeface="SimSun"/>
              </a:rPr>
              <a:t>提</a:t>
            </a:r>
            <a:r>
              <a:rPr sz="1350" spc="-170" dirty="0">
                <a:latin typeface="Meiryo"/>
                <a:cs typeface="Meiryo"/>
              </a:rPr>
              <a:t>⽰</a:t>
            </a:r>
            <a:r>
              <a:rPr sz="1350" spc="-170" dirty="0">
                <a:latin typeface="SimSun"/>
                <a:cs typeface="SimSun"/>
              </a:rPr>
              <a:t>す</a:t>
            </a:r>
            <a:r>
              <a:rPr sz="1350" spc="-170" dirty="0">
                <a:latin typeface="PMingLiU"/>
                <a:cs typeface="PMingLiU"/>
              </a:rPr>
              <a:t>る</a:t>
            </a:r>
            <a:r>
              <a:rPr sz="1350" spc="-165" dirty="0">
                <a:latin typeface="SimSun"/>
                <a:cs typeface="SimSun"/>
              </a:rPr>
              <a:t>ことで、</a:t>
            </a:r>
            <a:r>
              <a:rPr sz="1350" spc="-170" dirty="0">
                <a:latin typeface="SimSun"/>
                <a:cs typeface="SimSun"/>
              </a:rPr>
              <a:t>お客さまが契約内容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70" dirty="0">
                <a:latin typeface="Meiryo"/>
                <a:cs typeface="Meiryo"/>
              </a:rPr>
              <a:t>⼗</a:t>
            </a:r>
            <a:r>
              <a:rPr sz="1350" spc="-170" dirty="0">
                <a:latin typeface="SimSun"/>
                <a:cs typeface="SimSun"/>
              </a:rPr>
              <a:t>分に理解し、最適な選</a:t>
            </a:r>
            <a:r>
              <a:rPr sz="1350" spc="-170" dirty="0">
                <a:latin typeface="Meiryo"/>
                <a:cs typeface="Meiryo"/>
              </a:rPr>
              <a:t>択</a:t>
            </a:r>
            <a:r>
              <a:rPr sz="1350" spc="-180" dirty="0">
                <a:latin typeface="SimSun"/>
                <a:cs typeface="SimSun"/>
              </a:rPr>
              <a:t>ができ</a:t>
            </a:r>
            <a:r>
              <a:rPr sz="1350" spc="-170" dirty="0">
                <a:latin typeface="PMingLiU"/>
                <a:cs typeface="PMingLiU"/>
              </a:rPr>
              <a:t>る</a:t>
            </a:r>
            <a:r>
              <a:rPr sz="1350" spc="-170" dirty="0">
                <a:latin typeface="SimSun"/>
                <a:cs typeface="SimSun"/>
              </a:rPr>
              <a:t>環境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85" dirty="0">
                <a:latin typeface="SimSun"/>
                <a:cs typeface="SimSun"/>
              </a:rPr>
              <a:t>提供しています。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35" name="object 35"/>
          <p:cNvGrpSpPr/>
          <p:nvPr/>
        </p:nvGrpSpPr>
        <p:grpSpPr>
          <a:xfrm>
            <a:off x="2466974" y="1162049"/>
            <a:ext cx="2095500" cy="1524000"/>
            <a:chOff x="2466974" y="1162049"/>
            <a:chExt cx="2095500" cy="1524000"/>
          </a:xfrm>
        </p:grpSpPr>
        <p:sp>
          <p:nvSpPr>
            <p:cNvPr id="36" name="object 36"/>
            <p:cNvSpPr/>
            <p:nvPr/>
          </p:nvSpPr>
          <p:spPr>
            <a:xfrm>
              <a:off x="2476499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6" y="1478703"/>
                  </a:lnTo>
                  <a:lnTo>
                    <a:pt x="26246" y="1451043"/>
                  </a:lnTo>
                  <a:lnTo>
                    <a:pt x="7791" y="1416516"/>
                  </a:lnTo>
                  <a:lnTo>
                    <a:pt x="159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9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6" y="1445684"/>
                  </a:lnTo>
                  <a:lnTo>
                    <a:pt x="2027696" y="1474681"/>
                  </a:lnTo>
                  <a:lnTo>
                    <a:pt x="1994130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2476499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9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6" y="1445684"/>
                  </a:lnTo>
                  <a:lnTo>
                    <a:pt x="2027696" y="1474681"/>
                  </a:lnTo>
                  <a:lnTo>
                    <a:pt x="1994130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4" y="1482476"/>
                  </a:lnTo>
                  <a:lnTo>
                    <a:pt x="30267" y="1456197"/>
                  </a:lnTo>
                  <a:lnTo>
                    <a:pt x="10150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3343274" y="13715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30284" y="50212"/>
                  </a:moveTo>
                  <a:lnTo>
                    <a:pt x="50249" y="50212"/>
                  </a:lnTo>
                  <a:lnTo>
                    <a:pt x="75593" y="29299"/>
                  </a:lnTo>
                  <a:lnTo>
                    <a:pt x="104711" y="13486"/>
                  </a:lnTo>
                  <a:lnTo>
                    <a:pt x="136894" y="3487"/>
                  </a:lnTo>
                  <a:lnTo>
                    <a:pt x="171449" y="0"/>
                  </a:lnTo>
                  <a:lnTo>
                    <a:pt x="217031" y="6123"/>
                  </a:lnTo>
                  <a:lnTo>
                    <a:pt x="257988" y="23405"/>
                  </a:lnTo>
                  <a:lnTo>
                    <a:pt x="283173" y="42862"/>
                  </a:lnTo>
                  <a:lnTo>
                    <a:pt x="171449" y="42862"/>
                  </a:lnTo>
                  <a:lnTo>
                    <a:pt x="145543" y="45475"/>
                  </a:lnTo>
                  <a:lnTo>
                    <a:pt x="130284" y="50212"/>
                  </a:lnTo>
                  <a:close/>
                </a:path>
                <a:path w="342900" h="342900">
                  <a:moveTo>
                    <a:pt x="89810" y="128587"/>
                  </a:moveTo>
                  <a:lnTo>
                    <a:pt x="7166" y="128587"/>
                  </a:lnTo>
                  <a:lnTo>
                    <a:pt x="0" y="121408"/>
                  </a:lnTo>
                  <a:lnTo>
                    <a:pt x="0" y="38777"/>
                  </a:lnTo>
                  <a:lnTo>
                    <a:pt x="2868" y="29568"/>
                  </a:lnTo>
                  <a:lnTo>
                    <a:pt x="9937" y="23976"/>
                  </a:lnTo>
                  <a:lnTo>
                    <a:pt x="18901" y="22954"/>
                  </a:lnTo>
                  <a:lnTo>
                    <a:pt x="27458" y="27458"/>
                  </a:lnTo>
                  <a:lnTo>
                    <a:pt x="50212" y="50212"/>
                  </a:lnTo>
                  <a:lnTo>
                    <a:pt x="130284" y="50212"/>
                  </a:lnTo>
                  <a:lnTo>
                    <a:pt x="121413" y="52966"/>
                  </a:lnTo>
                  <a:lnTo>
                    <a:pt x="99581" y="64815"/>
                  </a:lnTo>
                  <a:lnTo>
                    <a:pt x="80568" y="80501"/>
                  </a:lnTo>
                  <a:lnTo>
                    <a:pt x="101195" y="101128"/>
                  </a:lnTo>
                  <a:lnTo>
                    <a:pt x="105698" y="109685"/>
                  </a:lnTo>
                  <a:lnTo>
                    <a:pt x="104669" y="118650"/>
                  </a:lnTo>
                  <a:lnTo>
                    <a:pt x="99057" y="125719"/>
                  </a:lnTo>
                  <a:lnTo>
                    <a:pt x="89810" y="128587"/>
                  </a:lnTo>
                  <a:close/>
                </a:path>
                <a:path w="342900" h="342900">
                  <a:moveTo>
                    <a:pt x="283173" y="300037"/>
                  </a:moveTo>
                  <a:lnTo>
                    <a:pt x="171449" y="300037"/>
                  </a:lnTo>
                  <a:lnTo>
                    <a:pt x="221491" y="289928"/>
                  </a:lnTo>
                  <a:lnTo>
                    <a:pt x="262365" y="262365"/>
                  </a:lnTo>
                  <a:lnTo>
                    <a:pt x="289928" y="221491"/>
                  </a:lnTo>
                  <a:lnTo>
                    <a:pt x="300037" y="171449"/>
                  </a:lnTo>
                  <a:lnTo>
                    <a:pt x="289928" y="121408"/>
                  </a:lnTo>
                  <a:lnTo>
                    <a:pt x="265316" y="84911"/>
                  </a:lnTo>
                  <a:lnTo>
                    <a:pt x="262315" y="80501"/>
                  </a:lnTo>
                  <a:lnTo>
                    <a:pt x="221470" y="52966"/>
                  </a:lnTo>
                  <a:lnTo>
                    <a:pt x="171449" y="42862"/>
                  </a:lnTo>
                  <a:lnTo>
                    <a:pt x="283173" y="42862"/>
                  </a:lnTo>
                  <a:lnTo>
                    <a:pt x="319494" y="84911"/>
                  </a:lnTo>
                  <a:lnTo>
                    <a:pt x="336713" y="125719"/>
                  </a:lnTo>
                  <a:lnTo>
                    <a:pt x="342899" y="171449"/>
                  </a:lnTo>
                  <a:lnTo>
                    <a:pt x="336776" y="217031"/>
                  </a:lnTo>
                  <a:lnTo>
                    <a:pt x="319494" y="257988"/>
                  </a:lnTo>
                  <a:lnTo>
                    <a:pt x="292687" y="292687"/>
                  </a:lnTo>
                  <a:lnTo>
                    <a:pt x="283173" y="300037"/>
                  </a:lnTo>
                  <a:close/>
                </a:path>
                <a:path w="342900" h="342900">
                  <a:moveTo>
                    <a:pt x="219661" y="235777"/>
                  </a:moveTo>
                  <a:lnTo>
                    <a:pt x="213612" y="234596"/>
                  </a:lnTo>
                  <a:lnTo>
                    <a:pt x="208284" y="231055"/>
                  </a:lnTo>
                  <a:lnTo>
                    <a:pt x="157050" y="179821"/>
                  </a:lnTo>
                  <a:lnTo>
                    <a:pt x="155376" y="175736"/>
                  </a:lnTo>
                  <a:lnTo>
                    <a:pt x="155376" y="92891"/>
                  </a:lnTo>
                  <a:lnTo>
                    <a:pt x="162542" y="85724"/>
                  </a:lnTo>
                  <a:lnTo>
                    <a:pt x="180290" y="85724"/>
                  </a:lnTo>
                  <a:lnTo>
                    <a:pt x="187456" y="92891"/>
                  </a:lnTo>
                  <a:lnTo>
                    <a:pt x="187456" y="164819"/>
                  </a:lnTo>
                  <a:lnTo>
                    <a:pt x="230988" y="208351"/>
                  </a:lnTo>
                  <a:lnTo>
                    <a:pt x="234520" y="213641"/>
                  </a:lnTo>
                  <a:lnTo>
                    <a:pt x="235685" y="219678"/>
                  </a:lnTo>
                  <a:lnTo>
                    <a:pt x="234501" y="225728"/>
                  </a:lnTo>
                  <a:lnTo>
                    <a:pt x="230988" y="231055"/>
                  </a:lnTo>
                  <a:lnTo>
                    <a:pt x="225698" y="234596"/>
                  </a:lnTo>
                  <a:lnTo>
                    <a:pt x="219661" y="235777"/>
                  </a:lnTo>
                  <a:close/>
                </a:path>
                <a:path w="342900" h="342900">
                  <a:moveTo>
                    <a:pt x="171449" y="342899"/>
                  </a:moveTo>
                  <a:lnTo>
                    <a:pt x="119236" y="334787"/>
                  </a:lnTo>
                  <a:lnTo>
                    <a:pt x="73402" y="312159"/>
                  </a:lnTo>
                  <a:lnTo>
                    <a:pt x="64621" y="298481"/>
                  </a:lnTo>
                  <a:lnTo>
                    <a:pt x="64647" y="292687"/>
                  </a:lnTo>
                  <a:lnTo>
                    <a:pt x="64762" y="289928"/>
                  </a:lnTo>
                  <a:lnTo>
                    <a:pt x="68111" y="282289"/>
                  </a:lnTo>
                  <a:lnTo>
                    <a:pt x="74294" y="276414"/>
                  </a:lnTo>
                  <a:lnTo>
                    <a:pt x="81966" y="273466"/>
                  </a:lnTo>
                  <a:lnTo>
                    <a:pt x="90177" y="273606"/>
                  </a:lnTo>
                  <a:lnTo>
                    <a:pt x="97980" y="276998"/>
                  </a:lnTo>
                  <a:lnTo>
                    <a:pt x="114404" y="286729"/>
                  </a:lnTo>
                  <a:lnTo>
                    <a:pt x="132279" y="293968"/>
                  </a:lnTo>
                  <a:lnTo>
                    <a:pt x="151371" y="298481"/>
                  </a:lnTo>
                  <a:lnTo>
                    <a:pt x="171449" y="300037"/>
                  </a:lnTo>
                  <a:lnTo>
                    <a:pt x="283173" y="300037"/>
                  </a:lnTo>
                  <a:lnTo>
                    <a:pt x="257988" y="319494"/>
                  </a:lnTo>
                  <a:lnTo>
                    <a:pt x="217031" y="336776"/>
                  </a:lnTo>
                  <a:lnTo>
                    <a:pt x="171449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9" name="object 39"/>
          <p:cNvSpPr txBox="1"/>
          <p:nvPr/>
        </p:nvSpPr>
        <p:spPr>
          <a:xfrm>
            <a:off x="2697162" y="1772183"/>
            <a:ext cx="162560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190" dirty="0">
                <a:latin typeface="SimSun"/>
                <a:cs typeface="SimSun"/>
              </a:rPr>
              <a:t>継続前契約情報</a:t>
            </a:r>
            <a:endParaRPr sz="1550">
              <a:latin typeface="SimSun"/>
              <a:cs typeface="SimSun"/>
            </a:endParaRPr>
          </a:p>
          <a:p>
            <a:pPr marL="12065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お客さまの現在の契約内容</a:t>
            </a:r>
            <a:r>
              <a:rPr sz="1150" spc="-110" dirty="0">
                <a:latin typeface="PMingLiU"/>
                <a:cs typeface="PMingLiU"/>
              </a:rPr>
              <a:t>を</a:t>
            </a:r>
            <a:r>
              <a:rPr sz="1150" spc="-80" dirty="0">
                <a:latin typeface="SimSun"/>
                <a:cs typeface="SimSun"/>
              </a:rPr>
              <a:t>取得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0" name="object 40"/>
          <p:cNvGrpSpPr/>
          <p:nvPr/>
        </p:nvGrpSpPr>
        <p:grpSpPr>
          <a:xfrm>
            <a:off x="5048249" y="1162049"/>
            <a:ext cx="2095500" cy="1524000"/>
            <a:chOff x="5048249" y="1162049"/>
            <a:chExt cx="2095500" cy="1524000"/>
          </a:xfrm>
        </p:grpSpPr>
        <p:sp>
          <p:nvSpPr>
            <p:cNvPr id="41" name="object 41"/>
            <p:cNvSpPr/>
            <p:nvPr/>
          </p:nvSpPr>
          <p:spPr>
            <a:xfrm>
              <a:off x="50577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5" y="1478703"/>
                  </a:lnTo>
                  <a:lnTo>
                    <a:pt x="26245" y="1451043"/>
                  </a:lnTo>
                  <a:lnTo>
                    <a:pt x="7791" y="1416516"/>
                  </a:lnTo>
                  <a:lnTo>
                    <a:pt x="159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9" y="1410309"/>
                  </a:lnTo>
                  <a:lnTo>
                    <a:pt x="2053975" y="1445684"/>
                  </a:lnTo>
                  <a:lnTo>
                    <a:pt x="2027697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E7F5E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0577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9" y="1410309"/>
                  </a:lnTo>
                  <a:lnTo>
                    <a:pt x="2053975" y="1445684"/>
                  </a:lnTo>
                  <a:lnTo>
                    <a:pt x="2027697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3" y="1482476"/>
                  </a:lnTo>
                  <a:lnTo>
                    <a:pt x="30267" y="1456197"/>
                  </a:lnTo>
                  <a:lnTo>
                    <a:pt x="10149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C7E6C8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5887521" y="1376957"/>
              <a:ext cx="422275" cy="335280"/>
            </a:xfrm>
            <a:custGeom>
              <a:avLst/>
              <a:gdLst/>
              <a:ahLst/>
              <a:cxnLst/>
              <a:rect l="l" t="t" r="r" b="b"/>
              <a:pathLst>
                <a:path w="422275" h="335280">
                  <a:moveTo>
                    <a:pt x="160533" y="45720"/>
                  </a:moveTo>
                  <a:lnTo>
                    <a:pt x="51702" y="45720"/>
                  </a:lnTo>
                  <a:lnTo>
                    <a:pt x="57261" y="41910"/>
                  </a:lnTo>
                  <a:lnTo>
                    <a:pt x="63171" y="38100"/>
                  </a:lnTo>
                  <a:lnTo>
                    <a:pt x="69408" y="34290"/>
                  </a:lnTo>
                  <a:lnTo>
                    <a:pt x="75946" y="31750"/>
                  </a:lnTo>
                  <a:lnTo>
                    <a:pt x="80032" y="12700"/>
                  </a:lnTo>
                  <a:lnTo>
                    <a:pt x="81304" y="6350"/>
                  </a:lnTo>
                  <a:lnTo>
                    <a:pt x="86126" y="1270"/>
                  </a:lnTo>
                  <a:lnTo>
                    <a:pt x="96842" y="0"/>
                  </a:lnTo>
                  <a:lnTo>
                    <a:pt x="119814" y="0"/>
                  </a:lnTo>
                  <a:lnTo>
                    <a:pt x="126109" y="1270"/>
                  </a:lnTo>
                  <a:lnTo>
                    <a:pt x="130931" y="6350"/>
                  </a:lnTo>
                  <a:lnTo>
                    <a:pt x="132204" y="12700"/>
                  </a:lnTo>
                  <a:lnTo>
                    <a:pt x="136289" y="31750"/>
                  </a:lnTo>
                  <a:lnTo>
                    <a:pt x="142799" y="34290"/>
                  </a:lnTo>
                  <a:lnTo>
                    <a:pt x="149039" y="38100"/>
                  </a:lnTo>
                  <a:lnTo>
                    <a:pt x="154965" y="41910"/>
                  </a:lnTo>
                  <a:lnTo>
                    <a:pt x="160533" y="45720"/>
                  </a:lnTo>
                  <a:close/>
                </a:path>
                <a:path w="422275" h="335280">
                  <a:moveTo>
                    <a:pt x="26722" y="186690"/>
                  </a:moveTo>
                  <a:lnTo>
                    <a:pt x="20024" y="184150"/>
                  </a:lnTo>
                  <a:lnTo>
                    <a:pt x="16207" y="179070"/>
                  </a:lnTo>
                  <a:lnTo>
                    <a:pt x="13796" y="176530"/>
                  </a:lnTo>
                  <a:lnTo>
                    <a:pt x="11586" y="172720"/>
                  </a:lnTo>
                  <a:lnTo>
                    <a:pt x="9577" y="170180"/>
                  </a:lnTo>
                  <a:lnTo>
                    <a:pt x="7567" y="166370"/>
                  </a:lnTo>
                  <a:lnTo>
                    <a:pt x="5692" y="162560"/>
                  </a:lnTo>
                  <a:lnTo>
                    <a:pt x="4018" y="160020"/>
                  </a:lnTo>
                  <a:lnTo>
                    <a:pt x="2477" y="156210"/>
                  </a:lnTo>
                  <a:lnTo>
                    <a:pt x="0" y="149860"/>
                  </a:lnTo>
                  <a:lnTo>
                    <a:pt x="1875" y="143510"/>
                  </a:lnTo>
                  <a:lnTo>
                    <a:pt x="21498" y="125730"/>
                  </a:lnTo>
                  <a:lnTo>
                    <a:pt x="20761" y="121920"/>
                  </a:lnTo>
                  <a:lnTo>
                    <a:pt x="20359" y="116840"/>
                  </a:lnTo>
                  <a:lnTo>
                    <a:pt x="20359" y="106680"/>
                  </a:lnTo>
                  <a:lnTo>
                    <a:pt x="20761" y="102870"/>
                  </a:lnTo>
                  <a:lnTo>
                    <a:pt x="21498" y="97790"/>
                  </a:lnTo>
                  <a:lnTo>
                    <a:pt x="6630" y="85090"/>
                  </a:lnTo>
                  <a:lnTo>
                    <a:pt x="1875" y="80010"/>
                  </a:lnTo>
                  <a:lnTo>
                    <a:pt x="0" y="73660"/>
                  </a:lnTo>
                  <a:lnTo>
                    <a:pt x="4018" y="64770"/>
                  </a:lnTo>
                  <a:lnTo>
                    <a:pt x="5692" y="60960"/>
                  </a:lnTo>
                  <a:lnTo>
                    <a:pt x="9577" y="53340"/>
                  </a:lnTo>
                  <a:lnTo>
                    <a:pt x="11653" y="50800"/>
                  </a:lnTo>
                  <a:lnTo>
                    <a:pt x="13863" y="46990"/>
                  </a:lnTo>
                  <a:lnTo>
                    <a:pt x="20024" y="39370"/>
                  </a:lnTo>
                  <a:lnTo>
                    <a:pt x="26722" y="36830"/>
                  </a:lnTo>
                  <a:lnTo>
                    <a:pt x="32749" y="39370"/>
                  </a:lnTo>
                  <a:lnTo>
                    <a:pt x="51702" y="45720"/>
                  </a:lnTo>
                  <a:lnTo>
                    <a:pt x="197279" y="45720"/>
                  </a:lnTo>
                  <a:lnTo>
                    <a:pt x="198306" y="46990"/>
                  </a:lnTo>
                  <a:lnTo>
                    <a:pt x="200516" y="50800"/>
                  </a:lnTo>
                  <a:lnTo>
                    <a:pt x="202525" y="53340"/>
                  </a:lnTo>
                  <a:lnTo>
                    <a:pt x="204601" y="57150"/>
                  </a:lnTo>
                  <a:lnTo>
                    <a:pt x="206476" y="60960"/>
                  </a:lnTo>
                  <a:lnTo>
                    <a:pt x="208151" y="64770"/>
                  </a:lnTo>
                  <a:lnTo>
                    <a:pt x="209691" y="67310"/>
                  </a:lnTo>
                  <a:lnTo>
                    <a:pt x="212169" y="73660"/>
                  </a:lnTo>
                  <a:lnTo>
                    <a:pt x="210294" y="80010"/>
                  </a:lnTo>
                  <a:lnTo>
                    <a:pt x="97721" y="80010"/>
                  </a:lnTo>
                  <a:lnTo>
                    <a:pt x="89844" y="83820"/>
                  </a:lnTo>
                  <a:lnTo>
                    <a:pt x="73937" y="107950"/>
                  </a:lnTo>
                  <a:lnTo>
                    <a:pt x="73937" y="115570"/>
                  </a:lnTo>
                  <a:lnTo>
                    <a:pt x="97721" y="143510"/>
                  </a:lnTo>
                  <a:lnTo>
                    <a:pt x="210160" y="143510"/>
                  </a:lnTo>
                  <a:lnTo>
                    <a:pt x="212035" y="149860"/>
                  </a:lnTo>
                  <a:lnTo>
                    <a:pt x="209557" y="156210"/>
                  </a:lnTo>
                  <a:lnTo>
                    <a:pt x="208017" y="158750"/>
                  </a:lnTo>
                  <a:lnTo>
                    <a:pt x="206342" y="162560"/>
                  </a:lnTo>
                  <a:lnTo>
                    <a:pt x="204467" y="166370"/>
                  </a:lnTo>
                  <a:lnTo>
                    <a:pt x="202391" y="170180"/>
                  </a:lnTo>
                  <a:lnTo>
                    <a:pt x="200382" y="172720"/>
                  </a:lnTo>
                  <a:lnTo>
                    <a:pt x="198172" y="176530"/>
                  </a:lnTo>
                  <a:lnTo>
                    <a:pt x="197145" y="177800"/>
                  </a:lnTo>
                  <a:lnTo>
                    <a:pt x="51635" y="177800"/>
                  </a:lnTo>
                  <a:lnTo>
                    <a:pt x="32749" y="184150"/>
                  </a:lnTo>
                  <a:lnTo>
                    <a:pt x="26722" y="186690"/>
                  </a:lnTo>
                  <a:close/>
                </a:path>
                <a:path w="422275" h="335280">
                  <a:moveTo>
                    <a:pt x="197279" y="45720"/>
                  </a:moveTo>
                  <a:lnTo>
                    <a:pt x="160533" y="45720"/>
                  </a:lnTo>
                  <a:lnTo>
                    <a:pt x="179419" y="39370"/>
                  </a:lnTo>
                  <a:lnTo>
                    <a:pt x="185447" y="36830"/>
                  </a:lnTo>
                  <a:lnTo>
                    <a:pt x="192144" y="39370"/>
                  </a:lnTo>
                  <a:lnTo>
                    <a:pt x="197279" y="45720"/>
                  </a:lnTo>
                  <a:close/>
                </a:path>
                <a:path w="422275" h="335280">
                  <a:moveTo>
                    <a:pt x="210160" y="143510"/>
                  </a:moveTo>
                  <a:lnTo>
                    <a:pt x="114448" y="143510"/>
                  </a:lnTo>
                  <a:lnTo>
                    <a:pt x="122325" y="139700"/>
                  </a:lnTo>
                  <a:lnTo>
                    <a:pt x="125801" y="137160"/>
                  </a:lnTo>
                  <a:lnTo>
                    <a:pt x="131830" y="132080"/>
                  </a:lnTo>
                  <a:lnTo>
                    <a:pt x="134153" y="128270"/>
                  </a:lnTo>
                  <a:lnTo>
                    <a:pt x="137415" y="120650"/>
                  </a:lnTo>
                  <a:lnTo>
                    <a:pt x="138231" y="115570"/>
                  </a:lnTo>
                  <a:lnTo>
                    <a:pt x="138231" y="107950"/>
                  </a:lnTo>
                  <a:lnTo>
                    <a:pt x="114448" y="80010"/>
                  </a:lnTo>
                  <a:lnTo>
                    <a:pt x="210294" y="80010"/>
                  </a:lnTo>
                  <a:lnTo>
                    <a:pt x="205539" y="85090"/>
                  </a:lnTo>
                  <a:lnTo>
                    <a:pt x="205405" y="85090"/>
                  </a:lnTo>
                  <a:lnTo>
                    <a:pt x="190537" y="97790"/>
                  </a:lnTo>
                  <a:lnTo>
                    <a:pt x="191273" y="102870"/>
                  </a:lnTo>
                  <a:lnTo>
                    <a:pt x="191675" y="106680"/>
                  </a:lnTo>
                  <a:lnTo>
                    <a:pt x="191675" y="116840"/>
                  </a:lnTo>
                  <a:lnTo>
                    <a:pt x="191273" y="120650"/>
                  </a:lnTo>
                  <a:lnTo>
                    <a:pt x="190537" y="125730"/>
                  </a:lnTo>
                  <a:lnTo>
                    <a:pt x="205405" y="139700"/>
                  </a:lnTo>
                  <a:lnTo>
                    <a:pt x="210160" y="143510"/>
                  </a:lnTo>
                  <a:close/>
                </a:path>
                <a:path w="422275" h="335280">
                  <a:moveTo>
                    <a:pt x="271574" y="335280"/>
                  </a:moveTo>
                  <a:lnTo>
                    <a:pt x="265747" y="332740"/>
                  </a:lnTo>
                  <a:lnTo>
                    <a:pt x="258715" y="330200"/>
                  </a:lnTo>
                  <a:lnTo>
                    <a:pt x="255366" y="327660"/>
                  </a:lnTo>
                  <a:lnTo>
                    <a:pt x="251750" y="326390"/>
                  </a:lnTo>
                  <a:lnTo>
                    <a:pt x="248334" y="323850"/>
                  </a:lnTo>
                  <a:lnTo>
                    <a:pt x="245119" y="321310"/>
                  </a:lnTo>
                  <a:lnTo>
                    <a:pt x="236882" y="316230"/>
                  </a:lnTo>
                  <a:lnTo>
                    <a:pt x="235207" y="308610"/>
                  </a:lnTo>
                  <a:lnTo>
                    <a:pt x="237217" y="303530"/>
                  </a:lnTo>
                  <a:lnTo>
                    <a:pt x="243445" y="284480"/>
                  </a:lnTo>
                  <a:lnTo>
                    <a:pt x="239243" y="278130"/>
                  </a:lnTo>
                  <a:lnTo>
                    <a:pt x="235492" y="273050"/>
                  </a:lnTo>
                  <a:lnTo>
                    <a:pt x="232219" y="266700"/>
                  </a:lnTo>
                  <a:lnTo>
                    <a:pt x="229448" y="260350"/>
                  </a:lnTo>
                  <a:lnTo>
                    <a:pt x="209959" y="255270"/>
                  </a:lnTo>
                  <a:lnTo>
                    <a:pt x="203797" y="254000"/>
                  </a:lnTo>
                  <a:lnTo>
                    <a:pt x="198774" y="250190"/>
                  </a:lnTo>
                  <a:lnTo>
                    <a:pt x="197502" y="238760"/>
                  </a:lnTo>
                  <a:lnTo>
                    <a:pt x="197502" y="220980"/>
                  </a:lnTo>
                  <a:lnTo>
                    <a:pt x="198774" y="209550"/>
                  </a:lnTo>
                  <a:lnTo>
                    <a:pt x="203730" y="204470"/>
                  </a:lnTo>
                  <a:lnTo>
                    <a:pt x="229448" y="199390"/>
                  </a:lnTo>
                  <a:lnTo>
                    <a:pt x="232191" y="193040"/>
                  </a:lnTo>
                  <a:lnTo>
                    <a:pt x="235467" y="186690"/>
                  </a:lnTo>
                  <a:lnTo>
                    <a:pt x="239233" y="180340"/>
                  </a:lnTo>
                  <a:lnTo>
                    <a:pt x="243445" y="175260"/>
                  </a:lnTo>
                  <a:lnTo>
                    <a:pt x="237217" y="156210"/>
                  </a:lnTo>
                  <a:lnTo>
                    <a:pt x="235208" y="149860"/>
                  </a:lnTo>
                  <a:lnTo>
                    <a:pt x="236882" y="143510"/>
                  </a:lnTo>
                  <a:lnTo>
                    <a:pt x="241972" y="139700"/>
                  </a:lnTo>
                  <a:lnTo>
                    <a:pt x="245119" y="137160"/>
                  </a:lnTo>
                  <a:lnTo>
                    <a:pt x="248334" y="135890"/>
                  </a:lnTo>
                  <a:lnTo>
                    <a:pt x="251750" y="133350"/>
                  </a:lnTo>
                  <a:lnTo>
                    <a:pt x="255232" y="130810"/>
                  </a:lnTo>
                  <a:lnTo>
                    <a:pt x="262131" y="128270"/>
                  </a:lnTo>
                  <a:lnTo>
                    <a:pt x="265680" y="125730"/>
                  </a:lnTo>
                  <a:lnTo>
                    <a:pt x="271574" y="123190"/>
                  </a:lnTo>
                  <a:lnTo>
                    <a:pt x="278204" y="125730"/>
                  </a:lnTo>
                  <a:lnTo>
                    <a:pt x="295684" y="144780"/>
                  </a:lnTo>
                  <a:lnTo>
                    <a:pt x="382882" y="144780"/>
                  </a:lnTo>
                  <a:lnTo>
                    <a:pt x="384222" y="149860"/>
                  </a:lnTo>
                  <a:lnTo>
                    <a:pt x="382212" y="156210"/>
                  </a:lnTo>
                  <a:lnTo>
                    <a:pt x="375984" y="175260"/>
                  </a:lnTo>
                  <a:lnTo>
                    <a:pt x="380187" y="180340"/>
                  </a:lnTo>
                  <a:lnTo>
                    <a:pt x="383937" y="186690"/>
                  </a:lnTo>
                  <a:lnTo>
                    <a:pt x="387210" y="193040"/>
                  </a:lnTo>
                  <a:lnTo>
                    <a:pt x="389427" y="198120"/>
                  </a:lnTo>
                  <a:lnTo>
                    <a:pt x="301317" y="198120"/>
                  </a:lnTo>
                  <a:lnTo>
                    <a:pt x="293440" y="201930"/>
                  </a:lnTo>
                  <a:lnTo>
                    <a:pt x="277534" y="226060"/>
                  </a:lnTo>
                  <a:lnTo>
                    <a:pt x="277534" y="233680"/>
                  </a:lnTo>
                  <a:lnTo>
                    <a:pt x="301317" y="261620"/>
                  </a:lnTo>
                  <a:lnTo>
                    <a:pt x="389433" y="261620"/>
                  </a:lnTo>
                  <a:lnTo>
                    <a:pt x="387239" y="266700"/>
                  </a:lnTo>
                  <a:lnTo>
                    <a:pt x="383962" y="273050"/>
                  </a:lnTo>
                  <a:lnTo>
                    <a:pt x="380196" y="278130"/>
                  </a:lnTo>
                  <a:lnTo>
                    <a:pt x="375984" y="284480"/>
                  </a:lnTo>
                  <a:lnTo>
                    <a:pt x="382212" y="303530"/>
                  </a:lnTo>
                  <a:lnTo>
                    <a:pt x="384222" y="308610"/>
                  </a:lnTo>
                  <a:lnTo>
                    <a:pt x="383105" y="313690"/>
                  </a:lnTo>
                  <a:lnTo>
                    <a:pt x="295751" y="313690"/>
                  </a:lnTo>
                  <a:lnTo>
                    <a:pt x="282490" y="328930"/>
                  </a:lnTo>
                  <a:lnTo>
                    <a:pt x="278204" y="334010"/>
                  </a:lnTo>
                  <a:lnTo>
                    <a:pt x="271574" y="335280"/>
                  </a:lnTo>
                  <a:close/>
                </a:path>
                <a:path w="422275" h="335280">
                  <a:moveTo>
                    <a:pt x="382882" y="144780"/>
                  </a:moveTo>
                  <a:lnTo>
                    <a:pt x="323678" y="144780"/>
                  </a:lnTo>
                  <a:lnTo>
                    <a:pt x="336939" y="130810"/>
                  </a:lnTo>
                  <a:lnTo>
                    <a:pt x="341225" y="125730"/>
                  </a:lnTo>
                  <a:lnTo>
                    <a:pt x="347856" y="123190"/>
                  </a:lnTo>
                  <a:lnTo>
                    <a:pt x="357299" y="128270"/>
                  </a:lnTo>
                  <a:lnTo>
                    <a:pt x="360781" y="129540"/>
                  </a:lnTo>
                  <a:lnTo>
                    <a:pt x="367679" y="133350"/>
                  </a:lnTo>
                  <a:lnTo>
                    <a:pt x="371028" y="135890"/>
                  </a:lnTo>
                  <a:lnTo>
                    <a:pt x="374310" y="137160"/>
                  </a:lnTo>
                  <a:lnTo>
                    <a:pt x="382547" y="143510"/>
                  </a:lnTo>
                  <a:lnTo>
                    <a:pt x="382882" y="144780"/>
                  </a:lnTo>
                  <a:close/>
                </a:path>
                <a:path w="422275" h="335280">
                  <a:moveTo>
                    <a:pt x="319124" y="144780"/>
                  </a:moveTo>
                  <a:lnTo>
                    <a:pt x="300238" y="144780"/>
                  </a:lnTo>
                  <a:lnTo>
                    <a:pt x="304926" y="143510"/>
                  </a:lnTo>
                  <a:lnTo>
                    <a:pt x="314436" y="143510"/>
                  </a:lnTo>
                  <a:lnTo>
                    <a:pt x="319124" y="144780"/>
                  </a:lnTo>
                  <a:close/>
                </a:path>
                <a:path w="422275" h="335280">
                  <a:moveTo>
                    <a:pt x="110638" y="224790"/>
                  </a:moveTo>
                  <a:lnTo>
                    <a:pt x="101396" y="224790"/>
                  </a:lnTo>
                  <a:lnTo>
                    <a:pt x="96842" y="223520"/>
                  </a:lnTo>
                  <a:lnTo>
                    <a:pt x="86059" y="222250"/>
                  </a:lnTo>
                  <a:lnTo>
                    <a:pt x="81237" y="218440"/>
                  </a:lnTo>
                  <a:lnTo>
                    <a:pt x="75880" y="191770"/>
                  </a:lnTo>
                  <a:lnTo>
                    <a:pt x="69370" y="189230"/>
                  </a:lnTo>
                  <a:lnTo>
                    <a:pt x="63130" y="186690"/>
                  </a:lnTo>
                  <a:lnTo>
                    <a:pt x="57204" y="182880"/>
                  </a:lnTo>
                  <a:lnTo>
                    <a:pt x="51635" y="177800"/>
                  </a:lnTo>
                  <a:lnTo>
                    <a:pt x="160399" y="177800"/>
                  </a:lnTo>
                  <a:lnTo>
                    <a:pt x="154840" y="182880"/>
                  </a:lnTo>
                  <a:lnTo>
                    <a:pt x="148930" y="186690"/>
                  </a:lnTo>
                  <a:lnTo>
                    <a:pt x="142693" y="189230"/>
                  </a:lnTo>
                  <a:lnTo>
                    <a:pt x="136155" y="191770"/>
                  </a:lnTo>
                  <a:lnTo>
                    <a:pt x="132070" y="212090"/>
                  </a:lnTo>
                  <a:lnTo>
                    <a:pt x="130797" y="217170"/>
                  </a:lnTo>
                  <a:lnTo>
                    <a:pt x="125975" y="222250"/>
                  </a:lnTo>
                  <a:lnTo>
                    <a:pt x="115192" y="223520"/>
                  </a:lnTo>
                  <a:lnTo>
                    <a:pt x="110638" y="224790"/>
                  </a:lnTo>
                  <a:close/>
                </a:path>
                <a:path w="422275" h="335280">
                  <a:moveTo>
                    <a:pt x="185313" y="186690"/>
                  </a:moveTo>
                  <a:lnTo>
                    <a:pt x="179285" y="184150"/>
                  </a:lnTo>
                  <a:lnTo>
                    <a:pt x="160399" y="177800"/>
                  </a:lnTo>
                  <a:lnTo>
                    <a:pt x="197145" y="177800"/>
                  </a:lnTo>
                  <a:lnTo>
                    <a:pt x="192010" y="184150"/>
                  </a:lnTo>
                  <a:lnTo>
                    <a:pt x="185313" y="186690"/>
                  </a:lnTo>
                  <a:close/>
                </a:path>
                <a:path w="422275" h="335280">
                  <a:moveTo>
                    <a:pt x="389433" y="261620"/>
                  </a:moveTo>
                  <a:lnTo>
                    <a:pt x="318045" y="261620"/>
                  </a:lnTo>
                  <a:lnTo>
                    <a:pt x="325922" y="257810"/>
                  </a:lnTo>
                  <a:lnTo>
                    <a:pt x="329398" y="255270"/>
                  </a:lnTo>
                  <a:lnTo>
                    <a:pt x="335427" y="248920"/>
                  </a:lnTo>
                  <a:lnTo>
                    <a:pt x="337749" y="246380"/>
                  </a:lnTo>
                  <a:lnTo>
                    <a:pt x="341012" y="237490"/>
                  </a:lnTo>
                  <a:lnTo>
                    <a:pt x="341828" y="233680"/>
                  </a:lnTo>
                  <a:lnTo>
                    <a:pt x="341828" y="226060"/>
                  </a:lnTo>
                  <a:lnTo>
                    <a:pt x="318045" y="198120"/>
                  </a:lnTo>
                  <a:lnTo>
                    <a:pt x="389427" y="198120"/>
                  </a:lnTo>
                  <a:lnTo>
                    <a:pt x="389981" y="199390"/>
                  </a:lnTo>
                  <a:lnTo>
                    <a:pt x="409470" y="203200"/>
                  </a:lnTo>
                  <a:lnTo>
                    <a:pt x="415632" y="204470"/>
                  </a:lnTo>
                  <a:lnTo>
                    <a:pt x="420655" y="209550"/>
                  </a:lnTo>
                  <a:lnTo>
                    <a:pt x="421927" y="220980"/>
                  </a:lnTo>
                  <a:lnTo>
                    <a:pt x="422017" y="222250"/>
                  </a:lnTo>
                  <a:lnTo>
                    <a:pt x="422106" y="223520"/>
                  </a:lnTo>
                  <a:lnTo>
                    <a:pt x="422195" y="234950"/>
                  </a:lnTo>
                  <a:lnTo>
                    <a:pt x="422017" y="237490"/>
                  </a:lnTo>
                  <a:lnTo>
                    <a:pt x="421927" y="238760"/>
                  </a:lnTo>
                  <a:lnTo>
                    <a:pt x="420655" y="250190"/>
                  </a:lnTo>
                  <a:lnTo>
                    <a:pt x="415699" y="254000"/>
                  </a:lnTo>
                  <a:lnTo>
                    <a:pt x="409470" y="255270"/>
                  </a:lnTo>
                  <a:lnTo>
                    <a:pt x="389981" y="260350"/>
                  </a:lnTo>
                  <a:lnTo>
                    <a:pt x="389433" y="261620"/>
                  </a:lnTo>
                  <a:close/>
                </a:path>
                <a:path w="422275" h="335280">
                  <a:moveTo>
                    <a:pt x="319191" y="314960"/>
                  </a:moveTo>
                  <a:lnTo>
                    <a:pt x="300305" y="314960"/>
                  </a:lnTo>
                  <a:lnTo>
                    <a:pt x="295751" y="313690"/>
                  </a:lnTo>
                  <a:lnTo>
                    <a:pt x="323745" y="313690"/>
                  </a:lnTo>
                  <a:lnTo>
                    <a:pt x="319191" y="314960"/>
                  </a:lnTo>
                  <a:close/>
                </a:path>
                <a:path w="422275" h="335280">
                  <a:moveTo>
                    <a:pt x="347789" y="335280"/>
                  </a:moveTo>
                  <a:lnTo>
                    <a:pt x="341158" y="334010"/>
                  </a:lnTo>
                  <a:lnTo>
                    <a:pt x="336939" y="328930"/>
                  </a:lnTo>
                  <a:lnTo>
                    <a:pt x="323745" y="313690"/>
                  </a:lnTo>
                  <a:lnTo>
                    <a:pt x="383105" y="313690"/>
                  </a:lnTo>
                  <a:lnTo>
                    <a:pt x="382547" y="316230"/>
                  </a:lnTo>
                  <a:lnTo>
                    <a:pt x="374310" y="322580"/>
                  </a:lnTo>
                  <a:lnTo>
                    <a:pt x="371028" y="323850"/>
                  </a:lnTo>
                  <a:lnTo>
                    <a:pt x="367679" y="326390"/>
                  </a:lnTo>
                  <a:lnTo>
                    <a:pt x="364063" y="327660"/>
                  </a:lnTo>
                  <a:lnTo>
                    <a:pt x="360714" y="330200"/>
                  </a:lnTo>
                  <a:lnTo>
                    <a:pt x="353682" y="332740"/>
                  </a:lnTo>
                  <a:lnTo>
                    <a:pt x="347789" y="335280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4" name="object 44"/>
          <p:cNvSpPr txBox="1"/>
          <p:nvPr/>
        </p:nvSpPr>
        <p:spPr>
          <a:xfrm>
            <a:off x="5285134" y="1772183"/>
            <a:ext cx="162179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10" dirty="0">
                <a:latin typeface="SimSun"/>
                <a:cs typeface="SimSun"/>
              </a:rPr>
              <a:t>分析</a:t>
            </a:r>
            <a:r>
              <a:rPr sz="1550" spc="-210" dirty="0">
                <a:latin typeface="PMingLiU"/>
                <a:cs typeface="PMingLiU"/>
              </a:rPr>
              <a:t>‧</a:t>
            </a:r>
            <a:r>
              <a:rPr sz="1550" spc="-160" dirty="0">
                <a:latin typeface="SimSun"/>
                <a:cs typeface="SimSun"/>
              </a:rPr>
              <a:t>最適化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独</a:t>
            </a: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PMingLiU"/>
                <a:cs typeface="PMingLiU"/>
              </a:rPr>
              <a:t>ロジック</a:t>
            </a:r>
            <a:r>
              <a:rPr sz="1150" spc="-110" dirty="0">
                <a:latin typeface="SimSun"/>
                <a:cs typeface="SimSun"/>
              </a:rPr>
              <a:t>に</a:t>
            </a:r>
            <a:r>
              <a:rPr sz="1150" spc="-130" dirty="0">
                <a:latin typeface="PMingLiU"/>
                <a:cs typeface="PMingLiU"/>
              </a:rPr>
              <a:t>よる</a:t>
            </a:r>
            <a:r>
              <a:rPr sz="1150" spc="-110" dirty="0">
                <a:latin typeface="SimSun"/>
                <a:cs typeface="SimSun"/>
              </a:rPr>
              <a:t>最適</a:t>
            </a:r>
            <a:r>
              <a:rPr sz="1150" spc="-105" dirty="0">
                <a:latin typeface="PMingLiU"/>
                <a:cs typeface="PMingLiU"/>
              </a:rPr>
              <a:t>プ</a:t>
            </a:r>
            <a:r>
              <a:rPr sz="1150" spc="-110" dirty="0">
                <a:latin typeface="PMingLiU"/>
                <a:cs typeface="PMingLiU"/>
              </a:rPr>
              <a:t>ラン</a:t>
            </a:r>
            <a:r>
              <a:rPr sz="1150" spc="-80" dirty="0">
                <a:latin typeface="SimSun"/>
                <a:cs typeface="SimSun"/>
              </a:rPr>
              <a:t>算出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7639049" y="1162049"/>
            <a:ext cx="2095500" cy="1524000"/>
            <a:chOff x="7639049" y="1162049"/>
            <a:chExt cx="2095500" cy="1524000"/>
          </a:xfrm>
        </p:grpSpPr>
        <p:sp>
          <p:nvSpPr>
            <p:cNvPr id="46" name="object 46"/>
            <p:cNvSpPr/>
            <p:nvPr/>
          </p:nvSpPr>
          <p:spPr>
            <a:xfrm>
              <a:off x="76485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1943099" y="1504949"/>
                  </a:moveTo>
                  <a:lnTo>
                    <a:pt x="133349" y="1504949"/>
                  </a:lnTo>
                  <a:lnTo>
                    <a:pt x="126798" y="1504789"/>
                  </a:lnTo>
                  <a:lnTo>
                    <a:pt x="88432" y="1497158"/>
                  </a:lnTo>
                  <a:lnTo>
                    <a:pt x="53906" y="1478703"/>
                  </a:lnTo>
                  <a:lnTo>
                    <a:pt x="26246" y="1451043"/>
                  </a:lnTo>
                  <a:lnTo>
                    <a:pt x="7791" y="1416516"/>
                  </a:lnTo>
                  <a:lnTo>
                    <a:pt x="160" y="1378150"/>
                  </a:lnTo>
                  <a:lnTo>
                    <a:pt x="0" y="13715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2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5" y="1445684"/>
                  </a:lnTo>
                  <a:lnTo>
                    <a:pt x="2027696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close/>
                </a:path>
              </a:pathLst>
            </a:custGeom>
            <a:solidFill>
              <a:srgbClr val="FFF2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7648574" y="1171574"/>
              <a:ext cx="2076450" cy="1504950"/>
            </a:xfrm>
            <a:custGeom>
              <a:avLst/>
              <a:gdLst/>
              <a:ahLst/>
              <a:cxnLst/>
              <a:rect l="l" t="t" r="r" b="b"/>
              <a:pathLst>
                <a:path w="2076450" h="1504950">
                  <a:moveTo>
                    <a:pt x="0" y="13715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371599"/>
                  </a:lnTo>
                  <a:lnTo>
                    <a:pt x="2070708" y="1410309"/>
                  </a:lnTo>
                  <a:lnTo>
                    <a:pt x="2053975" y="1445684"/>
                  </a:lnTo>
                  <a:lnTo>
                    <a:pt x="2027696" y="1474681"/>
                  </a:lnTo>
                  <a:lnTo>
                    <a:pt x="1994129" y="1494799"/>
                  </a:lnTo>
                  <a:lnTo>
                    <a:pt x="1956170" y="1504309"/>
                  </a:lnTo>
                  <a:lnTo>
                    <a:pt x="1943099" y="1504949"/>
                  </a:lnTo>
                  <a:lnTo>
                    <a:pt x="133349" y="1504949"/>
                  </a:lnTo>
                  <a:lnTo>
                    <a:pt x="94639" y="1499209"/>
                  </a:lnTo>
                  <a:lnTo>
                    <a:pt x="59264" y="1482476"/>
                  </a:lnTo>
                  <a:lnTo>
                    <a:pt x="30267" y="1456197"/>
                  </a:lnTo>
                  <a:lnTo>
                    <a:pt x="10149" y="1422630"/>
                  </a:lnTo>
                  <a:lnTo>
                    <a:pt x="640" y="1384670"/>
                  </a:lnTo>
                  <a:lnTo>
                    <a:pt x="0" y="1371599"/>
                  </a:lnTo>
                  <a:close/>
                </a:path>
              </a:pathLst>
            </a:custGeom>
            <a:ln w="19049">
              <a:solidFill>
                <a:srgbClr val="FFDFB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8486774" y="1393031"/>
              <a:ext cx="386080" cy="300355"/>
            </a:xfrm>
            <a:custGeom>
              <a:avLst/>
              <a:gdLst/>
              <a:ahLst/>
              <a:cxnLst/>
              <a:rect l="l" t="t" r="r" b="b"/>
              <a:pathLst>
                <a:path w="386079" h="300355">
                  <a:moveTo>
                    <a:pt x="342899" y="300037"/>
                  </a:moveTo>
                  <a:lnTo>
                    <a:pt x="42862" y="300037"/>
                  </a:lnTo>
                  <a:lnTo>
                    <a:pt x="26191" y="296664"/>
                  </a:lnTo>
                  <a:lnTo>
                    <a:pt x="12565" y="287471"/>
                  </a:lnTo>
                  <a:lnTo>
                    <a:pt x="3372" y="273845"/>
                  </a:lnTo>
                  <a:lnTo>
                    <a:pt x="0" y="257174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342899" y="0"/>
                  </a:lnTo>
                  <a:lnTo>
                    <a:pt x="359570" y="3372"/>
                  </a:lnTo>
                  <a:lnTo>
                    <a:pt x="373196" y="12565"/>
                  </a:lnTo>
                  <a:lnTo>
                    <a:pt x="382389" y="26191"/>
                  </a:lnTo>
                  <a:lnTo>
                    <a:pt x="385762" y="42862"/>
                  </a:lnTo>
                  <a:lnTo>
                    <a:pt x="385762" y="64293"/>
                  </a:lnTo>
                  <a:lnTo>
                    <a:pt x="82883" y="64293"/>
                  </a:lnTo>
                  <a:lnTo>
                    <a:pt x="80149" y="64837"/>
                  </a:lnTo>
                  <a:lnTo>
                    <a:pt x="64293" y="82883"/>
                  </a:lnTo>
                  <a:lnTo>
                    <a:pt x="64293" y="88566"/>
                  </a:lnTo>
                  <a:lnTo>
                    <a:pt x="385762" y="107156"/>
                  </a:lnTo>
                  <a:lnTo>
                    <a:pt x="385762" y="128587"/>
                  </a:lnTo>
                  <a:lnTo>
                    <a:pt x="82883" y="128587"/>
                  </a:lnTo>
                  <a:lnTo>
                    <a:pt x="80149" y="129131"/>
                  </a:lnTo>
                  <a:lnTo>
                    <a:pt x="64293" y="147176"/>
                  </a:lnTo>
                  <a:lnTo>
                    <a:pt x="64293" y="152860"/>
                  </a:lnTo>
                  <a:lnTo>
                    <a:pt x="82883" y="171449"/>
                  </a:lnTo>
                  <a:lnTo>
                    <a:pt x="385762" y="171449"/>
                  </a:lnTo>
                  <a:lnTo>
                    <a:pt x="385762" y="192881"/>
                  </a:lnTo>
                  <a:lnTo>
                    <a:pt x="82883" y="192881"/>
                  </a:lnTo>
                  <a:lnTo>
                    <a:pt x="80149" y="193425"/>
                  </a:lnTo>
                  <a:lnTo>
                    <a:pt x="64293" y="211470"/>
                  </a:lnTo>
                  <a:lnTo>
                    <a:pt x="64293" y="217154"/>
                  </a:lnTo>
                  <a:lnTo>
                    <a:pt x="82883" y="235743"/>
                  </a:lnTo>
                  <a:lnTo>
                    <a:pt x="385762" y="235743"/>
                  </a:lnTo>
                  <a:lnTo>
                    <a:pt x="385762" y="257174"/>
                  </a:lnTo>
                  <a:lnTo>
                    <a:pt x="382389" y="273845"/>
                  </a:lnTo>
                  <a:lnTo>
                    <a:pt x="373196" y="287471"/>
                  </a:lnTo>
                  <a:lnTo>
                    <a:pt x="359570" y="296664"/>
                  </a:lnTo>
                  <a:lnTo>
                    <a:pt x="342899" y="300037"/>
                  </a:lnTo>
                  <a:close/>
                </a:path>
                <a:path w="386079" h="300355">
                  <a:moveTo>
                    <a:pt x="385762" y="107156"/>
                  </a:moveTo>
                  <a:lnTo>
                    <a:pt x="88566" y="107156"/>
                  </a:lnTo>
                  <a:lnTo>
                    <a:pt x="91300" y="106612"/>
                  </a:lnTo>
                  <a:lnTo>
                    <a:pt x="96552" y="104437"/>
                  </a:lnTo>
                  <a:lnTo>
                    <a:pt x="107156" y="88566"/>
                  </a:lnTo>
                  <a:lnTo>
                    <a:pt x="107156" y="82883"/>
                  </a:lnTo>
                  <a:lnTo>
                    <a:pt x="88566" y="64293"/>
                  </a:lnTo>
                  <a:lnTo>
                    <a:pt x="385762" y="64293"/>
                  </a:lnTo>
                  <a:lnTo>
                    <a:pt x="385762" y="69651"/>
                  </a:lnTo>
                  <a:lnTo>
                    <a:pt x="141111" y="69651"/>
                  </a:lnTo>
                  <a:lnTo>
                    <a:pt x="133945" y="76817"/>
                  </a:lnTo>
                  <a:lnTo>
                    <a:pt x="133945" y="94632"/>
                  </a:lnTo>
                  <a:lnTo>
                    <a:pt x="141111" y="101798"/>
                  </a:lnTo>
                  <a:lnTo>
                    <a:pt x="385762" y="101798"/>
                  </a:lnTo>
                  <a:lnTo>
                    <a:pt x="385762" y="107156"/>
                  </a:lnTo>
                  <a:close/>
                </a:path>
                <a:path w="386079" h="300355">
                  <a:moveTo>
                    <a:pt x="385762" y="101798"/>
                  </a:moveTo>
                  <a:lnTo>
                    <a:pt x="308944" y="101798"/>
                  </a:lnTo>
                  <a:lnTo>
                    <a:pt x="316110" y="94632"/>
                  </a:lnTo>
                  <a:lnTo>
                    <a:pt x="316110" y="76817"/>
                  </a:lnTo>
                  <a:lnTo>
                    <a:pt x="308944" y="69651"/>
                  </a:lnTo>
                  <a:lnTo>
                    <a:pt x="385762" y="69651"/>
                  </a:lnTo>
                  <a:lnTo>
                    <a:pt x="385762" y="101798"/>
                  </a:lnTo>
                  <a:close/>
                </a:path>
                <a:path w="386079" h="300355">
                  <a:moveTo>
                    <a:pt x="385762" y="171449"/>
                  </a:moveTo>
                  <a:lnTo>
                    <a:pt x="88566" y="171449"/>
                  </a:lnTo>
                  <a:lnTo>
                    <a:pt x="91300" y="170906"/>
                  </a:lnTo>
                  <a:lnTo>
                    <a:pt x="96552" y="168731"/>
                  </a:lnTo>
                  <a:lnTo>
                    <a:pt x="107156" y="152860"/>
                  </a:lnTo>
                  <a:lnTo>
                    <a:pt x="107156" y="147176"/>
                  </a:lnTo>
                  <a:lnTo>
                    <a:pt x="88566" y="128587"/>
                  </a:lnTo>
                  <a:lnTo>
                    <a:pt x="385762" y="128587"/>
                  </a:lnTo>
                  <a:lnTo>
                    <a:pt x="385762" y="133945"/>
                  </a:lnTo>
                  <a:lnTo>
                    <a:pt x="141111" y="133945"/>
                  </a:lnTo>
                  <a:lnTo>
                    <a:pt x="133945" y="141111"/>
                  </a:lnTo>
                  <a:lnTo>
                    <a:pt x="133945" y="158926"/>
                  </a:lnTo>
                  <a:lnTo>
                    <a:pt x="141111" y="166092"/>
                  </a:lnTo>
                  <a:lnTo>
                    <a:pt x="385762" y="166092"/>
                  </a:lnTo>
                  <a:lnTo>
                    <a:pt x="385762" y="171449"/>
                  </a:lnTo>
                  <a:close/>
                </a:path>
                <a:path w="386079" h="300355">
                  <a:moveTo>
                    <a:pt x="385762" y="166092"/>
                  </a:moveTo>
                  <a:lnTo>
                    <a:pt x="308944" y="166092"/>
                  </a:lnTo>
                  <a:lnTo>
                    <a:pt x="316110" y="158926"/>
                  </a:lnTo>
                  <a:lnTo>
                    <a:pt x="316110" y="141111"/>
                  </a:lnTo>
                  <a:lnTo>
                    <a:pt x="308944" y="133945"/>
                  </a:lnTo>
                  <a:lnTo>
                    <a:pt x="385762" y="133945"/>
                  </a:lnTo>
                  <a:lnTo>
                    <a:pt x="385762" y="166092"/>
                  </a:lnTo>
                  <a:close/>
                </a:path>
                <a:path w="386079" h="300355">
                  <a:moveTo>
                    <a:pt x="385762" y="235743"/>
                  </a:moveTo>
                  <a:lnTo>
                    <a:pt x="88566" y="235743"/>
                  </a:lnTo>
                  <a:lnTo>
                    <a:pt x="91300" y="235199"/>
                  </a:lnTo>
                  <a:lnTo>
                    <a:pt x="96552" y="233024"/>
                  </a:lnTo>
                  <a:lnTo>
                    <a:pt x="107156" y="217154"/>
                  </a:lnTo>
                  <a:lnTo>
                    <a:pt x="107156" y="211470"/>
                  </a:lnTo>
                  <a:lnTo>
                    <a:pt x="88566" y="192881"/>
                  </a:lnTo>
                  <a:lnTo>
                    <a:pt x="385762" y="192881"/>
                  </a:lnTo>
                  <a:lnTo>
                    <a:pt x="385762" y="198239"/>
                  </a:lnTo>
                  <a:lnTo>
                    <a:pt x="141111" y="198239"/>
                  </a:lnTo>
                  <a:lnTo>
                    <a:pt x="133945" y="205405"/>
                  </a:lnTo>
                  <a:lnTo>
                    <a:pt x="133945" y="223219"/>
                  </a:lnTo>
                  <a:lnTo>
                    <a:pt x="141111" y="230385"/>
                  </a:lnTo>
                  <a:lnTo>
                    <a:pt x="385762" y="230385"/>
                  </a:lnTo>
                  <a:lnTo>
                    <a:pt x="385762" y="235743"/>
                  </a:lnTo>
                  <a:close/>
                </a:path>
                <a:path w="386079" h="300355">
                  <a:moveTo>
                    <a:pt x="385762" y="230385"/>
                  </a:moveTo>
                  <a:lnTo>
                    <a:pt x="308944" y="230385"/>
                  </a:lnTo>
                  <a:lnTo>
                    <a:pt x="316110" y="223219"/>
                  </a:lnTo>
                  <a:lnTo>
                    <a:pt x="316110" y="205405"/>
                  </a:lnTo>
                  <a:lnTo>
                    <a:pt x="308944" y="198239"/>
                  </a:lnTo>
                  <a:lnTo>
                    <a:pt x="385762" y="198239"/>
                  </a:lnTo>
                  <a:lnTo>
                    <a:pt x="385762" y="230385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7869237" y="1772183"/>
            <a:ext cx="1625600" cy="699770"/>
          </a:xfrm>
          <a:prstGeom prst="rect">
            <a:avLst/>
          </a:prstGeom>
        </p:spPr>
        <p:txBody>
          <a:bodyPr vert="horz" wrap="square" lIns="0" tIns="501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95"/>
              </a:spcBef>
            </a:pPr>
            <a:r>
              <a:rPr sz="1550" spc="-210" dirty="0">
                <a:latin typeface="SimSun"/>
                <a:cs typeface="SimSun"/>
              </a:rPr>
              <a:t>おすすめ</a:t>
            </a:r>
            <a:r>
              <a:rPr sz="1550" spc="-210" dirty="0">
                <a:latin typeface="PMingLiU"/>
                <a:cs typeface="PMingLiU"/>
              </a:rPr>
              <a:t>プラン</a:t>
            </a:r>
            <a:r>
              <a:rPr sz="1550" spc="-210" dirty="0">
                <a:latin typeface="SimSun"/>
                <a:cs typeface="SimSun"/>
              </a:rPr>
              <a:t>表</a:t>
            </a:r>
            <a:r>
              <a:rPr sz="1550" spc="-50" dirty="0">
                <a:latin typeface="Meiryo"/>
                <a:cs typeface="Meiryo"/>
              </a:rPr>
              <a:t>⽰</a:t>
            </a:r>
            <a:endParaRPr sz="1550">
              <a:latin typeface="Meiryo"/>
              <a:cs typeface="Meiryo"/>
            </a:endParaRPr>
          </a:p>
          <a:p>
            <a:pPr marL="12700" marR="5080" algn="ctr">
              <a:lnSpc>
                <a:spcPct val="108700"/>
              </a:lnSpc>
              <a:spcBef>
                <a:spcPts val="145"/>
              </a:spcBef>
            </a:pPr>
            <a:r>
              <a:rPr sz="1150" spc="-110" dirty="0">
                <a:latin typeface="SimSun"/>
                <a:cs typeface="SimSun"/>
              </a:rPr>
              <a:t>お客さまに最適な</a:t>
            </a:r>
            <a:r>
              <a:rPr sz="1150" spc="-110" dirty="0">
                <a:latin typeface="PMingLiU"/>
                <a:cs typeface="PMingLiU"/>
              </a:rPr>
              <a:t>プランを</a:t>
            </a:r>
            <a:r>
              <a:rPr sz="1150" spc="-110" dirty="0">
                <a:latin typeface="SimSun"/>
                <a:cs typeface="SimSun"/>
              </a:rPr>
              <a:t>提</a:t>
            </a:r>
            <a:r>
              <a:rPr sz="1150" spc="-50" dirty="0">
                <a:latin typeface="Meiryo"/>
                <a:cs typeface="Meiryo"/>
              </a:rPr>
              <a:t>⽰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4762499" y="2990849"/>
            <a:ext cx="2667000" cy="2524125"/>
            <a:chOff x="4762499" y="2990849"/>
            <a:chExt cx="2667000" cy="2524125"/>
          </a:xfrm>
        </p:grpSpPr>
        <p:sp>
          <p:nvSpPr>
            <p:cNvPr id="51" name="object 51"/>
            <p:cNvSpPr/>
            <p:nvPr/>
          </p:nvSpPr>
          <p:spPr>
            <a:xfrm>
              <a:off x="4772024" y="3000374"/>
              <a:ext cx="2647950" cy="2076450"/>
            </a:xfrm>
            <a:custGeom>
              <a:avLst/>
              <a:gdLst/>
              <a:ahLst/>
              <a:cxnLst/>
              <a:rect l="l" t="t" r="r" b="b"/>
              <a:pathLst>
                <a:path w="2647950" h="2076450">
                  <a:moveTo>
                    <a:pt x="2567853" y="2076449"/>
                  </a:moveTo>
                  <a:lnTo>
                    <a:pt x="80096" y="2076449"/>
                  </a:lnTo>
                  <a:lnTo>
                    <a:pt x="74521" y="2075900"/>
                  </a:lnTo>
                  <a:lnTo>
                    <a:pt x="33418" y="2058874"/>
                  </a:lnTo>
                  <a:lnTo>
                    <a:pt x="8679" y="2028730"/>
                  </a:lnTo>
                  <a:lnTo>
                    <a:pt x="0" y="1996353"/>
                  </a:lnTo>
                  <a:lnTo>
                    <a:pt x="0" y="199072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2567853" y="0"/>
                  </a:lnTo>
                  <a:lnTo>
                    <a:pt x="2605170" y="11319"/>
                  </a:lnTo>
                  <a:lnTo>
                    <a:pt x="2636629" y="42778"/>
                  </a:lnTo>
                  <a:lnTo>
                    <a:pt x="2647950" y="80096"/>
                  </a:lnTo>
                  <a:lnTo>
                    <a:pt x="2647950" y="1996353"/>
                  </a:lnTo>
                  <a:lnTo>
                    <a:pt x="2636629" y="2033670"/>
                  </a:lnTo>
                  <a:lnTo>
                    <a:pt x="2605170" y="2065129"/>
                  </a:lnTo>
                  <a:lnTo>
                    <a:pt x="2573428" y="2075900"/>
                  </a:lnTo>
                  <a:lnTo>
                    <a:pt x="2567853" y="2076449"/>
                  </a:lnTo>
                  <a:close/>
                </a:path>
              </a:pathLst>
            </a:custGeom>
            <a:solidFill>
              <a:srgbClr val="F9F9F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4772024" y="3000374"/>
              <a:ext cx="2647950" cy="2076450"/>
            </a:xfrm>
            <a:custGeom>
              <a:avLst/>
              <a:gdLst/>
              <a:ahLst/>
              <a:cxnLst/>
              <a:rect l="l" t="t" r="r" b="b"/>
              <a:pathLst>
                <a:path w="2647950" h="2076450">
                  <a:moveTo>
                    <a:pt x="0" y="199072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80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19" y="42778"/>
                  </a:lnTo>
                  <a:lnTo>
                    <a:pt x="14446" y="38098"/>
                  </a:lnTo>
                  <a:lnTo>
                    <a:pt x="17574" y="33417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8"/>
                  </a:lnTo>
                  <a:lnTo>
                    <a:pt x="63479" y="2745"/>
                  </a:lnTo>
                  <a:lnTo>
                    <a:pt x="69000" y="1647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2562225" y="0"/>
                  </a:lnTo>
                  <a:lnTo>
                    <a:pt x="2567853" y="0"/>
                  </a:lnTo>
                  <a:lnTo>
                    <a:pt x="2573428" y="549"/>
                  </a:lnTo>
                  <a:lnTo>
                    <a:pt x="2578949" y="1647"/>
                  </a:lnTo>
                  <a:lnTo>
                    <a:pt x="2584469" y="2745"/>
                  </a:lnTo>
                  <a:lnTo>
                    <a:pt x="2609850" y="14447"/>
                  </a:lnTo>
                  <a:lnTo>
                    <a:pt x="2614530" y="17574"/>
                  </a:lnTo>
                  <a:lnTo>
                    <a:pt x="2618860" y="21128"/>
                  </a:lnTo>
                  <a:lnTo>
                    <a:pt x="2622841" y="25108"/>
                  </a:lnTo>
                  <a:lnTo>
                    <a:pt x="2626821" y="29088"/>
                  </a:lnTo>
                  <a:lnTo>
                    <a:pt x="2630375" y="33417"/>
                  </a:lnTo>
                  <a:lnTo>
                    <a:pt x="2633501" y="38098"/>
                  </a:lnTo>
                  <a:lnTo>
                    <a:pt x="2636629" y="42778"/>
                  </a:lnTo>
                  <a:lnTo>
                    <a:pt x="2647950" y="80096"/>
                  </a:lnTo>
                  <a:lnTo>
                    <a:pt x="2647950" y="85724"/>
                  </a:lnTo>
                  <a:lnTo>
                    <a:pt x="2647950" y="1990724"/>
                  </a:lnTo>
                  <a:lnTo>
                    <a:pt x="2647950" y="1996353"/>
                  </a:lnTo>
                  <a:lnTo>
                    <a:pt x="2647401" y="2001928"/>
                  </a:lnTo>
                  <a:lnTo>
                    <a:pt x="2633501" y="2038350"/>
                  </a:lnTo>
                  <a:lnTo>
                    <a:pt x="2630375" y="2043031"/>
                  </a:lnTo>
                  <a:lnTo>
                    <a:pt x="2600230" y="2067770"/>
                  </a:lnTo>
                  <a:lnTo>
                    <a:pt x="2595030" y="2069924"/>
                  </a:lnTo>
                  <a:lnTo>
                    <a:pt x="2589829" y="2072078"/>
                  </a:lnTo>
                  <a:lnTo>
                    <a:pt x="2584469" y="2073704"/>
                  </a:lnTo>
                  <a:lnTo>
                    <a:pt x="2578949" y="2074802"/>
                  </a:lnTo>
                  <a:lnTo>
                    <a:pt x="2573428" y="2075900"/>
                  </a:lnTo>
                  <a:lnTo>
                    <a:pt x="2567853" y="2076449"/>
                  </a:lnTo>
                  <a:lnTo>
                    <a:pt x="2562225" y="2076449"/>
                  </a:lnTo>
                  <a:lnTo>
                    <a:pt x="85725" y="2076449"/>
                  </a:lnTo>
                  <a:lnTo>
                    <a:pt x="80096" y="2076449"/>
                  </a:lnTo>
                  <a:lnTo>
                    <a:pt x="74521" y="2075900"/>
                  </a:lnTo>
                  <a:lnTo>
                    <a:pt x="69000" y="2074802"/>
                  </a:lnTo>
                  <a:lnTo>
                    <a:pt x="63479" y="2073704"/>
                  </a:lnTo>
                  <a:lnTo>
                    <a:pt x="58119" y="2072078"/>
                  </a:lnTo>
                  <a:lnTo>
                    <a:pt x="52919" y="2069924"/>
                  </a:lnTo>
                  <a:lnTo>
                    <a:pt x="47718" y="2067770"/>
                  </a:lnTo>
                  <a:lnTo>
                    <a:pt x="17574" y="2043031"/>
                  </a:lnTo>
                  <a:lnTo>
                    <a:pt x="14447" y="2038350"/>
                  </a:lnTo>
                  <a:lnTo>
                    <a:pt x="11319" y="2033670"/>
                  </a:lnTo>
                  <a:lnTo>
                    <a:pt x="8679" y="2028730"/>
                  </a:lnTo>
                  <a:lnTo>
                    <a:pt x="6525" y="2023529"/>
                  </a:lnTo>
                  <a:lnTo>
                    <a:pt x="4371" y="2018329"/>
                  </a:lnTo>
                  <a:lnTo>
                    <a:pt x="2745" y="2012968"/>
                  </a:lnTo>
                  <a:lnTo>
                    <a:pt x="1647" y="2007448"/>
                  </a:lnTo>
                  <a:lnTo>
                    <a:pt x="549" y="2001928"/>
                  </a:lnTo>
                  <a:lnTo>
                    <a:pt x="0" y="1996353"/>
                  </a:lnTo>
                  <a:lnTo>
                    <a:pt x="0" y="1990724"/>
                  </a:lnTo>
                  <a:close/>
                </a:path>
              </a:pathLst>
            </a:custGeom>
            <a:ln w="19049">
              <a:solidFill>
                <a:srgbClr val="CCCCC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4924424" y="4562474"/>
              <a:ext cx="2343150" cy="952500"/>
            </a:xfrm>
            <a:custGeom>
              <a:avLst/>
              <a:gdLst/>
              <a:ahLst/>
              <a:cxnLst/>
              <a:rect l="l" t="t" r="r" b="b"/>
              <a:pathLst>
                <a:path w="2343150" h="952500">
                  <a:moveTo>
                    <a:pt x="2301840" y="952499"/>
                  </a:moveTo>
                  <a:lnTo>
                    <a:pt x="41309" y="952499"/>
                  </a:lnTo>
                  <a:lnTo>
                    <a:pt x="35233" y="951290"/>
                  </a:lnTo>
                  <a:lnTo>
                    <a:pt x="1208" y="917264"/>
                  </a:lnTo>
                  <a:lnTo>
                    <a:pt x="0" y="911190"/>
                  </a:lnTo>
                  <a:lnTo>
                    <a:pt x="0" y="904874"/>
                  </a:lnTo>
                  <a:lnTo>
                    <a:pt x="0" y="41309"/>
                  </a:lnTo>
                  <a:lnTo>
                    <a:pt x="23564" y="6041"/>
                  </a:lnTo>
                  <a:lnTo>
                    <a:pt x="41309" y="0"/>
                  </a:lnTo>
                  <a:lnTo>
                    <a:pt x="2301840" y="0"/>
                  </a:lnTo>
                  <a:lnTo>
                    <a:pt x="2337106" y="23564"/>
                  </a:lnTo>
                  <a:lnTo>
                    <a:pt x="2343149" y="41309"/>
                  </a:lnTo>
                  <a:lnTo>
                    <a:pt x="2343149" y="911190"/>
                  </a:lnTo>
                  <a:lnTo>
                    <a:pt x="2319583" y="946457"/>
                  </a:lnTo>
                  <a:lnTo>
                    <a:pt x="2307914" y="951290"/>
                  </a:lnTo>
                  <a:lnTo>
                    <a:pt x="2301840" y="95249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4933948" y="3505199"/>
              <a:ext cx="2324100" cy="971550"/>
            </a:xfrm>
            <a:custGeom>
              <a:avLst/>
              <a:gdLst/>
              <a:ahLst/>
              <a:cxnLst/>
              <a:rect l="l" t="t" r="r" b="b"/>
              <a:pathLst>
                <a:path w="2324100" h="971550">
                  <a:moveTo>
                    <a:pt x="2291052" y="971549"/>
                  </a:moveTo>
                  <a:lnTo>
                    <a:pt x="33047" y="971549"/>
                  </a:lnTo>
                  <a:lnTo>
                    <a:pt x="28187" y="970582"/>
                  </a:lnTo>
                  <a:lnTo>
                    <a:pt x="966" y="943361"/>
                  </a:lnTo>
                  <a:lnTo>
                    <a:pt x="0" y="938501"/>
                  </a:lnTo>
                  <a:lnTo>
                    <a:pt x="0" y="93344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2291052" y="0"/>
                  </a:lnTo>
                  <a:lnTo>
                    <a:pt x="2323133" y="28187"/>
                  </a:lnTo>
                  <a:lnTo>
                    <a:pt x="2324099" y="33047"/>
                  </a:lnTo>
                  <a:lnTo>
                    <a:pt x="2324099" y="938501"/>
                  </a:lnTo>
                  <a:lnTo>
                    <a:pt x="2295912" y="970582"/>
                  </a:lnTo>
                  <a:lnTo>
                    <a:pt x="2291052" y="97154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933948" y="3505199"/>
              <a:ext cx="2324100" cy="971550"/>
            </a:xfrm>
            <a:custGeom>
              <a:avLst/>
              <a:gdLst/>
              <a:ahLst/>
              <a:cxnLst/>
              <a:rect l="l" t="t" r="r" b="b"/>
              <a:pathLst>
                <a:path w="2324100" h="971550">
                  <a:moveTo>
                    <a:pt x="0" y="933449"/>
                  </a:moveTo>
                  <a:lnTo>
                    <a:pt x="0" y="38099"/>
                  </a:lnTo>
                  <a:lnTo>
                    <a:pt x="0" y="33047"/>
                  </a:lnTo>
                  <a:lnTo>
                    <a:pt x="966" y="28187"/>
                  </a:lnTo>
                  <a:lnTo>
                    <a:pt x="2900" y="23519"/>
                  </a:lnTo>
                  <a:lnTo>
                    <a:pt x="4833" y="18851"/>
                  </a:lnTo>
                  <a:lnTo>
                    <a:pt x="7586" y="14731"/>
                  </a:lnTo>
                  <a:lnTo>
                    <a:pt x="11159" y="11159"/>
                  </a:lnTo>
                  <a:lnTo>
                    <a:pt x="14732" y="7586"/>
                  </a:lnTo>
                  <a:lnTo>
                    <a:pt x="18852" y="4833"/>
                  </a:lnTo>
                  <a:lnTo>
                    <a:pt x="23520" y="2900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38100" y="0"/>
                  </a:lnTo>
                  <a:lnTo>
                    <a:pt x="2286000" y="0"/>
                  </a:lnTo>
                  <a:lnTo>
                    <a:pt x="2291052" y="0"/>
                  </a:lnTo>
                  <a:lnTo>
                    <a:pt x="2295912" y="966"/>
                  </a:lnTo>
                  <a:lnTo>
                    <a:pt x="2300579" y="2900"/>
                  </a:lnTo>
                  <a:lnTo>
                    <a:pt x="2305248" y="4833"/>
                  </a:lnTo>
                  <a:lnTo>
                    <a:pt x="2309368" y="7586"/>
                  </a:lnTo>
                  <a:lnTo>
                    <a:pt x="2312941" y="11159"/>
                  </a:lnTo>
                  <a:lnTo>
                    <a:pt x="2316513" y="14731"/>
                  </a:lnTo>
                  <a:lnTo>
                    <a:pt x="2319266" y="18851"/>
                  </a:lnTo>
                  <a:lnTo>
                    <a:pt x="2321199" y="23519"/>
                  </a:lnTo>
                  <a:lnTo>
                    <a:pt x="2323133" y="28187"/>
                  </a:lnTo>
                  <a:lnTo>
                    <a:pt x="2324099" y="33047"/>
                  </a:lnTo>
                  <a:lnTo>
                    <a:pt x="2324100" y="38099"/>
                  </a:lnTo>
                  <a:lnTo>
                    <a:pt x="2324100" y="933449"/>
                  </a:lnTo>
                  <a:lnTo>
                    <a:pt x="2324099" y="938501"/>
                  </a:lnTo>
                  <a:lnTo>
                    <a:pt x="2323133" y="943361"/>
                  </a:lnTo>
                  <a:lnTo>
                    <a:pt x="2321199" y="948029"/>
                  </a:lnTo>
                  <a:lnTo>
                    <a:pt x="2319266" y="952697"/>
                  </a:lnTo>
                  <a:lnTo>
                    <a:pt x="2300579" y="968649"/>
                  </a:lnTo>
                  <a:lnTo>
                    <a:pt x="2295912" y="970582"/>
                  </a:lnTo>
                  <a:lnTo>
                    <a:pt x="2291052" y="971549"/>
                  </a:lnTo>
                  <a:lnTo>
                    <a:pt x="2286000" y="971549"/>
                  </a:lnTo>
                  <a:lnTo>
                    <a:pt x="38100" y="971549"/>
                  </a:lnTo>
                  <a:lnTo>
                    <a:pt x="4833" y="952697"/>
                  </a:lnTo>
                  <a:lnTo>
                    <a:pt x="0" y="938501"/>
                  </a:lnTo>
                  <a:lnTo>
                    <a:pt x="0" y="933449"/>
                  </a:lnTo>
                  <a:close/>
                </a:path>
              </a:pathLst>
            </a:custGeom>
            <a:ln w="19049">
              <a:solidFill>
                <a:srgbClr val="2095F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6" name="object 56"/>
          <p:cNvSpPr txBox="1"/>
          <p:nvPr/>
        </p:nvSpPr>
        <p:spPr>
          <a:xfrm>
            <a:off x="4749799" y="3127349"/>
            <a:ext cx="2692400" cy="274891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継続契約のおすすめ</a:t>
            </a:r>
            <a:r>
              <a:rPr sz="1350" spc="-130" dirty="0">
                <a:latin typeface="PMingLiU"/>
                <a:cs typeface="PMingLiU"/>
              </a:rPr>
              <a:t>プラン</a:t>
            </a:r>
            <a:endParaRPr sz="13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270"/>
              </a:spcBef>
            </a:pPr>
            <a:endParaRPr sz="1200">
              <a:latin typeface="PMingLiU"/>
              <a:cs typeface="PMingLiU"/>
            </a:endParaRPr>
          </a:p>
          <a:p>
            <a:pPr marL="269240">
              <a:lnSpc>
                <a:spcPct val="100000"/>
              </a:lnSpc>
            </a:pPr>
            <a:r>
              <a:rPr sz="1350" spc="-170" dirty="0">
                <a:latin typeface="SimSun"/>
                <a:cs typeface="SimSun"/>
              </a:rPr>
              <a:t>最適おすすめ</a:t>
            </a:r>
            <a:r>
              <a:rPr sz="1350" spc="-130" dirty="0">
                <a:latin typeface="PMingLiU"/>
                <a:cs typeface="PMingLiU"/>
              </a:rPr>
              <a:t>プラン</a:t>
            </a:r>
            <a:endParaRPr sz="1350">
              <a:latin typeface="PMingLiU"/>
              <a:cs typeface="PMingLiU"/>
            </a:endParaRPr>
          </a:p>
          <a:p>
            <a:pPr marL="269240">
              <a:lnSpc>
                <a:spcPct val="100000"/>
              </a:lnSpc>
              <a:spcBef>
                <a:spcPts val="229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85" dirty="0">
                <a:latin typeface="SimSun"/>
                <a:cs typeface="SimSun"/>
              </a:rPr>
              <a:t>建物：</a:t>
            </a:r>
            <a:r>
              <a:rPr sz="1050" spc="-30" dirty="0">
                <a:latin typeface="Liberation Sans"/>
                <a:cs typeface="Liberation Sans"/>
              </a:rPr>
              <a:t>3,000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6924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85" dirty="0">
                <a:latin typeface="SimSun"/>
                <a:cs typeface="SimSun"/>
              </a:rPr>
              <a:t>家財：</a:t>
            </a:r>
            <a:r>
              <a:rPr sz="1050" spc="-30" dirty="0">
                <a:latin typeface="Liberation Sans"/>
                <a:cs typeface="Liberation Sans"/>
              </a:rPr>
              <a:t>1,000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6924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PMingLiU"/>
                <a:cs typeface="PMingLiU"/>
              </a:rPr>
              <a:t>‧</a:t>
            </a:r>
            <a:r>
              <a:rPr sz="1150" spc="-110" dirty="0">
                <a:latin typeface="Meiryo"/>
                <a:cs typeface="Meiryo"/>
              </a:rPr>
              <a:t>⽔</a:t>
            </a:r>
            <a:r>
              <a:rPr sz="1150" spc="-110" dirty="0">
                <a:latin typeface="SimSun"/>
                <a:cs typeface="SimSun"/>
              </a:rPr>
              <a:t>災補償：あ</a:t>
            </a:r>
            <a:r>
              <a:rPr sz="1150" spc="-50" dirty="0">
                <a:latin typeface="PMingLiU"/>
                <a:cs typeface="PMingLiU"/>
              </a:rPr>
              <a:t>り</a:t>
            </a:r>
            <a:endParaRPr sz="1150">
              <a:latin typeface="PMingLiU"/>
              <a:cs typeface="PMingLiU"/>
            </a:endParaRPr>
          </a:p>
          <a:p>
            <a:pPr>
              <a:lnSpc>
                <a:spcPct val="100000"/>
              </a:lnSpc>
              <a:spcBef>
                <a:spcPts val="655"/>
              </a:spcBef>
            </a:pPr>
            <a:endParaRPr sz="1050">
              <a:latin typeface="PMingLiU"/>
              <a:cs typeface="PMingLiU"/>
            </a:endParaRPr>
          </a:p>
          <a:p>
            <a:pPr marL="250190">
              <a:lnSpc>
                <a:spcPct val="100000"/>
              </a:lnSpc>
            </a:pPr>
            <a:r>
              <a:rPr sz="1350" spc="-155" dirty="0">
                <a:solidFill>
                  <a:srgbClr val="6A7280"/>
                </a:solidFill>
                <a:latin typeface="SimSun"/>
                <a:cs typeface="SimSun"/>
              </a:rPr>
              <a:t>前年同条件プラン</a:t>
            </a:r>
            <a:endParaRPr sz="1350">
              <a:latin typeface="SimSun"/>
              <a:cs typeface="SimSun"/>
            </a:endParaRPr>
          </a:p>
          <a:p>
            <a:pPr marL="250190">
              <a:lnSpc>
                <a:spcPct val="100000"/>
              </a:lnSpc>
              <a:spcBef>
                <a:spcPts val="229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85" dirty="0">
                <a:solidFill>
                  <a:srgbClr val="6A7280"/>
                </a:solidFill>
                <a:latin typeface="SimSun"/>
                <a:cs typeface="SimSun"/>
              </a:rPr>
              <a:t>建物：</a:t>
            </a:r>
            <a:r>
              <a:rPr sz="1050" spc="-30" dirty="0">
                <a:solidFill>
                  <a:srgbClr val="6A7280"/>
                </a:solidFill>
                <a:latin typeface="Liberation Sans"/>
                <a:cs typeface="Liberation Sans"/>
              </a:rPr>
              <a:t>2,000</a:t>
            </a:r>
            <a:r>
              <a:rPr sz="1150" spc="-80" dirty="0">
                <a:solidFill>
                  <a:srgbClr val="6A7280"/>
                </a:solidFill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50190">
              <a:lnSpc>
                <a:spcPct val="100000"/>
              </a:lnSpc>
              <a:spcBef>
                <a:spcPts val="120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90" dirty="0">
                <a:solidFill>
                  <a:srgbClr val="6A7280"/>
                </a:solidFill>
                <a:latin typeface="SimSun"/>
                <a:cs typeface="SimSun"/>
              </a:rPr>
              <a:t>家財：</a:t>
            </a:r>
            <a:r>
              <a:rPr sz="1050" spc="-40" dirty="0">
                <a:solidFill>
                  <a:srgbClr val="6A7280"/>
                </a:solidFill>
                <a:latin typeface="Liberation Sans"/>
                <a:cs typeface="Liberation Sans"/>
              </a:rPr>
              <a:t>500</a:t>
            </a:r>
            <a:r>
              <a:rPr sz="1150" spc="-80" dirty="0">
                <a:solidFill>
                  <a:srgbClr val="6A7280"/>
                </a:solidFill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  <a:p>
            <a:pPr marL="250190">
              <a:lnSpc>
                <a:spcPct val="100000"/>
              </a:lnSpc>
              <a:spcBef>
                <a:spcPts val="120"/>
              </a:spcBef>
            </a:pPr>
            <a:r>
              <a:rPr sz="1150" spc="690" dirty="0">
                <a:solidFill>
                  <a:srgbClr val="6A7280"/>
                </a:solidFill>
                <a:latin typeface="Lucida Sans Unicode"/>
                <a:cs typeface="Lucida Sans Unicode"/>
              </a:rPr>
              <a:t>‧</a:t>
            </a:r>
            <a:r>
              <a:rPr sz="1150" spc="-110" dirty="0">
                <a:solidFill>
                  <a:srgbClr val="6A7280"/>
                </a:solidFill>
                <a:latin typeface="Meiryo"/>
                <a:cs typeface="Meiryo"/>
              </a:rPr>
              <a:t>⽔</a:t>
            </a:r>
            <a:r>
              <a:rPr sz="1150" spc="-100" dirty="0">
                <a:solidFill>
                  <a:srgbClr val="6A7280"/>
                </a:solidFill>
                <a:latin typeface="SimSun"/>
                <a:cs typeface="SimSun"/>
              </a:rPr>
              <a:t>災補償：なし</a:t>
            </a:r>
            <a:endParaRPr sz="1150">
              <a:latin typeface="SimSun"/>
              <a:cs typeface="SimSun"/>
            </a:endParaRPr>
          </a:p>
          <a:p>
            <a:pPr>
              <a:lnSpc>
                <a:spcPct val="100000"/>
              </a:lnSpc>
              <a:spcBef>
                <a:spcPts val="80"/>
              </a:spcBef>
            </a:pPr>
            <a:endParaRPr sz="10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</a:pPr>
            <a:r>
              <a:rPr sz="1700" spc="-210" dirty="0">
                <a:latin typeface="SimSun"/>
                <a:cs typeface="SimSun"/>
              </a:rPr>
              <a:t>おすすめ</a:t>
            </a:r>
            <a:r>
              <a:rPr sz="1700" spc="-210" dirty="0">
                <a:latin typeface="PMingLiU"/>
                <a:cs typeface="PMingLiU"/>
              </a:rPr>
              <a:t>プラン</a:t>
            </a:r>
            <a:r>
              <a:rPr sz="1700" spc="-210" dirty="0">
                <a:latin typeface="SimSun"/>
                <a:cs typeface="SimSun"/>
              </a:rPr>
              <a:t>提</a:t>
            </a:r>
            <a:r>
              <a:rPr sz="1700" spc="-210" dirty="0">
                <a:latin typeface="Meiryo"/>
                <a:cs typeface="Meiryo"/>
              </a:rPr>
              <a:t>⽰</a:t>
            </a:r>
            <a:r>
              <a:rPr sz="1700" spc="-210" dirty="0">
                <a:latin typeface="SimSun"/>
                <a:cs typeface="SimSun"/>
              </a:rPr>
              <a:t>の</a:t>
            </a:r>
            <a:r>
              <a:rPr sz="1700" spc="-175" dirty="0">
                <a:latin typeface="PMingLiU"/>
                <a:cs typeface="PMingLiU"/>
              </a:rPr>
              <a:t>メリット</a:t>
            </a:r>
            <a:endParaRPr sz="1700">
              <a:latin typeface="PMingLiU"/>
              <a:cs typeface="PMingLiU"/>
            </a:endParaRPr>
          </a:p>
        </p:txBody>
      </p:sp>
      <p:sp>
        <p:nvSpPr>
          <p:cNvPr id="57" name="object 57"/>
          <p:cNvSpPr/>
          <p:nvPr/>
        </p:nvSpPr>
        <p:spPr>
          <a:xfrm>
            <a:off x="4848224" y="3419474"/>
            <a:ext cx="342900" cy="342900"/>
          </a:xfrm>
          <a:custGeom>
            <a:avLst/>
            <a:gdLst/>
            <a:ahLst/>
            <a:cxnLst/>
            <a:rect l="l" t="t" r="r" b="b"/>
            <a:pathLst>
              <a:path w="342900" h="342900">
                <a:moveTo>
                  <a:pt x="171449" y="342899"/>
                </a:moveTo>
                <a:lnTo>
                  <a:pt x="129780" y="337759"/>
                </a:lnTo>
                <a:lnTo>
                  <a:pt x="90627" y="322656"/>
                </a:lnTo>
                <a:lnTo>
                  <a:pt x="56317" y="298493"/>
                </a:lnTo>
                <a:lnTo>
                  <a:pt x="28893" y="266701"/>
                </a:lnTo>
                <a:lnTo>
                  <a:pt x="10017" y="229199"/>
                </a:lnTo>
                <a:lnTo>
                  <a:pt x="823" y="188254"/>
                </a:lnTo>
                <a:lnTo>
                  <a:pt x="0" y="171449"/>
                </a:lnTo>
                <a:lnTo>
                  <a:pt x="205" y="163026"/>
                </a:lnTo>
                <a:lnTo>
                  <a:pt x="7380" y="121679"/>
                </a:lnTo>
                <a:lnTo>
                  <a:pt x="24385" y="83314"/>
                </a:lnTo>
                <a:lnTo>
                  <a:pt x="50216" y="50216"/>
                </a:lnTo>
                <a:lnTo>
                  <a:pt x="83314" y="24385"/>
                </a:lnTo>
                <a:lnTo>
                  <a:pt x="121679" y="7380"/>
                </a:lnTo>
                <a:lnTo>
                  <a:pt x="163026" y="205"/>
                </a:lnTo>
                <a:lnTo>
                  <a:pt x="171449" y="0"/>
                </a:lnTo>
                <a:lnTo>
                  <a:pt x="179872" y="205"/>
                </a:lnTo>
                <a:lnTo>
                  <a:pt x="221219" y="7380"/>
                </a:lnTo>
                <a:lnTo>
                  <a:pt x="259583" y="24385"/>
                </a:lnTo>
                <a:lnTo>
                  <a:pt x="292682" y="50216"/>
                </a:lnTo>
                <a:lnTo>
                  <a:pt x="318512" y="83314"/>
                </a:lnTo>
                <a:lnTo>
                  <a:pt x="335518" y="121679"/>
                </a:lnTo>
                <a:lnTo>
                  <a:pt x="342694" y="163026"/>
                </a:lnTo>
                <a:lnTo>
                  <a:pt x="342899" y="171449"/>
                </a:lnTo>
                <a:lnTo>
                  <a:pt x="342694" y="179872"/>
                </a:lnTo>
                <a:lnTo>
                  <a:pt x="335518" y="221218"/>
                </a:lnTo>
                <a:lnTo>
                  <a:pt x="318512" y="259584"/>
                </a:lnTo>
                <a:lnTo>
                  <a:pt x="292682" y="292682"/>
                </a:lnTo>
                <a:lnTo>
                  <a:pt x="259583" y="318513"/>
                </a:lnTo>
                <a:lnTo>
                  <a:pt x="221219" y="335518"/>
                </a:lnTo>
                <a:lnTo>
                  <a:pt x="179872" y="342693"/>
                </a:lnTo>
                <a:lnTo>
                  <a:pt x="171449" y="342899"/>
                </a:lnTo>
                <a:close/>
              </a:path>
            </a:pathLst>
          </a:custGeom>
          <a:solidFill>
            <a:srgbClr val="FF6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58" name="object 5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924424" y="3515915"/>
            <a:ext cx="192881" cy="150018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5143499"/>
            <a:ext cx="11582400" cy="723900"/>
          </a:xfrm>
          <a:custGeom>
            <a:avLst/>
            <a:gdLst/>
            <a:ahLst/>
            <a:cxnLst/>
            <a:rect l="l" t="t" r="r" b="b"/>
            <a:pathLst>
              <a:path w="11582400" h="723900">
                <a:moveTo>
                  <a:pt x="11511202" y="723899"/>
                </a:moveTo>
                <a:lnTo>
                  <a:pt x="71196" y="723899"/>
                </a:lnTo>
                <a:lnTo>
                  <a:pt x="66241" y="723411"/>
                </a:lnTo>
                <a:lnTo>
                  <a:pt x="29705" y="708277"/>
                </a:lnTo>
                <a:lnTo>
                  <a:pt x="3885" y="672237"/>
                </a:lnTo>
                <a:lnTo>
                  <a:pt x="0" y="652703"/>
                </a:lnTo>
                <a:lnTo>
                  <a:pt x="0" y="647699"/>
                </a:lnTo>
                <a:lnTo>
                  <a:pt x="0" y="71196"/>
                </a:lnTo>
                <a:lnTo>
                  <a:pt x="15621" y="29705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0"/>
                </a:lnTo>
                <a:lnTo>
                  <a:pt x="11582397" y="71196"/>
                </a:lnTo>
                <a:lnTo>
                  <a:pt x="11582397" y="652703"/>
                </a:lnTo>
                <a:lnTo>
                  <a:pt x="11566775" y="694193"/>
                </a:lnTo>
                <a:lnTo>
                  <a:pt x="11530735" y="720013"/>
                </a:lnTo>
                <a:lnTo>
                  <a:pt x="11516156" y="723411"/>
                </a:lnTo>
                <a:lnTo>
                  <a:pt x="11511202" y="723899"/>
                </a:lnTo>
                <a:close/>
              </a:path>
            </a:pathLst>
          </a:custGeom>
          <a:solidFill>
            <a:srgbClr val="EFF5FF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7581899"/>
            <a:ext cx="11582400" cy="1047750"/>
            <a:chOff x="304799" y="7581899"/>
            <a:chExt cx="11582400" cy="1047750"/>
          </a:xfrm>
        </p:grpSpPr>
        <p:sp>
          <p:nvSpPr>
            <p:cNvPr id="4" name="object 4"/>
            <p:cNvSpPr/>
            <p:nvPr/>
          </p:nvSpPr>
          <p:spPr>
            <a:xfrm>
              <a:off x="309562" y="758666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4"/>
                  </a:moveTo>
                  <a:lnTo>
                    <a:pt x="66746" y="1038224"/>
                  </a:lnTo>
                  <a:lnTo>
                    <a:pt x="62101" y="1037766"/>
                  </a:lnTo>
                  <a:lnTo>
                    <a:pt x="24240" y="1020617"/>
                  </a:lnTo>
                  <a:lnTo>
                    <a:pt x="2287" y="985324"/>
                  </a:lnTo>
                  <a:lnTo>
                    <a:pt x="0" y="971477"/>
                  </a:lnTo>
                  <a:lnTo>
                    <a:pt x="0" y="966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4"/>
                  </a:lnTo>
                  <a:lnTo>
                    <a:pt x="11569230" y="48433"/>
                  </a:lnTo>
                  <a:lnTo>
                    <a:pt x="11572872" y="66746"/>
                  </a:lnTo>
                  <a:lnTo>
                    <a:pt x="11572872" y="971477"/>
                  </a:lnTo>
                  <a:lnTo>
                    <a:pt x="11558227" y="1010375"/>
                  </a:lnTo>
                  <a:lnTo>
                    <a:pt x="11524439" y="1034580"/>
                  </a:lnTo>
                  <a:lnTo>
                    <a:pt x="11510770" y="1037766"/>
                  </a:lnTo>
                  <a:lnTo>
                    <a:pt x="11506125" y="1038224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09562" y="758666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62101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06125" y="0"/>
                  </a:lnTo>
                  <a:lnTo>
                    <a:pt x="11510770" y="457"/>
                  </a:lnTo>
                  <a:lnTo>
                    <a:pt x="11548632" y="17606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72414" y="62100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2"/>
                  </a:lnTo>
                  <a:lnTo>
                    <a:pt x="11571499" y="980723"/>
                  </a:lnTo>
                  <a:lnTo>
                    <a:pt x="11570584" y="98532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6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5437" y="994124"/>
                  </a:lnTo>
                  <a:lnTo>
                    <a:pt x="3642" y="989791"/>
                  </a:lnTo>
                  <a:lnTo>
                    <a:pt x="2287" y="985324"/>
                  </a:lnTo>
                  <a:lnTo>
                    <a:pt x="1372" y="980723"/>
                  </a:lnTo>
                  <a:lnTo>
                    <a:pt x="457" y="976122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75654" y="79628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584327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7.</a:t>
            </a:r>
            <a:r>
              <a:rPr sz="2250" b="1" spc="35" dirty="0">
                <a:latin typeface="Liberation Sans"/>
                <a:cs typeface="Liberation Sans"/>
              </a:rPr>
              <a:t> </a:t>
            </a:r>
            <a:r>
              <a:rPr spc="-310" dirty="0"/>
              <a:t>アプローチ</a:t>
            </a:r>
            <a:r>
              <a:rPr spc="-540" dirty="0">
                <a:latin typeface="Calibri"/>
                <a:cs typeface="Calibri"/>
              </a:rPr>
              <a:t>③ </a:t>
            </a:r>
            <a:r>
              <a:rPr spc="-335" dirty="0"/>
              <a:t>リアルタイム保険料計算機能</a:t>
            </a:r>
            <a:endParaRPr sz="2250">
              <a:latin typeface="Calibri"/>
              <a:cs typeface="Calibri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847724" y="1162049"/>
            <a:ext cx="2095500" cy="952500"/>
            <a:chOff x="847724" y="1162049"/>
            <a:chExt cx="2095500" cy="952500"/>
          </a:xfrm>
        </p:grpSpPr>
        <p:sp>
          <p:nvSpPr>
            <p:cNvPr id="9" name="object 9"/>
            <p:cNvSpPr/>
            <p:nvPr/>
          </p:nvSpPr>
          <p:spPr>
            <a:xfrm>
              <a:off x="852487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1947862" y="942974"/>
                  </a:moveTo>
                  <a:lnTo>
                    <a:pt x="138112" y="942974"/>
                  </a:lnTo>
                  <a:lnTo>
                    <a:pt x="131327" y="942808"/>
                  </a:lnTo>
                  <a:lnTo>
                    <a:pt x="91591" y="934904"/>
                  </a:lnTo>
                  <a:lnTo>
                    <a:pt x="55831" y="915791"/>
                  </a:lnTo>
                  <a:lnTo>
                    <a:pt x="27183" y="887142"/>
                  </a:lnTo>
                  <a:lnTo>
                    <a:pt x="8069" y="851383"/>
                  </a:lnTo>
                  <a:lnTo>
                    <a:pt x="165" y="811647"/>
                  </a:lnTo>
                  <a:lnTo>
                    <a:pt x="0" y="804862"/>
                  </a:lnTo>
                  <a:lnTo>
                    <a:pt x="0" y="138112"/>
                  </a:lnTo>
                  <a:lnTo>
                    <a:pt x="5945" y="98019"/>
                  </a:lnTo>
                  <a:lnTo>
                    <a:pt x="23276" y="61381"/>
                  </a:lnTo>
                  <a:lnTo>
                    <a:pt x="50493" y="31348"/>
                  </a:lnTo>
                  <a:lnTo>
                    <a:pt x="85259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4" y="5945"/>
                  </a:lnTo>
                  <a:lnTo>
                    <a:pt x="2024593" y="23276"/>
                  </a:lnTo>
                  <a:lnTo>
                    <a:pt x="2054625" y="50493"/>
                  </a:lnTo>
                  <a:lnTo>
                    <a:pt x="2075461" y="85259"/>
                  </a:lnTo>
                  <a:lnTo>
                    <a:pt x="2085311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9" y="844954"/>
                  </a:lnTo>
                  <a:lnTo>
                    <a:pt x="2062698" y="881593"/>
                  </a:lnTo>
                  <a:lnTo>
                    <a:pt x="2035480" y="911625"/>
                  </a:lnTo>
                  <a:lnTo>
                    <a:pt x="2000715" y="932461"/>
                  </a:lnTo>
                  <a:lnTo>
                    <a:pt x="1961399" y="942311"/>
                  </a:lnTo>
                  <a:lnTo>
                    <a:pt x="1947862" y="9429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852487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0" y="8048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1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4" y="5945"/>
                  </a:lnTo>
                  <a:lnTo>
                    <a:pt x="2024593" y="23276"/>
                  </a:lnTo>
                  <a:lnTo>
                    <a:pt x="2054625" y="50493"/>
                  </a:lnTo>
                  <a:lnTo>
                    <a:pt x="2075461" y="85259"/>
                  </a:lnTo>
                  <a:lnTo>
                    <a:pt x="2085311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9" y="844954"/>
                  </a:lnTo>
                  <a:lnTo>
                    <a:pt x="2062698" y="881593"/>
                  </a:lnTo>
                  <a:lnTo>
                    <a:pt x="2035480" y="911625"/>
                  </a:lnTo>
                  <a:lnTo>
                    <a:pt x="2000715" y="932461"/>
                  </a:lnTo>
                  <a:lnTo>
                    <a:pt x="1961399" y="942311"/>
                  </a:lnTo>
                  <a:lnTo>
                    <a:pt x="1947862" y="942974"/>
                  </a:lnTo>
                  <a:lnTo>
                    <a:pt x="138112" y="942974"/>
                  </a:lnTo>
                  <a:lnTo>
                    <a:pt x="98019" y="937029"/>
                  </a:lnTo>
                  <a:lnTo>
                    <a:pt x="61381" y="919698"/>
                  </a:lnTo>
                  <a:lnTo>
                    <a:pt x="31348" y="892480"/>
                  </a:lnTo>
                  <a:lnTo>
                    <a:pt x="10513" y="857715"/>
                  </a:lnTo>
                  <a:lnTo>
                    <a:pt x="663" y="818399"/>
                  </a:lnTo>
                  <a:lnTo>
                    <a:pt x="0" y="804862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09749" y="1295399"/>
              <a:ext cx="171450" cy="228600"/>
            </a:xfrm>
            <a:prstGeom prst="rect">
              <a:avLst/>
            </a:prstGeom>
          </p:spPr>
        </p:pic>
      </p:grpSp>
      <p:sp>
        <p:nvSpPr>
          <p:cNvPr id="12" name="object 12"/>
          <p:cNvSpPr txBox="1"/>
          <p:nvPr/>
        </p:nvSpPr>
        <p:spPr>
          <a:xfrm>
            <a:off x="1196826" y="1551941"/>
            <a:ext cx="1397000" cy="4298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350" spc="-170" dirty="0">
                <a:latin typeface="SimSun"/>
                <a:cs typeface="SimSun"/>
              </a:rPr>
              <a:t>おすすめプラン表</a:t>
            </a:r>
            <a:r>
              <a:rPr sz="1350" spc="-50" dirty="0">
                <a:latin typeface="Meiryo"/>
                <a:cs typeface="Meiryo"/>
              </a:rPr>
              <a:t>⽰</a:t>
            </a:r>
            <a:endParaRPr sz="1350">
              <a:latin typeface="Meiryo"/>
              <a:cs typeface="Meiryo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000" spc="-95" dirty="0">
                <a:latin typeface="SimSun"/>
                <a:cs typeface="SimSun"/>
              </a:rPr>
              <a:t>前年同条件の内容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152774" y="1547998"/>
            <a:ext cx="285750" cy="180975"/>
          </a:xfrm>
          <a:custGeom>
            <a:avLst/>
            <a:gdLst/>
            <a:ahLst/>
            <a:cxnLst/>
            <a:rect l="l" t="t" r="r" b="b"/>
            <a:pathLst>
              <a:path w="285750" h="180975">
                <a:moveTo>
                  <a:pt x="191597" y="180602"/>
                </a:moveTo>
                <a:lnTo>
                  <a:pt x="186686" y="178482"/>
                </a:lnTo>
                <a:lnTo>
                  <a:pt x="181774" y="176361"/>
                </a:lnTo>
                <a:lnTo>
                  <a:pt x="178593" y="171561"/>
                </a:lnTo>
                <a:lnTo>
                  <a:pt x="178593" y="126020"/>
                </a:lnTo>
                <a:lnTo>
                  <a:pt x="7980" y="126020"/>
                </a:lnTo>
                <a:lnTo>
                  <a:pt x="0" y="118039"/>
                </a:lnTo>
                <a:lnTo>
                  <a:pt x="0" y="62563"/>
                </a:lnTo>
                <a:lnTo>
                  <a:pt x="7980" y="54582"/>
                </a:lnTo>
                <a:lnTo>
                  <a:pt x="178593" y="54582"/>
                </a:lnTo>
                <a:lnTo>
                  <a:pt x="178593" y="9097"/>
                </a:lnTo>
                <a:lnTo>
                  <a:pt x="181774" y="4241"/>
                </a:lnTo>
                <a:lnTo>
                  <a:pt x="191597" y="0"/>
                </a:lnTo>
                <a:lnTo>
                  <a:pt x="197290" y="1004"/>
                </a:lnTo>
                <a:lnTo>
                  <a:pt x="281564" y="80590"/>
                </a:lnTo>
                <a:lnTo>
                  <a:pt x="284243" y="83101"/>
                </a:lnTo>
                <a:lnTo>
                  <a:pt x="285750" y="86617"/>
                </a:lnTo>
                <a:lnTo>
                  <a:pt x="285750" y="93984"/>
                </a:lnTo>
                <a:lnTo>
                  <a:pt x="284243" y="97501"/>
                </a:lnTo>
                <a:lnTo>
                  <a:pt x="281564" y="100012"/>
                </a:lnTo>
                <a:lnTo>
                  <a:pt x="197290" y="179598"/>
                </a:lnTo>
                <a:lnTo>
                  <a:pt x="191597" y="180602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4" name="object 14"/>
          <p:cNvGrpSpPr/>
          <p:nvPr/>
        </p:nvGrpSpPr>
        <p:grpSpPr>
          <a:xfrm>
            <a:off x="3648074" y="1162049"/>
            <a:ext cx="2095500" cy="952500"/>
            <a:chOff x="3648074" y="1162049"/>
            <a:chExt cx="2095500" cy="952500"/>
          </a:xfrm>
        </p:grpSpPr>
        <p:sp>
          <p:nvSpPr>
            <p:cNvPr id="15" name="object 15"/>
            <p:cNvSpPr/>
            <p:nvPr/>
          </p:nvSpPr>
          <p:spPr>
            <a:xfrm>
              <a:off x="3652837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1947862" y="942974"/>
                  </a:moveTo>
                  <a:lnTo>
                    <a:pt x="138112" y="942974"/>
                  </a:lnTo>
                  <a:lnTo>
                    <a:pt x="131327" y="942808"/>
                  </a:lnTo>
                  <a:lnTo>
                    <a:pt x="91590" y="934904"/>
                  </a:lnTo>
                  <a:lnTo>
                    <a:pt x="55831" y="915791"/>
                  </a:lnTo>
                  <a:lnTo>
                    <a:pt x="27182" y="887142"/>
                  </a:lnTo>
                  <a:lnTo>
                    <a:pt x="8069" y="851383"/>
                  </a:lnTo>
                  <a:lnTo>
                    <a:pt x="165" y="811647"/>
                  </a:lnTo>
                  <a:lnTo>
                    <a:pt x="0" y="804862"/>
                  </a:lnTo>
                  <a:lnTo>
                    <a:pt x="0" y="138112"/>
                  </a:lnTo>
                  <a:lnTo>
                    <a:pt x="5944" y="98019"/>
                  </a:lnTo>
                  <a:lnTo>
                    <a:pt x="23275" y="61381"/>
                  </a:lnTo>
                  <a:lnTo>
                    <a:pt x="50493" y="31348"/>
                  </a:lnTo>
                  <a:lnTo>
                    <a:pt x="85258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4" y="5945"/>
                  </a:lnTo>
                  <a:lnTo>
                    <a:pt x="2024593" y="23276"/>
                  </a:lnTo>
                  <a:lnTo>
                    <a:pt x="2054625" y="50493"/>
                  </a:lnTo>
                  <a:lnTo>
                    <a:pt x="2075460" y="85259"/>
                  </a:lnTo>
                  <a:lnTo>
                    <a:pt x="2085311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9" y="844954"/>
                  </a:lnTo>
                  <a:lnTo>
                    <a:pt x="2062698" y="881593"/>
                  </a:lnTo>
                  <a:lnTo>
                    <a:pt x="2035480" y="911625"/>
                  </a:lnTo>
                  <a:lnTo>
                    <a:pt x="2000715" y="932461"/>
                  </a:lnTo>
                  <a:lnTo>
                    <a:pt x="1961399" y="942311"/>
                  </a:lnTo>
                  <a:lnTo>
                    <a:pt x="1947862" y="9429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652837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0" y="8048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4" y="5945"/>
                  </a:lnTo>
                  <a:lnTo>
                    <a:pt x="2024593" y="23276"/>
                  </a:lnTo>
                  <a:lnTo>
                    <a:pt x="2054625" y="50493"/>
                  </a:lnTo>
                  <a:lnTo>
                    <a:pt x="2075460" y="85259"/>
                  </a:lnTo>
                  <a:lnTo>
                    <a:pt x="2085311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9" y="844954"/>
                  </a:lnTo>
                  <a:lnTo>
                    <a:pt x="2062698" y="881593"/>
                  </a:lnTo>
                  <a:lnTo>
                    <a:pt x="2035480" y="911625"/>
                  </a:lnTo>
                  <a:lnTo>
                    <a:pt x="2000715" y="932461"/>
                  </a:lnTo>
                  <a:lnTo>
                    <a:pt x="1961399" y="942311"/>
                  </a:lnTo>
                  <a:lnTo>
                    <a:pt x="1947862" y="942974"/>
                  </a:lnTo>
                  <a:lnTo>
                    <a:pt x="138112" y="942974"/>
                  </a:lnTo>
                  <a:lnTo>
                    <a:pt x="98019" y="937029"/>
                  </a:lnTo>
                  <a:lnTo>
                    <a:pt x="61380" y="919698"/>
                  </a:lnTo>
                  <a:lnTo>
                    <a:pt x="31348" y="892480"/>
                  </a:lnTo>
                  <a:lnTo>
                    <a:pt x="10512" y="857715"/>
                  </a:lnTo>
                  <a:lnTo>
                    <a:pt x="663" y="818399"/>
                  </a:lnTo>
                  <a:lnTo>
                    <a:pt x="0" y="804862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7" name="object 1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581524" y="1302543"/>
              <a:ext cx="228600" cy="214312"/>
            </a:xfrm>
            <a:prstGeom prst="rect">
              <a:avLst/>
            </a:prstGeom>
          </p:spPr>
        </p:pic>
      </p:grpSp>
      <p:sp>
        <p:nvSpPr>
          <p:cNvPr id="18" name="object 18"/>
          <p:cNvSpPr txBox="1"/>
          <p:nvPr/>
        </p:nvSpPr>
        <p:spPr>
          <a:xfrm>
            <a:off x="4111476" y="1551941"/>
            <a:ext cx="1169035" cy="4298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05"/>
              </a:spcBef>
            </a:pPr>
            <a:r>
              <a:rPr sz="1350" spc="-155" dirty="0">
                <a:latin typeface="SimSun"/>
                <a:cs typeface="SimSun"/>
              </a:rPr>
              <a:t>補償内容の変更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100" dirty="0">
                <a:latin typeface="SimSun"/>
                <a:cs typeface="SimSun"/>
              </a:rPr>
              <a:t>お客さまが</a:t>
            </a:r>
            <a:r>
              <a:rPr sz="1000" spc="-100" dirty="0">
                <a:latin typeface="Meiryo"/>
                <a:cs typeface="Meiryo"/>
              </a:rPr>
              <a:t>⾃</a:t>
            </a:r>
            <a:r>
              <a:rPr sz="1000" spc="-90" dirty="0">
                <a:latin typeface="SimSun"/>
                <a:cs typeface="SimSun"/>
              </a:rPr>
              <a:t>由に調整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5953124" y="1547998"/>
            <a:ext cx="285750" cy="180975"/>
          </a:xfrm>
          <a:custGeom>
            <a:avLst/>
            <a:gdLst/>
            <a:ahLst/>
            <a:cxnLst/>
            <a:rect l="l" t="t" r="r" b="b"/>
            <a:pathLst>
              <a:path w="285750" h="180975">
                <a:moveTo>
                  <a:pt x="191597" y="180602"/>
                </a:moveTo>
                <a:lnTo>
                  <a:pt x="186686" y="178482"/>
                </a:lnTo>
                <a:lnTo>
                  <a:pt x="181774" y="176361"/>
                </a:lnTo>
                <a:lnTo>
                  <a:pt x="178593" y="171561"/>
                </a:lnTo>
                <a:lnTo>
                  <a:pt x="178593" y="126020"/>
                </a:lnTo>
                <a:lnTo>
                  <a:pt x="7980" y="126020"/>
                </a:lnTo>
                <a:lnTo>
                  <a:pt x="0" y="118039"/>
                </a:lnTo>
                <a:lnTo>
                  <a:pt x="0" y="62563"/>
                </a:lnTo>
                <a:lnTo>
                  <a:pt x="7980" y="54582"/>
                </a:lnTo>
                <a:lnTo>
                  <a:pt x="178593" y="54582"/>
                </a:lnTo>
                <a:lnTo>
                  <a:pt x="178593" y="9097"/>
                </a:lnTo>
                <a:lnTo>
                  <a:pt x="181774" y="4241"/>
                </a:lnTo>
                <a:lnTo>
                  <a:pt x="191597" y="0"/>
                </a:lnTo>
                <a:lnTo>
                  <a:pt x="197290" y="1004"/>
                </a:lnTo>
                <a:lnTo>
                  <a:pt x="281564" y="80590"/>
                </a:lnTo>
                <a:lnTo>
                  <a:pt x="284243" y="83101"/>
                </a:lnTo>
                <a:lnTo>
                  <a:pt x="285750" y="86617"/>
                </a:lnTo>
                <a:lnTo>
                  <a:pt x="285750" y="93984"/>
                </a:lnTo>
                <a:lnTo>
                  <a:pt x="284243" y="97501"/>
                </a:lnTo>
                <a:lnTo>
                  <a:pt x="281564" y="100012"/>
                </a:lnTo>
                <a:lnTo>
                  <a:pt x="197290" y="179598"/>
                </a:lnTo>
                <a:lnTo>
                  <a:pt x="191597" y="180602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0" name="object 20"/>
          <p:cNvGrpSpPr/>
          <p:nvPr/>
        </p:nvGrpSpPr>
        <p:grpSpPr>
          <a:xfrm>
            <a:off x="6448424" y="1162049"/>
            <a:ext cx="2095500" cy="952500"/>
            <a:chOff x="6448424" y="1162049"/>
            <a:chExt cx="2095500" cy="952500"/>
          </a:xfrm>
        </p:grpSpPr>
        <p:sp>
          <p:nvSpPr>
            <p:cNvPr id="21" name="object 21"/>
            <p:cNvSpPr/>
            <p:nvPr/>
          </p:nvSpPr>
          <p:spPr>
            <a:xfrm>
              <a:off x="6453187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1947862" y="942974"/>
                  </a:moveTo>
                  <a:lnTo>
                    <a:pt x="138112" y="942974"/>
                  </a:lnTo>
                  <a:lnTo>
                    <a:pt x="131327" y="942808"/>
                  </a:lnTo>
                  <a:lnTo>
                    <a:pt x="91590" y="934904"/>
                  </a:lnTo>
                  <a:lnTo>
                    <a:pt x="55830" y="915791"/>
                  </a:lnTo>
                  <a:lnTo>
                    <a:pt x="27183" y="887142"/>
                  </a:lnTo>
                  <a:lnTo>
                    <a:pt x="8069" y="851383"/>
                  </a:lnTo>
                  <a:lnTo>
                    <a:pt x="165" y="811647"/>
                  </a:lnTo>
                  <a:lnTo>
                    <a:pt x="0" y="804862"/>
                  </a:lnTo>
                  <a:lnTo>
                    <a:pt x="0" y="138112"/>
                  </a:lnTo>
                  <a:lnTo>
                    <a:pt x="5944" y="98019"/>
                  </a:lnTo>
                  <a:lnTo>
                    <a:pt x="23275" y="61381"/>
                  </a:lnTo>
                  <a:lnTo>
                    <a:pt x="50493" y="31348"/>
                  </a:lnTo>
                  <a:lnTo>
                    <a:pt x="85258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3" y="5945"/>
                  </a:lnTo>
                  <a:lnTo>
                    <a:pt x="2024592" y="23276"/>
                  </a:lnTo>
                  <a:lnTo>
                    <a:pt x="2054625" y="50493"/>
                  </a:lnTo>
                  <a:lnTo>
                    <a:pt x="2075460" y="85259"/>
                  </a:lnTo>
                  <a:lnTo>
                    <a:pt x="2085310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7" y="844954"/>
                  </a:lnTo>
                  <a:lnTo>
                    <a:pt x="2062697" y="881593"/>
                  </a:lnTo>
                  <a:lnTo>
                    <a:pt x="2035479" y="911625"/>
                  </a:lnTo>
                  <a:lnTo>
                    <a:pt x="2000714" y="932461"/>
                  </a:lnTo>
                  <a:lnTo>
                    <a:pt x="1961399" y="942311"/>
                  </a:lnTo>
                  <a:lnTo>
                    <a:pt x="1947862" y="9429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53187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0" y="8048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1"/>
                  </a:lnTo>
                  <a:lnTo>
                    <a:pt x="27183" y="55831"/>
                  </a:lnTo>
                  <a:lnTo>
                    <a:pt x="55830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3" y="5945"/>
                  </a:lnTo>
                  <a:lnTo>
                    <a:pt x="2024592" y="23276"/>
                  </a:lnTo>
                  <a:lnTo>
                    <a:pt x="2054625" y="50493"/>
                  </a:lnTo>
                  <a:lnTo>
                    <a:pt x="2075460" y="85259"/>
                  </a:lnTo>
                  <a:lnTo>
                    <a:pt x="2085310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7" y="844954"/>
                  </a:lnTo>
                  <a:lnTo>
                    <a:pt x="2062697" y="881593"/>
                  </a:lnTo>
                  <a:lnTo>
                    <a:pt x="2035479" y="911625"/>
                  </a:lnTo>
                  <a:lnTo>
                    <a:pt x="2000714" y="932461"/>
                  </a:lnTo>
                  <a:lnTo>
                    <a:pt x="1961399" y="942311"/>
                  </a:lnTo>
                  <a:lnTo>
                    <a:pt x="1947862" y="942974"/>
                  </a:lnTo>
                  <a:lnTo>
                    <a:pt x="138112" y="942974"/>
                  </a:lnTo>
                  <a:lnTo>
                    <a:pt x="98019" y="937029"/>
                  </a:lnTo>
                  <a:lnTo>
                    <a:pt x="61379" y="919698"/>
                  </a:lnTo>
                  <a:lnTo>
                    <a:pt x="31348" y="892480"/>
                  </a:lnTo>
                  <a:lnTo>
                    <a:pt x="10512" y="857715"/>
                  </a:lnTo>
                  <a:lnTo>
                    <a:pt x="663" y="818399"/>
                  </a:lnTo>
                  <a:lnTo>
                    <a:pt x="0" y="804862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3" name="object 2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410449" y="1295399"/>
              <a:ext cx="171450" cy="228600"/>
            </a:xfrm>
            <a:prstGeom prst="rect">
              <a:avLst/>
            </a:prstGeom>
          </p:spPr>
        </p:pic>
      </p:grpSp>
      <p:sp>
        <p:nvSpPr>
          <p:cNvPr id="24" name="object 24"/>
          <p:cNvSpPr txBox="1"/>
          <p:nvPr/>
        </p:nvSpPr>
        <p:spPr>
          <a:xfrm>
            <a:off x="6876107" y="1551941"/>
            <a:ext cx="1240155" cy="4298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05"/>
              </a:spcBef>
            </a:pPr>
            <a:r>
              <a:rPr sz="1350" spc="-170" dirty="0">
                <a:latin typeface="SimSun"/>
                <a:cs typeface="SimSun"/>
              </a:rPr>
              <a:t>リアルタイム計算</a:t>
            </a:r>
            <a:endParaRPr sz="13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55"/>
              </a:spcBef>
            </a:pPr>
            <a:r>
              <a:rPr sz="1000" spc="-95" dirty="0">
                <a:latin typeface="SimSun"/>
                <a:cs typeface="SimSun"/>
              </a:rPr>
              <a:t>即時に保険料が反映</a:t>
            </a:r>
            <a:endParaRPr sz="1000">
              <a:latin typeface="SimSun"/>
              <a:cs typeface="SimSun"/>
            </a:endParaRPr>
          </a:p>
        </p:txBody>
      </p:sp>
      <p:sp>
        <p:nvSpPr>
          <p:cNvPr id="25" name="object 25"/>
          <p:cNvSpPr/>
          <p:nvPr/>
        </p:nvSpPr>
        <p:spPr>
          <a:xfrm>
            <a:off x="8753475" y="1547998"/>
            <a:ext cx="285750" cy="180975"/>
          </a:xfrm>
          <a:custGeom>
            <a:avLst/>
            <a:gdLst/>
            <a:ahLst/>
            <a:cxnLst/>
            <a:rect l="l" t="t" r="r" b="b"/>
            <a:pathLst>
              <a:path w="285750" h="180975">
                <a:moveTo>
                  <a:pt x="191597" y="180602"/>
                </a:moveTo>
                <a:lnTo>
                  <a:pt x="186686" y="178482"/>
                </a:lnTo>
                <a:lnTo>
                  <a:pt x="181774" y="176361"/>
                </a:lnTo>
                <a:lnTo>
                  <a:pt x="178593" y="171561"/>
                </a:lnTo>
                <a:lnTo>
                  <a:pt x="178593" y="126020"/>
                </a:lnTo>
                <a:lnTo>
                  <a:pt x="7980" y="126020"/>
                </a:lnTo>
                <a:lnTo>
                  <a:pt x="0" y="118039"/>
                </a:lnTo>
                <a:lnTo>
                  <a:pt x="0" y="62563"/>
                </a:lnTo>
                <a:lnTo>
                  <a:pt x="7980" y="54582"/>
                </a:lnTo>
                <a:lnTo>
                  <a:pt x="178593" y="54582"/>
                </a:lnTo>
                <a:lnTo>
                  <a:pt x="178593" y="9097"/>
                </a:lnTo>
                <a:lnTo>
                  <a:pt x="181774" y="4241"/>
                </a:lnTo>
                <a:lnTo>
                  <a:pt x="191597" y="0"/>
                </a:lnTo>
                <a:lnTo>
                  <a:pt x="197290" y="1004"/>
                </a:lnTo>
                <a:lnTo>
                  <a:pt x="281564" y="80590"/>
                </a:lnTo>
                <a:lnTo>
                  <a:pt x="284243" y="83101"/>
                </a:lnTo>
                <a:lnTo>
                  <a:pt x="285750" y="86617"/>
                </a:lnTo>
                <a:lnTo>
                  <a:pt x="285750" y="93984"/>
                </a:lnTo>
                <a:lnTo>
                  <a:pt x="284243" y="97501"/>
                </a:lnTo>
                <a:lnTo>
                  <a:pt x="281564" y="100012"/>
                </a:lnTo>
                <a:lnTo>
                  <a:pt x="197290" y="179598"/>
                </a:lnTo>
                <a:lnTo>
                  <a:pt x="191597" y="180602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26" name="object 26"/>
          <p:cNvGrpSpPr/>
          <p:nvPr/>
        </p:nvGrpSpPr>
        <p:grpSpPr>
          <a:xfrm>
            <a:off x="9248774" y="1162049"/>
            <a:ext cx="2095500" cy="952500"/>
            <a:chOff x="9248774" y="1162049"/>
            <a:chExt cx="2095500" cy="952500"/>
          </a:xfrm>
        </p:grpSpPr>
        <p:sp>
          <p:nvSpPr>
            <p:cNvPr id="27" name="object 27"/>
            <p:cNvSpPr/>
            <p:nvPr/>
          </p:nvSpPr>
          <p:spPr>
            <a:xfrm>
              <a:off x="9253536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1947862" y="942974"/>
                  </a:moveTo>
                  <a:lnTo>
                    <a:pt x="138112" y="942974"/>
                  </a:lnTo>
                  <a:lnTo>
                    <a:pt x="131326" y="942808"/>
                  </a:lnTo>
                  <a:lnTo>
                    <a:pt x="91589" y="934904"/>
                  </a:lnTo>
                  <a:lnTo>
                    <a:pt x="55830" y="915791"/>
                  </a:lnTo>
                  <a:lnTo>
                    <a:pt x="27182" y="887142"/>
                  </a:lnTo>
                  <a:lnTo>
                    <a:pt x="8068" y="851383"/>
                  </a:lnTo>
                  <a:lnTo>
                    <a:pt x="165" y="811647"/>
                  </a:lnTo>
                  <a:lnTo>
                    <a:pt x="0" y="804862"/>
                  </a:lnTo>
                  <a:lnTo>
                    <a:pt x="0" y="138112"/>
                  </a:lnTo>
                  <a:lnTo>
                    <a:pt x="5944" y="98019"/>
                  </a:lnTo>
                  <a:lnTo>
                    <a:pt x="23275" y="61381"/>
                  </a:lnTo>
                  <a:lnTo>
                    <a:pt x="50493" y="31348"/>
                  </a:lnTo>
                  <a:lnTo>
                    <a:pt x="85258" y="10513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4" y="5945"/>
                  </a:lnTo>
                  <a:lnTo>
                    <a:pt x="2024591" y="23276"/>
                  </a:lnTo>
                  <a:lnTo>
                    <a:pt x="2054624" y="50493"/>
                  </a:lnTo>
                  <a:lnTo>
                    <a:pt x="2075459" y="85259"/>
                  </a:lnTo>
                  <a:lnTo>
                    <a:pt x="2085309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6" y="844954"/>
                  </a:lnTo>
                  <a:lnTo>
                    <a:pt x="2062697" y="881593"/>
                  </a:lnTo>
                  <a:lnTo>
                    <a:pt x="2035479" y="911625"/>
                  </a:lnTo>
                  <a:lnTo>
                    <a:pt x="2000714" y="932461"/>
                  </a:lnTo>
                  <a:lnTo>
                    <a:pt x="1961400" y="942311"/>
                  </a:lnTo>
                  <a:lnTo>
                    <a:pt x="1947862" y="9429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9253536" y="1166812"/>
              <a:ext cx="2085975" cy="942975"/>
            </a:xfrm>
            <a:custGeom>
              <a:avLst/>
              <a:gdLst/>
              <a:ahLst/>
              <a:cxnLst/>
              <a:rect l="l" t="t" r="r" b="b"/>
              <a:pathLst>
                <a:path w="2085975" h="942975">
                  <a:moveTo>
                    <a:pt x="0" y="8048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8" y="91591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1947862" y="0"/>
                  </a:lnTo>
                  <a:lnTo>
                    <a:pt x="1987954" y="5945"/>
                  </a:lnTo>
                  <a:lnTo>
                    <a:pt x="2024591" y="23276"/>
                  </a:lnTo>
                  <a:lnTo>
                    <a:pt x="2054624" y="50493"/>
                  </a:lnTo>
                  <a:lnTo>
                    <a:pt x="2075459" y="85259"/>
                  </a:lnTo>
                  <a:lnTo>
                    <a:pt x="2085309" y="124574"/>
                  </a:lnTo>
                  <a:lnTo>
                    <a:pt x="2085974" y="138112"/>
                  </a:lnTo>
                  <a:lnTo>
                    <a:pt x="2085974" y="804862"/>
                  </a:lnTo>
                  <a:lnTo>
                    <a:pt x="2080026" y="844954"/>
                  </a:lnTo>
                  <a:lnTo>
                    <a:pt x="2062697" y="881593"/>
                  </a:lnTo>
                  <a:lnTo>
                    <a:pt x="2035479" y="911625"/>
                  </a:lnTo>
                  <a:lnTo>
                    <a:pt x="2000714" y="932461"/>
                  </a:lnTo>
                  <a:lnTo>
                    <a:pt x="1961400" y="942311"/>
                  </a:lnTo>
                  <a:lnTo>
                    <a:pt x="1947862" y="942974"/>
                  </a:lnTo>
                  <a:lnTo>
                    <a:pt x="138112" y="942974"/>
                  </a:lnTo>
                  <a:lnTo>
                    <a:pt x="98018" y="937029"/>
                  </a:lnTo>
                  <a:lnTo>
                    <a:pt x="61379" y="919698"/>
                  </a:lnTo>
                  <a:lnTo>
                    <a:pt x="31347" y="892480"/>
                  </a:lnTo>
                  <a:lnTo>
                    <a:pt x="10512" y="857715"/>
                  </a:lnTo>
                  <a:lnTo>
                    <a:pt x="662" y="818399"/>
                  </a:lnTo>
                  <a:lnTo>
                    <a:pt x="0" y="804862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9" name="object 2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0182224" y="1295399"/>
              <a:ext cx="228599" cy="228599"/>
            </a:xfrm>
            <a:prstGeom prst="rect">
              <a:avLst/>
            </a:prstGeom>
          </p:spPr>
        </p:pic>
      </p:grpSp>
      <p:sp>
        <p:nvSpPr>
          <p:cNvPr id="30" name="object 30"/>
          <p:cNvSpPr txBox="1"/>
          <p:nvPr/>
        </p:nvSpPr>
        <p:spPr>
          <a:xfrm>
            <a:off x="9712176" y="1551941"/>
            <a:ext cx="1169035" cy="429895"/>
          </a:xfrm>
          <a:prstGeom prst="rect">
            <a:avLst/>
          </a:prstGeom>
        </p:spPr>
        <p:txBody>
          <a:bodyPr vert="horz" wrap="square" lIns="0" tIns="38735" rIns="0" bIns="0" rtlCol="0">
            <a:spAutoFit/>
          </a:bodyPr>
          <a:lstStyle/>
          <a:p>
            <a:pPr marL="50165">
              <a:lnSpc>
                <a:spcPct val="100000"/>
              </a:lnSpc>
              <a:spcBef>
                <a:spcPts val="305"/>
              </a:spcBef>
            </a:pPr>
            <a:r>
              <a:rPr sz="1350" spc="-170" dirty="0">
                <a:latin typeface="SimSun"/>
                <a:cs typeface="SimSun"/>
              </a:rPr>
              <a:t>最適プラン</a:t>
            </a:r>
            <a:r>
              <a:rPr sz="1350" spc="-170" dirty="0">
                <a:latin typeface="Meiryo"/>
                <a:cs typeface="Meiryo"/>
              </a:rPr>
              <a:t>決</a:t>
            </a:r>
            <a:r>
              <a:rPr sz="1350" spc="-50" dirty="0">
                <a:latin typeface="SimSun"/>
                <a:cs typeface="SimSun"/>
              </a:rPr>
              <a:t>定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55"/>
              </a:spcBef>
            </a:pPr>
            <a:r>
              <a:rPr sz="1000" spc="-100" dirty="0">
                <a:latin typeface="SimSun"/>
                <a:cs typeface="SimSun"/>
              </a:rPr>
              <a:t>納</a:t>
            </a:r>
            <a:r>
              <a:rPr sz="1000" spc="-100" dirty="0">
                <a:latin typeface="Meiryo"/>
                <a:cs typeface="Meiryo"/>
              </a:rPr>
              <a:t>得</a:t>
            </a:r>
            <a:r>
              <a:rPr sz="1000" spc="-95" dirty="0">
                <a:latin typeface="SimSun"/>
                <a:cs typeface="SimSun"/>
              </a:rPr>
              <a:t>のいくプラン選択</a:t>
            </a:r>
            <a:endParaRPr sz="1000">
              <a:latin typeface="SimSun"/>
              <a:cs typeface="SimSun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342899" y="2495549"/>
            <a:ext cx="4629150" cy="2343150"/>
            <a:chOff x="342899" y="2495549"/>
            <a:chExt cx="4629150" cy="2343150"/>
          </a:xfrm>
        </p:grpSpPr>
        <p:sp>
          <p:nvSpPr>
            <p:cNvPr id="32" name="object 32"/>
            <p:cNvSpPr/>
            <p:nvPr/>
          </p:nvSpPr>
          <p:spPr>
            <a:xfrm>
              <a:off x="352424" y="2505074"/>
              <a:ext cx="4610100" cy="2324100"/>
            </a:xfrm>
            <a:custGeom>
              <a:avLst/>
              <a:gdLst/>
              <a:ahLst/>
              <a:cxnLst/>
              <a:rect l="l" t="t" r="r" b="b"/>
              <a:pathLst>
                <a:path w="4610100" h="2324100">
                  <a:moveTo>
                    <a:pt x="4530003" y="2324099"/>
                  </a:moveTo>
                  <a:lnTo>
                    <a:pt x="80096" y="2324099"/>
                  </a:lnTo>
                  <a:lnTo>
                    <a:pt x="74521" y="2323550"/>
                  </a:lnTo>
                  <a:lnTo>
                    <a:pt x="33418" y="2306525"/>
                  </a:lnTo>
                  <a:lnTo>
                    <a:pt x="8679" y="2276380"/>
                  </a:lnTo>
                  <a:lnTo>
                    <a:pt x="0" y="2244003"/>
                  </a:lnTo>
                  <a:lnTo>
                    <a:pt x="0" y="2238374"/>
                  </a:lnTo>
                  <a:lnTo>
                    <a:pt x="0" y="80096"/>
                  </a:lnTo>
                  <a:lnTo>
                    <a:pt x="11320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4530003" y="0"/>
                  </a:lnTo>
                  <a:lnTo>
                    <a:pt x="4567319" y="11319"/>
                  </a:lnTo>
                  <a:lnTo>
                    <a:pt x="4598778" y="42778"/>
                  </a:lnTo>
                  <a:lnTo>
                    <a:pt x="4610099" y="80096"/>
                  </a:lnTo>
                  <a:lnTo>
                    <a:pt x="4610099" y="2244003"/>
                  </a:lnTo>
                  <a:lnTo>
                    <a:pt x="4598778" y="2281320"/>
                  </a:lnTo>
                  <a:lnTo>
                    <a:pt x="4567319" y="2312779"/>
                  </a:lnTo>
                  <a:lnTo>
                    <a:pt x="4535578" y="2323550"/>
                  </a:lnTo>
                  <a:lnTo>
                    <a:pt x="4530003" y="232409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52424" y="2505074"/>
              <a:ext cx="4610100" cy="2324100"/>
            </a:xfrm>
            <a:custGeom>
              <a:avLst/>
              <a:gdLst/>
              <a:ahLst/>
              <a:cxnLst/>
              <a:rect l="l" t="t" r="r" b="b"/>
              <a:pathLst>
                <a:path w="4610100" h="2324100">
                  <a:moveTo>
                    <a:pt x="0" y="22383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9" y="74521"/>
                  </a:lnTo>
                  <a:lnTo>
                    <a:pt x="1647" y="69000"/>
                  </a:lnTo>
                  <a:lnTo>
                    <a:pt x="2745" y="63480"/>
                  </a:lnTo>
                  <a:lnTo>
                    <a:pt x="4371" y="58119"/>
                  </a:lnTo>
                  <a:lnTo>
                    <a:pt x="6525" y="52919"/>
                  </a:lnTo>
                  <a:lnTo>
                    <a:pt x="8679" y="47718"/>
                  </a:lnTo>
                  <a:lnTo>
                    <a:pt x="11320" y="42778"/>
                  </a:lnTo>
                  <a:lnTo>
                    <a:pt x="14447" y="38098"/>
                  </a:lnTo>
                  <a:lnTo>
                    <a:pt x="17574" y="33417"/>
                  </a:lnTo>
                  <a:lnTo>
                    <a:pt x="21128" y="29088"/>
                  </a:lnTo>
                  <a:lnTo>
                    <a:pt x="25108" y="25108"/>
                  </a:lnTo>
                  <a:lnTo>
                    <a:pt x="29088" y="21127"/>
                  </a:lnTo>
                  <a:lnTo>
                    <a:pt x="52919" y="6525"/>
                  </a:lnTo>
                  <a:lnTo>
                    <a:pt x="58119" y="4371"/>
                  </a:lnTo>
                  <a:lnTo>
                    <a:pt x="63480" y="2745"/>
                  </a:lnTo>
                  <a:lnTo>
                    <a:pt x="69000" y="1646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5" y="0"/>
                  </a:lnTo>
                  <a:lnTo>
                    <a:pt x="4524374" y="0"/>
                  </a:lnTo>
                  <a:lnTo>
                    <a:pt x="4530003" y="0"/>
                  </a:lnTo>
                  <a:lnTo>
                    <a:pt x="4535578" y="549"/>
                  </a:lnTo>
                  <a:lnTo>
                    <a:pt x="4541098" y="1646"/>
                  </a:lnTo>
                  <a:lnTo>
                    <a:pt x="4546618" y="2745"/>
                  </a:lnTo>
                  <a:lnTo>
                    <a:pt x="4551979" y="4371"/>
                  </a:lnTo>
                  <a:lnTo>
                    <a:pt x="4557179" y="6525"/>
                  </a:lnTo>
                  <a:lnTo>
                    <a:pt x="4562379" y="8679"/>
                  </a:lnTo>
                  <a:lnTo>
                    <a:pt x="4592524" y="33417"/>
                  </a:lnTo>
                  <a:lnTo>
                    <a:pt x="4595651" y="38098"/>
                  </a:lnTo>
                  <a:lnTo>
                    <a:pt x="4598778" y="42778"/>
                  </a:lnTo>
                  <a:lnTo>
                    <a:pt x="4610099" y="80096"/>
                  </a:lnTo>
                  <a:lnTo>
                    <a:pt x="4610099" y="85724"/>
                  </a:lnTo>
                  <a:lnTo>
                    <a:pt x="4610099" y="2238374"/>
                  </a:lnTo>
                  <a:lnTo>
                    <a:pt x="4601419" y="2276380"/>
                  </a:lnTo>
                  <a:lnTo>
                    <a:pt x="4595651" y="2286000"/>
                  </a:lnTo>
                  <a:lnTo>
                    <a:pt x="4592524" y="2290680"/>
                  </a:lnTo>
                  <a:lnTo>
                    <a:pt x="4562379" y="2315419"/>
                  </a:lnTo>
                  <a:lnTo>
                    <a:pt x="4530003" y="2324099"/>
                  </a:lnTo>
                  <a:lnTo>
                    <a:pt x="4524374" y="2324099"/>
                  </a:lnTo>
                  <a:lnTo>
                    <a:pt x="85725" y="2324099"/>
                  </a:lnTo>
                  <a:lnTo>
                    <a:pt x="80096" y="2324099"/>
                  </a:lnTo>
                  <a:lnTo>
                    <a:pt x="74521" y="2323550"/>
                  </a:lnTo>
                  <a:lnTo>
                    <a:pt x="38098" y="2309652"/>
                  </a:lnTo>
                  <a:lnTo>
                    <a:pt x="33418" y="2306525"/>
                  </a:lnTo>
                  <a:lnTo>
                    <a:pt x="14447" y="2286000"/>
                  </a:lnTo>
                  <a:lnTo>
                    <a:pt x="11320" y="2281320"/>
                  </a:lnTo>
                  <a:lnTo>
                    <a:pt x="0" y="2244003"/>
                  </a:lnTo>
                  <a:lnTo>
                    <a:pt x="0" y="2238374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61962" y="2919412"/>
              <a:ext cx="4391025" cy="1800225"/>
            </a:xfrm>
            <a:custGeom>
              <a:avLst/>
              <a:gdLst/>
              <a:ahLst/>
              <a:cxnLst/>
              <a:rect l="l" t="t" r="r" b="b"/>
              <a:pathLst>
                <a:path w="4391025" h="1800225">
                  <a:moveTo>
                    <a:pt x="4324277" y="1800224"/>
                  </a:moveTo>
                  <a:lnTo>
                    <a:pt x="66746" y="1800224"/>
                  </a:lnTo>
                  <a:lnTo>
                    <a:pt x="62101" y="1799766"/>
                  </a:lnTo>
                  <a:lnTo>
                    <a:pt x="24240" y="1782617"/>
                  </a:lnTo>
                  <a:lnTo>
                    <a:pt x="2287" y="1747324"/>
                  </a:lnTo>
                  <a:lnTo>
                    <a:pt x="0" y="1733477"/>
                  </a:lnTo>
                  <a:lnTo>
                    <a:pt x="0" y="17287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4324277" y="0"/>
                  </a:lnTo>
                  <a:lnTo>
                    <a:pt x="4363174" y="14644"/>
                  </a:lnTo>
                  <a:lnTo>
                    <a:pt x="4387380" y="48432"/>
                  </a:lnTo>
                  <a:lnTo>
                    <a:pt x="4391024" y="66746"/>
                  </a:lnTo>
                  <a:lnTo>
                    <a:pt x="4391024" y="1733477"/>
                  </a:lnTo>
                  <a:lnTo>
                    <a:pt x="4376378" y="1772375"/>
                  </a:lnTo>
                  <a:lnTo>
                    <a:pt x="4342590" y="1796581"/>
                  </a:lnTo>
                  <a:lnTo>
                    <a:pt x="4328922" y="1799766"/>
                  </a:lnTo>
                  <a:lnTo>
                    <a:pt x="4324277" y="18002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61962" y="2919412"/>
              <a:ext cx="4391025" cy="1800225"/>
            </a:xfrm>
            <a:custGeom>
              <a:avLst/>
              <a:gdLst/>
              <a:ahLst/>
              <a:cxnLst/>
              <a:rect l="l" t="t" r="r" b="b"/>
              <a:pathLst>
                <a:path w="4391025" h="1800225">
                  <a:moveTo>
                    <a:pt x="0" y="1728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5437" y="44099"/>
                  </a:lnTo>
                  <a:lnTo>
                    <a:pt x="7232" y="39765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31748" y="12038"/>
                  </a:lnTo>
                  <a:lnTo>
                    <a:pt x="35649" y="9432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4319587" y="0"/>
                  </a:lnTo>
                  <a:lnTo>
                    <a:pt x="4324277" y="0"/>
                  </a:lnTo>
                  <a:lnTo>
                    <a:pt x="4328922" y="457"/>
                  </a:lnTo>
                  <a:lnTo>
                    <a:pt x="4333523" y="1372"/>
                  </a:lnTo>
                  <a:lnTo>
                    <a:pt x="4338123" y="2287"/>
                  </a:lnTo>
                  <a:lnTo>
                    <a:pt x="4370100" y="20923"/>
                  </a:lnTo>
                  <a:lnTo>
                    <a:pt x="4373417" y="24239"/>
                  </a:lnTo>
                  <a:lnTo>
                    <a:pt x="4376378" y="27848"/>
                  </a:lnTo>
                  <a:lnTo>
                    <a:pt x="4378984" y="31748"/>
                  </a:lnTo>
                  <a:lnTo>
                    <a:pt x="4381590" y="35648"/>
                  </a:lnTo>
                  <a:lnTo>
                    <a:pt x="4391024" y="71437"/>
                  </a:lnTo>
                  <a:lnTo>
                    <a:pt x="4391024" y="1728787"/>
                  </a:lnTo>
                  <a:lnTo>
                    <a:pt x="4391024" y="1733477"/>
                  </a:lnTo>
                  <a:lnTo>
                    <a:pt x="4390566" y="1738123"/>
                  </a:lnTo>
                  <a:lnTo>
                    <a:pt x="4389651" y="1742723"/>
                  </a:lnTo>
                  <a:lnTo>
                    <a:pt x="4388736" y="1747324"/>
                  </a:lnTo>
                  <a:lnTo>
                    <a:pt x="4387380" y="1751791"/>
                  </a:lnTo>
                  <a:lnTo>
                    <a:pt x="4385585" y="1756124"/>
                  </a:lnTo>
                  <a:lnTo>
                    <a:pt x="4383790" y="1760458"/>
                  </a:lnTo>
                  <a:lnTo>
                    <a:pt x="4381590" y="1764575"/>
                  </a:lnTo>
                  <a:lnTo>
                    <a:pt x="4378984" y="1768475"/>
                  </a:lnTo>
                  <a:lnTo>
                    <a:pt x="4376378" y="1772375"/>
                  </a:lnTo>
                  <a:lnTo>
                    <a:pt x="4342590" y="1796581"/>
                  </a:lnTo>
                  <a:lnTo>
                    <a:pt x="4319587" y="1800224"/>
                  </a:lnTo>
                  <a:lnTo>
                    <a:pt x="71437" y="1800224"/>
                  </a:lnTo>
                  <a:lnTo>
                    <a:pt x="31748" y="1788184"/>
                  </a:lnTo>
                  <a:lnTo>
                    <a:pt x="27848" y="1785578"/>
                  </a:lnTo>
                  <a:lnTo>
                    <a:pt x="24240" y="1782617"/>
                  </a:lnTo>
                  <a:lnTo>
                    <a:pt x="20923" y="1779300"/>
                  </a:lnTo>
                  <a:lnTo>
                    <a:pt x="17606" y="1775983"/>
                  </a:lnTo>
                  <a:lnTo>
                    <a:pt x="5437" y="1756124"/>
                  </a:lnTo>
                  <a:lnTo>
                    <a:pt x="3642" y="1751791"/>
                  </a:lnTo>
                  <a:lnTo>
                    <a:pt x="2287" y="1747324"/>
                  </a:lnTo>
                  <a:lnTo>
                    <a:pt x="1372" y="1742723"/>
                  </a:lnTo>
                  <a:lnTo>
                    <a:pt x="457" y="1738123"/>
                  </a:lnTo>
                  <a:lnTo>
                    <a:pt x="0" y="1733477"/>
                  </a:lnTo>
                  <a:lnTo>
                    <a:pt x="0" y="17287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035472" y="2584424"/>
            <a:ext cx="12446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1C4ED8"/>
                </a:solidFill>
                <a:latin typeface="SimSun"/>
                <a:cs typeface="SimSun"/>
              </a:rPr>
              <a:t>補償内容変更画</a:t>
            </a:r>
            <a:r>
              <a:rPr sz="1350" spc="-50" dirty="0">
                <a:solidFill>
                  <a:srgbClr val="1C4ED8"/>
                </a:solidFill>
                <a:latin typeface="Meiryo"/>
                <a:cs typeface="Meiryo"/>
              </a:rPr>
              <a:t>⾯</a:t>
            </a:r>
            <a:endParaRPr sz="1350">
              <a:latin typeface="Meiryo"/>
              <a:cs typeface="Meiryo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604936" y="3072980"/>
            <a:ext cx="10922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latin typeface="Meiryo"/>
                <a:cs typeface="Meiryo"/>
              </a:rPr>
              <a:t>⽕災</a:t>
            </a:r>
            <a:r>
              <a:rPr sz="1200" spc="-150" dirty="0">
                <a:latin typeface="SimSun"/>
                <a:cs typeface="SimSun"/>
              </a:rPr>
              <a:t>保険基本補償</a:t>
            </a:r>
            <a:endParaRPr sz="1200">
              <a:latin typeface="SimSun"/>
              <a:cs typeface="SimSun"/>
            </a:endParaRPr>
          </a:p>
        </p:txBody>
      </p:sp>
      <p:grpSp>
        <p:nvGrpSpPr>
          <p:cNvPr id="38" name="object 38"/>
          <p:cNvGrpSpPr/>
          <p:nvPr/>
        </p:nvGrpSpPr>
        <p:grpSpPr>
          <a:xfrm>
            <a:off x="619124" y="3324224"/>
            <a:ext cx="3057525" cy="1143000"/>
            <a:chOff x="619124" y="3324224"/>
            <a:chExt cx="3057525" cy="1143000"/>
          </a:xfrm>
        </p:grpSpPr>
        <p:sp>
          <p:nvSpPr>
            <p:cNvPr id="39" name="object 39"/>
            <p:cNvSpPr/>
            <p:nvPr/>
          </p:nvSpPr>
          <p:spPr>
            <a:xfrm>
              <a:off x="619124" y="3324224"/>
              <a:ext cx="3057525" cy="152400"/>
            </a:xfrm>
            <a:custGeom>
              <a:avLst/>
              <a:gdLst/>
              <a:ahLst/>
              <a:cxnLst/>
              <a:rect l="l" t="t" r="r" b="b"/>
              <a:pathLst>
                <a:path w="3057525" h="152400">
                  <a:moveTo>
                    <a:pt x="29863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86328" y="0"/>
                  </a:lnTo>
                  <a:lnTo>
                    <a:pt x="3027819" y="15621"/>
                  </a:lnTo>
                  <a:lnTo>
                    <a:pt x="3053638" y="51661"/>
                  </a:lnTo>
                  <a:lnTo>
                    <a:pt x="3057524" y="71196"/>
                  </a:lnTo>
                  <a:lnTo>
                    <a:pt x="3057524" y="81203"/>
                  </a:lnTo>
                  <a:lnTo>
                    <a:pt x="3041902" y="122694"/>
                  </a:lnTo>
                  <a:lnTo>
                    <a:pt x="3005862" y="148513"/>
                  </a:lnTo>
                  <a:lnTo>
                    <a:pt x="2991283" y="151911"/>
                  </a:lnTo>
                  <a:lnTo>
                    <a:pt x="2986328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619124" y="3324224"/>
              <a:ext cx="2295525" cy="152400"/>
            </a:xfrm>
            <a:custGeom>
              <a:avLst/>
              <a:gdLst/>
              <a:ahLst/>
              <a:cxnLst/>
              <a:rect l="l" t="t" r="r" b="b"/>
              <a:pathLst>
                <a:path w="2295525" h="152400">
                  <a:moveTo>
                    <a:pt x="22243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224328" y="0"/>
                  </a:lnTo>
                  <a:lnTo>
                    <a:pt x="2265818" y="15621"/>
                  </a:lnTo>
                  <a:lnTo>
                    <a:pt x="2291638" y="51661"/>
                  </a:lnTo>
                  <a:lnTo>
                    <a:pt x="2295524" y="71196"/>
                  </a:lnTo>
                  <a:lnTo>
                    <a:pt x="2295524" y="81203"/>
                  </a:lnTo>
                  <a:lnTo>
                    <a:pt x="2279902" y="122694"/>
                  </a:lnTo>
                  <a:lnTo>
                    <a:pt x="2243862" y="148513"/>
                  </a:lnTo>
                  <a:lnTo>
                    <a:pt x="2229283" y="151911"/>
                  </a:lnTo>
                  <a:lnTo>
                    <a:pt x="2224328" y="152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619124" y="3819524"/>
              <a:ext cx="3057525" cy="152400"/>
            </a:xfrm>
            <a:custGeom>
              <a:avLst/>
              <a:gdLst/>
              <a:ahLst/>
              <a:cxnLst/>
              <a:rect l="l" t="t" r="r" b="b"/>
              <a:pathLst>
                <a:path w="3057525" h="152400">
                  <a:moveTo>
                    <a:pt x="29863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86328" y="0"/>
                  </a:lnTo>
                  <a:lnTo>
                    <a:pt x="3027819" y="15621"/>
                  </a:lnTo>
                  <a:lnTo>
                    <a:pt x="3053638" y="51661"/>
                  </a:lnTo>
                  <a:lnTo>
                    <a:pt x="3057524" y="71196"/>
                  </a:lnTo>
                  <a:lnTo>
                    <a:pt x="3057524" y="81203"/>
                  </a:lnTo>
                  <a:lnTo>
                    <a:pt x="3041902" y="122694"/>
                  </a:lnTo>
                  <a:lnTo>
                    <a:pt x="3005862" y="148513"/>
                  </a:lnTo>
                  <a:lnTo>
                    <a:pt x="2991283" y="151911"/>
                  </a:lnTo>
                  <a:lnTo>
                    <a:pt x="2986328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619124" y="3819524"/>
              <a:ext cx="1524000" cy="152400"/>
            </a:xfrm>
            <a:custGeom>
              <a:avLst/>
              <a:gdLst/>
              <a:ahLst/>
              <a:cxnLst/>
              <a:rect l="l" t="t" r="r" b="b"/>
              <a:pathLst>
                <a:path w="1524000" h="152400">
                  <a:moveTo>
                    <a:pt x="1452803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452803" y="0"/>
                  </a:lnTo>
                  <a:lnTo>
                    <a:pt x="1494294" y="15621"/>
                  </a:lnTo>
                  <a:lnTo>
                    <a:pt x="1520114" y="51661"/>
                  </a:lnTo>
                  <a:lnTo>
                    <a:pt x="1523999" y="71196"/>
                  </a:lnTo>
                  <a:lnTo>
                    <a:pt x="1523999" y="81203"/>
                  </a:lnTo>
                  <a:lnTo>
                    <a:pt x="1508377" y="122694"/>
                  </a:lnTo>
                  <a:lnTo>
                    <a:pt x="1472337" y="148513"/>
                  </a:lnTo>
                  <a:lnTo>
                    <a:pt x="1457758" y="151911"/>
                  </a:lnTo>
                  <a:lnTo>
                    <a:pt x="1452803" y="152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619124" y="4314824"/>
              <a:ext cx="3057525" cy="152400"/>
            </a:xfrm>
            <a:custGeom>
              <a:avLst/>
              <a:gdLst/>
              <a:ahLst/>
              <a:cxnLst/>
              <a:rect l="l" t="t" r="r" b="b"/>
              <a:pathLst>
                <a:path w="3057525" h="152400">
                  <a:moveTo>
                    <a:pt x="29863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2986328" y="0"/>
                  </a:lnTo>
                  <a:lnTo>
                    <a:pt x="3027819" y="15621"/>
                  </a:lnTo>
                  <a:lnTo>
                    <a:pt x="3053638" y="51661"/>
                  </a:lnTo>
                  <a:lnTo>
                    <a:pt x="3057524" y="71196"/>
                  </a:lnTo>
                  <a:lnTo>
                    <a:pt x="3057524" y="81203"/>
                  </a:lnTo>
                  <a:lnTo>
                    <a:pt x="3041902" y="122693"/>
                  </a:lnTo>
                  <a:lnTo>
                    <a:pt x="3005862" y="148513"/>
                  </a:lnTo>
                  <a:lnTo>
                    <a:pt x="2991283" y="151911"/>
                  </a:lnTo>
                  <a:lnTo>
                    <a:pt x="2986328" y="152399"/>
                  </a:lnTo>
                  <a:close/>
                </a:path>
              </a:pathLst>
            </a:custGeom>
            <a:solidFill>
              <a:srgbClr val="E4E7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619124" y="4314824"/>
              <a:ext cx="1838325" cy="152400"/>
            </a:xfrm>
            <a:custGeom>
              <a:avLst/>
              <a:gdLst/>
              <a:ahLst/>
              <a:cxnLst/>
              <a:rect l="l" t="t" r="r" b="b"/>
              <a:pathLst>
                <a:path w="1838325" h="152400">
                  <a:moveTo>
                    <a:pt x="1767128" y="152399"/>
                  </a:moveTo>
                  <a:lnTo>
                    <a:pt x="71196" y="152399"/>
                  </a:lnTo>
                  <a:lnTo>
                    <a:pt x="66241" y="151911"/>
                  </a:lnTo>
                  <a:lnTo>
                    <a:pt x="29705" y="136777"/>
                  </a:lnTo>
                  <a:lnTo>
                    <a:pt x="3885" y="100737"/>
                  </a:lnTo>
                  <a:lnTo>
                    <a:pt x="0" y="81203"/>
                  </a:lnTo>
                  <a:lnTo>
                    <a:pt x="0" y="76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767128" y="0"/>
                  </a:lnTo>
                  <a:lnTo>
                    <a:pt x="1808619" y="15621"/>
                  </a:lnTo>
                  <a:lnTo>
                    <a:pt x="1834438" y="51661"/>
                  </a:lnTo>
                  <a:lnTo>
                    <a:pt x="1838324" y="71196"/>
                  </a:lnTo>
                  <a:lnTo>
                    <a:pt x="1838324" y="81203"/>
                  </a:lnTo>
                  <a:lnTo>
                    <a:pt x="1822702" y="122693"/>
                  </a:lnTo>
                  <a:lnTo>
                    <a:pt x="1786662" y="148513"/>
                  </a:lnTo>
                  <a:lnTo>
                    <a:pt x="1772083" y="151911"/>
                  </a:lnTo>
                  <a:lnTo>
                    <a:pt x="1767128" y="152399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3741340" y="3284664"/>
            <a:ext cx="62611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latin typeface="Liberation Sans"/>
                <a:cs typeface="Liberation Sans"/>
              </a:rPr>
              <a:t>5,000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6" name="object 46"/>
          <p:cNvSpPr txBox="1"/>
          <p:nvPr/>
        </p:nvSpPr>
        <p:spPr>
          <a:xfrm>
            <a:off x="604936" y="3568281"/>
            <a:ext cx="55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latin typeface="Meiryo"/>
                <a:cs typeface="Meiryo"/>
              </a:rPr>
              <a:t>⽔災</a:t>
            </a:r>
            <a:r>
              <a:rPr sz="1200" spc="-130" dirty="0">
                <a:latin typeface="SimSun"/>
                <a:cs typeface="SimSun"/>
              </a:rPr>
              <a:t>補償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7" name="object 47"/>
          <p:cNvSpPr txBox="1"/>
          <p:nvPr/>
        </p:nvSpPr>
        <p:spPr>
          <a:xfrm>
            <a:off x="3741340" y="3779964"/>
            <a:ext cx="62611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latin typeface="Liberation Sans"/>
                <a:cs typeface="Liberation Sans"/>
              </a:rPr>
              <a:t>2,500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604936" y="4063581"/>
            <a:ext cx="55880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65" dirty="0">
                <a:latin typeface="Meiryo"/>
                <a:cs typeface="Meiryo"/>
              </a:rPr>
              <a:t>⾵災</a:t>
            </a:r>
            <a:r>
              <a:rPr sz="1200" spc="-130" dirty="0">
                <a:latin typeface="SimSun"/>
                <a:cs typeface="SimSun"/>
              </a:rPr>
              <a:t>補償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49" name="object 49"/>
          <p:cNvSpPr txBox="1"/>
          <p:nvPr/>
        </p:nvSpPr>
        <p:spPr>
          <a:xfrm>
            <a:off x="3741340" y="4275264"/>
            <a:ext cx="626110" cy="2063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spc="-10" dirty="0">
                <a:latin typeface="Liberation Sans"/>
                <a:cs typeface="Liberation Sans"/>
              </a:rPr>
              <a:t>3,000</a:t>
            </a:r>
            <a:r>
              <a:rPr sz="1150" spc="-80" dirty="0">
                <a:latin typeface="SimSun"/>
                <a:cs typeface="SimSun"/>
              </a:rPr>
              <a:t>万円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0" name="object 50"/>
          <p:cNvGrpSpPr/>
          <p:nvPr/>
        </p:nvGrpSpPr>
        <p:grpSpPr>
          <a:xfrm>
            <a:off x="5276849" y="2857499"/>
            <a:ext cx="1638300" cy="400050"/>
            <a:chOff x="5276849" y="2857499"/>
            <a:chExt cx="1638300" cy="400050"/>
          </a:xfrm>
        </p:grpSpPr>
        <p:sp>
          <p:nvSpPr>
            <p:cNvPr id="51" name="object 51"/>
            <p:cNvSpPr/>
            <p:nvPr/>
          </p:nvSpPr>
          <p:spPr>
            <a:xfrm>
              <a:off x="5281612" y="2862262"/>
              <a:ext cx="1628775" cy="390525"/>
            </a:xfrm>
            <a:custGeom>
              <a:avLst/>
              <a:gdLst/>
              <a:ahLst/>
              <a:cxnLst/>
              <a:rect l="l" t="t" r="r" b="b"/>
              <a:pathLst>
                <a:path w="1628775" h="390525">
                  <a:moveTo>
                    <a:pt x="1562027" y="390524"/>
                  </a:moveTo>
                  <a:lnTo>
                    <a:pt x="66746" y="390524"/>
                  </a:lnTo>
                  <a:lnTo>
                    <a:pt x="62100" y="390067"/>
                  </a:lnTo>
                  <a:lnTo>
                    <a:pt x="24239" y="372917"/>
                  </a:lnTo>
                  <a:lnTo>
                    <a:pt x="2287" y="337624"/>
                  </a:lnTo>
                  <a:lnTo>
                    <a:pt x="0" y="323777"/>
                  </a:lnTo>
                  <a:lnTo>
                    <a:pt x="0" y="3190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6" y="0"/>
                  </a:lnTo>
                  <a:lnTo>
                    <a:pt x="1562027" y="0"/>
                  </a:lnTo>
                  <a:lnTo>
                    <a:pt x="1600925" y="14645"/>
                  </a:lnTo>
                  <a:lnTo>
                    <a:pt x="1625131" y="48432"/>
                  </a:lnTo>
                  <a:lnTo>
                    <a:pt x="1628774" y="66746"/>
                  </a:lnTo>
                  <a:lnTo>
                    <a:pt x="1628774" y="323777"/>
                  </a:lnTo>
                  <a:lnTo>
                    <a:pt x="1614128" y="362675"/>
                  </a:lnTo>
                  <a:lnTo>
                    <a:pt x="1580340" y="386881"/>
                  </a:lnTo>
                  <a:lnTo>
                    <a:pt x="1566672" y="390067"/>
                  </a:lnTo>
                  <a:lnTo>
                    <a:pt x="1562027" y="390524"/>
                  </a:lnTo>
                  <a:close/>
                </a:path>
              </a:pathLst>
            </a:custGeom>
            <a:solidFill>
              <a:srgbClr val="FFF7E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5281612" y="2862262"/>
              <a:ext cx="1628775" cy="390525"/>
            </a:xfrm>
            <a:custGeom>
              <a:avLst/>
              <a:gdLst/>
              <a:ahLst/>
              <a:cxnLst/>
              <a:rect l="l" t="t" r="r" b="b"/>
              <a:pathLst>
                <a:path w="1628775" h="390525">
                  <a:moveTo>
                    <a:pt x="0" y="3190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2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39764" y="7232"/>
                  </a:lnTo>
                  <a:lnTo>
                    <a:pt x="44099" y="5437"/>
                  </a:lnTo>
                  <a:lnTo>
                    <a:pt x="48432" y="3642"/>
                  </a:lnTo>
                  <a:lnTo>
                    <a:pt x="52899" y="2287"/>
                  </a:lnTo>
                  <a:lnTo>
                    <a:pt x="57499" y="1372"/>
                  </a:lnTo>
                  <a:lnTo>
                    <a:pt x="62100" y="457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557337" y="0"/>
                  </a:lnTo>
                  <a:lnTo>
                    <a:pt x="1562027" y="0"/>
                  </a:lnTo>
                  <a:lnTo>
                    <a:pt x="1566673" y="457"/>
                  </a:lnTo>
                  <a:lnTo>
                    <a:pt x="1604534" y="17606"/>
                  </a:lnTo>
                  <a:lnTo>
                    <a:pt x="1607851" y="20923"/>
                  </a:lnTo>
                  <a:lnTo>
                    <a:pt x="1611167" y="24240"/>
                  </a:lnTo>
                  <a:lnTo>
                    <a:pt x="1627401" y="57500"/>
                  </a:lnTo>
                  <a:lnTo>
                    <a:pt x="1628317" y="62101"/>
                  </a:lnTo>
                  <a:lnTo>
                    <a:pt x="1628774" y="66746"/>
                  </a:lnTo>
                  <a:lnTo>
                    <a:pt x="1628774" y="71437"/>
                  </a:lnTo>
                  <a:lnTo>
                    <a:pt x="1628774" y="319087"/>
                  </a:lnTo>
                  <a:lnTo>
                    <a:pt x="1628774" y="323777"/>
                  </a:lnTo>
                  <a:lnTo>
                    <a:pt x="1628317" y="328423"/>
                  </a:lnTo>
                  <a:lnTo>
                    <a:pt x="1627401" y="333023"/>
                  </a:lnTo>
                  <a:lnTo>
                    <a:pt x="1626486" y="337624"/>
                  </a:lnTo>
                  <a:lnTo>
                    <a:pt x="1604534" y="372917"/>
                  </a:lnTo>
                  <a:lnTo>
                    <a:pt x="1571273" y="389151"/>
                  </a:lnTo>
                  <a:lnTo>
                    <a:pt x="1566672" y="390067"/>
                  </a:lnTo>
                  <a:lnTo>
                    <a:pt x="1562027" y="390524"/>
                  </a:lnTo>
                  <a:lnTo>
                    <a:pt x="1557337" y="390524"/>
                  </a:lnTo>
                  <a:lnTo>
                    <a:pt x="71437" y="390524"/>
                  </a:lnTo>
                  <a:lnTo>
                    <a:pt x="66746" y="390524"/>
                  </a:lnTo>
                  <a:lnTo>
                    <a:pt x="62100" y="390067"/>
                  </a:lnTo>
                  <a:lnTo>
                    <a:pt x="57499" y="389151"/>
                  </a:lnTo>
                  <a:lnTo>
                    <a:pt x="52899" y="388236"/>
                  </a:lnTo>
                  <a:lnTo>
                    <a:pt x="48432" y="386881"/>
                  </a:lnTo>
                  <a:lnTo>
                    <a:pt x="44099" y="385086"/>
                  </a:lnTo>
                  <a:lnTo>
                    <a:pt x="39764" y="383291"/>
                  </a:lnTo>
                  <a:lnTo>
                    <a:pt x="35648" y="381090"/>
                  </a:lnTo>
                  <a:lnTo>
                    <a:pt x="31748" y="378484"/>
                  </a:lnTo>
                  <a:lnTo>
                    <a:pt x="27848" y="375879"/>
                  </a:lnTo>
                  <a:lnTo>
                    <a:pt x="3642" y="342091"/>
                  </a:lnTo>
                  <a:lnTo>
                    <a:pt x="1372" y="333023"/>
                  </a:lnTo>
                  <a:lnTo>
                    <a:pt x="457" y="328423"/>
                  </a:lnTo>
                  <a:lnTo>
                    <a:pt x="0" y="323777"/>
                  </a:lnTo>
                  <a:lnTo>
                    <a:pt x="0" y="319087"/>
                  </a:lnTo>
                  <a:close/>
                </a:path>
              </a:pathLst>
            </a:custGeom>
            <a:ln w="9524">
              <a:solidFill>
                <a:srgbClr val="FFDF8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3" name="object 53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5409396" y="2970996"/>
              <a:ext cx="115907" cy="154007"/>
            </a:xfrm>
            <a:prstGeom prst="rect">
              <a:avLst/>
            </a:prstGeom>
          </p:spPr>
        </p:pic>
      </p:grpSp>
      <p:sp>
        <p:nvSpPr>
          <p:cNvPr id="54" name="object 54"/>
          <p:cNvSpPr txBox="1"/>
          <p:nvPr/>
        </p:nvSpPr>
        <p:spPr>
          <a:xfrm>
            <a:off x="5561657" y="2917799"/>
            <a:ext cx="124015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FF8F00"/>
                </a:solidFill>
                <a:latin typeface="SimSun"/>
                <a:cs typeface="SimSun"/>
              </a:rPr>
              <a:t>リアルタイム反映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55" name="object 55"/>
          <p:cNvGrpSpPr/>
          <p:nvPr/>
        </p:nvGrpSpPr>
        <p:grpSpPr>
          <a:xfrm>
            <a:off x="7219949" y="2495549"/>
            <a:ext cx="4629150" cy="1847850"/>
            <a:chOff x="7219949" y="2495549"/>
            <a:chExt cx="4629150" cy="1847850"/>
          </a:xfrm>
        </p:grpSpPr>
        <p:sp>
          <p:nvSpPr>
            <p:cNvPr id="56" name="object 56"/>
            <p:cNvSpPr/>
            <p:nvPr/>
          </p:nvSpPr>
          <p:spPr>
            <a:xfrm>
              <a:off x="7229474" y="2505074"/>
              <a:ext cx="4610100" cy="1828800"/>
            </a:xfrm>
            <a:custGeom>
              <a:avLst/>
              <a:gdLst/>
              <a:ahLst/>
              <a:cxnLst/>
              <a:rect l="l" t="t" r="r" b="b"/>
              <a:pathLst>
                <a:path w="4610100" h="1828800">
                  <a:moveTo>
                    <a:pt x="4530002" y="1828799"/>
                  </a:moveTo>
                  <a:lnTo>
                    <a:pt x="80096" y="1828799"/>
                  </a:lnTo>
                  <a:lnTo>
                    <a:pt x="74521" y="1828250"/>
                  </a:lnTo>
                  <a:lnTo>
                    <a:pt x="33417" y="1811225"/>
                  </a:lnTo>
                  <a:lnTo>
                    <a:pt x="8678" y="1781080"/>
                  </a:lnTo>
                  <a:lnTo>
                    <a:pt x="0" y="1748703"/>
                  </a:lnTo>
                  <a:lnTo>
                    <a:pt x="0" y="1743074"/>
                  </a:lnTo>
                  <a:lnTo>
                    <a:pt x="0" y="80096"/>
                  </a:lnTo>
                  <a:lnTo>
                    <a:pt x="11319" y="42778"/>
                  </a:lnTo>
                  <a:lnTo>
                    <a:pt x="42778" y="11319"/>
                  </a:lnTo>
                  <a:lnTo>
                    <a:pt x="80096" y="0"/>
                  </a:lnTo>
                  <a:lnTo>
                    <a:pt x="4530002" y="0"/>
                  </a:lnTo>
                  <a:lnTo>
                    <a:pt x="4567318" y="11319"/>
                  </a:lnTo>
                  <a:lnTo>
                    <a:pt x="4598778" y="42778"/>
                  </a:lnTo>
                  <a:lnTo>
                    <a:pt x="4610098" y="80096"/>
                  </a:lnTo>
                  <a:lnTo>
                    <a:pt x="4610098" y="1748703"/>
                  </a:lnTo>
                  <a:lnTo>
                    <a:pt x="4598778" y="1786020"/>
                  </a:lnTo>
                  <a:lnTo>
                    <a:pt x="4567318" y="1817479"/>
                  </a:lnTo>
                  <a:lnTo>
                    <a:pt x="4535576" y="1828250"/>
                  </a:lnTo>
                  <a:lnTo>
                    <a:pt x="4530002" y="1828799"/>
                  </a:lnTo>
                  <a:close/>
                </a:path>
              </a:pathLst>
            </a:custGeom>
            <a:solidFill>
              <a:srgbClr val="E3F1F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7229474" y="2505074"/>
              <a:ext cx="4610100" cy="1828800"/>
            </a:xfrm>
            <a:custGeom>
              <a:avLst/>
              <a:gdLst/>
              <a:ahLst/>
              <a:cxnLst/>
              <a:rect l="l" t="t" r="r" b="b"/>
              <a:pathLst>
                <a:path w="4610100" h="1828800">
                  <a:moveTo>
                    <a:pt x="0" y="1743074"/>
                  </a:moveTo>
                  <a:lnTo>
                    <a:pt x="0" y="85724"/>
                  </a:lnTo>
                  <a:lnTo>
                    <a:pt x="0" y="80096"/>
                  </a:lnTo>
                  <a:lnTo>
                    <a:pt x="548" y="74521"/>
                  </a:lnTo>
                  <a:lnTo>
                    <a:pt x="1646" y="69000"/>
                  </a:lnTo>
                  <a:lnTo>
                    <a:pt x="2745" y="63480"/>
                  </a:lnTo>
                  <a:lnTo>
                    <a:pt x="4370" y="58119"/>
                  </a:lnTo>
                  <a:lnTo>
                    <a:pt x="6524" y="52919"/>
                  </a:lnTo>
                  <a:lnTo>
                    <a:pt x="8678" y="47718"/>
                  </a:lnTo>
                  <a:lnTo>
                    <a:pt x="25108" y="25108"/>
                  </a:lnTo>
                  <a:lnTo>
                    <a:pt x="29087" y="21127"/>
                  </a:lnTo>
                  <a:lnTo>
                    <a:pt x="33417" y="17574"/>
                  </a:lnTo>
                  <a:lnTo>
                    <a:pt x="38098" y="14446"/>
                  </a:lnTo>
                  <a:lnTo>
                    <a:pt x="42778" y="11319"/>
                  </a:lnTo>
                  <a:lnTo>
                    <a:pt x="47718" y="8679"/>
                  </a:lnTo>
                  <a:lnTo>
                    <a:pt x="52918" y="6525"/>
                  </a:lnTo>
                  <a:lnTo>
                    <a:pt x="58119" y="4371"/>
                  </a:lnTo>
                  <a:lnTo>
                    <a:pt x="63479" y="2745"/>
                  </a:lnTo>
                  <a:lnTo>
                    <a:pt x="69000" y="1646"/>
                  </a:lnTo>
                  <a:lnTo>
                    <a:pt x="74521" y="549"/>
                  </a:lnTo>
                  <a:lnTo>
                    <a:pt x="80096" y="0"/>
                  </a:lnTo>
                  <a:lnTo>
                    <a:pt x="85724" y="0"/>
                  </a:lnTo>
                  <a:lnTo>
                    <a:pt x="4524374" y="0"/>
                  </a:lnTo>
                  <a:lnTo>
                    <a:pt x="4530002" y="0"/>
                  </a:lnTo>
                  <a:lnTo>
                    <a:pt x="4535576" y="549"/>
                  </a:lnTo>
                  <a:lnTo>
                    <a:pt x="4571998" y="14446"/>
                  </a:lnTo>
                  <a:lnTo>
                    <a:pt x="4584989" y="25108"/>
                  </a:lnTo>
                  <a:lnTo>
                    <a:pt x="4588969" y="29088"/>
                  </a:lnTo>
                  <a:lnTo>
                    <a:pt x="4592522" y="33417"/>
                  </a:lnTo>
                  <a:lnTo>
                    <a:pt x="4595650" y="38098"/>
                  </a:lnTo>
                  <a:lnTo>
                    <a:pt x="4598778" y="42778"/>
                  </a:lnTo>
                  <a:lnTo>
                    <a:pt x="4601418" y="47718"/>
                  </a:lnTo>
                  <a:lnTo>
                    <a:pt x="4603572" y="52919"/>
                  </a:lnTo>
                  <a:lnTo>
                    <a:pt x="4605726" y="58119"/>
                  </a:lnTo>
                  <a:lnTo>
                    <a:pt x="4610099" y="85724"/>
                  </a:lnTo>
                  <a:lnTo>
                    <a:pt x="4610099" y="1743074"/>
                  </a:lnTo>
                  <a:lnTo>
                    <a:pt x="4603572" y="1775879"/>
                  </a:lnTo>
                  <a:lnTo>
                    <a:pt x="4601418" y="1781080"/>
                  </a:lnTo>
                  <a:lnTo>
                    <a:pt x="4576678" y="1811225"/>
                  </a:lnTo>
                  <a:lnTo>
                    <a:pt x="4571998" y="1814352"/>
                  </a:lnTo>
                  <a:lnTo>
                    <a:pt x="4567318" y="1817479"/>
                  </a:lnTo>
                  <a:lnTo>
                    <a:pt x="4530002" y="1828799"/>
                  </a:lnTo>
                  <a:lnTo>
                    <a:pt x="4524374" y="1828799"/>
                  </a:lnTo>
                  <a:lnTo>
                    <a:pt x="85724" y="1828799"/>
                  </a:lnTo>
                  <a:lnTo>
                    <a:pt x="52918" y="1822273"/>
                  </a:lnTo>
                  <a:lnTo>
                    <a:pt x="47718" y="1820119"/>
                  </a:lnTo>
                  <a:lnTo>
                    <a:pt x="25108" y="1803691"/>
                  </a:lnTo>
                  <a:lnTo>
                    <a:pt x="21127" y="1799710"/>
                  </a:lnTo>
                  <a:lnTo>
                    <a:pt x="6524" y="1775879"/>
                  </a:lnTo>
                  <a:lnTo>
                    <a:pt x="4370" y="1770679"/>
                  </a:lnTo>
                  <a:lnTo>
                    <a:pt x="2745" y="1765319"/>
                  </a:lnTo>
                  <a:lnTo>
                    <a:pt x="1646" y="1759798"/>
                  </a:lnTo>
                  <a:lnTo>
                    <a:pt x="548" y="1754278"/>
                  </a:lnTo>
                  <a:lnTo>
                    <a:pt x="0" y="1748703"/>
                  </a:lnTo>
                  <a:lnTo>
                    <a:pt x="0" y="1743074"/>
                  </a:lnTo>
                  <a:close/>
                </a:path>
              </a:pathLst>
            </a:custGeom>
            <a:ln w="19049">
              <a:solidFill>
                <a:srgbClr val="BADEF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7339011" y="2919412"/>
              <a:ext cx="4391025" cy="1304925"/>
            </a:xfrm>
            <a:custGeom>
              <a:avLst/>
              <a:gdLst/>
              <a:ahLst/>
              <a:cxnLst/>
              <a:rect l="l" t="t" r="r" b="b"/>
              <a:pathLst>
                <a:path w="4391025" h="1304925">
                  <a:moveTo>
                    <a:pt x="4324278" y="1304924"/>
                  </a:moveTo>
                  <a:lnTo>
                    <a:pt x="66747" y="1304924"/>
                  </a:lnTo>
                  <a:lnTo>
                    <a:pt x="62100" y="1304467"/>
                  </a:lnTo>
                  <a:lnTo>
                    <a:pt x="24239" y="1287317"/>
                  </a:lnTo>
                  <a:lnTo>
                    <a:pt x="2287" y="1252024"/>
                  </a:lnTo>
                  <a:lnTo>
                    <a:pt x="0" y="1238177"/>
                  </a:lnTo>
                  <a:lnTo>
                    <a:pt x="0" y="1233487"/>
                  </a:lnTo>
                  <a:lnTo>
                    <a:pt x="0" y="66746"/>
                  </a:lnTo>
                  <a:lnTo>
                    <a:pt x="14644" y="27848"/>
                  </a:lnTo>
                  <a:lnTo>
                    <a:pt x="48432" y="3642"/>
                  </a:lnTo>
                  <a:lnTo>
                    <a:pt x="66747" y="0"/>
                  </a:lnTo>
                  <a:lnTo>
                    <a:pt x="4324278" y="0"/>
                  </a:lnTo>
                  <a:lnTo>
                    <a:pt x="4363175" y="14644"/>
                  </a:lnTo>
                  <a:lnTo>
                    <a:pt x="4387381" y="48432"/>
                  </a:lnTo>
                  <a:lnTo>
                    <a:pt x="4391024" y="66746"/>
                  </a:lnTo>
                  <a:lnTo>
                    <a:pt x="4391024" y="1238177"/>
                  </a:lnTo>
                  <a:lnTo>
                    <a:pt x="4376378" y="1277075"/>
                  </a:lnTo>
                  <a:lnTo>
                    <a:pt x="4342590" y="1301281"/>
                  </a:lnTo>
                  <a:lnTo>
                    <a:pt x="4328923" y="1304467"/>
                  </a:lnTo>
                  <a:lnTo>
                    <a:pt x="4324278" y="13049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7339011" y="2919412"/>
              <a:ext cx="4391025" cy="1304925"/>
            </a:xfrm>
            <a:custGeom>
              <a:avLst/>
              <a:gdLst/>
              <a:ahLst/>
              <a:cxnLst/>
              <a:rect l="l" t="t" r="r" b="b"/>
              <a:pathLst>
                <a:path w="4391025" h="1304925">
                  <a:moveTo>
                    <a:pt x="0" y="12334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1" y="48432"/>
                  </a:lnTo>
                  <a:lnTo>
                    <a:pt x="5436" y="44099"/>
                  </a:lnTo>
                  <a:lnTo>
                    <a:pt x="7231" y="39765"/>
                  </a:lnTo>
                  <a:lnTo>
                    <a:pt x="9431" y="35648"/>
                  </a:lnTo>
                  <a:lnTo>
                    <a:pt x="12038" y="31748"/>
                  </a:lnTo>
                  <a:lnTo>
                    <a:pt x="14644" y="27848"/>
                  </a:lnTo>
                  <a:lnTo>
                    <a:pt x="17605" y="24239"/>
                  </a:lnTo>
                  <a:lnTo>
                    <a:pt x="20923" y="20923"/>
                  </a:lnTo>
                  <a:lnTo>
                    <a:pt x="24239" y="17606"/>
                  </a:lnTo>
                  <a:lnTo>
                    <a:pt x="27848" y="14644"/>
                  </a:lnTo>
                  <a:lnTo>
                    <a:pt x="57500" y="1372"/>
                  </a:lnTo>
                  <a:lnTo>
                    <a:pt x="62100" y="457"/>
                  </a:lnTo>
                  <a:lnTo>
                    <a:pt x="66747" y="0"/>
                  </a:lnTo>
                  <a:lnTo>
                    <a:pt x="71438" y="0"/>
                  </a:lnTo>
                  <a:lnTo>
                    <a:pt x="4319587" y="0"/>
                  </a:lnTo>
                  <a:lnTo>
                    <a:pt x="4324278" y="0"/>
                  </a:lnTo>
                  <a:lnTo>
                    <a:pt x="4328923" y="457"/>
                  </a:lnTo>
                  <a:lnTo>
                    <a:pt x="4333524" y="1372"/>
                  </a:lnTo>
                  <a:lnTo>
                    <a:pt x="4338124" y="2287"/>
                  </a:lnTo>
                  <a:lnTo>
                    <a:pt x="4373417" y="24239"/>
                  </a:lnTo>
                  <a:lnTo>
                    <a:pt x="4378984" y="31748"/>
                  </a:lnTo>
                  <a:lnTo>
                    <a:pt x="4381589" y="35648"/>
                  </a:lnTo>
                  <a:lnTo>
                    <a:pt x="4389652" y="57500"/>
                  </a:lnTo>
                  <a:lnTo>
                    <a:pt x="4390567" y="62100"/>
                  </a:lnTo>
                  <a:lnTo>
                    <a:pt x="4391024" y="66746"/>
                  </a:lnTo>
                  <a:lnTo>
                    <a:pt x="4391025" y="71437"/>
                  </a:lnTo>
                  <a:lnTo>
                    <a:pt x="4391025" y="1233487"/>
                  </a:lnTo>
                  <a:lnTo>
                    <a:pt x="4391024" y="1238177"/>
                  </a:lnTo>
                  <a:lnTo>
                    <a:pt x="4390567" y="1242822"/>
                  </a:lnTo>
                  <a:lnTo>
                    <a:pt x="4389652" y="1247423"/>
                  </a:lnTo>
                  <a:lnTo>
                    <a:pt x="4388737" y="1252023"/>
                  </a:lnTo>
                  <a:lnTo>
                    <a:pt x="4378984" y="1273175"/>
                  </a:lnTo>
                  <a:lnTo>
                    <a:pt x="4376378" y="1277075"/>
                  </a:lnTo>
                  <a:lnTo>
                    <a:pt x="4342590" y="1301281"/>
                  </a:lnTo>
                  <a:lnTo>
                    <a:pt x="4333524" y="1303551"/>
                  </a:lnTo>
                  <a:lnTo>
                    <a:pt x="4328923" y="1304467"/>
                  </a:lnTo>
                  <a:lnTo>
                    <a:pt x="4324278" y="1304924"/>
                  </a:lnTo>
                  <a:lnTo>
                    <a:pt x="4319587" y="1304924"/>
                  </a:lnTo>
                  <a:lnTo>
                    <a:pt x="71438" y="1304924"/>
                  </a:lnTo>
                  <a:lnTo>
                    <a:pt x="31748" y="1292884"/>
                  </a:lnTo>
                  <a:lnTo>
                    <a:pt x="20923" y="1284000"/>
                  </a:lnTo>
                  <a:lnTo>
                    <a:pt x="17605" y="1280683"/>
                  </a:lnTo>
                  <a:lnTo>
                    <a:pt x="14644" y="1277075"/>
                  </a:lnTo>
                  <a:lnTo>
                    <a:pt x="12038" y="1273175"/>
                  </a:lnTo>
                  <a:lnTo>
                    <a:pt x="9432" y="1269275"/>
                  </a:lnTo>
                  <a:lnTo>
                    <a:pt x="7231" y="1265158"/>
                  </a:lnTo>
                  <a:lnTo>
                    <a:pt x="5436" y="1260824"/>
                  </a:lnTo>
                  <a:lnTo>
                    <a:pt x="3641" y="1256490"/>
                  </a:lnTo>
                  <a:lnTo>
                    <a:pt x="2287" y="1252024"/>
                  </a:lnTo>
                  <a:lnTo>
                    <a:pt x="1372" y="1247423"/>
                  </a:lnTo>
                  <a:lnTo>
                    <a:pt x="457" y="1242822"/>
                  </a:lnTo>
                  <a:lnTo>
                    <a:pt x="0" y="1238177"/>
                  </a:lnTo>
                  <a:lnTo>
                    <a:pt x="0" y="12334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7496173" y="3724274"/>
              <a:ext cx="4076700" cy="342900"/>
            </a:xfrm>
            <a:custGeom>
              <a:avLst/>
              <a:gdLst/>
              <a:ahLst/>
              <a:cxnLst/>
              <a:rect l="l" t="t" r="r" b="b"/>
              <a:pathLst>
                <a:path w="4076700" h="342900">
                  <a:moveTo>
                    <a:pt x="4043651" y="342899"/>
                  </a:moveTo>
                  <a:lnTo>
                    <a:pt x="33047" y="342899"/>
                  </a:lnTo>
                  <a:lnTo>
                    <a:pt x="28187" y="341932"/>
                  </a:lnTo>
                  <a:lnTo>
                    <a:pt x="966" y="314711"/>
                  </a:lnTo>
                  <a:lnTo>
                    <a:pt x="0" y="309852"/>
                  </a:lnTo>
                  <a:lnTo>
                    <a:pt x="0" y="304799"/>
                  </a:lnTo>
                  <a:lnTo>
                    <a:pt x="0" y="33047"/>
                  </a:lnTo>
                  <a:lnTo>
                    <a:pt x="28187" y="966"/>
                  </a:lnTo>
                  <a:lnTo>
                    <a:pt x="33047" y="0"/>
                  </a:lnTo>
                  <a:lnTo>
                    <a:pt x="4043651" y="0"/>
                  </a:lnTo>
                  <a:lnTo>
                    <a:pt x="4075731" y="28187"/>
                  </a:lnTo>
                  <a:lnTo>
                    <a:pt x="4076699" y="33047"/>
                  </a:lnTo>
                  <a:lnTo>
                    <a:pt x="4076699" y="309852"/>
                  </a:lnTo>
                  <a:lnTo>
                    <a:pt x="4048510" y="341932"/>
                  </a:lnTo>
                  <a:lnTo>
                    <a:pt x="4043651" y="3428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1" name="object 61"/>
          <p:cNvSpPr txBox="1"/>
          <p:nvPr/>
        </p:nvSpPr>
        <p:spPr>
          <a:xfrm>
            <a:off x="8987978" y="2584424"/>
            <a:ext cx="10922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47857"/>
                </a:solidFill>
                <a:latin typeface="SimSun"/>
                <a:cs typeface="SimSun"/>
              </a:rPr>
              <a:t>保険料表</a:t>
            </a:r>
            <a:r>
              <a:rPr sz="1350" spc="-170" dirty="0">
                <a:solidFill>
                  <a:srgbClr val="047857"/>
                </a:solidFill>
                <a:latin typeface="Meiryo"/>
                <a:cs typeface="Meiryo"/>
              </a:rPr>
              <a:t>⽰</a:t>
            </a:r>
            <a:r>
              <a:rPr sz="1350" spc="-170" dirty="0">
                <a:solidFill>
                  <a:srgbClr val="047857"/>
                </a:solidFill>
                <a:latin typeface="SimSun"/>
                <a:cs typeface="SimSun"/>
              </a:rPr>
              <a:t>画</a:t>
            </a:r>
            <a:r>
              <a:rPr sz="1350" spc="-50" dirty="0">
                <a:solidFill>
                  <a:srgbClr val="047857"/>
                </a:solidFill>
                <a:latin typeface="Meiryo"/>
                <a:cs typeface="Meiryo"/>
              </a:rPr>
              <a:t>⾯</a:t>
            </a:r>
            <a:endParaRPr sz="1350">
              <a:latin typeface="Meiryo"/>
              <a:cs typeface="Meiryo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7481242" y="3070199"/>
            <a:ext cx="787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0" dirty="0">
                <a:latin typeface="SimSun"/>
                <a:cs typeface="SimSun"/>
              </a:rPr>
              <a:t>年間保険料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63" name="object 63"/>
          <p:cNvSpPr txBox="1"/>
          <p:nvPr/>
        </p:nvSpPr>
        <p:spPr>
          <a:xfrm>
            <a:off x="10788500" y="3045586"/>
            <a:ext cx="79883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500" b="1" spc="-10" dirty="0">
                <a:solidFill>
                  <a:srgbClr val="DB2525"/>
                </a:solidFill>
                <a:latin typeface="Liberation Sans"/>
                <a:cs typeface="Liberation Sans"/>
              </a:rPr>
              <a:t>42,800</a:t>
            </a:r>
            <a:r>
              <a:rPr sz="1700" spc="-120" dirty="0">
                <a:solidFill>
                  <a:srgbClr val="DB2525"/>
                </a:solidFill>
                <a:latin typeface="SimSun"/>
                <a:cs typeface="SimSun"/>
              </a:rPr>
              <a:t>円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64" name="object 64"/>
          <p:cNvSpPr txBox="1"/>
          <p:nvPr/>
        </p:nvSpPr>
        <p:spPr>
          <a:xfrm>
            <a:off x="7481242" y="3468115"/>
            <a:ext cx="1124585" cy="1809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spc="-100" dirty="0">
                <a:solidFill>
                  <a:srgbClr val="4A5462"/>
                </a:solidFill>
                <a:latin typeface="SimSun"/>
                <a:cs typeface="SimSun"/>
              </a:rPr>
              <a:t>前年保険料</a:t>
            </a:r>
            <a:r>
              <a:rPr sz="900" dirty="0">
                <a:solidFill>
                  <a:srgbClr val="4A5462"/>
                </a:solidFill>
                <a:latin typeface="Liberation Sans"/>
                <a:cs typeface="Liberation Sans"/>
              </a:rPr>
              <a:t>: 48,500</a:t>
            </a:r>
            <a:r>
              <a:rPr sz="1000" spc="-50" dirty="0">
                <a:solidFill>
                  <a:srgbClr val="4A5462"/>
                </a:solidFill>
                <a:latin typeface="SimSun"/>
                <a:cs typeface="SimSun"/>
              </a:rPr>
              <a:t>円</a:t>
            </a:r>
            <a:endParaRPr sz="1000">
              <a:latin typeface="SimSun"/>
              <a:cs typeface="SimSun"/>
            </a:endParaRPr>
          </a:p>
        </p:txBody>
      </p:sp>
      <p:pic>
        <p:nvPicPr>
          <p:cNvPr id="65" name="object 6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8876465" y="3837384"/>
            <a:ext cx="101679" cy="117488"/>
          </a:xfrm>
          <a:prstGeom prst="rect">
            <a:avLst/>
          </a:prstGeom>
        </p:spPr>
      </p:pic>
      <p:sp>
        <p:nvSpPr>
          <p:cNvPr id="66" name="object 66"/>
          <p:cNvSpPr txBox="1"/>
          <p:nvPr/>
        </p:nvSpPr>
        <p:spPr>
          <a:xfrm>
            <a:off x="9004944" y="3777831"/>
            <a:ext cx="1196340" cy="2089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195" dirty="0">
                <a:solidFill>
                  <a:srgbClr val="047857"/>
                </a:solidFill>
                <a:latin typeface="SimSun"/>
                <a:cs typeface="SimSun"/>
              </a:rPr>
              <a:t>年間 </a:t>
            </a:r>
            <a:r>
              <a:rPr sz="1050" b="1" spc="-10" dirty="0">
                <a:solidFill>
                  <a:srgbClr val="047857"/>
                </a:solidFill>
                <a:latin typeface="Liberation Sans"/>
                <a:cs typeface="Liberation Sans"/>
              </a:rPr>
              <a:t>5,700</a:t>
            </a:r>
            <a:r>
              <a:rPr sz="1200" spc="-140" dirty="0">
                <a:solidFill>
                  <a:srgbClr val="047857"/>
                </a:solidFill>
                <a:latin typeface="SimSun"/>
                <a:cs typeface="SimSun"/>
              </a:rPr>
              <a:t>円お得！</a:t>
            </a:r>
            <a:endParaRPr sz="1200">
              <a:latin typeface="SimSun"/>
              <a:cs typeface="SimSun"/>
            </a:endParaRPr>
          </a:p>
        </p:txBody>
      </p:sp>
      <p:sp>
        <p:nvSpPr>
          <p:cNvPr id="67" name="object 67"/>
          <p:cNvSpPr txBox="1"/>
          <p:nvPr/>
        </p:nvSpPr>
        <p:spPr>
          <a:xfrm>
            <a:off x="5321299" y="5264911"/>
            <a:ext cx="1549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00" dirty="0">
                <a:latin typeface="SimSun"/>
                <a:cs typeface="SimSun"/>
              </a:rPr>
              <a:t>お客さまメリット</a:t>
            </a:r>
            <a:endParaRPr sz="1700">
              <a:latin typeface="SimSun"/>
              <a:cs typeface="SimSun"/>
            </a:endParaRPr>
          </a:p>
        </p:txBody>
      </p:sp>
      <p:pic>
        <p:nvPicPr>
          <p:cNvPr id="68" name="object 68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4799" y="6095999"/>
            <a:ext cx="3705224" cy="1181099"/>
          </a:xfrm>
          <a:prstGeom prst="rect">
            <a:avLst/>
          </a:prstGeom>
        </p:spPr>
      </p:pic>
      <p:sp>
        <p:nvSpPr>
          <p:cNvPr id="69" name="object 69"/>
          <p:cNvSpPr txBox="1"/>
          <p:nvPr/>
        </p:nvSpPr>
        <p:spPr>
          <a:xfrm>
            <a:off x="1358899" y="6222974"/>
            <a:ext cx="154368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即時シミュレーション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70" name="object 70"/>
          <p:cNvSpPr txBox="1"/>
          <p:nvPr/>
        </p:nvSpPr>
        <p:spPr>
          <a:xfrm>
            <a:off x="1549399" y="6523011"/>
            <a:ext cx="215900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補償内容変更の</a:t>
            </a:r>
            <a:r>
              <a:rPr sz="1150" spc="-110" dirty="0">
                <a:latin typeface="Meiryo"/>
                <a:cs typeface="Meiryo"/>
              </a:rPr>
              <a:t>影</a:t>
            </a:r>
            <a:r>
              <a:rPr sz="1150" spc="-110" dirty="0">
                <a:latin typeface="SimSun"/>
                <a:cs typeface="SimSun"/>
              </a:rPr>
              <a:t>響をその場で確認</a:t>
            </a:r>
            <a:r>
              <a:rPr sz="1150" spc="-125" dirty="0">
                <a:latin typeface="SimSun"/>
                <a:cs typeface="SimSun"/>
              </a:rPr>
              <a:t>複数パターンを短時</a:t>
            </a:r>
            <a:r>
              <a:rPr sz="1150" spc="-110" dirty="0">
                <a:latin typeface="Meiryo"/>
                <a:cs typeface="Meiryo"/>
              </a:rPr>
              <a:t>間</a:t>
            </a:r>
            <a:r>
              <a:rPr sz="1150" spc="-110" dirty="0">
                <a:latin typeface="SimSun"/>
                <a:cs typeface="SimSun"/>
              </a:rPr>
              <a:t>で</a:t>
            </a:r>
            <a:r>
              <a:rPr sz="1150" spc="-110" dirty="0">
                <a:latin typeface="Meiryo"/>
                <a:cs typeface="Meiryo"/>
              </a:rPr>
              <a:t>⽐較</a:t>
            </a:r>
            <a:r>
              <a:rPr sz="1150" spc="-80" dirty="0">
                <a:latin typeface="SimSun"/>
                <a:cs typeface="SimSun"/>
              </a:rPr>
              <a:t>検討</a:t>
            </a:r>
            <a:r>
              <a:rPr sz="1150" spc="-50" dirty="0">
                <a:latin typeface="SimSun"/>
                <a:cs typeface="SimSun"/>
              </a:rPr>
              <a:t> </a:t>
            </a:r>
            <a:r>
              <a:rPr sz="1150" spc="-114" dirty="0">
                <a:latin typeface="SimSun"/>
                <a:cs typeface="SimSun"/>
              </a:rPr>
              <a:t>保険料と補償のバランスを調整可能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71" name="object 71"/>
          <p:cNvGrpSpPr/>
          <p:nvPr/>
        </p:nvGrpSpPr>
        <p:grpSpPr>
          <a:xfrm>
            <a:off x="4238624" y="6095999"/>
            <a:ext cx="3714750" cy="1181100"/>
            <a:chOff x="4238624" y="6095999"/>
            <a:chExt cx="3714750" cy="1181100"/>
          </a:xfrm>
        </p:grpSpPr>
        <p:sp>
          <p:nvSpPr>
            <p:cNvPr id="72" name="object 72"/>
            <p:cNvSpPr/>
            <p:nvPr/>
          </p:nvSpPr>
          <p:spPr>
            <a:xfrm>
              <a:off x="4243386" y="61007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5"/>
                  </a:lnTo>
                  <a:lnTo>
                    <a:pt x="35274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5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73"/>
            <p:cNvSpPr/>
            <p:nvPr/>
          </p:nvSpPr>
          <p:spPr>
            <a:xfrm>
              <a:off x="4243386" y="61007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2"/>
                  </a:lnTo>
                  <a:lnTo>
                    <a:pt x="30704" y="22300"/>
                  </a:lnTo>
                  <a:lnTo>
                    <a:pt x="35274" y="18550"/>
                  </a:lnTo>
                  <a:lnTo>
                    <a:pt x="40214" y="15249"/>
                  </a:lnTo>
                  <a:lnTo>
                    <a:pt x="45154" y="11948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7"/>
                  </a:lnTo>
                  <a:lnTo>
                    <a:pt x="3665008" y="15249"/>
                  </a:lnTo>
                  <a:lnTo>
                    <a:pt x="3669948" y="18550"/>
                  </a:lnTo>
                  <a:lnTo>
                    <a:pt x="3689973" y="40215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2"/>
                  </a:lnTo>
                  <a:lnTo>
                    <a:pt x="3703484" y="1098739"/>
                  </a:lnTo>
                  <a:lnTo>
                    <a:pt x="3702325" y="1104566"/>
                  </a:lnTo>
                  <a:lnTo>
                    <a:pt x="3682922" y="1140869"/>
                  </a:lnTo>
                  <a:lnTo>
                    <a:pt x="3665008" y="1156323"/>
                  </a:lnTo>
                  <a:lnTo>
                    <a:pt x="3660068" y="1159625"/>
                  </a:lnTo>
                  <a:lnTo>
                    <a:pt x="3632389" y="1169835"/>
                  </a:lnTo>
                  <a:lnTo>
                    <a:pt x="3626562" y="1170995"/>
                  </a:lnTo>
                  <a:lnTo>
                    <a:pt x="3620679" y="1171574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84545" y="1171574"/>
                  </a:lnTo>
                  <a:lnTo>
                    <a:pt x="78661" y="1170995"/>
                  </a:lnTo>
                  <a:lnTo>
                    <a:pt x="72834" y="1169836"/>
                  </a:lnTo>
                  <a:lnTo>
                    <a:pt x="67006" y="1168676"/>
                  </a:lnTo>
                  <a:lnTo>
                    <a:pt x="61348" y="1166960"/>
                  </a:lnTo>
                  <a:lnTo>
                    <a:pt x="55859" y="1164686"/>
                  </a:lnTo>
                  <a:lnTo>
                    <a:pt x="50369" y="1162412"/>
                  </a:lnTo>
                  <a:lnTo>
                    <a:pt x="45154" y="1159625"/>
                  </a:lnTo>
                  <a:lnTo>
                    <a:pt x="40214" y="1156324"/>
                  </a:lnTo>
                  <a:lnTo>
                    <a:pt x="35274" y="1153023"/>
                  </a:lnTo>
                  <a:lnTo>
                    <a:pt x="15249" y="1131358"/>
                  </a:lnTo>
                  <a:lnTo>
                    <a:pt x="11948" y="1126418"/>
                  </a:lnTo>
                  <a:lnTo>
                    <a:pt x="1738" y="1098739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4" name="object 74"/>
            <p:cNvSpPr/>
            <p:nvPr/>
          </p:nvSpPr>
          <p:spPr>
            <a:xfrm>
              <a:off x="4391024" y="62483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1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1"/>
                  </a:lnTo>
                  <a:lnTo>
                    <a:pt x="64209" y="592671"/>
                  </a:lnTo>
                  <a:lnTo>
                    <a:pt x="40679" y="552298"/>
                  </a:lnTo>
                  <a:lnTo>
                    <a:pt x="22271" y="509354"/>
                  </a:lnTo>
                  <a:lnTo>
                    <a:pt x="9257" y="464480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6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3"/>
                  </a:lnTo>
                  <a:lnTo>
                    <a:pt x="74977" y="154038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79"/>
                  </a:lnTo>
                  <a:lnTo>
                    <a:pt x="261484" y="19230"/>
                  </a:lnTo>
                  <a:lnTo>
                    <a:pt x="306670" y="7320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3"/>
                  </a:lnTo>
                  <a:lnTo>
                    <a:pt x="754678" y="306670"/>
                  </a:lnTo>
                  <a:lnTo>
                    <a:pt x="760968" y="352974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4"/>
                  </a:lnTo>
                  <a:lnTo>
                    <a:pt x="732997" y="526801"/>
                  </a:lnTo>
                  <a:lnTo>
                    <a:pt x="712501" y="568795"/>
                  </a:lnTo>
                  <a:lnTo>
                    <a:pt x="687021" y="607961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90"/>
                  </a:lnTo>
                  <a:lnTo>
                    <a:pt x="543898" y="725419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5" name="object 75"/>
            <p:cNvSpPr/>
            <p:nvPr/>
          </p:nvSpPr>
          <p:spPr>
            <a:xfrm>
              <a:off x="4581524" y="6457949"/>
              <a:ext cx="386080" cy="342900"/>
            </a:xfrm>
            <a:custGeom>
              <a:avLst/>
              <a:gdLst/>
              <a:ahLst/>
              <a:cxnLst/>
              <a:rect l="l" t="t" r="r" b="b"/>
              <a:pathLst>
                <a:path w="386079" h="342900">
                  <a:moveTo>
                    <a:pt x="240050" y="118072"/>
                  </a:moveTo>
                  <a:lnTo>
                    <a:pt x="198707" y="118072"/>
                  </a:lnTo>
                  <a:lnTo>
                    <a:pt x="203462" y="116800"/>
                  </a:lnTo>
                  <a:lnTo>
                    <a:pt x="206208" y="115125"/>
                  </a:lnTo>
                  <a:lnTo>
                    <a:pt x="207481" y="114322"/>
                  </a:lnTo>
                  <a:lnTo>
                    <a:pt x="208084" y="113652"/>
                  </a:lnTo>
                  <a:lnTo>
                    <a:pt x="208351" y="113183"/>
                  </a:lnTo>
                  <a:lnTo>
                    <a:pt x="208619" y="112781"/>
                  </a:lnTo>
                  <a:lnTo>
                    <a:pt x="208815" y="112313"/>
                  </a:lnTo>
                  <a:lnTo>
                    <a:pt x="208887" y="108897"/>
                  </a:lnTo>
                  <a:lnTo>
                    <a:pt x="202391" y="104812"/>
                  </a:lnTo>
                  <a:lnTo>
                    <a:pt x="196631" y="102936"/>
                  </a:lnTo>
                  <a:lnTo>
                    <a:pt x="180999" y="98162"/>
                  </a:lnTo>
                  <a:lnTo>
                    <a:pt x="174748" y="96030"/>
                  </a:lnTo>
                  <a:lnTo>
                    <a:pt x="146134" y="70840"/>
                  </a:lnTo>
                  <a:lnTo>
                    <a:pt x="144593" y="60744"/>
                  </a:lnTo>
                  <a:lnTo>
                    <a:pt x="146070" y="50142"/>
                  </a:lnTo>
                  <a:lnTo>
                    <a:pt x="176673" y="23507"/>
                  </a:lnTo>
                  <a:lnTo>
                    <a:pt x="176673" y="7166"/>
                  </a:lnTo>
                  <a:lnTo>
                    <a:pt x="183839" y="0"/>
                  </a:lnTo>
                  <a:lnTo>
                    <a:pt x="201654" y="0"/>
                  </a:lnTo>
                  <a:lnTo>
                    <a:pt x="208820" y="7166"/>
                  </a:lnTo>
                  <a:lnTo>
                    <a:pt x="208820" y="16073"/>
                  </a:lnTo>
                  <a:lnTo>
                    <a:pt x="208954" y="16073"/>
                  </a:lnTo>
                  <a:lnTo>
                    <a:pt x="208954" y="23105"/>
                  </a:lnTo>
                  <a:lnTo>
                    <a:pt x="213240" y="23909"/>
                  </a:lnTo>
                  <a:lnTo>
                    <a:pt x="217393" y="24913"/>
                  </a:lnTo>
                  <a:lnTo>
                    <a:pt x="229716" y="28195"/>
                  </a:lnTo>
                  <a:lnTo>
                    <a:pt x="234806" y="37035"/>
                  </a:lnTo>
                  <a:lnTo>
                    <a:pt x="230412" y="53578"/>
                  </a:lnTo>
                  <a:lnTo>
                    <a:pt x="187724" y="53578"/>
                  </a:lnTo>
                  <a:lnTo>
                    <a:pt x="182768" y="54783"/>
                  </a:lnTo>
                  <a:lnTo>
                    <a:pt x="176807" y="60744"/>
                  </a:lnTo>
                  <a:lnTo>
                    <a:pt x="177410" y="61681"/>
                  </a:lnTo>
                  <a:lnTo>
                    <a:pt x="179017" y="62619"/>
                  </a:lnTo>
                  <a:lnTo>
                    <a:pt x="182902" y="64963"/>
                  </a:lnTo>
                  <a:lnTo>
                    <a:pt x="188661" y="66771"/>
                  </a:lnTo>
                  <a:lnTo>
                    <a:pt x="197368" y="69383"/>
                  </a:lnTo>
                  <a:lnTo>
                    <a:pt x="197971" y="69584"/>
                  </a:lnTo>
                  <a:lnTo>
                    <a:pt x="235559" y="91501"/>
                  </a:lnTo>
                  <a:lnTo>
                    <a:pt x="241027" y="109856"/>
                  </a:lnTo>
                  <a:lnTo>
                    <a:pt x="240203" y="116800"/>
                  </a:lnTo>
                  <a:lnTo>
                    <a:pt x="240106" y="117603"/>
                  </a:lnTo>
                  <a:lnTo>
                    <a:pt x="240050" y="118072"/>
                  </a:lnTo>
                  <a:close/>
                </a:path>
                <a:path w="386079" h="342900">
                  <a:moveTo>
                    <a:pt x="221411" y="59270"/>
                  </a:moveTo>
                  <a:lnTo>
                    <a:pt x="205539" y="55051"/>
                  </a:lnTo>
                  <a:lnTo>
                    <a:pt x="198024" y="53578"/>
                  </a:lnTo>
                  <a:lnTo>
                    <a:pt x="230412" y="53578"/>
                  </a:lnTo>
                  <a:lnTo>
                    <a:pt x="230251" y="54180"/>
                  </a:lnTo>
                  <a:lnTo>
                    <a:pt x="221411" y="59270"/>
                  </a:lnTo>
                  <a:close/>
                </a:path>
                <a:path w="386079" h="342900">
                  <a:moveTo>
                    <a:pt x="201721" y="171449"/>
                  </a:moveTo>
                  <a:lnTo>
                    <a:pt x="183906" y="171449"/>
                  </a:lnTo>
                  <a:lnTo>
                    <a:pt x="176740" y="164283"/>
                  </a:lnTo>
                  <a:lnTo>
                    <a:pt x="176740" y="147741"/>
                  </a:lnTo>
                  <a:lnTo>
                    <a:pt x="170378" y="146201"/>
                  </a:lnTo>
                  <a:lnTo>
                    <a:pt x="156849" y="141580"/>
                  </a:lnTo>
                  <a:lnTo>
                    <a:pt x="155577" y="141178"/>
                  </a:lnTo>
                  <a:lnTo>
                    <a:pt x="150031" y="137997"/>
                  </a:lnTo>
                  <a:lnTo>
                    <a:pt x="146268" y="133108"/>
                  </a:lnTo>
                  <a:lnTo>
                    <a:pt x="144614" y="127164"/>
                  </a:lnTo>
                  <a:lnTo>
                    <a:pt x="145397" y="120818"/>
                  </a:lnTo>
                  <a:lnTo>
                    <a:pt x="148578" y="115272"/>
                  </a:lnTo>
                  <a:lnTo>
                    <a:pt x="153467" y="111509"/>
                  </a:lnTo>
                  <a:lnTo>
                    <a:pt x="159411" y="109856"/>
                  </a:lnTo>
                  <a:lnTo>
                    <a:pt x="165757" y="110638"/>
                  </a:lnTo>
                  <a:lnTo>
                    <a:pt x="186317" y="117603"/>
                  </a:lnTo>
                  <a:lnTo>
                    <a:pt x="198707" y="118072"/>
                  </a:lnTo>
                  <a:lnTo>
                    <a:pt x="240050" y="118072"/>
                  </a:lnTo>
                  <a:lnTo>
                    <a:pt x="239766" y="120430"/>
                  </a:lnTo>
                  <a:lnTo>
                    <a:pt x="208887" y="148277"/>
                  </a:lnTo>
                  <a:lnTo>
                    <a:pt x="208887" y="164283"/>
                  </a:lnTo>
                  <a:lnTo>
                    <a:pt x="201721" y="171449"/>
                  </a:lnTo>
                  <a:close/>
                </a:path>
                <a:path w="386079" h="342900">
                  <a:moveTo>
                    <a:pt x="235743" y="257174"/>
                  </a:moveTo>
                  <a:lnTo>
                    <a:pt x="46077" y="257174"/>
                  </a:lnTo>
                  <a:lnTo>
                    <a:pt x="76147" y="233064"/>
                  </a:lnTo>
                  <a:lnTo>
                    <a:pt x="88192" y="224992"/>
                  </a:lnTo>
                  <a:lnTo>
                    <a:pt x="101329" y="219117"/>
                  </a:lnTo>
                  <a:lnTo>
                    <a:pt x="115270" y="215528"/>
                  </a:lnTo>
                  <a:lnTo>
                    <a:pt x="129726" y="214312"/>
                  </a:lnTo>
                  <a:lnTo>
                    <a:pt x="235743" y="214312"/>
                  </a:lnTo>
                  <a:lnTo>
                    <a:pt x="244093" y="215994"/>
                  </a:lnTo>
                  <a:lnTo>
                    <a:pt x="250904" y="220582"/>
                  </a:lnTo>
                  <a:lnTo>
                    <a:pt x="255493" y="227394"/>
                  </a:lnTo>
                  <a:lnTo>
                    <a:pt x="257174" y="235743"/>
                  </a:lnTo>
                  <a:lnTo>
                    <a:pt x="255493" y="244093"/>
                  </a:lnTo>
                  <a:lnTo>
                    <a:pt x="250904" y="250904"/>
                  </a:lnTo>
                  <a:lnTo>
                    <a:pt x="244093" y="255493"/>
                  </a:lnTo>
                  <a:lnTo>
                    <a:pt x="235743" y="257174"/>
                  </a:lnTo>
                  <a:close/>
                </a:path>
                <a:path w="386079" h="342900">
                  <a:moveTo>
                    <a:pt x="353217" y="278606"/>
                  </a:moveTo>
                  <a:lnTo>
                    <a:pt x="262934" y="278606"/>
                  </a:lnTo>
                  <a:lnTo>
                    <a:pt x="343100" y="219536"/>
                  </a:lnTo>
                  <a:lnTo>
                    <a:pt x="352746" y="215048"/>
                  </a:lnTo>
                  <a:lnTo>
                    <a:pt x="363000" y="214622"/>
                  </a:lnTo>
                  <a:lnTo>
                    <a:pt x="372664" y="218076"/>
                  </a:lnTo>
                  <a:lnTo>
                    <a:pt x="380538" y="225229"/>
                  </a:lnTo>
                  <a:lnTo>
                    <a:pt x="385026" y="234874"/>
                  </a:lnTo>
                  <a:lnTo>
                    <a:pt x="385409" y="244093"/>
                  </a:lnTo>
                  <a:lnTo>
                    <a:pt x="385452" y="245128"/>
                  </a:lnTo>
                  <a:lnTo>
                    <a:pt x="381998" y="254792"/>
                  </a:lnTo>
                  <a:lnTo>
                    <a:pt x="374845" y="262666"/>
                  </a:lnTo>
                  <a:lnTo>
                    <a:pt x="353217" y="278606"/>
                  </a:lnTo>
                  <a:close/>
                </a:path>
                <a:path w="386079" h="342900">
                  <a:moveTo>
                    <a:pt x="236011" y="342899"/>
                  </a:moveTo>
                  <a:lnTo>
                    <a:pt x="21431" y="342899"/>
                  </a:lnTo>
                  <a:lnTo>
                    <a:pt x="13081" y="341218"/>
                  </a:lnTo>
                  <a:lnTo>
                    <a:pt x="6270" y="336629"/>
                  </a:lnTo>
                  <a:lnTo>
                    <a:pt x="1681" y="329818"/>
                  </a:lnTo>
                  <a:lnTo>
                    <a:pt x="0" y="321468"/>
                  </a:lnTo>
                  <a:lnTo>
                    <a:pt x="0" y="278606"/>
                  </a:lnTo>
                  <a:lnTo>
                    <a:pt x="1681" y="270256"/>
                  </a:lnTo>
                  <a:lnTo>
                    <a:pt x="6270" y="263445"/>
                  </a:lnTo>
                  <a:lnTo>
                    <a:pt x="13081" y="258856"/>
                  </a:lnTo>
                  <a:lnTo>
                    <a:pt x="21431" y="257174"/>
                  </a:lnTo>
                  <a:lnTo>
                    <a:pt x="176272" y="257174"/>
                  </a:lnTo>
                  <a:lnTo>
                    <a:pt x="171449" y="261997"/>
                  </a:lnTo>
                  <a:lnTo>
                    <a:pt x="171449" y="273784"/>
                  </a:lnTo>
                  <a:lnTo>
                    <a:pt x="176272" y="278606"/>
                  </a:lnTo>
                  <a:lnTo>
                    <a:pt x="353217" y="278606"/>
                  </a:lnTo>
                  <a:lnTo>
                    <a:pt x="290058" y="325152"/>
                  </a:lnTo>
                  <a:lnTo>
                    <a:pt x="277742" y="332785"/>
                  </a:lnTo>
                  <a:lnTo>
                    <a:pt x="264466" y="338345"/>
                  </a:lnTo>
                  <a:lnTo>
                    <a:pt x="250474" y="341746"/>
                  </a:lnTo>
                  <a:lnTo>
                    <a:pt x="236011" y="34289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6" name="object 76"/>
          <p:cNvSpPr txBox="1"/>
          <p:nvPr/>
        </p:nvSpPr>
        <p:spPr>
          <a:xfrm>
            <a:off x="5295850" y="6222974"/>
            <a:ext cx="9398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50" dirty="0">
                <a:solidFill>
                  <a:srgbClr val="0177BD"/>
                </a:solidFill>
                <a:latin typeface="SimSun"/>
                <a:cs typeface="SimSun"/>
              </a:rPr>
              <a:t>コスト最適化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77" name="object 77"/>
          <p:cNvSpPr/>
          <p:nvPr/>
        </p:nvSpPr>
        <p:spPr>
          <a:xfrm>
            <a:off x="5353037" y="66389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35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35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35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8" name="object 78"/>
          <p:cNvSpPr txBox="1"/>
          <p:nvPr/>
        </p:nvSpPr>
        <p:spPr>
          <a:xfrm>
            <a:off x="5486350" y="6523011"/>
            <a:ext cx="22923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必</a:t>
            </a:r>
            <a:r>
              <a:rPr sz="1150" spc="-110" dirty="0">
                <a:latin typeface="SimSun"/>
                <a:cs typeface="SimSun"/>
              </a:rPr>
              <a:t>要な補償を維持しながら保険料削減</a:t>
            </a:r>
            <a:r>
              <a:rPr sz="1150" spc="-105" dirty="0">
                <a:latin typeface="SimSun"/>
                <a:cs typeface="SimSun"/>
              </a:rPr>
              <a:t>保険料上昇の抑制効果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SimSun"/>
                <a:cs typeface="SimSun"/>
              </a:rPr>
              <a:t>ご予算に合わせた調整が可能</a:t>
            </a:r>
            <a:endParaRPr sz="1150">
              <a:latin typeface="SimSun"/>
              <a:cs typeface="SimSun"/>
            </a:endParaRPr>
          </a:p>
        </p:txBody>
      </p:sp>
      <p:pic>
        <p:nvPicPr>
          <p:cNvPr id="79" name="object 7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8181973" y="6095999"/>
            <a:ext cx="3705225" cy="1181099"/>
          </a:xfrm>
          <a:prstGeom prst="rect">
            <a:avLst/>
          </a:prstGeom>
        </p:spPr>
      </p:pic>
      <p:sp>
        <p:nvSpPr>
          <p:cNvPr id="80" name="object 80"/>
          <p:cNvSpPr txBox="1"/>
          <p:nvPr/>
        </p:nvSpPr>
        <p:spPr>
          <a:xfrm>
            <a:off x="9232800" y="6222974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9423300" y="6523011"/>
            <a:ext cx="228981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分で納</a:t>
            </a:r>
            <a:r>
              <a:rPr sz="1150" spc="-110" dirty="0">
                <a:latin typeface="Meiryo"/>
                <a:cs typeface="Meiryo"/>
              </a:rPr>
              <a:t>得</a:t>
            </a:r>
            <a:r>
              <a:rPr sz="1150" spc="-114" dirty="0">
                <a:latin typeface="SimSun"/>
                <a:cs typeface="SimSun"/>
              </a:rPr>
              <a:t>のいく選択ができる安</a:t>
            </a:r>
            <a:r>
              <a:rPr sz="1150" spc="-110" dirty="0">
                <a:latin typeface="Meiryo"/>
                <a:cs typeface="Meiryo"/>
              </a:rPr>
              <a:t>⼼</a:t>
            </a:r>
            <a:r>
              <a:rPr sz="1150" spc="-85" dirty="0">
                <a:latin typeface="SimSun"/>
                <a:cs typeface="SimSun"/>
              </a:rPr>
              <a:t>感</a:t>
            </a:r>
            <a:r>
              <a:rPr sz="1150" spc="-110" dirty="0">
                <a:latin typeface="SimSun"/>
                <a:cs typeface="SimSun"/>
              </a:rPr>
              <a:t>専</a:t>
            </a:r>
            <a:r>
              <a:rPr sz="1150" spc="-110" dirty="0">
                <a:latin typeface="Meiryo"/>
                <a:cs typeface="Meiryo"/>
              </a:rPr>
              <a:t>⾨</a:t>
            </a:r>
            <a:r>
              <a:rPr sz="1150" spc="-125" dirty="0">
                <a:latin typeface="SimSun"/>
                <a:cs typeface="SimSun"/>
              </a:rPr>
              <a:t>知識がなくても最適化が可能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⾯</a:t>
            </a:r>
            <a:r>
              <a:rPr sz="1150" spc="-110" dirty="0">
                <a:latin typeface="SimSun"/>
                <a:cs typeface="SimSun"/>
              </a:rPr>
              <a:t>倒な再計算依頼や</a:t>
            </a:r>
            <a:r>
              <a:rPr sz="1150" spc="-110" dirty="0">
                <a:latin typeface="Meiryo"/>
                <a:cs typeface="Meiryo"/>
              </a:rPr>
              <a:t>待</a:t>
            </a:r>
            <a:r>
              <a:rPr sz="1150" spc="-110" dirty="0">
                <a:latin typeface="SimSun"/>
                <a:cs typeface="SimSun"/>
              </a:rPr>
              <a:t>ち時</a:t>
            </a:r>
            <a:r>
              <a:rPr sz="1150" spc="-110" dirty="0">
                <a:latin typeface="Meiryo"/>
                <a:cs typeface="Meiryo"/>
              </a:rPr>
              <a:t>間</a:t>
            </a:r>
            <a:r>
              <a:rPr sz="1150" spc="-90" dirty="0">
                <a:latin typeface="SimSun"/>
                <a:cs typeface="SimSun"/>
              </a:rPr>
              <a:t>が不要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82" name="object 82"/>
          <p:cNvSpPr txBox="1"/>
          <p:nvPr/>
        </p:nvSpPr>
        <p:spPr>
          <a:xfrm>
            <a:off x="820737" y="7694775"/>
            <a:ext cx="731964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30" dirty="0">
                <a:latin typeface="SimSun"/>
                <a:cs typeface="SimSun"/>
              </a:rPr>
              <a:t>効果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95" dirty="0">
                <a:latin typeface="SimSun"/>
                <a:cs typeface="SimSun"/>
              </a:rPr>
              <a:t>リアルタイム保険料計算機能により、お客さまは</a:t>
            </a:r>
            <a:r>
              <a:rPr sz="1350" spc="-170" dirty="0">
                <a:latin typeface="Meiryo"/>
                <a:cs typeface="Meiryo"/>
              </a:rPr>
              <a:t>⾃⾝</a:t>
            </a:r>
            <a:r>
              <a:rPr sz="1350" spc="-185" dirty="0">
                <a:latin typeface="SimSun"/>
                <a:cs typeface="SimSun"/>
              </a:rPr>
              <a:t>のニーズに合わせた補償内容を柔</a:t>
            </a:r>
            <a:r>
              <a:rPr sz="1350" spc="-170" dirty="0">
                <a:latin typeface="Meiryo"/>
                <a:cs typeface="Meiryo"/>
              </a:rPr>
              <a:t>軟</a:t>
            </a:r>
            <a:r>
              <a:rPr sz="1350" spc="-155" dirty="0">
                <a:latin typeface="SimSun"/>
                <a:cs typeface="SimSun"/>
              </a:rPr>
              <a:t>に調整しながら、</a:t>
            </a:r>
            <a:r>
              <a:rPr sz="1350" spc="-170" dirty="0">
                <a:latin typeface="SimSun"/>
                <a:cs typeface="SimSun"/>
              </a:rPr>
              <a:t>最も納</a:t>
            </a:r>
            <a:r>
              <a:rPr sz="1350" spc="-170" dirty="0">
                <a:latin typeface="Meiryo"/>
                <a:cs typeface="Meiryo"/>
              </a:rPr>
              <a:t>得</a:t>
            </a:r>
            <a:r>
              <a:rPr sz="1350" spc="-180" dirty="0">
                <a:latin typeface="SimSun"/>
                <a:cs typeface="SimSun"/>
              </a:rPr>
              <a:t>のいくプランを選択できるようになりました。これにより顧客満</a:t>
            </a:r>
            <a:r>
              <a:rPr sz="1350" spc="-170" dirty="0">
                <a:latin typeface="Meiryo"/>
                <a:cs typeface="Meiryo"/>
              </a:rPr>
              <a:t>⾜</a:t>
            </a:r>
            <a:r>
              <a:rPr sz="1350" spc="-170" dirty="0">
                <a:latin typeface="SimSun"/>
                <a:cs typeface="SimSun"/>
              </a:rPr>
              <a:t>度が</a:t>
            </a:r>
            <a:r>
              <a:rPr sz="1200" dirty="0">
                <a:latin typeface="Liberation Sans"/>
                <a:cs typeface="Liberation Sans"/>
              </a:rPr>
              <a:t>15%</a:t>
            </a:r>
            <a:r>
              <a:rPr sz="1350" spc="-185" dirty="0">
                <a:latin typeface="SimSun"/>
                <a:cs typeface="SimSun"/>
              </a:rPr>
              <a:t>向上しています。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3" name="object 83"/>
          <p:cNvSpPr/>
          <p:nvPr/>
        </p:nvSpPr>
        <p:spPr>
          <a:xfrm>
            <a:off x="5939585" y="2513455"/>
            <a:ext cx="313055" cy="250190"/>
          </a:xfrm>
          <a:custGeom>
            <a:avLst/>
            <a:gdLst/>
            <a:ahLst/>
            <a:cxnLst/>
            <a:rect l="l" t="t" r="r" b="b"/>
            <a:pathLst>
              <a:path w="313054" h="250189">
                <a:moveTo>
                  <a:pt x="132067" y="26360"/>
                </a:moveTo>
                <a:lnTo>
                  <a:pt x="130124" y="19559"/>
                </a:lnTo>
                <a:lnTo>
                  <a:pt x="130976" y="12532"/>
                </a:lnTo>
                <a:lnTo>
                  <a:pt x="134331" y="6574"/>
                </a:lnTo>
                <a:lnTo>
                  <a:pt x="139676" y="2307"/>
                </a:lnTo>
                <a:lnTo>
                  <a:pt x="146498" y="354"/>
                </a:lnTo>
                <a:lnTo>
                  <a:pt x="160156" y="0"/>
                </a:lnTo>
                <a:lnTo>
                  <a:pt x="173901" y="1164"/>
                </a:lnTo>
                <a:lnTo>
                  <a:pt x="242996" y="34710"/>
                </a:lnTo>
                <a:lnTo>
                  <a:pt x="270481" y="73755"/>
                </a:lnTo>
                <a:lnTo>
                  <a:pt x="281382" y="120241"/>
                </a:lnTo>
                <a:lnTo>
                  <a:pt x="273513" y="168439"/>
                </a:lnTo>
                <a:lnTo>
                  <a:pt x="237845" y="88341"/>
                </a:lnTo>
                <a:lnTo>
                  <a:pt x="218218" y="60511"/>
                </a:lnTo>
                <a:lnTo>
                  <a:pt x="188399" y="41629"/>
                </a:lnTo>
                <a:lnTo>
                  <a:pt x="178653" y="38485"/>
                </a:lnTo>
                <a:lnTo>
                  <a:pt x="168843" y="36522"/>
                </a:lnTo>
                <a:lnTo>
                  <a:pt x="159043" y="35688"/>
                </a:lnTo>
                <a:lnTo>
                  <a:pt x="149329" y="35933"/>
                </a:lnTo>
                <a:lnTo>
                  <a:pt x="142480" y="35096"/>
                </a:lnTo>
                <a:lnTo>
                  <a:pt x="142299" y="35074"/>
                </a:lnTo>
                <a:lnTo>
                  <a:pt x="136335" y="31707"/>
                </a:lnTo>
                <a:lnTo>
                  <a:pt x="132067" y="26360"/>
                </a:lnTo>
                <a:close/>
              </a:path>
              <a:path w="313054" h="250189">
                <a:moveTo>
                  <a:pt x="292170" y="211142"/>
                </a:moveTo>
                <a:lnTo>
                  <a:pt x="273417" y="169029"/>
                </a:lnTo>
                <a:lnTo>
                  <a:pt x="309228" y="182773"/>
                </a:lnTo>
                <a:lnTo>
                  <a:pt x="309320" y="182981"/>
                </a:lnTo>
                <a:lnTo>
                  <a:pt x="312513" y="187543"/>
                </a:lnTo>
                <a:lnTo>
                  <a:pt x="312827" y="198400"/>
                </a:lnTo>
                <a:lnTo>
                  <a:pt x="309657" y="203355"/>
                </a:lnTo>
                <a:lnTo>
                  <a:pt x="292170" y="211142"/>
                </a:lnTo>
                <a:close/>
              </a:path>
              <a:path w="313054" h="250189">
                <a:moveTo>
                  <a:pt x="224804" y="234617"/>
                </a:moveTo>
                <a:lnTo>
                  <a:pt x="190509" y="157601"/>
                </a:lnTo>
                <a:lnTo>
                  <a:pt x="191464" y="151821"/>
                </a:lnTo>
                <a:lnTo>
                  <a:pt x="198961" y="143962"/>
                </a:lnTo>
                <a:lnTo>
                  <a:pt x="204667" y="142643"/>
                </a:lnTo>
                <a:lnTo>
                  <a:pt x="240059" y="156269"/>
                </a:lnTo>
                <a:lnTo>
                  <a:pt x="245665" y="121475"/>
                </a:lnTo>
                <a:lnTo>
                  <a:pt x="237845" y="88341"/>
                </a:lnTo>
                <a:lnTo>
                  <a:pt x="273513" y="168439"/>
                </a:lnTo>
                <a:lnTo>
                  <a:pt x="273417" y="169029"/>
                </a:lnTo>
                <a:lnTo>
                  <a:pt x="292170" y="211142"/>
                </a:lnTo>
                <a:lnTo>
                  <a:pt x="232671" y="237637"/>
                </a:lnTo>
                <a:lnTo>
                  <a:pt x="224804" y="234617"/>
                </a:lnTo>
                <a:close/>
              </a:path>
              <a:path w="313054" h="250189">
                <a:moveTo>
                  <a:pt x="313" y="62395"/>
                </a:moveTo>
                <a:lnTo>
                  <a:pt x="0" y="51538"/>
                </a:lnTo>
                <a:lnTo>
                  <a:pt x="3169" y="46583"/>
                </a:lnTo>
                <a:lnTo>
                  <a:pt x="80288" y="12352"/>
                </a:lnTo>
                <a:lnTo>
                  <a:pt x="88040" y="15327"/>
                </a:lnTo>
                <a:lnTo>
                  <a:pt x="122322" y="92313"/>
                </a:lnTo>
                <a:lnTo>
                  <a:pt x="121363" y="98117"/>
                </a:lnTo>
                <a:lnTo>
                  <a:pt x="113865" y="105976"/>
                </a:lnTo>
                <a:lnTo>
                  <a:pt x="108160" y="107295"/>
                </a:lnTo>
                <a:lnTo>
                  <a:pt x="72739" y="93743"/>
                </a:lnTo>
                <a:lnTo>
                  <a:pt x="67133" y="128537"/>
                </a:lnTo>
                <a:lnTo>
                  <a:pt x="74479" y="159664"/>
                </a:lnTo>
                <a:lnTo>
                  <a:pt x="39410" y="80909"/>
                </a:lnTo>
                <a:lnTo>
                  <a:pt x="3671" y="67193"/>
                </a:lnTo>
                <a:lnTo>
                  <a:pt x="313" y="62395"/>
                </a:lnTo>
                <a:close/>
              </a:path>
              <a:path w="313054" h="250189">
                <a:moveTo>
                  <a:pt x="110180" y="240780"/>
                </a:moveTo>
                <a:lnTo>
                  <a:pt x="74953" y="161671"/>
                </a:lnTo>
                <a:lnTo>
                  <a:pt x="94581" y="189501"/>
                </a:lnTo>
                <a:lnTo>
                  <a:pt x="124399" y="208383"/>
                </a:lnTo>
                <a:lnTo>
                  <a:pt x="134145" y="211526"/>
                </a:lnTo>
                <a:lnTo>
                  <a:pt x="143955" y="213490"/>
                </a:lnTo>
                <a:lnTo>
                  <a:pt x="153755" y="214323"/>
                </a:lnTo>
                <a:lnTo>
                  <a:pt x="163470" y="214078"/>
                </a:lnTo>
                <a:lnTo>
                  <a:pt x="170499" y="214938"/>
                </a:lnTo>
                <a:lnTo>
                  <a:pt x="176463" y="218304"/>
                </a:lnTo>
                <a:lnTo>
                  <a:pt x="180902" y="223866"/>
                </a:lnTo>
                <a:lnTo>
                  <a:pt x="180596" y="223179"/>
                </a:lnTo>
                <a:lnTo>
                  <a:pt x="182674" y="230453"/>
                </a:lnTo>
                <a:lnTo>
                  <a:pt x="181822" y="237479"/>
                </a:lnTo>
                <a:lnTo>
                  <a:pt x="178468" y="243438"/>
                </a:lnTo>
                <a:lnTo>
                  <a:pt x="173122" y="247705"/>
                </a:lnTo>
                <a:lnTo>
                  <a:pt x="166300" y="249658"/>
                </a:lnTo>
                <a:lnTo>
                  <a:pt x="152668" y="249991"/>
                </a:lnTo>
                <a:lnTo>
                  <a:pt x="138931" y="248802"/>
                </a:lnTo>
                <a:lnTo>
                  <a:pt x="125207" y="246048"/>
                </a:lnTo>
                <a:lnTo>
                  <a:pt x="111616" y="241690"/>
                </a:lnTo>
                <a:lnTo>
                  <a:pt x="110180" y="240780"/>
                </a:lnTo>
                <a:close/>
              </a:path>
              <a:path w="313054" h="250189">
                <a:moveTo>
                  <a:pt x="42346" y="176183"/>
                </a:moveTo>
                <a:lnTo>
                  <a:pt x="31377" y="129411"/>
                </a:lnTo>
                <a:lnTo>
                  <a:pt x="31460" y="129598"/>
                </a:lnTo>
                <a:lnTo>
                  <a:pt x="39410" y="80909"/>
                </a:lnTo>
                <a:lnTo>
                  <a:pt x="74479" y="159664"/>
                </a:lnTo>
                <a:lnTo>
                  <a:pt x="74953" y="161671"/>
                </a:lnTo>
                <a:lnTo>
                  <a:pt x="110180" y="240780"/>
                </a:lnTo>
                <a:lnTo>
                  <a:pt x="69831" y="215228"/>
                </a:lnTo>
                <a:lnTo>
                  <a:pt x="42346" y="176183"/>
                </a:lnTo>
                <a:close/>
              </a:path>
            </a:pathLst>
          </a:custGeom>
          <a:solidFill>
            <a:srgbClr val="3B81F5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04799" y="7772399"/>
            <a:ext cx="11582400" cy="1047750"/>
            <a:chOff x="304799" y="7772399"/>
            <a:chExt cx="11582400" cy="1047750"/>
          </a:xfrm>
        </p:grpSpPr>
        <p:sp>
          <p:nvSpPr>
            <p:cNvPr id="3" name="object 3"/>
            <p:cNvSpPr/>
            <p:nvPr/>
          </p:nvSpPr>
          <p:spPr>
            <a:xfrm>
              <a:off x="309562" y="7777162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11506125" y="1038223"/>
                  </a:moveTo>
                  <a:lnTo>
                    <a:pt x="66746" y="1038223"/>
                  </a:lnTo>
                  <a:lnTo>
                    <a:pt x="62101" y="1037766"/>
                  </a:lnTo>
                  <a:lnTo>
                    <a:pt x="24240" y="1020616"/>
                  </a:lnTo>
                  <a:lnTo>
                    <a:pt x="2287" y="985323"/>
                  </a:lnTo>
                  <a:lnTo>
                    <a:pt x="0" y="971477"/>
                  </a:lnTo>
                  <a:lnTo>
                    <a:pt x="0" y="966786"/>
                  </a:lnTo>
                  <a:lnTo>
                    <a:pt x="0" y="66745"/>
                  </a:lnTo>
                  <a:lnTo>
                    <a:pt x="14645" y="27847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11506125" y="0"/>
                  </a:lnTo>
                  <a:lnTo>
                    <a:pt x="11545023" y="14643"/>
                  </a:lnTo>
                  <a:lnTo>
                    <a:pt x="11569230" y="48431"/>
                  </a:lnTo>
                  <a:lnTo>
                    <a:pt x="11572872" y="66745"/>
                  </a:lnTo>
                  <a:lnTo>
                    <a:pt x="11572872" y="971477"/>
                  </a:lnTo>
                  <a:lnTo>
                    <a:pt x="11558227" y="1010374"/>
                  </a:lnTo>
                  <a:lnTo>
                    <a:pt x="11524439" y="1034579"/>
                  </a:lnTo>
                  <a:lnTo>
                    <a:pt x="11510770" y="1037766"/>
                  </a:lnTo>
                  <a:lnTo>
                    <a:pt x="11506125" y="1038223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309562" y="7777161"/>
              <a:ext cx="11572875" cy="1038225"/>
            </a:xfrm>
            <a:custGeom>
              <a:avLst/>
              <a:gdLst/>
              <a:ahLst/>
              <a:cxnLst/>
              <a:rect l="l" t="t" r="r" b="b"/>
              <a:pathLst>
                <a:path w="11572875" h="1038225">
                  <a:moveTo>
                    <a:pt x="0" y="9667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0"/>
                  </a:lnTo>
                  <a:lnTo>
                    <a:pt x="1372" y="57500"/>
                  </a:lnTo>
                  <a:lnTo>
                    <a:pt x="2287" y="52899"/>
                  </a:lnTo>
                  <a:lnTo>
                    <a:pt x="3642" y="48431"/>
                  </a:lnTo>
                  <a:lnTo>
                    <a:pt x="5437" y="44098"/>
                  </a:lnTo>
                  <a:lnTo>
                    <a:pt x="7232" y="39764"/>
                  </a:lnTo>
                  <a:lnTo>
                    <a:pt x="9433" y="35648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39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4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11501436" y="0"/>
                  </a:lnTo>
                  <a:lnTo>
                    <a:pt x="11541123" y="12038"/>
                  </a:lnTo>
                  <a:lnTo>
                    <a:pt x="11551949" y="20923"/>
                  </a:lnTo>
                  <a:lnTo>
                    <a:pt x="11555267" y="24239"/>
                  </a:lnTo>
                  <a:lnTo>
                    <a:pt x="11558227" y="27848"/>
                  </a:lnTo>
                  <a:lnTo>
                    <a:pt x="11560832" y="31748"/>
                  </a:lnTo>
                  <a:lnTo>
                    <a:pt x="11563438" y="35648"/>
                  </a:lnTo>
                  <a:lnTo>
                    <a:pt x="11572874" y="71437"/>
                  </a:lnTo>
                  <a:lnTo>
                    <a:pt x="11572874" y="966787"/>
                  </a:lnTo>
                  <a:lnTo>
                    <a:pt x="11572872" y="971477"/>
                  </a:lnTo>
                  <a:lnTo>
                    <a:pt x="11572414" y="976123"/>
                  </a:lnTo>
                  <a:lnTo>
                    <a:pt x="11571499" y="980723"/>
                  </a:lnTo>
                  <a:lnTo>
                    <a:pt x="11570584" y="985324"/>
                  </a:lnTo>
                  <a:lnTo>
                    <a:pt x="11551949" y="1017300"/>
                  </a:lnTo>
                  <a:lnTo>
                    <a:pt x="11548632" y="1020617"/>
                  </a:lnTo>
                  <a:lnTo>
                    <a:pt x="11515371" y="1036851"/>
                  </a:lnTo>
                  <a:lnTo>
                    <a:pt x="11510770" y="1037766"/>
                  </a:lnTo>
                  <a:lnTo>
                    <a:pt x="11506125" y="1038224"/>
                  </a:lnTo>
                  <a:lnTo>
                    <a:pt x="11501436" y="1038224"/>
                  </a:lnTo>
                  <a:lnTo>
                    <a:pt x="71437" y="1038224"/>
                  </a:lnTo>
                  <a:lnTo>
                    <a:pt x="31748" y="1026184"/>
                  </a:lnTo>
                  <a:lnTo>
                    <a:pt x="20923" y="1017300"/>
                  </a:lnTo>
                  <a:lnTo>
                    <a:pt x="17606" y="1013983"/>
                  </a:lnTo>
                  <a:lnTo>
                    <a:pt x="1372" y="980723"/>
                  </a:lnTo>
                  <a:lnTo>
                    <a:pt x="457" y="976123"/>
                  </a:lnTo>
                  <a:lnTo>
                    <a:pt x="0" y="971477"/>
                  </a:lnTo>
                  <a:lnTo>
                    <a:pt x="0" y="966787"/>
                  </a:lnTo>
                  <a:close/>
                </a:path>
              </a:pathLst>
            </a:custGeom>
            <a:ln w="9524">
              <a:solidFill>
                <a:srgbClr val="FDE68A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75654" y="8153399"/>
              <a:ext cx="196850" cy="285750"/>
            </a:xfrm>
            <a:custGeom>
              <a:avLst/>
              <a:gdLst/>
              <a:ahLst/>
              <a:cxnLst/>
              <a:rect l="l" t="t" r="r" b="b"/>
              <a:pathLst>
                <a:path w="196850" h="285750">
                  <a:moveTo>
                    <a:pt x="142896" y="214256"/>
                  </a:moveTo>
                  <a:lnTo>
                    <a:pt x="53578" y="214256"/>
                  </a:lnTo>
                  <a:lnTo>
                    <a:pt x="48604" y="201379"/>
                  </a:lnTo>
                  <a:lnTo>
                    <a:pt x="42004" y="189218"/>
                  </a:lnTo>
                  <a:lnTo>
                    <a:pt x="34326" y="177549"/>
                  </a:lnTo>
                  <a:lnTo>
                    <a:pt x="26119" y="166147"/>
                  </a:lnTo>
                  <a:lnTo>
                    <a:pt x="20315" y="158222"/>
                  </a:lnTo>
                  <a:lnTo>
                    <a:pt x="17524" y="154204"/>
                  </a:lnTo>
                  <a:lnTo>
                    <a:pt x="10124" y="141698"/>
                  </a:lnTo>
                  <a:lnTo>
                    <a:pt x="4618" y="128078"/>
                  </a:lnTo>
                  <a:lnTo>
                    <a:pt x="1184" y="113526"/>
                  </a:lnTo>
                  <a:lnTo>
                    <a:pt x="0" y="98226"/>
                  </a:lnTo>
                  <a:lnTo>
                    <a:pt x="7719" y="59992"/>
                  </a:lnTo>
                  <a:lnTo>
                    <a:pt x="28770" y="28770"/>
                  </a:lnTo>
                  <a:lnTo>
                    <a:pt x="59992" y="7719"/>
                  </a:lnTo>
                  <a:lnTo>
                    <a:pt x="98226" y="0"/>
                  </a:lnTo>
                  <a:lnTo>
                    <a:pt x="136455" y="7719"/>
                  </a:lnTo>
                  <a:lnTo>
                    <a:pt x="167672" y="28770"/>
                  </a:lnTo>
                  <a:lnTo>
                    <a:pt x="172360" y="35718"/>
                  </a:lnTo>
                  <a:lnTo>
                    <a:pt x="98226" y="35718"/>
                  </a:lnTo>
                  <a:lnTo>
                    <a:pt x="73885" y="40627"/>
                  </a:lnTo>
                  <a:lnTo>
                    <a:pt x="54017" y="54017"/>
                  </a:lnTo>
                  <a:lnTo>
                    <a:pt x="40627" y="73885"/>
                  </a:lnTo>
                  <a:lnTo>
                    <a:pt x="35718" y="98226"/>
                  </a:lnTo>
                  <a:lnTo>
                    <a:pt x="35718" y="103137"/>
                  </a:lnTo>
                  <a:lnTo>
                    <a:pt x="39737" y="107156"/>
                  </a:lnTo>
                  <a:lnTo>
                    <a:pt x="195765" y="107156"/>
                  </a:lnTo>
                  <a:lnTo>
                    <a:pt x="195272" y="113526"/>
                  </a:lnTo>
                  <a:lnTo>
                    <a:pt x="178961" y="154204"/>
                  </a:lnTo>
                  <a:lnTo>
                    <a:pt x="170374" y="166147"/>
                  </a:lnTo>
                  <a:lnTo>
                    <a:pt x="162192" y="177549"/>
                  </a:lnTo>
                  <a:lnTo>
                    <a:pt x="154513" y="189218"/>
                  </a:lnTo>
                  <a:lnTo>
                    <a:pt x="147897" y="201379"/>
                  </a:lnTo>
                  <a:lnTo>
                    <a:pt x="142896" y="214256"/>
                  </a:lnTo>
                  <a:close/>
                </a:path>
                <a:path w="196850" h="285750">
                  <a:moveTo>
                    <a:pt x="195765" y="107156"/>
                  </a:moveTo>
                  <a:lnTo>
                    <a:pt x="49559" y="107156"/>
                  </a:lnTo>
                  <a:lnTo>
                    <a:pt x="53578" y="103137"/>
                  </a:lnTo>
                  <a:lnTo>
                    <a:pt x="53578" y="98226"/>
                  </a:lnTo>
                  <a:lnTo>
                    <a:pt x="57085" y="80843"/>
                  </a:lnTo>
                  <a:lnTo>
                    <a:pt x="66651" y="66651"/>
                  </a:lnTo>
                  <a:lnTo>
                    <a:pt x="80843" y="57085"/>
                  </a:lnTo>
                  <a:lnTo>
                    <a:pt x="98226" y="53578"/>
                  </a:lnTo>
                  <a:lnTo>
                    <a:pt x="103137" y="53578"/>
                  </a:lnTo>
                  <a:lnTo>
                    <a:pt x="107156" y="49559"/>
                  </a:lnTo>
                  <a:lnTo>
                    <a:pt x="107156" y="39737"/>
                  </a:lnTo>
                  <a:lnTo>
                    <a:pt x="103137" y="35718"/>
                  </a:lnTo>
                  <a:lnTo>
                    <a:pt x="172360" y="35718"/>
                  </a:lnTo>
                  <a:lnTo>
                    <a:pt x="188717" y="59992"/>
                  </a:lnTo>
                  <a:lnTo>
                    <a:pt x="196441" y="98226"/>
                  </a:lnTo>
                  <a:lnTo>
                    <a:pt x="195765" y="107156"/>
                  </a:lnTo>
                  <a:close/>
                </a:path>
                <a:path w="196850" h="285750">
                  <a:moveTo>
                    <a:pt x="98226" y="285750"/>
                  </a:moveTo>
                  <a:lnTo>
                    <a:pt x="80843" y="282242"/>
                  </a:lnTo>
                  <a:lnTo>
                    <a:pt x="66651" y="272676"/>
                  </a:lnTo>
                  <a:lnTo>
                    <a:pt x="57085" y="258484"/>
                  </a:lnTo>
                  <a:lnTo>
                    <a:pt x="53578" y="241101"/>
                  </a:lnTo>
                  <a:lnTo>
                    <a:pt x="53578" y="232171"/>
                  </a:lnTo>
                  <a:lnTo>
                    <a:pt x="142875" y="232171"/>
                  </a:lnTo>
                  <a:lnTo>
                    <a:pt x="142875" y="241101"/>
                  </a:lnTo>
                  <a:lnTo>
                    <a:pt x="139367" y="258484"/>
                  </a:lnTo>
                  <a:lnTo>
                    <a:pt x="129801" y="272676"/>
                  </a:lnTo>
                  <a:lnTo>
                    <a:pt x="115609" y="282242"/>
                  </a:lnTo>
                  <a:lnTo>
                    <a:pt x="98226" y="285750"/>
                  </a:lnTo>
                  <a:close/>
                </a:path>
              </a:pathLst>
            </a:custGeom>
            <a:solidFill>
              <a:srgbClr val="F59D0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4994910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8.</a:t>
            </a:r>
            <a:r>
              <a:rPr sz="2250" b="1" spc="20" dirty="0">
                <a:latin typeface="Liberation Sans"/>
                <a:cs typeface="Liberation Sans"/>
              </a:rPr>
              <a:t> </a:t>
            </a:r>
            <a:r>
              <a:rPr spc="-310" dirty="0"/>
              <a:t>アプローチ</a:t>
            </a:r>
            <a:r>
              <a:rPr spc="-540" dirty="0">
                <a:latin typeface="Calibri"/>
                <a:cs typeface="Calibri"/>
              </a:rPr>
              <a:t>② </a:t>
            </a:r>
            <a:r>
              <a:rPr spc="-320" dirty="0"/>
              <a:t>代理店問い合わせ機能</a:t>
            </a:r>
            <a:endParaRPr sz="2250">
              <a:latin typeface="Calibri"/>
              <a:cs typeface="Calibri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238499" y="1913453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5943599" y="1913453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648700" y="1913453"/>
            <a:ext cx="304800" cy="193040"/>
          </a:xfrm>
          <a:custGeom>
            <a:avLst/>
            <a:gdLst/>
            <a:ahLst/>
            <a:cxnLst/>
            <a:rect l="l" t="t" r="r" b="b"/>
            <a:pathLst>
              <a:path w="304800" h="193039">
                <a:moveTo>
                  <a:pt x="204370" y="192643"/>
                </a:moveTo>
                <a:lnTo>
                  <a:pt x="199132" y="190380"/>
                </a:lnTo>
                <a:lnTo>
                  <a:pt x="193893" y="188118"/>
                </a:lnTo>
                <a:lnTo>
                  <a:pt x="190499" y="182999"/>
                </a:lnTo>
                <a:lnTo>
                  <a:pt x="190499" y="134421"/>
                </a:lnTo>
                <a:lnTo>
                  <a:pt x="19049" y="134421"/>
                </a:lnTo>
                <a:lnTo>
                  <a:pt x="11628" y="132926"/>
                </a:lnTo>
                <a:lnTo>
                  <a:pt x="5573" y="128847"/>
                </a:lnTo>
                <a:lnTo>
                  <a:pt x="1494" y="122793"/>
                </a:lnTo>
                <a:lnTo>
                  <a:pt x="0" y="115371"/>
                </a:lnTo>
                <a:lnTo>
                  <a:pt x="0" y="77271"/>
                </a:lnTo>
                <a:lnTo>
                  <a:pt x="1494" y="69849"/>
                </a:lnTo>
                <a:lnTo>
                  <a:pt x="5573" y="63795"/>
                </a:lnTo>
                <a:lnTo>
                  <a:pt x="11628" y="59716"/>
                </a:lnTo>
                <a:lnTo>
                  <a:pt x="19049" y="58221"/>
                </a:lnTo>
                <a:lnTo>
                  <a:pt x="190499" y="58221"/>
                </a:lnTo>
                <a:lnTo>
                  <a:pt x="190499" y="9703"/>
                </a:lnTo>
                <a:lnTo>
                  <a:pt x="193893" y="4524"/>
                </a:lnTo>
                <a:lnTo>
                  <a:pt x="204370" y="0"/>
                </a:lnTo>
                <a:lnTo>
                  <a:pt x="210442" y="1071"/>
                </a:lnTo>
                <a:lnTo>
                  <a:pt x="300335" y="85963"/>
                </a:lnTo>
                <a:lnTo>
                  <a:pt x="303192" y="88642"/>
                </a:lnTo>
                <a:lnTo>
                  <a:pt x="304799" y="92392"/>
                </a:lnTo>
                <a:lnTo>
                  <a:pt x="304799" y="100250"/>
                </a:lnTo>
                <a:lnTo>
                  <a:pt x="303192" y="104001"/>
                </a:lnTo>
                <a:lnTo>
                  <a:pt x="300335" y="106679"/>
                </a:lnTo>
                <a:lnTo>
                  <a:pt x="210442" y="191571"/>
                </a:lnTo>
                <a:lnTo>
                  <a:pt x="204370" y="192643"/>
                </a:lnTo>
                <a:close/>
              </a:path>
            </a:pathLst>
          </a:custGeom>
          <a:solidFill>
            <a:srgbClr val="0177BD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10" name="object 10"/>
          <p:cNvGrpSpPr/>
          <p:nvPr/>
        </p:nvGrpSpPr>
        <p:grpSpPr>
          <a:xfrm>
            <a:off x="1752599" y="3257549"/>
            <a:ext cx="8686800" cy="2800350"/>
            <a:chOff x="1752599" y="3257549"/>
            <a:chExt cx="8686800" cy="2800350"/>
          </a:xfrm>
        </p:grpSpPr>
        <p:sp>
          <p:nvSpPr>
            <p:cNvPr id="11" name="object 11"/>
            <p:cNvSpPr/>
            <p:nvPr/>
          </p:nvSpPr>
          <p:spPr>
            <a:xfrm>
              <a:off x="1757362" y="3262312"/>
              <a:ext cx="8677275" cy="2790825"/>
            </a:xfrm>
            <a:custGeom>
              <a:avLst/>
              <a:gdLst/>
              <a:ahLst/>
              <a:cxnLst/>
              <a:rect l="l" t="t" r="r" b="b"/>
              <a:pathLst>
                <a:path w="8677275" h="2790825">
                  <a:moveTo>
                    <a:pt x="8610527" y="2790824"/>
                  </a:moveTo>
                  <a:lnTo>
                    <a:pt x="66746" y="2790824"/>
                  </a:lnTo>
                  <a:lnTo>
                    <a:pt x="62101" y="2790367"/>
                  </a:lnTo>
                  <a:lnTo>
                    <a:pt x="24240" y="2773217"/>
                  </a:lnTo>
                  <a:lnTo>
                    <a:pt x="2287" y="2737923"/>
                  </a:lnTo>
                  <a:lnTo>
                    <a:pt x="0" y="2724077"/>
                  </a:lnTo>
                  <a:lnTo>
                    <a:pt x="0" y="2719387"/>
                  </a:lnTo>
                  <a:lnTo>
                    <a:pt x="0" y="66746"/>
                  </a:lnTo>
                  <a:lnTo>
                    <a:pt x="14645" y="27848"/>
                  </a:lnTo>
                  <a:lnTo>
                    <a:pt x="48433" y="3642"/>
                  </a:lnTo>
                  <a:lnTo>
                    <a:pt x="66746" y="0"/>
                  </a:lnTo>
                  <a:lnTo>
                    <a:pt x="8610527" y="0"/>
                  </a:lnTo>
                  <a:lnTo>
                    <a:pt x="8649425" y="14645"/>
                  </a:lnTo>
                  <a:lnTo>
                    <a:pt x="8673631" y="48433"/>
                  </a:lnTo>
                  <a:lnTo>
                    <a:pt x="8677273" y="66746"/>
                  </a:lnTo>
                  <a:lnTo>
                    <a:pt x="8677273" y="2724077"/>
                  </a:lnTo>
                  <a:lnTo>
                    <a:pt x="8662628" y="2762975"/>
                  </a:lnTo>
                  <a:lnTo>
                    <a:pt x="8628840" y="2787181"/>
                  </a:lnTo>
                  <a:lnTo>
                    <a:pt x="8615172" y="2790367"/>
                  </a:lnTo>
                  <a:lnTo>
                    <a:pt x="8610527" y="2790824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757362" y="3262312"/>
              <a:ext cx="8677275" cy="2790825"/>
            </a:xfrm>
            <a:custGeom>
              <a:avLst/>
              <a:gdLst/>
              <a:ahLst/>
              <a:cxnLst/>
              <a:rect l="l" t="t" r="r" b="b"/>
              <a:pathLst>
                <a:path w="8677275" h="2790825">
                  <a:moveTo>
                    <a:pt x="0" y="2719387"/>
                  </a:moveTo>
                  <a:lnTo>
                    <a:pt x="0" y="71437"/>
                  </a:lnTo>
                  <a:lnTo>
                    <a:pt x="0" y="66746"/>
                  </a:lnTo>
                  <a:lnTo>
                    <a:pt x="457" y="62101"/>
                  </a:lnTo>
                  <a:lnTo>
                    <a:pt x="12039" y="31748"/>
                  </a:lnTo>
                  <a:lnTo>
                    <a:pt x="14645" y="27848"/>
                  </a:lnTo>
                  <a:lnTo>
                    <a:pt x="17606" y="24240"/>
                  </a:lnTo>
                  <a:lnTo>
                    <a:pt x="20923" y="20923"/>
                  </a:lnTo>
                  <a:lnTo>
                    <a:pt x="24240" y="17606"/>
                  </a:lnTo>
                  <a:lnTo>
                    <a:pt x="27848" y="14645"/>
                  </a:lnTo>
                  <a:lnTo>
                    <a:pt x="31748" y="12039"/>
                  </a:lnTo>
                  <a:lnTo>
                    <a:pt x="35648" y="9433"/>
                  </a:lnTo>
                  <a:lnTo>
                    <a:pt x="66746" y="0"/>
                  </a:lnTo>
                  <a:lnTo>
                    <a:pt x="71437" y="0"/>
                  </a:lnTo>
                  <a:lnTo>
                    <a:pt x="8605837" y="0"/>
                  </a:lnTo>
                  <a:lnTo>
                    <a:pt x="8610527" y="0"/>
                  </a:lnTo>
                  <a:lnTo>
                    <a:pt x="8615172" y="457"/>
                  </a:lnTo>
                  <a:lnTo>
                    <a:pt x="8619772" y="1372"/>
                  </a:lnTo>
                  <a:lnTo>
                    <a:pt x="8624373" y="2287"/>
                  </a:lnTo>
                  <a:lnTo>
                    <a:pt x="8645524" y="12039"/>
                  </a:lnTo>
                  <a:lnTo>
                    <a:pt x="8649425" y="14645"/>
                  </a:lnTo>
                  <a:lnTo>
                    <a:pt x="8653034" y="17606"/>
                  </a:lnTo>
                  <a:lnTo>
                    <a:pt x="8656350" y="20923"/>
                  </a:lnTo>
                  <a:lnTo>
                    <a:pt x="8659667" y="24240"/>
                  </a:lnTo>
                  <a:lnTo>
                    <a:pt x="8675901" y="57500"/>
                  </a:lnTo>
                  <a:lnTo>
                    <a:pt x="8676816" y="62101"/>
                  </a:lnTo>
                  <a:lnTo>
                    <a:pt x="8677273" y="66746"/>
                  </a:lnTo>
                  <a:lnTo>
                    <a:pt x="8677274" y="71437"/>
                  </a:lnTo>
                  <a:lnTo>
                    <a:pt x="8677274" y="2719387"/>
                  </a:lnTo>
                  <a:lnTo>
                    <a:pt x="8677273" y="2724077"/>
                  </a:lnTo>
                  <a:lnTo>
                    <a:pt x="8676816" y="2728723"/>
                  </a:lnTo>
                  <a:lnTo>
                    <a:pt x="8675901" y="2733323"/>
                  </a:lnTo>
                  <a:lnTo>
                    <a:pt x="8674986" y="2737923"/>
                  </a:lnTo>
                  <a:lnTo>
                    <a:pt x="8673631" y="2742391"/>
                  </a:lnTo>
                  <a:lnTo>
                    <a:pt x="8671836" y="2746724"/>
                  </a:lnTo>
                  <a:lnTo>
                    <a:pt x="8670041" y="2751058"/>
                  </a:lnTo>
                  <a:lnTo>
                    <a:pt x="8656350" y="2769900"/>
                  </a:lnTo>
                  <a:lnTo>
                    <a:pt x="8653034" y="2773217"/>
                  </a:lnTo>
                  <a:lnTo>
                    <a:pt x="8649425" y="2776178"/>
                  </a:lnTo>
                  <a:lnTo>
                    <a:pt x="8645524" y="2778784"/>
                  </a:lnTo>
                  <a:lnTo>
                    <a:pt x="8641624" y="2781391"/>
                  </a:lnTo>
                  <a:lnTo>
                    <a:pt x="8637507" y="2783591"/>
                  </a:lnTo>
                  <a:lnTo>
                    <a:pt x="8633173" y="2785386"/>
                  </a:lnTo>
                  <a:lnTo>
                    <a:pt x="8628840" y="2787181"/>
                  </a:lnTo>
                  <a:lnTo>
                    <a:pt x="8624373" y="2788536"/>
                  </a:lnTo>
                  <a:lnTo>
                    <a:pt x="8619772" y="2789451"/>
                  </a:lnTo>
                  <a:lnTo>
                    <a:pt x="8615172" y="2790367"/>
                  </a:lnTo>
                  <a:lnTo>
                    <a:pt x="8610527" y="2790824"/>
                  </a:lnTo>
                  <a:lnTo>
                    <a:pt x="8605837" y="2790824"/>
                  </a:lnTo>
                  <a:lnTo>
                    <a:pt x="71437" y="2790824"/>
                  </a:lnTo>
                  <a:lnTo>
                    <a:pt x="66746" y="2790824"/>
                  </a:lnTo>
                  <a:lnTo>
                    <a:pt x="62101" y="2790367"/>
                  </a:lnTo>
                  <a:lnTo>
                    <a:pt x="57500" y="2789451"/>
                  </a:lnTo>
                  <a:lnTo>
                    <a:pt x="52900" y="2788536"/>
                  </a:lnTo>
                  <a:lnTo>
                    <a:pt x="48432" y="2787181"/>
                  </a:lnTo>
                  <a:lnTo>
                    <a:pt x="44099" y="2785386"/>
                  </a:lnTo>
                  <a:lnTo>
                    <a:pt x="39765" y="2783591"/>
                  </a:lnTo>
                  <a:lnTo>
                    <a:pt x="20923" y="2769900"/>
                  </a:lnTo>
                  <a:lnTo>
                    <a:pt x="17606" y="2766583"/>
                  </a:lnTo>
                  <a:lnTo>
                    <a:pt x="5437" y="2746724"/>
                  </a:lnTo>
                  <a:lnTo>
                    <a:pt x="3642" y="2742391"/>
                  </a:lnTo>
                  <a:lnTo>
                    <a:pt x="2287" y="2737923"/>
                  </a:lnTo>
                  <a:lnTo>
                    <a:pt x="1372" y="2733323"/>
                  </a:lnTo>
                  <a:lnTo>
                    <a:pt x="457" y="2728723"/>
                  </a:lnTo>
                  <a:lnTo>
                    <a:pt x="0" y="2724077"/>
                  </a:lnTo>
                  <a:lnTo>
                    <a:pt x="0" y="2719387"/>
                  </a:lnTo>
                  <a:close/>
                </a:path>
              </a:pathLst>
            </a:custGeom>
            <a:ln w="9524">
              <a:solidFill>
                <a:srgbClr val="E4E7EB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7942599" y="3990974"/>
              <a:ext cx="574040" cy="457200"/>
            </a:xfrm>
            <a:custGeom>
              <a:avLst/>
              <a:gdLst/>
              <a:ahLst/>
              <a:cxnLst/>
              <a:rect l="l" t="t" r="r" b="b"/>
              <a:pathLst>
                <a:path w="574040" h="457200">
                  <a:moveTo>
                    <a:pt x="15537" y="314325"/>
                  </a:moveTo>
                  <a:lnTo>
                    <a:pt x="9376" y="314325"/>
                  </a:lnTo>
                  <a:lnTo>
                    <a:pt x="3929" y="310217"/>
                  </a:lnTo>
                  <a:lnTo>
                    <a:pt x="0" y="298608"/>
                  </a:lnTo>
                  <a:lnTo>
                    <a:pt x="2143" y="292179"/>
                  </a:lnTo>
                  <a:lnTo>
                    <a:pt x="7411" y="288250"/>
                  </a:lnTo>
                  <a:lnTo>
                    <a:pt x="9108" y="286910"/>
                  </a:lnTo>
                  <a:lnTo>
                    <a:pt x="34002" y="255603"/>
                  </a:lnTo>
                  <a:lnTo>
                    <a:pt x="36611" y="249495"/>
                  </a:lnTo>
                  <a:lnTo>
                    <a:pt x="21706" y="228953"/>
                  </a:lnTo>
                  <a:lnTo>
                    <a:pt x="10592" y="206510"/>
                  </a:lnTo>
                  <a:lnTo>
                    <a:pt x="3648" y="182476"/>
                  </a:lnTo>
                  <a:lnTo>
                    <a:pt x="1307" y="157769"/>
                  </a:lnTo>
                  <a:lnTo>
                    <a:pt x="1261" y="157087"/>
                  </a:lnTo>
                  <a:lnTo>
                    <a:pt x="7883" y="115383"/>
                  </a:lnTo>
                  <a:lnTo>
                    <a:pt x="26603" y="77840"/>
                  </a:lnTo>
                  <a:lnTo>
                    <a:pt x="55643" y="46032"/>
                  </a:lnTo>
                  <a:lnTo>
                    <a:pt x="93232" y="21457"/>
                  </a:lnTo>
                  <a:lnTo>
                    <a:pt x="137603" y="5614"/>
                  </a:lnTo>
                  <a:lnTo>
                    <a:pt x="186987" y="0"/>
                  </a:lnTo>
                  <a:lnTo>
                    <a:pt x="236371" y="5614"/>
                  </a:lnTo>
                  <a:lnTo>
                    <a:pt x="280742" y="21457"/>
                  </a:lnTo>
                  <a:lnTo>
                    <a:pt x="318332" y="46032"/>
                  </a:lnTo>
                  <a:lnTo>
                    <a:pt x="347371" y="77840"/>
                  </a:lnTo>
                  <a:lnTo>
                    <a:pt x="366091" y="115383"/>
                  </a:lnTo>
                  <a:lnTo>
                    <a:pt x="372713" y="157087"/>
                  </a:lnTo>
                  <a:lnTo>
                    <a:pt x="372628" y="157769"/>
                  </a:lnTo>
                  <a:lnTo>
                    <a:pt x="366091" y="198941"/>
                  </a:lnTo>
                  <a:lnTo>
                    <a:pt x="347371" y="236484"/>
                  </a:lnTo>
                  <a:lnTo>
                    <a:pt x="318332" y="268292"/>
                  </a:lnTo>
                  <a:lnTo>
                    <a:pt x="280742" y="292867"/>
                  </a:lnTo>
                  <a:lnTo>
                    <a:pt x="93800" y="292867"/>
                  </a:lnTo>
                  <a:lnTo>
                    <a:pt x="86885" y="296554"/>
                  </a:lnTo>
                  <a:lnTo>
                    <a:pt x="44436" y="311054"/>
                  </a:lnTo>
                  <a:lnTo>
                    <a:pt x="30116" y="313447"/>
                  </a:lnTo>
                  <a:lnTo>
                    <a:pt x="15537" y="314325"/>
                  </a:lnTo>
                  <a:close/>
                </a:path>
                <a:path w="574040" h="457200">
                  <a:moveTo>
                    <a:pt x="387012" y="457200"/>
                  </a:moveTo>
                  <a:lnTo>
                    <a:pt x="337694" y="451597"/>
                  </a:lnTo>
                  <a:lnTo>
                    <a:pt x="293360" y="435785"/>
                  </a:lnTo>
                  <a:lnTo>
                    <a:pt x="255782" y="411255"/>
                  </a:lnTo>
                  <a:lnTo>
                    <a:pt x="226729" y="379498"/>
                  </a:lnTo>
                  <a:lnTo>
                    <a:pt x="207972" y="342007"/>
                  </a:lnTo>
                  <a:lnTo>
                    <a:pt x="258693" y="332147"/>
                  </a:lnTo>
                  <a:lnTo>
                    <a:pt x="304687" y="312360"/>
                  </a:lnTo>
                  <a:lnTo>
                    <a:pt x="343949" y="283807"/>
                  </a:lnTo>
                  <a:lnTo>
                    <a:pt x="374474" y="247649"/>
                  </a:lnTo>
                  <a:lnTo>
                    <a:pt x="394259" y="205047"/>
                  </a:lnTo>
                  <a:lnTo>
                    <a:pt x="401210" y="157769"/>
                  </a:lnTo>
                  <a:lnTo>
                    <a:pt x="401160" y="151132"/>
                  </a:lnTo>
                  <a:lnTo>
                    <a:pt x="401032" y="147786"/>
                  </a:lnTo>
                  <a:lnTo>
                    <a:pt x="400675" y="143232"/>
                  </a:lnTo>
                  <a:lnTo>
                    <a:pt x="446808" y="151132"/>
                  </a:lnTo>
                  <a:lnTo>
                    <a:pt x="488007" y="168066"/>
                  </a:lnTo>
                  <a:lnTo>
                    <a:pt x="522732" y="192724"/>
                  </a:lnTo>
                  <a:lnTo>
                    <a:pt x="549443" y="223797"/>
                  </a:lnTo>
                  <a:lnTo>
                    <a:pt x="566599" y="259975"/>
                  </a:lnTo>
                  <a:lnTo>
                    <a:pt x="572660" y="299948"/>
                  </a:lnTo>
                  <a:lnTo>
                    <a:pt x="570262" y="325312"/>
                  </a:lnTo>
                  <a:lnTo>
                    <a:pt x="563318" y="349362"/>
                  </a:lnTo>
                  <a:lnTo>
                    <a:pt x="552204" y="371788"/>
                  </a:lnTo>
                  <a:lnTo>
                    <a:pt x="537299" y="392281"/>
                  </a:lnTo>
                  <a:lnTo>
                    <a:pt x="539908" y="398351"/>
                  </a:lnTo>
                  <a:lnTo>
                    <a:pt x="561855" y="427106"/>
                  </a:lnTo>
                  <a:lnTo>
                    <a:pt x="563463" y="428625"/>
                  </a:lnTo>
                  <a:lnTo>
                    <a:pt x="566142" y="430768"/>
                  </a:lnTo>
                  <a:lnTo>
                    <a:pt x="566499" y="430946"/>
                  </a:lnTo>
                  <a:lnTo>
                    <a:pt x="566856" y="431303"/>
                  </a:lnTo>
                  <a:lnTo>
                    <a:pt x="571857" y="434965"/>
                  </a:lnTo>
                  <a:lnTo>
                    <a:pt x="572119" y="435785"/>
                  </a:lnTo>
                  <a:lnTo>
                    <a:pt x="480677" y="435785"/>
                  </a:lnTo>
                  <a:lnTo>
                    <a:pt x="459091" y="444918"/>
                  </a:lnTo>
                  <a:lnTo>
                    <a:pt x="436309" y="451597"/>
                  </a:lnTo>
                  <a:lnTo>
                    <a:pt x="412144" y="455774"/>
                  </a:lnTo>
                  <a:lnTo>
                    <a:pt x="387012" y="457200"/>
                  </a:lnTo>
                  <a:close/>
                </a:path>
                <a:path w="574040" h="457200">
                  <a:moveTo>
                    <a:pt x="186987" y="314325"/>
                  </a:moveTo>
                  <a:lnTo>
                    <a:pt x="161857" y="312899"/>
                  </a:lnTo>
                  <a:lnTo>
                    <a:pt x="137661" y="308710"/>
                  </a:lnTo>
                  <a:lnTo>
                    <a:pt x="114946" y="302043"/>
                  </a:lnTo>
                  <a:lnTo>
                    <a:pt x="93310" y="292867"/>
                  </a:lnTo>
                  <a:lnTo>
                    <a:pt x="280742" y="292867"/>
                  </a:lnTo>
                  <a:lnTo>
                    <a:pt x="236371" y="308710"/>
                  </a:lnTo>
                  <a:lnTo>
                    <a:pt x="186987" y="314325"/>
                  </a:lnTo>
                  <a:close/>
                </a:path>
                <a:path w="574040" h="457200">
                  <a:moveTo>
                    <a:pt x="564624" y="457200"/>
                  </a:moveTo>
                  <a:lnTo>
                    <a:pt x="558462" y="457200"/>
                  </a:lnTo>
                  <a:lnTo>
                    <a:pt x="543883" y="456322"/>
                  </a:lnTo>
                  <a:lnTo>
                    <a:pt x="503009" y="446037"/>
                  </a:lnTo>
                  <a:lnTo>
                    <a:pt x="480371" y="435785"/>
                  </a:lnTo>
                  <a:lnTo>
                    <a:pt x="572119" y="435785"/>
                  </a:lnTo>
                  <a:lnTo>
                    <a:pt x="573911" y="441394"/>
                  </a:lnTo>
                  <a:lnTo>
                    <a:pt x="570160" y="453181"/>
                  </a:lnTo>
                  <a:lnTo>
                    <a:pt x="564624" y="457200"/>
                  </a:lnTo>
                  <a:close/>
                </a:path>
              </a:pathLst>
            </a:custGeom>
            <a:solidFill>
              <a:srgbClr val="3B81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7357417" y="4591417"/>
            <a:ext cx="1734820" cy="2616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50" spc="-210" dirty="0">
                <a:latin typeface="SimSun"/>
                <a:cs typeface="SimSun"/>
              </a:rPr>
              <a:t>専</a:t>
            </a:r>
            <a:r>
              <a:rPr sz="1550" spc="-210" dirty="0">
                <a:latin typeface="Meiryo"/>
                <a:cs typeface="Meiryo"/>
              </a:rPr>
              <a:t>⾨</a:t>
            </a:r>
            <a:r>
              <a:rPr sz="1550" spc="-215" dirty="0">
                <a:latin typeface="SimSun"/>
                <a:cs typeface="SimSun"/>
              </a:rPr>
              <a:t>家によるサポート</a:t>
            </a:r>
            <a:endParaRPr sz="1550">
              <a:latin typeface="SimSun"/>
              <a:cs typeface="SimSun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345362" y="4922811"/>
            <a:ext cx="1758950" cy="4064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3335" marR="5080" indent="-127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</a:t>
            </a:r>
            <a:r>
              <a:rPr sz="1150" spc="-110" dirty="0">
                <a:latin typeface="Meiryo"/>
                <a:cs typeface="Meiryo"/>
              </a:rPr>
              <a:t>代</a:t>
            </a:r>
            <a:r>
              <a:rPr sz="1150" spc="-110" dirty="0">
                <a:latin typeface="SimSun"/>
                <a:cs typeface="SimSun"/>
              </a:rPr>
              <a:t>理店が丁</a:t>
            </a:r>
            <a:r>
              <a:rPr sz="1150" spc="-110" dirty="0">
                <a:latin typeface="Meiryo"/>
                <a:cs typeface="Meiryo"/>
              </a:rPr>
              <a:t>寧</a:t>
            </a:r>
            <a:r>
              <a:rPr sz="1150" spc="-120" dirty="0">
                <a:latin typeface="SimSun"/>
                <a:cs typeface="SimSun"/>
              </a:rPr>
              <a:t>にご質問にお答えします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304799" y="6362699"/>
            <a:ext cx="3705225" cy="1181100"/>
            <a:chOff x="304799" y="6362699"/>
            <a:chExt cx="3705225" cy="1181100"/>
          </a:xfrm>
        </p:grpSpPr>
        <p:sp>
          <p:nvSpPr>
            <p:cNvPr id="17" name="object 17"/>
            <p:cNvSpPr/>
            <p:nvPr/>
          </p:nvSpPr>
          <p:spPr>
            <a:xfrm>
              <a:off x="309562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6" y="1171574"/>
                  </a:lnTo>
                  <a:lnTo>
                    <a:pt x="78661" y="1170994"/>
                  </a:lnTo>
                  <a:lnTo>
                    <a:pt x="35275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6" y="0"/>
                  </a:lnTo>
                  <a:lnTo>
                    <a:pt x="3611153" y="0"/>
                  </a:lnTo>
                  <a:lnTo>
                    <a:pt x="3650544" y="11948"/>
                  </a:lnTo>
                  <a:lnTo>
                    <a:pt x="3683750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50" y="1126418"/>
                  </a:lnTo>
                  <a:lnTo>
                    <a:pt x="3650544" y="1159625"/>
                  </a:lnTo>
                  <a:lnTo>
                    <a:pt x="3617038" y="1170994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09562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49" y="40215"/>
                  </a:lnTo>
                  <a:lnTo>
                    <a:pt x="18550" y="35275"/>
                  </a:lnTo>
                  <a:lnTo>
                    <a:pt x="22301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6" y="0"/>
                  </a:lnTo>
                  <a:lnTo>
                    <a:pt x="90487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8" y="579"/>
                  </a:lnTo>
                  <a:lnTo>
                    <a:pt x="3622865" y="1738"/>
                  </a:lnTo>
                  <a:lnTo>
                    <a:pt x="3628692" y="2896"/>
                  </a:lnTo>
                  <a:lnTo>
                    <a:pt x="3664994" y="22301"/>
                  </a:lnTo>
                  <a:lnTo>
                    <a:pt x="3669196" y="26503"/>
                  </a:lnTo>
                  <a:lnTo>
                    <a:pt x="3673397" y="30704"/>
                  </a:lnTo>
                  <a:lnTo>
                    <a:pt x="3692801" y="67006"/>
                  </a:lnTo>
                  <a:lnTo>
                    <a:pt x="3695699" y="90487"/>
                  </a:lnTo>
                  <a:lnTo>
                    <a:pt x="3695699" y="1081087"/>
                  </a:lnTo>
                  <a:lnTo>
                    <a:pt x="3686537" y="1121203"/>
                  </a:lnTo>
                  <a:lnTo>
                    <a:pt x="3669196" y="1145071"/>
                  </a:lnTo>
                  <a:lnTo>
                    <a:pt x="3664994" y="1149272"/>
                  </a:lnTo>
                  <a:lnTo>
                    <a:pt x="3660424" y="1153023"/>
                  </a:lnTo>
                  <a:lnTo>
                    <a:pt x="3655484" y="1156324"/>
                  </a:lnTo>
                  <a:lnTo>
                    <a:pt x="3650544" y="1159625"/>
                  </a:lnTo>
                  <a:lnTo>
                    <a:pt x="3645329" y="1162412"/>
                  </a:lnTo>
                  <a:lnTo>
                    <a:pt x="3639840" y="1164686"/>
                  </a:lnTo>
                  <a:lnTo>
                    <a:pt x="3634350" y="1166960"/>
                  </a:lnTo>
                  <a:lnTo>
                    <a:pt x="3605212" y="1171574"/>
                  </a:lnTo>
                  <a:lnTo>
                    <a:pt x="90487" y="1171574"/>
                  </a:lnTo>
                  <a:lnTo>
                    <a:pt x="50370" y="1162413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57199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0"/>
                  </a:lnTo>
                  <a:lnTo>
                    <a:pt x="40680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8" y="59108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2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20" y="218100"/>
                  </a:lnTo>
                  <a:lnTo>
                    <a:pt x="742769" y="261484"/>
                  </a:lnTo>
                  <a:lnTo>
                    <a:pt x="754679" y="306670"/>
                  </a:lnTo>
                  <a:lnTo>
                    <a:pt x="760967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2" y="607960"/>
                  </a:lnTo>
                  <a:lnTo>
                    <a:pt x="656940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40592" y="6738940"/>
              <a:ext cx="405130" cy="314325"/>
            </a:xfrm>
            <a:custGeom>
              <a:avLst/>
              <a:gdLst/>
              <a:ahLst/>
              <a:cxnLst/>
              <a:rect l="l" t="t" r="r" b="b"/>
              <a:pathLst>
                <a:path w="405130" h="314325">
                  <a:moveTo>
                    <a:pt x="259497" y="56985"/>
                  </a:moveTo>
                  <a:lnTo>
                    <a:pt x="251797" y="54113"/>
                  </a:lnTo>
                  <a:lnTo>
                    <a:pt x="245567" y="48329"/>
                  </a:lnTo>
                  <a:lnTo>
                    <a:pt x="242075" y="40591"/>
                  </a:lnTo>
                  <a:lnTo>
                    <a:pt x="241841" y="32389"/>
                  </a:lnTo>
                  <a:lnTo>
                    <a:pt x="244710" y="24689"/>
                  </a:lnTo>
                  <a:lnTo>
                    <a:pt x="250523" y="18459"/>
                  </a:lnTo>
                  <a:lnTo>
                    <a:pt x="251594" y="17722"/>
                  </a:lnTo>
                  <a:lnTo>
                    <a:pt x="282627" y="3012"/>
                  </a:lnTo>
                  <a:lnTo>
                    <a:pt x="315863" y="0"/>
                  </a:lnTo>
                  <a:lnTo>
                    <a:pt x="348157" y="8427"/>
                  </a:lnTo>
                  <a:lnTo>
                    <a:pt x="376364" y="28036"/>
                  </a:lnTo>
                  <a:lnTo>
                    <a:pt x="386085" y="42669"/>
                  </a:lnTo>
                  <a:lnTo>
                    <a:pt x="312347" y="42669"/>
                  </a:lnTo>
                  <a:lnTo>
                    <a:pt x="293821" y="44350"/>
                  </a:lnTo>
                  <a:lnTo>
                    <a:pt x="276508" y="52548"/>
                  </a:lnTo>
                  <a:lnTo>
                    <a:pt x="275436" y="53285"/>
                  </a:lnTo>
                  <a:lnTo>
                    <a:pt x="267699" y="56767"/>
                  </a:lnTo>
                  <a:lnTo>
                    <a:pt x="259497" y="56985"/>
                  </a:lnTo>
                  <a:close/>
                </a:path>
                <a:path w="405130" h="314325">
                  <a:moveTo>
                    <a:pt x="315603" y="225756"/>
                  </a:moveTo>
                  <a:lnTo>
                    <a:pt x="232708" y="225756"/>
                  </a:lnTo>
                  <a:lnTo>
                    <a:pt x="253019" y="221800"/>
                  </a:lnTo>
                  <a:lnTo>
                    <a:pt x="270882" y="209934"/>
                  </a:lnTo>
                  <a:lnTo>
                    <a:pt x="346053" y="134615"/>
                  </a:lnTo>
                  <a:lnTo>
                    <a:pt x="357892" y="116794"/>
                  </a:lnTo>
                  <a:lnTo>
                    <a:pt x="361848" y="96482"/>
                  </a:lnTo>
                  <a:lnTo>
                    <a:pt x="357892" y="76170"/>
                  </a:lnTo>
                  <a:lnTo>
                    <a:pt x="346026" y="58308"/>
                  </a:lnTo>
                  <a:lnTo>
                    <a:pt x="330332" y="47368"/>
                  </a:lnTo>
                  <a:lnTo>
                    <a:pt x="312347" y="42669"/>
                  </a:lnTo>
                  <a:lnTo>
                    <a:pt x="386085" y="42669"/>
                  </a:lnTo>
                  <a:lnTo>
                    <a:pt x="397649" y="60078"/>
                  </a:lnTo>
                  <a:lnTo>
                    <a:pt x="404737" y="96482"/>
                  </a:lnTo>
                  <a:lnTo>
                    <a:pt x="397649" y="132953"/>
                  </a:lnTo>
                  <a:lnTo>
                    <a:pt x="376364" y="164995"/>
                  </a:lnTo>
                  <a:lnTo>
                    <a:pt x="315603" y="225756"/>
                  </a:lnTo>
                  <a:close/>
                </a:path>
                <a:path w="405130" h="314325">
                  <a:moveTo>
                    <a:pt x="88876" y="314319"/>
                  </a:moveTo>
                  <a:lnTo>
                    <a:pt x="56581" y="305892"/>
                  </a:lnTo>
                  <a:lnTo>
                    <a:pt x="28374" y="286282"/>
                  </a:lnTo>
                  <a:lnTo>
                    <a:pt x="7090" y="254240"/>
                  </a:lnTo>
                  <a:lnTo>
                    <a:pt x="0" y="217778"/>
                  </a:lnTo>
                  <a:lnTo>
                    <a:pt x="7090" y="181366"/>
                  </a:lnTo>
                  <a:lnTo>
                    <a:pt x="28374" y="149323"/>
                  </a:lnTo>
                  <a:lnTo>
                    <a:pt x="103585" y="74113"/>
                  </a:lnTo>
                  <a:lnTo>
                    <a:pt x="135627" y="52828"/>
                  </a:lnTo>
                  <a:lnTo>
                    <a:pt x="172064" y="45733"/>
                  </a:lnTo>
                  <a:lnTo>
                    <a:pt x="208501" y="52828"/>
                  </a:lnTo>
                  <a:lnTo>
                    <a:pt x="240544" y="74113"/>
                  </a:lnTo>
                  <a:lnTo>
                    <a:pt x="250588" y="88562"/>
                  </a:lnTo>
                  <a:lnTo>
                    <a:pt x="172031" y="88562"/>
                  </a:lnTo>
                  <a:lnTo>
                    <a:pt x="151719" y="92518"/>
                  </a:lnTo>
                  <a:lnTo>
                    <a:pt x="133856" y="104385"/>
                  </a:lnTo>
                  <a:lnTo>
                    <a:pt x="58713" y="179595"/>
                  </a:lnTo>
                  <a:lnTo>
                    <a:pt x="46846" y="197459"/>
                  </a:lnTo>
                  <a:lnTo>
                    <a:pt x="42891" y="217778"/>
                  </a:lnTo>
                  <a:lnTo>
                    <a:pt x="46846" y="238109"/>
                  </a:lnTo>
                  <a:lnTo>
                    <a:pt x="58713" y="256011"/>
                  </a:lnTo>
                  <a:lnTo>
                    <a:pt x="74406" y="266950"/>
                  </a:lnTo>
                  <a:lnTo>
                    <a:pt x="92392" y="271649"/>
                  </a:lnTo>
                  <a:lnTo>
                    <a:pt x="161726" y="271649"/>
                  </a:lnTo>
                  <a:lnTo>
                    <a:pt x="162664" y="273727"/>
                  </a:lnTo>
                  <a:lnTo>
                    <a:pt x="122112" y="311306"/>
                  </a:lnTo>
                  <a:lnTo>
                    <a:pt x="88876" y="314319"/>
                  </a:lnTo>
                  <a:close/>
                </a:path>
                <a:path w="405130" h="314325">
                  <a:moveTo>
                    <a:pt x="236149" y="208586"/>
                  </a:moveTo>
                  <a:lnTo>
                    <a:pt x="227931" y="208365"/>
                  </a:lnTo>
                  <a:lnTo>
                    <a:pt x="220184" y="204911"/>
                  </a:lnTo>
                  <a:lnTo>
                    <a:pt x="214399" y="198718"/>
                  </a:lnTo>
                  <a:lnTo>
                    <a:pt x="211528" y="191031"/>
                  </a:lnTo>
                  <a:lnTo>
                    <a:pt x="211745" y="182816"/>
                  </a:lnTo>
                  <a:lnTo>
                    <a:pt x="215228" y="175041"/>
                  </a:lnTo>
                  <a:lnTo>
                    <a:pt x="215965" y="173969"/>
                  </a:lnTo>
                  <a:lnTo>
                    <a:pt x="224163" y="156655"/>
                  </a:lnTo>
                  <a:lnTo>
                    <a:pt x="225635" y="140416"/>
                  </a:lnTo>
                  <a:lnTo>
                    <a:pt x="225732" y="139344"/>
                  </a:lnTo>
                  <a:lnTo>
                    <a:pt x="225843" y="138122"/>
                  </a:lnTo>
                  <a:lnTo>
                    <a:pt x="221145" y="120117"/>
                  </a:lnTo>
                  <a:lnTo>
                    <a:pt x="210205" y="104385"/>
                  </a:lnTo>
                  <a:lnTo>
                    <a:pt x="192342" y="92518"/>
                  </a:lnTo>
                  <a:lnTo>
                    <a:pt x="172031" y="88562"/>
                  </a:lnTo>
                  <a:lnTo>
                    <a:pt x="250588" y="88562"/>
                  </a:lnTo>
                  <a:lnTo>
                    <a:pt x="260152" y="102320"/>
                  </a:lnTo>
                  <a:lnTo>
                    <a:pt x="268572" y="134615"/>
                  </a:lnTo>
                  <a:lnTo>
                    <a:pt x="265539" y="167851"/>
                  </a:lnTo>
                  <a:lnTo>
                    <a:pt x="250869" y="198718"/>
                  </a:lnTo>
                  <a:lnTo>
                    <a:pt x="250790" y="198883"/>
                  </a:lnTo>
                  <a:lnTo>
                    <a:pt x="250054" y="199955"/>
                  </a:lnTo>
                  <a:lnTo>
                    <a:pt x="243851" y="205730"/>
                  </a:lnTo>
                  <a:lnTo>
                    <a:pt x="236149" y="208586"/>
                  </a:lnTo>
                  <a:close/>
                </a:path>
                <a:path w="405130" h="314325">
                  <a:moveTo>
                    <a:pt x="232674" y="268585"/>
                  </a:moveTo>
                  <a:lnTo>
                    <a:pt x="164195" y="240205"/>
                  </a:lnTo>
                  <a:lnTo>
                    <a:pt x="136598" y="181366"/>
                  </a:lnTo>
                  <a:lnTo>
                    <a:pt x="136177" y="179595"/>
                  </a:lnTo>
                  <a:lnTo>
                    <a:pt x="139199" y="146496"/>
                  </a:lnTo>
                  <a:lnTo>
                    <a:pt x="153869" y="115668"/>
                  </a:lnTo>
                  <a:lnTo>
                    <a:pt x="153948" y="115502"/>
                  </a:lnTo>
                  <a:lnTo>
                    <a:pt x="154685" y="114431"/>
                  </a:lnTo>
                  <a:lnTo>
                    <a:pt x="160887" y="108655"/>
                  </a:lnTo>
                  <a:lnTo>
                    <a:pt x="168590" y="105800"/>
                  </a:lnTo>
                  <a:lnTo>
                    <a:pt x="176808" y="106020"/>
                  </a:lnTo>
                  <a:lnTo>
                    <a:pt x="184554" y="109475"/>
                  </a:lnTo>
                  <a:lnTo>
                    <a:pt x="190339" y="115668"/>
                  </a:lnTo>
                  <a:lnTo>
                    <a:pt x="193211" y="123355"/>
                  </a:lnTo>
                  <a:lnTo>
                    <a:pt x="192993" y="131569"/>
                  </a:lnTo>
                  <a:lnTo>
                    <a:pt x="189510" y="139344"/>
                  </a:lnTo>
                  <a:lnTo>
                    <a:pt x="188774" y="140416"/>
                  </a:lnTo>
                  <a:lnTo>
                    <a:pt x="180576" y="157692"/>
                  </a:lnTo>
                  <a:lnTo>
                    <a:pt x="179098" y="173969"/>
                  </a:lnTo>
                  <a:lnTo>
                    <a:pt x="179001" y="175041"/>
                  </a:lnTo>
                  <a:lnTo>
                    <a:pt x="178895" y="176205"/>
                  </a:lnTo>
                  <a:lnTo>
                    <a:pt x="183594" y="194202"/>
                  </a:lnTo>
                  <a:lnTo>
                    <a:pt x="194533" y="209934"/>
                  </a:lnTo>
                  <a:lnTo>
                    <a:pt x="212396" y="221800"/>
                  </a:lnTo>
                  <a:lnTo>
                    <a:pt x="232708" y="225756"/>
                  </a:lnTo>
                  <a:lnTo>
                    <a:pt x="315603" y="225756"/>
                  </a:lnTo>
                  <a:lnTo>
                    <a:pt x="301154" y="240205"/>
                  </a:lnTo>
                  <a:lnTo>
                    <a:pt x="269112" y="261490"/>
                  </a:lnTo>
                  <a:lnTo>
                    <a:pt x="232674" y="268585"/>
                  </a:lnTo>
                  <a:close/>
                </a:path>
                <a:path w="405130" h="314325">
                  <a:moveTo>
                    <a:pt x="161726" y="271649"/>
                  </a:moveTo>
                  <a:lnTo>
                    <a:pt x="92392" y="271649"/>
                  </a:lnTo>
                  <a:lnTo>
                    <a:pt x="110917" y="269968"/>
                  </a:lnTo>
                  <a:lnTo>
                    <a:pt x="128230" y="261770"/>
                  </a:lnTo>
                  <a:lnTo>
                    <a:pt x="129302" y="261034"/>
                  </a:lnTo>
                  <a:lnTo>
                    <a:pt x="137039" y="257551"/>
                  </a:lnTo>
                  <a:lnTo>
                    <a:pt x="145242" y="257334"/>
                  </a:lnTo>
                  <a:lnTo>
                    <a:pt x="152941" y="260205"/>
                  </a:lnTo>
                  <a:lnTo>
                    <a:pt x="159172" y="265990"/>
                  </a:lnTo>
                  <a:lnTo>
                    <a:pt x="161726" y="27164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1358899" y="6489674"/>
            <a:ext cx="13957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5" dirty="0">
                <a:solidFill>
                  <a:srgbClr val="0177BD"/>
                </a:solidFill>
                <a:latin typeface="SimSun"/>
                <a:cs typeface="SimSun"/>
              </a:rPr>
              <a:t>担当代理店との連携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22" name="object 22"/>
          <p:cNvSpPr/>
          <p:nvPr/>
        </p:nvSpPr>
        <p:spPr>
          <a:xfrm>
            <a:off x="1419212" y="69056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object 23"/>
          <p:cNvSpPr txBox="1"/>
          <p:nvPr/>
        </p:nvSpPr>
        <p:spPr>
          <a:xfrm>
            <a:off x="1549399" y="6789711"/>
            <a:ext cx="189230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当者が</a:t>
            </a:r>
            <a:r>
              <a:rPr sz="1150" spc="-90" dirty="0">
                <a:latin typeface="Meiryo"/>
                <a:cs typeface="Meiryo"/>
              </a:rPr>
              <a:t>対応</a:t>
            </a:r>
            <a:r>
              <a:rPr sz="1150" spc="-60" dirty="0">
                <a:latin typeface="Meiryo"/>
                <a:cs typeface="Meiryo"/>
              </a:rPr>
              <a:t> </a:t>
            </a:r>
            <a:r>
              <a:rPr sz="1150" spc="-110" dirty="0">
                <a:latin typeface="SimSun"/>
                <a:cs typeface="SimSun"/>
              </a:rPr>
              <a:t>契約履歴を</a:t>
            </a:r>
            <a:r>
              <a:rPr sz="1150" spc="-110" dirty="0">
                <a:latin typeface="Meiryo"/>
                <a:cs typeface="Meiryo"/>
              </a:rPr>
              <a:t>把</a:t>
            </a:r>
            <a:r>
              <a:rPr sz="1150" spc="-110" dirty="0">
                <a:latin typeface="SimSun"/>
                <a:cs typeface="SimSun"/>
              </a:rPr>
              <a:t>握した的確な回答</a:t>
            </a:r>
            <a:r>
              <a:rPr sz="1150" spc="-120" dirty="0">
                <a:latin typeface="SimSun"/>
                <a:cs typeface="SimSun"/>
              </a:rPr>
              <a:t>セキュアな情報</a:t>
            </a:r>
            <a:r>
              <a:rPr sz="1150" spc="-110" dirty="0">
                <a:latin typeface="Meiryo"/>
                <a:cs typeface="Meiryo"/>
              </a:rPr>
              <a:t>共</a:t>
            </a:r>
            <a:r>
              <a:rPr sz="1150" spc="-50" dirty="0">
                <a:latin typeface="SimSun"/>
                <a:cs typeface="SimSun"/>
              </a:rPr>
              <a:t>有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4238624" y="6362699"/>
            <a:ext cx="3714750" cy="1181100"/>
            <a:chOff x="4238624" y="6362699"/>
            <a:chExt cx="3714750" cy="1181100"/>
          </a:xfrm>
        </p:grpSpPr>
        <p:sp>
          <p:nvSpPr>
            <p:cNvPr id="25" name="object 25"/>
            <p:cNvSpPr/>
            <p:nvPr/>
          </p:nvSpPr>
          <p:spPr>
            <a:xfrm>
              <a:off x="4243386" y="63674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3620679" y="1171574"/>
                  </a:moveTo>
                  <a:lnTo>
                    <a:pt x="84545" y="1171574"/>
                  </a:lnTo>
                  <a:lnTo>
                    <a:pt x="78661" y="1170994"/>
                  </a:lnTo>
                  <a:lnTo>
                    <a:pt x="35274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4" y="11948"/>
                  </a:lnTo>
                  <a:lnTo>
                    <a:pt x="84545" y="0"/>
                  </a:lnTo>
                  <a:lnTo>
                    <a:pt x="3620679" y="0"/>
                  </a:lnTo>
                  <a:lnTo>
                    <a:pt x="3660068" y="11948"/>
                  </a:lnTo>
                  <a:lnTo>
                    <a:pt x="3693275" y="45154"/>
                  </a:lnTo>
                  <a:lnTo>
                    <a:pt x="3705224" y="84545"/>
                  </a:lnTo>
                  <a:lnTo>
                    <a:pt x="3705224" y="1087028"/>
                  </a:lnTo>
                  <a:lnTo>
                    <a:pt x="3693275" y="1126418"/>
                  </a:lnTo>
                  <a:lnTo>
                    <a:pt x="3660068" y="1159625"/>
                  </a:lnTo>
                  <a:lnTo>
                    <a:pt x="3626562" y="1170994"/>
                  </a:lnTo>
                  <a:lnTo>
                    <a:pt x="3620679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243386" y="6367462"/>
              <a:ext cx="3705225" cy="1171575"/>
            </a:xfrm>
            <a:custGeom>
              <a:avLst/>
              <a:gdLst/>
              <a:ahLst/>
              <a:cxnLst/>
              <a:rect l="l" t="t" r="r" b="b"/>
              <a:pathLst>
                <a:path w="3705225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7" y="0"/>
                  </a:lnTo>
                  <a:lnTo>
                    <a:pt x="3614737" y="0"/>
                  </a:lnTo>
                  <a:lnTo>
                    <a:pt x="3620679" y="0"/>
                  </a:lnTo>
                  <a:lnTo>
                    <a:pt x="3626562" y="579"/>
                  </a:lnTo>
                  <a:lnTo>
                    <a:pt x="3632389" y="1738"/>
                  </a:lnTo>
                  <a:lnTo>
                    <a:pt x="3638216" y="2896"/>
                  </a:lnTo>
                  <a:lnTo>
                    <a:pt x="3674519" y="22301"/>
                  </a:lnTo>
                  <a:lnTo>
                    <a:pt x="3689973" y="40215"/>
                  </a:lnTo>
                  <a:lnTo>
                    <a:pt x="3693275" y="45154"/>
                  </a:lnTo>
                  <a:lnTo>
                    <a:pt x="3703484" y="72833"/>
                  </a:lnTo>
                  <a:lnTo>
                    <a:pt x="3704644" y="78660"/>
                  </a:lnTo>
                  <a:lnTo>
                    <a:pt x="3705224" y="84545"/>
                  </a:lnTo>
                  <a:lnTo>
                    <a:pt x="3705224" y="90487"/>
                  </a:lnTo>
                  <a:lnTo>
                    <a:pt x="3705224" y="1081087"/>
                  </a:lnTo>
                  <a:lnTo>
                    <a:pt x="3705224" y="1087028"/>
                  </a:lnTo>
                  <a:lnTo>
                    <a:pt x="3704644" y="1092912"/>
                  </a:lnTo>
                  <a:lnTo>
                    <a:pt x="3703484" y="1098740"/>
                  </a:lnTo>
                  <a:lnTo>
                    <a:pt x="3702325" y="1104567"/>
                  </a:lnTo>
                  <a:lnTo>
                    <a:pt x="3682922" y="1140869"/>
                  </a:lnTo>
                  <a:lnTo>
                    <a:pt x="3665008" y="1156324"/>
                  </a:lnTo>
                  <a:lnTo>
                    <a:pt x="3660068" y="1159625"/>
                  </a:lnTo>
                  <a:lnTo>
                    <a:pt x="3654853" y="1162412"/>
                  </a:lnTo>
                  <a:lnTo>
                    <a:pt x="3649364" y="1164686"/>
                  </a:lnTo>
                  <a:lnTo>
                    <a:pt x="3643875" y="1166960"/>
                  </a:lnTo>
                  <a:lnTo>
                    <a:pt x="3614737" y="1171574"/>
                  </a:lnTo>
                  <a:lnTo>
                    <a:pt x="90487" y="1171574"/>
                  </a:lnTo>
                  <a:lnTo>
                    <a:pt x="50369" y="1162413"/>
                  </a:lnTo>
                  <a:lnTo>
                    <a:pt x="26503" y="1145071"/>
                  </a:lnTo>
                  <a:lnTo>
                    <a:pt x="22301" y="1140869"/>
                  </a:lnTo>
                  <a:lnTo>
                    <a:pt x="2897" y="1104567"/>
                  </a:lnTo>
                  <a:lnTo>
                    <a:pt x="1738" y="1098740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391024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7" y="717010"/>
                  </a:lnTo>
                  <a:lnTo>
                    <a:pt x="161613" y="692497"/>
                  </a:lnTo>
                  <a:lnTo>
                    <a:pt x="125135" y="663302"/>
                  </a:lnTo>
                  <a:lnTo>
                    <a:pt x="92504" y="629860"/>
                  </a:lnTo>
                  <a:lnTo>
                    <a:pt x="64209" y="592670"/>
                  </a:lnTo>
                  <a:lnTo>
                    <a:pt x="40679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3" y="325095"/>
                  </a:lnTo>
                  <a:lnTo>
                    <a:pt x="13800" y="279384"/>
                  </a:lnTo>
                  <a:lnTo>
                    <a:pt x="29001" y="235196"/>
                  </a:lnTo>
                  <a:lnTo>
                    <a:pt x="49497" y="193202"/>
                  </a:lnTo>
                  <a:lnTo>
                    <a:pt x="74977" y="154037"/>
                  </a:lnTo>
                  <a:lnTo>
                    <a:pt x="105059" y="118286"/>
                  </a:lnTo>
                  <a:lnTo>
                    <a:pt x="139295" y="86483"/>
                  </a:lnTo>
                  <a:lnTo>
                    <a:pt x="177167" y="59108"/>
                  </a:lnTo>
                  <a:lnTo>
                    <a:pt x="218100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4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2" y="29001"/>
                  </a:lnTo>
                  <a:lnTo>
                    <a:pt x="568796" y="49498"/>
                  </a:lnTo>
                  <a:lnTo>
                    <a:pt x="607960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90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9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600574" y="67246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3417" y="205448"/>
                  </a:lnTo>
                  <a:lnTo>
                    <a:pt x="3294" y="204898"/>
                  </a:lnTo>
                  <a:lnTo>
                    <a:pt x="1853" y="196597"/>
                  </a:lnTo>
                  <a:lnTo>
                    <a:pt x="823" y="188255"/>
                  </a:lnTo>
                  <a:lnTo>
                    <a:pt x="205" y="179872"/>
                  </a:lnTo>
                  <a:lnTo>
                    <a:pt x="0" y="171449"/>
                  </a:lnTo>
                  <a:lnTo>
                    <a:pt x="205" y="163027"/>
                  </a:lnTo>
                  <a:lnTo>
                    <a:pt x="7380" y="121680"/>
                  </a:lnTo>
                  <a:lnTo>
                    <a:pt x="24386" y="83315"/>
                  </a:lnTo>
                  <a:lnTo>
                    <a:pt x="50216" y="50216"/>
                  </a:lnTo>
                  <a:lnTo>
                    <a:pt x="83315" y="24386"/>
                  </a:lnTo>
                  <a:lnTo>
                    <a:pt x="121680" y="7380"/>
                  </a:lnTo>
                  <a:lnTo>
                    <a:pt x="163027" y="205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05241" y="64293"/>
                  </a:lnTo>
                  <a:lnTo>
                    <a:pt x="162542" y="64293"/>
                  </a:lnTo>
                  <a:lnTo>
                    <a:pt x="155376" y="71459"/>
                  </a:lnTo>
                  <a:lnTo>
                    <a:pt x="155376" y="176807"/>
                  </a:lnTo>
                  <a:lnTo>
                    <a:pt x="158055" y="181830"/>
                  </a:lnTo>
                  <a:lnTo>
                    <a:pt x="226836" y="227707"/>
                  </a:lnTo>
                  <a:lnTo>
                    <a:pt x="232653" y="230109"/>
                  </a:lnTo>
                  <a:lnTo>
                    <a:pt x="332531" y="23010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332531" y="230109"/>
                  </a:moveTo>
                  <a:lnTo>
                    <a:pt x="238891" y="230109"/>
                  </a:lnTo>
                  <a:lnTo>
                    <a:pt x="244645" y="227707"/>
                  </a:lnTo>
                  <a:lnTo>
                    <a:pt x="249138" y="223219"/>
                  </a:lnTo>
                  <a:lnTo>
                    <a:pt x="251573" y="217295"/>
                  </a:lnTo>
                  <a:lnTo>
                    <a:pt x="251540" y="211139"/>
                  </a:lnTo>
                  <a:lnTo>
                    <a:pt x="249185" y="205448"/>
                  </a:lnTo>
                  <a:lnTo>
                    <a:pt x="244651" y="200917"/>
                  </a:lnTo>
                  <a:lnTo>
                    <a:pt x="187523" y="162877"/>
                  </a:lnTo>
                  <a:lnTo>
                    <a:pt x="187523" y="71459"/>
                  </a:lnTo>
                  <a:lnTo>
                    <a:pt x="180357" y="64293"/>
                  </a:lnTo>
                  <a:lnTo>
                    <a:pt x="305241" y="64293"/>
                  </a:lnTo>
                  <a:lnTo>
                    <a:pt x="326435" y="98135"/>
                  </a:lnTo>
                  <a:lnTo>
                    <a:pt x="339605" y="138001"/>
                  </a:lnTo>
                  <a:lnTo>
                    <a:pt x="342899" y="171449"/>
                  </a:lnTo>
                  <a:lnTo>
                    <a:pt x="342769" y="1768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531" y="230109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295850" y="6489674"/>
            <a:ext cx="153924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80" dirty="0">
                <a:solidFill>
                  <a:srgbClr val="0177BD"/>
                </a:solidFill>
                <a:latin typeface="SimSun"/>
                <a:cs typeface="SimSun"/>
              </a:rPr>
              <a:t>スピーディな問題解決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0" name="object 30"/>
          <p:cNvSpPr/>
          <p:nvPr/>
        </p:nvSpPr>
        <p:spPr>
          <a:xfrm>
            <a:off x="5353037" y="69056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35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35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35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35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35" y="0"/>
                </a:lnTo>
                <a:lnTo>
                  <a:pt x="0" y="16535"/>
                </a:lnTo>
                <a:lnTo>
                  <a:pt x="0" y="21577"/>
                </a:lnTo>
                <a:lnTo>
                  <a:pt x="16535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 txBox="1"/>
          <p:nvPr/>
        </p:nvSpPr>
        <p:spPr>
          <a:xfrm>
            <a:off x="5486350" y="6789711"/>
            <a:ext cx="203073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050" spc="-20" dirty="0">
                <a:latin typeface="Liberation Sans"/>
                <a:cs typeface="Liberation Sans"/>
              </a:rPr>
              <a:t>Web</a:t>
            </a:r>
            <a:r>
              <a:rPr sz="1150" spc="-110" dirty="0">
                <a:latin typeface="SimSun"/>
                <a:cs typeface="SimSun"/>
              </a:rPr>
              <a:t>サービス</a:t>
            </a:r>
            <a:r>
              <a:rPr sz="1150" spc="-110" dirty="0">
                <a:latin typeface="Meiryo"/>
                <a:cs typeface="Meiryo"/>
              </a:rPr>
              <a:t>内</a:t>
            </a:r>
            <a:r>
              <a:rPr sz="1150" spc="-110" dirty="0">
                <a:latin typeface="SimSun"/>
                <a:cs typeface="SimSun"/>
              </a:rPr>
              <a:t>からの直接問合せ</a:t>
            </a:r>
            <a:r>
              <a:rPr sz="1150" spc="-110" dirty="0">
                <a:latin typeface="Meiryo"/>
                <a:cs typeface="Meiryo"/>
              </a:rPr>
              <a:t>疑</a:t>
            </a:r>
            <a:r>
              <a:rPr sz="1150" spc="-105" dirty="0">
                <a:latin typeface="SimSun"/>
                <a:cs typeface="SimSun"/>
              </a:rPr>
              <a:t>問点をその場で解消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10" dirty="0">
                <a:latin typeface="SimSun"/>
                <a:cs typeface="SimSun"/>
              </a:rPr>
              <a:t>続きの中</a:t>
            </a:r>
            <a:r>
              <a:rPr sz="1150" spc="-110" dirty="0">
                <a:latin typeface="Meiryo"/>
                <a:cs typeface="Meiryo"/>
              </a:rPr>
              <a:t>断</a:t>
            </a:r>
            <a:r>
              <a:rPr sz="1150" spc="-110" dirty="0">
                <a:latin typeface="SimSun"/>
                <a:cs typeface="SimSun"/>
              </a:rPr>
              <a:t>を最</a:t>
            </a:r>
            <a:r>
              <a:rPr sz="1150" spc="-110" dirty="0">
                <a:latin typeface="Meiryo"/>
                <a:cs typeface="Meiryo"/>
              </a:rPr>
              <a:t>⼩</a:t>
            </a:r>
            <a:r>
              <a:rPr sz="1150" spc="-50" dirty="0">
                <a:latin typeface="SimSun"/>
                <a:cs typeface="SimSun"/>
              </a:rPr>
              <a:t>化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32" name="object 32"/>
          <p:cNvGrpSpPr/>
          <p:nvPr/>
        </p:nvGrpSpPr>
        <p:grpSpPr>
          <a:xfrm>
            <a:off x="8181973" y="6362699"/>
            <a:ext cx="3705225" cy="1181100"/>
            <a:chOff x="8181973" y="6362699"/>
            <a:chExt cx="3705225" cy="1181100"/>
          </a:xfrm>
        </p:grpSpPr>
        <p:sp>
          <p:nvSpPr>
            <p:cNvPr id="33" name="object 33"/>
            <p:cNvSpPr/>
            <p:nvPr/>
          </p:nvSpPr>
          <p:spPr>
            <a:xfrm>
              <a:off x="8186735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3611153" y="1171574"/>
                  </a:moveTo>
                  <a:lnTo>
                    <a:pt x="84545" y="1171574"/>
                  </a:lnTo>
                  <a:lnTo>
                    <a:pt x="78661" y="1170994"/>
                  </a:lnTo>
                  <a:lnTo>
                    <a:pt x="35275" y="1153023"/>
                  </a:lnTo>
                  <a:lnTo>
                    <a:pt x="9161" y="1121203"/>
                  </a:lnTo>
                  <a:lnTo>
                    <a:pt x="0" y="1087028"/>
                  </a:lnTo>
                  <a:lnTo>
                    <a:pt x="0" y="1081087"/>
                  </a:lnTo>
                  <a:lnTo>
                    <a:pt x="0" y="84545"/>
                  </a:lnTo>
                  <a:lnTo>
                    <a:pt x="11948" y="45154"/>
                  </a:lnTo>
                  <a:lnTo>
                    <a:pt x="45155" y="11948"/>
                  </a:lnTo>
                  <a:lnTo>
                    <a:pt x="84545" y="0"/>
                  </a:lnTo>
                  <a:lnTo>
                    <a:pt x="3611153" y="0"/>
                  </a:lnTo>
                  <a:lnTo>
                    <a:pt x="3650542" y="11948"/>
                  </a:lnTo>
                  <a:lnTo>
                    <a:pt x="3683749" y="45154"/>
                  </a:lnTo>
                  <a:lnTo>
                    <a:pt x="3695699" y="84545"/>
                  </a:lnTo>
                  <a:lnTo>
                    <a:pt x="3695699" y="1087028"/>
                  </a:lnTo>
                  <a:lnTo>
                    <a:pt x="3683748" y="1126418"/>
                  </a:lnTo>
                  <a:lnTo>
                    <a:pt x="3650542" y="1159625"/>
                  </a:lnTo>
                  <a:lnTo>
                    <a:pt x="3617037" y="1170994"/>
                  </a:lnTo>
                  <a:lnTo>
                    <a:pt x="3611153" y="1171574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8186735" y="6367462"/>
              <a:ext cx="3695700" cy="1171575"/>
            </a:xfrm>
            <a:custGeom>
              <a:avLst/>
              <a:gdLst/>
              <a:ahLst/>
              <a:cxnLst/>
              <a:rect l="l" t="t" r="r" b="b"/>
              <a:pathLst>
                <a:path w="3695700" h="1171575">
                  <a:moveTo>
                    <a:pt x="0" y="1081087"/>
                  </a:moveTo>
                  <a:lnTo>
                    <a:pt x="0" y="90487"/>
                  </a:lnTo>
                  <a:lnTo>
                    <a:pt x="0" y="84545"/>
                  </a:lnTo>
                  <a:lnTo>
                    <a:pt x="579" y="78660"/>
                  </a:lnTo>
                  <a:lnTo>
                    <a:pt x="1738" y="72833"/>
                  </a:lnTo>
                  <a:lnTo>
                    <a:pt x="2897" y="67006"/>
                  </a:lnTo>
                  <a:lnTo>
                    <a:pt x="4614" y="61347"/>
                  </a:lnTo>
                  <a:lnTo>
                    <a:pt x="6887" y="55858"/>
                  </a:lnTo>
                  <a:lnTo>
                    <a:pt x="9161" y="50369"/>
                  </a:lnTo>
                  <a:lnTo>
                    <a:pt x="11948" y="45154"/>
                  </a:lnTo>
                  <a:lnTo>
                    <a:pt x="15250" y="40215"/>
                  </a:lnTo>
                  <a:lnTo>
                    <a:pt x="18551" y="35275"/>
                  </a:lnTo>
                  <a:lnTo>
                    <a:pt x="22302" y="30704"/>
                  </a:lnTo>
                  <a:lnTo>
                    <a:pt x="26503" y="26503"/>
                  </a:lnTo>
                  <a:lnTo>
                    <a:pt x="30704" y="22301"/>
                  </a:lnTo>
                  <a:lnTo>
                    <a:pt x="67006" y="2896"/>
                  </a:lnTo>
                  <a:lnTo>
                    <a:pt x="72834" y="1738"/>
                  </a:lnTo>
                  <a:lnTo>
                    <a:pt x="78661" y="579"/>
                  </a:lnTo>
                  <a:lnTo>
                    <a:pt x="84545" y="0"/>
                  </a:lnTo>
                  <a:lnTo>
                    <a:pt x="90488" y="0"/>
                  </a:lnTo>
                  <a:lnTo>
                    <a:pt x="3605212" y="0"/>
                  </a:lnTo>
                  <a:lnTo>
                    <a:pt x="3611153" y="0"/>
                  </a:lnTo>
                  <a:lnTo>
                    <a:pt x="3617037" y="579"/>
                  </a:lnTo>
                  <a:lnTo>
                    <a:pt x="3655482" y="15249"/>
                  </a:lnTo>
                  <a:lnTo>
                    <a:pt x="3680448" y="40215"/>
                  </a:lnTo>
                  <a:lnTo>
                    <a:pt x="3683749" y="45154"/>
                  </a:lnTo>
                  <a:lnTo>
                    <a:pt x="3693959" y="72833"/>
                  </a:lnTo>
                  <a:lnTo>
                    <a:pt x="3695118" y="78660"/>
                  </a:lnTo>
                  <a:lnTo>
                    <a:pt x="3695699" y="84545"/>
                  </a:lnTo>
                  <a:lnTo>
                    <a:pt x="3695700" y="90487"/>
                  </a:lnTo>
                  <a:lnTo>
                    <a:pt x="3695700" y="1081087"/>
                  </a:lnTo>
                  <a:lnTo>
                    <a:pt x="3686536" y="1121203"/>
                  </a:lnTo>
                  <a:lnTo>
                    <a:pt x="3660423" y="1153023"/>
                  </a:lnTo>
                  <a:lnTo>
                    <a:pt x="3655482" y="1156324"/>
                  </a:lnTo>
                  <a:lnTo>
                    <a:pt x="3650542" y="1159625"/>
                  </a:lnTo>
                  <a:lnTo>
                    <a:pt x="3645328" y="1162412"/>
                  </a:lnTo>
                  <a:lnTo>
                    <a:pt x="3639839" y="1164686"/>
                  </a:lnTo>
                  <a:lnTo>
                    <a:pt x="3634350" y="1166960"/>
                  </a:lnTo>
                  <a:lnTo>
                    <a:pt x="3605212" y="1171574"/>
                  </a:lnTo>
                  <a:lnTo>
                    <a:pt x="90488" y="1171574"/>
                  </a:lnTo>
                  <a:lnTo>
                    <a:pt x="50370" y="1162413"/>
                  </a:lnTo>
                  <a:lnTo>
                    <a:pt x="40215" y="1156324"/>
                  </a:lnTo>
                  <a:lnTo>
                    <a:pt x="35275" y="1153023"/>
                  </a:lnTo>
                  <a:lnTo>
                    <a:pt x="30704" y="1149272"/>
                  </a:lnTo>
                  <a:lnTo>
                    <a:pt x="26503" y="1145071"/>
                  </a:lnTo>
                  <a:lnTo>
                    <a:pt x="22302" y="1140869"/>
                  </a:lnTo>
                  <a:lnTo>
                    <a:pt x="18551" y="1136298"/>
                  </a:lnTo>
                  <a:lnTo>
                    <a:pt x="15250" y="1131358"/>
                  </a:lnTo>
                  <a:lnTo>
                    <a:pt x="11948" y="1126418"/>
                  </a:lnTo>
                  <a:lnTo>
                    <a:pt x="1738" y="1098740"/>
                  </a:lnTo>
                  <a:lnTo>
                    <a:pt x="579" y="1092912"/>
                  </a:lnTo>
                  <a:lnTo>
                    <a:pt x="0" y="1087028"/>
                  </a:lnTo>
                  <a:lnTo>
                    <a:pt x="0" y="1081087"/>
                  </a:lnTo>
                  <a:close/>
                </a:path>
              </a:pathLst>
            </a:custGeom>
            <a:ln w="9524">
              <a:solidFill>
                <a:srgbClr val="E8EC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8334374" y="6515099"/>
              <a:ext cx="762000" cy="762000"/>
            </a:xfrm>
            <a:custGeom>
              <a:avLst/>
              <a:gdLst/>
              <a:ahLst/>
              <a:cxnLst/>
              <a:rect l="l" t="t" r="r" b="b"/>
              <a:pathLst>
                <a:path w="762000" h="762000">
                  <a:moveTo>
                    <a:pt x="380999" y="761999"/>
                  </a:moveTo>
                  <a:lnTo>
                    <a:pt x="334358" y="759134"/>
                  </a:lnTo>
                  <a:lnTo>
                    <a:pt x="288424" y="750581"/>
                  </a:lnTo>
                  <a:lnTo>
                    <a:pt x="243882" y="736470"/>
                  </a:lnTo>
                  <a:lnTo>
                    <a:pt x="201398" y="717010"/>
                  </a:lnTo>
                  <a:lnTo>
                    <a:pt x="161614" y="692497"/>
                  </a:lnTo>
                  <a:lnTo>
                    <a:pt x="125135" y="663302"/>
                  </a:lnTo>
                  <a:lnTo>
                    <a:pt x="92505" y="629860"/>
                  </a:lnTo>
                  <a:lnTo>
                    <a:pt x="64209" y="592670"/>
                  </a:lnTo>
                  <a:lnTo>
                    <a:pt x="40679" y="552298"/>
                  </a:lnTo>
                  <a:lnTo>
                    <a:pt x="22271" y="509353"/>
                  </a:lnTo>
                  <a:lnTo>
                    <a:pt x="9257" y="464479"/>
                  </a:lnTo>
                  <a:lnTo>
                    <a:pt x="1834" y="418344"/>
                  </a:lnTo>
                  <a:lnTo>
                    <a:pt x="0" y="380999"/>
                  </a:lnTo>
                  <a:lnTo>
                    <a:pt x="114" y="371647"/>
                  </a:lnTo>
                  <a:lnTo>
                    <a:pt x="4122" y="325095"/>
                  </a:lnTo>
                  <a:lnTo>
                    <a:pt x="13799" y="279384"/>
                  </a:lnTo>
                  <a:lnTo>
                    <a:pt x="29001" y="235196"/>
                  </a:lnTo>
                  <a:lnTo>
                    <a:pt x="49498" y="193202"/>
                  </a:lnTo>
                  <a:lnTo>
                    <a:pt x="74978" y="154037"/>
                  </a:lnTo>
                  <a:lnTo>
                    <a:pt x="105059" y="118286"/>
                  </a:lnTo>
                  <a:lnTo>
                    <a:pt x="139296" y="86483"/>
                  </a:lnTo>
                  <a:lnTo>
                    <a:pt x="177167" y="59108"/>
                  </a:lnTo>
                  <a:lnTo>
                    <a:pt x="218101" y="36580"/>
                  </a:lnTo>
                  <a:lnTo>
                    <a:pt x="261484" y="19230"/>
                  </a:lnTo>
                  <a:lnTo>
                    <a:pt x="306670" y="7321"/>
                  </a:lnTo>
                  <a:lnTo>
                    <a:pt x="352975" y="1032"/>
                  </a:lnTo>
                  <a:lnTo>
                    <a:pt x="380999" y="0"/>
                  </a:lnTo>
                  <a:lnTo>
                    <a:pt x="390353" y="114"/>
                  </a:lnTo>
                  <a:lnTo>
                    <a:pt x="436904" y="4123"/>
                  </a:lnTo>
                  <a:lnTo>
                    <a:pt x="482614" y="13800"/>
                  </a:lnTo>
                  <a:lnTo>
                    <a:pt x="526801" y="29001"/>
                  </a:lnTo>
                  <a:lnTo>
                    <a:pt x="568796" y="49498"/>
                  </a:lnTo>
                  <a:lnTo>
                    <a:pt x="607961" y="74977"/>
                  </a:lnTo>
                  <a:lnTo>
                    <a:pt x="643712" y="105059"/>
                  </a:lnTo>
                  <a:lnTo>
                    <a:pt x="675516" y="139296"/>
                  </a:lnTo>
                  <a:lnTo>
                    <a:pt x="702889" y="177167"/>
                  </a:lnTo>
                  <a:lnTo>
                    <a:pt x="725419" y="218100"/>
                  </a:lnTo>
                  <a:lnTo>
                    <a:pt x="742769" y="261484"/>
                  </a:lnTo>
                  <a:lnTo>
                    <a:pt x="754678" y="306670"/>
                  </a:lnTo>
                  <a:lnTo>
                    <a:pt x="760968" y="352975"/>
                  </a:lnTo>
                  <a:lnTo>
                    <a:pt x="761999" y="380999"/>
                  </a:lnTo>
                  <a:lnTo>
                    <a:pt x="761885" y="390353"/>
                  </a:lnTo>
                  <a:lnTo>
                    <a:pt x="757876" y="436903"/>
                  </a:lnTo>
                  <a:lnTo>
                    <a:pt x="748199" y="482613"/>
                  </a:lnTo>
                  <a:lnTo>
                    <a:pt x="732997" y="526800"/>
                  </a:lnTo>
                  <a:lnTo>
                    <a:pt x="712501" y="568795"/>
                  </a:lnTo>
                  <a:lnTo>
                    <a:pt x="687021" y="607960"/>
                  </a:lnTo>
                  <a:lnTo>
                    <a:pt x="656939" y="643712"/>
                  </a:lnTo>
                  <a:lnTo>
                    <a:pt x="622703" y="675516"/>
                  </a:lnTo>
                  <a:lnTo>
                    <a:pt x="584831" y="702889"/>
                  </a:lnTo>
                  <a:lnTo>
                    <a:pt x="543898" y="725418"/>
                  </a:lnTo>
                  <a:lnTo>
                    <a:pt x="500515" y="742769"/>
                  </a:lnTo>
                  <a:lnTo>
                    <a:pt x="455328" y="754678"/>
                  </a:lnTo>
                  <a:lnTo>
                    <a:pt x="409025" y="760967"/>
                  </a:lnTo>
                  <a:lnTo>
                    <a:pt x="380999" y="761999"/>
                  </a:lnTo>
                  <a:close/>
                </a:path>
              </a:pathLst>
            </a:custGeom>
            <a:solidFill>
              <a:srgbClr val="E1F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8543924" y="6753142"/>
              <a:ext cx="342900" cy="293370"/>
            </a:xfrm>
            <a:custGeom>
              <a:avLst/>
              <a:gdLst/>
              <a:ahLst/>
              <a:cxnLst/>
              <a:rect l="l" t="t" r="r" b="b"/>
              <a:pathLst>
                <a:path w="342900" h="293370">
                  <a:moveTo>
                    <a:pt x="178348" y="292976"/>
                  </a:moveTo>
                  <a:lnTo>
                    <a:pt x="164551" y="292976"/>
                  </a:lnTo>
                  <a:lnTo>
                    <a:pt x="157921" y="290364"/>
                  </a:lnTo>
                  <a:lnTo>
                    <a:pt x="31878" y="172693"/>
                  </a:lnTo>
                  <a:lnTo>
                    <a:pt x="8304" y="139340"/>
                  </a:lnTo>
                  <a:lnTo>
                    <a:pt x="0" y="99358"/>
                  </a:lnTo>
                  <a:lnTo>
                    <a:pt x="0" y="95473"/>
                  </a:lnTo>
                  <a:lnTo>
                    <a:pt x="22678" y="33590"/>
                  </a:lnTo>
                  <a:lnTo>
                    <a:pt x="79965" y="1042"/>
                  </a:lnTo>
                  <a:lnTo>
                    <a:pt x="102817" y="0"/>
                  </a:lnTo>
                  <a:lnTo>
                    <a:pt x="124954" y="4307"/>
                  </a:lnTo>
                  <a:lnTo>
                    <a:pt x="145458" y="13662"/>
                  </a:lnTo>
                  <a:lnTo>
                    <a:pt x="163413" y="27764"/>
                  </a:lnTo>
                  <a:lnTo>
                    <a:pt x="171449" y="35801"/>
                  </a:lnTo>
                  <a:lnTo>
                    <a:pt x="179486" y="27764"/>
                  </a:lnTo>
                  <a:lnTo>
                    <a:pt x="197441" y="13662"/>
                  </a:lnTo>
                  <a:lnTo>
                    <a:pt x="217945" y="4307"/>
                  </a:lnTo>
                  <a:lnTo>
                    <a:pt x="240082" y="0"/>
                  </a:lnTo>
                  <a:lnTo>
                    <a:pt x="262934" y="1042"/>
                  </a:lnTo>
                  <a:lnTo>
                    <a:pt x="294896" y="12463"/>
                  </a:lnTo>
                  <a:lnTo>
                    <a:pt x="320221" y="33590"/>
                  </a:lnTo>
                  <a:lnTo>
                    <a:pt x="336894" y="62052"/>
                  </a:lnTo>
                  <a:lnTo>
                    <a:pt x="342899" y="95473"/>
                  </a:lnTo>
                  <a:lnTo>
                    <a:pt x="342899" y="99358"/>
                  </a:lnTo>
                  <a:lnTo>
                    <a:pt x="334595" y="139340"/>
                  </a:lnTo>
                  <a:lnTo>
                    <a:pt x="311020" y="172693"/>
                  </a:lnTo>
                  <a:lnTo>
                    <a:pt x="184978" y="290364"/>
                  </a:lnTo>
                  <a:lnTo>
                    <a:pt x="178348" y="292976"/>
                  </a:lnTo>
                  <a:close/>
                </a:path>
              </a:pathLst>
            </a:custGeom>
            <a:solidFill>
              <a:srgbClr val="0177B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9232800" y="6489674"/>
            <a:ext cx="13970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solidFill>
                  <a:srgbClr val="0177BD"/>
                </a:solidFill>
                <a:latin typeface="SimSun"/>
                <a:cs typeface="SimSun"/>
              </a:rPr>
              <a:t>お客さま満</a:t>
            </a:r>
            <a:r>
              <a:rPr sz="1350" spc="-170" dirty="0">
                <a:solidFill>
                  <a:srgbClr val="0177BD"/>
                </a:solidFill>
                <a:latin typeface="Meiryo"/>
                <a:cs typeface="Meiryo"/>
              </a:rPr>
              <a:t>⾜</a:t>
            </a:r>
            <a:r>
              <a:rPr sz="1350" spc="-130" dirty="0">
                <a:solidFill>
                  <a:srgbClr val="0177BD"/>
                </a:solidFill>
                <a:latin typeface="SimSun"/>
                <a:cs typeface="SimSun"/>
              </a:rPr>
              <a:t>度向上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38" name="object 38"/>
          <p:cNvSpPr/>
          <p:nvPr/>
        </p:nvSpPr>
        <p:spPr>
          <a:xfrm>
            <a:off x="9296387" y="6905625"/>
            <a:ext cx="38100" cy="419100"/>
          </a:xfrm>
          <a:custGeom>
            <a:avLst/>
            <a:gdLst/>
            <a:ahLst/>
            <a:cxnLst/>
            <a:rect l="l" t="t" r="r" b="b"/>
            <a:pathLst>
              <a:path w="38100" h="419100">
                <a:moveTo>
                  <a:pt x="38100" y="397535"/>
                </a:moveTo>
                <a:lnTo>
                  <a:pt x="21577" y="381000"/>
                </a:lnTo>
                <a:lnTo>
                  <a:pt x="16522" y="381000"/>
                </a:lnTo>
                <a:lnTo>
                  <a:pt x="0" y="397535"/>
                </a:lnTo>
                <a:lnTo>
                  <a:pt x="0" y="402577"/>
                </a:lnTo>
                <a:lnTo>
                  <a:pt x="16522" y="419100"/>
                </a:lnTo>
                <a:lnTo>
                  <a:pt x="21577" y="419100"/>
                </a:lnTo>
                <a:lnTo>
                  <a:pt x="38100" y="402577"/>
                </a:lnTo>
                <a:lnTo>
                  <a:pt x="38100" y="400050"/>
                </a:lnTo>
                <a:lnTo>
                  <a:pt x="38100" y="397535"/>
                </a:lnTo>
                <a:close/>
              </a:path>
              <a:path w="38100" h="419100">
                <a:moveTo>
                  <a:pt x="38100" y="207022"/>
                </a:moveTo>
                <a:lnTo>
                  <a:pt x="21577" y="190500"/>
                </a:lnTo>
                <a:lnTo>
                  <a:pt x="16522" y="190500"/>
                </a:lnTo>
                <a:lnTo>
                  <a:pt x="0" y="207022"/>
                </a:lnTo>
                <a:lnTo>
                  <a:pt x="0" y="212077"/>
                </a:lnTo>
                <a:lnTo>
                  <a:pt x="16522" y="228600"/>
                </a:lnTo>
                <a:lnTo>
                  <a:pt x="21577" y="228600"/>
                </a:lnTo>
                <a:lnTo>
                  <a:pt x="38100" y="212077"/>
                </a:lnTo>
                <a:lnTo>
                  <a:pt x="38100" y="209550"/>
                </a:lnTo>
                <a:lnTo>
                  <a:pt x="38100" y="207022"/>
                </a:lnTo>
                <a:close/>
              </a:path>
              <a:path w="38100" h="419100">
                <a:moveTo>
                  <a:pt x="38100" y="16535"/>
                </a:moveTo>
                <a:lnTo>
                  <a:pt x="21577" y="0"/>
                </a:lnTo>
                <a:lnTo>
                  <a:pt x="16522" y="0"/>
                </a:lnTo>
                <a:lnTo>
                  <a:pt x="0" y="16535"/>
                </a:lnTo>
                <a:lnTo>
                  <a:pt x="0" y="21577"/>
                </a:lnTo>
                <a:lnTo>
                  <a:pt x="16522" y="38100"/>
                </a:lnTo>
                <a:lnTo>
                  <a:pt x="21577" y="38100"/>
                </a:lnTo>
                <a:lnTo>
                  <a:pt x="38100" y="21577"/>
                </a:lnTo>
                <a:lnTo>
                  <a:pt x="38100" y="19050"/>
                </a:lnTo>
                <a:lnTo>
                  <a:pt x="38100" y="16535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 txBox="1"/>
          <p:nvPr/>
        </p:nvSpPr>
        <p:spPr>
          <a:xfrm>
            <a:off x="9423300" y="6789711"/>
            <a:ext cx="1758950" cy="59690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 marR="5080">
              <a:lnSpc>
                <a:spcPct val="108700"/>
              </a:lnSpc>
              <a:spcBef>
                <a:spcPts val="90"/>
              </a:spcBef>
            </a:pPr>
            <a:r>
              <a:rPr sz="1150" spc="-110" dirty="0">
                <a:latin typeface="Meiryo"/>
                <a:cs typeface="Meiryo"/>
              </a:rPr>
              <a:t>⾃</a:t>
            </a:r>
            <a:r>
              <a:rPr sz="1150" spc="-110" dirty="0">
                <a:latin typeface="SimSun"/>
                <a:cs typeface="SimSun"/>
              </a:rPr>
              <a:t>動化と</a:t>
            </a:r>
            <a:r>
              <a:rPr sz="1150" spc="-110" dirty="0">
                <a:latin typeface="Meiryo"/>
                <a:cs typeface="Meiryo"/>
              </a:rPr>
              <a:t>⼈</a:t>
            </a:r>
            <a:r>
              <a:rPr sz="1150" spc="-110" dirty="0">
                <a:latin typeface="SimSun"/>
                <a:cs typeface="SimSun"/>
              </a:rPr>
              <a:t>的サポートの両</a:t>
            </a:r>
            <a:r>
              <a:rPr sz="1150" spc="-105" dirty="0">
                <a:latin typeface="Meiryo"/>
                <a:cs typeface="Meiryo"/>
              </a:rPr>
              <a:t>⽴</a:t>
            </a:r>
            <a:r>
              <a:rPr sz="1150" spc="-120" dirty="0">
                <a:latin typeface="SimSun"/>
                <a:cs typeface="SimSun"/>
              </a:rPr>
              <a:t>不安解消による信頼</a:t>
            </a:r>
            <a:r>
              <a:rPr sz="1150" spc="-110" dirty="0">
                <a:latin typeface="Meiryo"/>
                <a:cs typeface="Meiryo"/>
              </a:rPr>
              <a:t>関</a:t>
            </a:r>
            <a:r>
              <a:rPr sz="1150" spc="-100" dirty="0">
                <a:latin typeface="SimSun"/>
                <a:cs typeface="SimSun"/>
              </a:rPr>
              <a:t>係構築</a:t>
            </a:r>
            <a:endParaRPr sz="11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150" spc="-110" dirty="0">
                <a:latin typeface="Meiryo"/>
                <a:cs typeface="Meiryo"/>
              </a:rPr>
              <a:t>⼿</a:t>
            </a:r>
            <a:r>
              <a:rPr sz="1150" spc="-105" dirty="0">
                <a:latin typeface="SimSun"/>
                <a:cs typeface="SimSun"/>
              </a:rPr>
              <a:t>続き完了率の向上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40" name="object 40"/>
          <p:cNvSpPr txBox="1"/>
          <p:nvPr/>
        </p:nvSpPr>
        <p:spPr>
          <a:xfrm>
            <a:off x="820737" y="7885275"/>
            <a:ext cx="7924800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サポート体制</a:t>
            </a:r>
            <a:endParaRPr sz="15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350" spc="-190" dirty="0">
                <a:latin typeface="SimSun"/>
                <a:cs typeface="SimSun"/>
              </a:rPr>
              <a:t>デジタルサービスの利便性を活かしつつ、お客さまの</a:t>
            </a:r>
            <a:r>
              <a:rPr sz="1350" spc="-170" dirty="0">
                <a:latin typeface="Meiryo"/>
                <a:cs typeface="Meiryo"/>
              </a:rPr>
              <a:t>疑</a:t>
            </a:r>
            <a:r>
              <a:rPr sz="1350" spc="-170" dirty="0">
                <a:latin typeface="SimSun"/>
                <a:cs typeface="SimSun"/>
              </a:rPr>
              <a:t>問点は</a:t>
            </a:r>
            <a:r>
              <a:rPr sz="1350" spc="-170" dirty="0">
                <a:latin typeface="Meiryo"/>
                <a:cs typeface="Meiryo"/>
              </a:rPr>
              <a:t>担</a:t>
            </a:r>
            <a:r>
              <a:rPr sz="1350" spc="-170" dirty="0">
                <a:latin typeface="SimSun"/>
                <a:cs typeface="SimSun"/>
              </a:rPr>
              <a:t>当</a:t>
            </a:r>
            <a:r>
              <a:rPr sz="1350" spc="-170" dirty="0">
                <a:latin typeface="Meiryo"/>
                <a:cs typeface="Meiryo"/>
              </a:rPr>
              <a:t>代</a:t>
            </a:r>
            <a:r>
              <a:rPr sz="1350" spc="-170" dirty="0">
                <a:latin typeface="SimSun"/>
                <a:cs typeface="SimSun"/>
              </a:rPr>
              <a:t>理店がきめ細かくフォロー。</a:t>
            </a:r>
            <a:endParaRPr sz="1350">
              <a:latin typeface="SimSun"/>
              <a:cs typeface="SimSun"/>
            </a:endParaRPr>
          </a:p>
          <a:p>
            <a:pPr marL="12700">
              <a:lnSpc>
                <a:spcPct val="100000"/>
              </a:lnSpc>
              <a:spcBef>
                <a:spcPts val="180"/>
              </a:spcBef>
            </a:pPr>
            <a:r>
              <a:rPr sz="1350" spc="-175" dirty="0">
                <a:latin typeface="SimSun"/>
                <a:cs typeface="SimSun"/>
              </a:rPr>
              <a:t>デジタルと</a:t>
            </a:r>
            <a:r>
              <a:rPr sz="1350" spc="-165" dirty="0">
                <a:latin typeface="Meiryo"/>
                <a:cs typeface="Meiryo"/>
              </a:rPr>
              <a:t>⼈</a:t>
            </a:r>
            <a:r>
              <a:rPr sz="1350" spc="-170" dirty="0">
                <a:latin typeface="SimSun"/>
                <a:cs typeface="SimSun"/>
              </a:rPr>
              <a:t>的サポートを組み合わせた「ハイブリッド型サポート体制」で万</a:t>
            </a:r>
            <a:r>
              <a:rPr sz="1350" spc="-165" dirty="0">
                <a:latin typeface="Meiryo"/>
                <a:cs typeface="Meiryo"/>
              </a:rPr>
              <a:t>全</a:t>
            </a:r>
            <a:r>
              <a:rPr sz="1350" spc="-180" dirty="0">
                <a:latin typeface="SimSun"/>
                <a:cs typeface="SimSun"/>
              </a:rPr>
              <a:t>のサービス提供を実現しています。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41" name="object 41"/>
          <p:cNvGrpSpPr/>
          <p:nvPr/>
        </p:nvGrpSpPr>
        <p:grpSpPr>
          <a:xfrm>
            <a:off x="990599" y="1162049"/>
            <a:ext cx="2095500" cy="1714500"/>
            <a:chOff x="990599" y="1162049"/>
            <a:chExt cx="2095500" cy="1714500"/>
          </a:xfrm>
        </p:grpSpPr>
        <p:sp>
          <p:nvSpPr>
            <p:cNvPr id="42" name="object 42"/>
            <p:cNvSpPr/>
            <p:nvPr/>
          </p:nvSpPr>
          <p:spPr>
            <a:xfrm>
              <a:off x="10001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6" y="1641543"/>
                  </a:lnTo>
                  <a:lnTo>
                    <a:pt x="7791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30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10001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1" y="88432"/>
                  </a:lnTo>
                  <a:lnTo>
                    <a:pt x="26246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9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30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40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1885949" y="1428749"/>
              <a:ext cx="300355" cy="342900"/>
            </a:xfrm>
            <a:custGeom>
              <a:avLst/>
              <a:gdLst/>
              <a:ahLst/>
              <a:cxnLst/>
              <a:rect l="l" t="t" r="r" b="b"/>
              <a:pathLst>
                <a:path w="300355" h="342900">
                  <a:moveTo>
                    <a:pt x="155647" y="171449"/>
                  </a:moveTo>
                  <a:lnTo>
                    <a:pt x="144389" y="171449"/>
                  </a:lnTo>
                  <a:lnTo>
                    <a:pt x="138815" y="170900"/>
                  </a:lnTo>
                  <a:lnTo>
                    <a:pt x="97712" y="153875"/>
                  </a:lnTo>
                  <a:lnTo>
                    <a:pt x="72973" y="123730"/>
                  </a:lnTo>
                  <a:lnTo>
                    <a:pt x="64293" y="91353"/>
                  </a:lnTo>
                  <a:lnTo>
                    <a:pt x="64293" y="80096"/>
                  </a:lnTo>
                  <a:lnTo>
                    <a:pt x="75613" y="42778"/>
                  </a:lnTo>
                  <a:lnTo>
                    <a:pt x="107072" y="11320"/>
                  </a:lnTo>
                  <a:lnTo>
                    <a:pt x="144389" y="0"/>
                  </a:lnTo>
                  <a:lnTo>
                    <a:pt x="155647" y="0"/>
                  </a:lnTo>
                  <a:lnTo>
                    <a:pt x="192964" y="11320"/>
                  </a:lnTo>
                  <a:lnTo>
                    <a:pt x="224423" y="42778"/>
                  </a:lnTo>
                  <a:lnTo>
                    <a:pt x="235743" y="80096"/>
                  </a:lnTo>
                  <a:lnTo>
                    <a:pt x="235743" y="91353"/>
                  </a:lnTo>
                  <a:lnTo>
                    <a:pt x="224423" y="128671"/>
                  </a:lnTo>
                  <a:lnTo>
                    <a:pt x="192964" y="160129"/>
                  </a:lnTo>
                  <a:lnTo>
                    <a:pt x="155647" y="171449"/>
                  </a:lnTo>
                  <a:close/>
                </a:path>
                <a:path w="300355" h="342900">
                  <a:moveTo>
                    <a:pt x="280146" y="342899"/>
                  </a:moveTo>
                  <a:lnTo>
                    <a:pt x="19890" y="342899"/>
                  </a:lnTo>
                  <a:lnTo>
                    <a:pt x="12149" y="341336"/>
                  </a:lnTo>
                  <a:lnTo>
                    <a:pt x="5826" y="337073"/>
                  </a:lnTo>
                  <a:lnTo>
                    <a:pt x="1563" y="330750"/>
                  </a:lnTo>
                  <a:lnTo>
                    <a:pt x="0" y="323009"/>
                  </a:lnTo>
                  <a:lnTo>
                    <a:pt x="9381" y="276520"/>
                  </a:lnTo>
                  <a:lnTo>
                    <a:pt x="34968" y="238564"/>
                  </a:lnTo>
                  <a:lnTo>
                    <a:pt x="72923" y="212978"/>
                  </a:lnTo>
                  <a:lnTo>
                    <a:pt x="119412" y="203596"/>
                  </a:lnTo>
                  <a:lnTo>
                    <a:pt x="180625" y="203596"/>
                  </a:lnTo>
                  <a:lnTo>
                    <a:pt x="227113" y="212978"/>
                  </a:lnTo>
                  <a:lnTo>
                    <a:pt x="265069" y="238564"/>
                  </a:lnTo>
                  <a:lnTo>
                    <a:pt x="290656" y="276520"/>
                  </a:lnTo>
                  <a:lnTo>
                    <a:pt x="300037" y="323009"/>
                  </a:lnTo>
                  <a:lnTo>
                    <a:pt x="298474" y="330750"/>
                  </a:lnTo>
                  <a:lnTo>
                    <a:pt x="294210" y="337073"/>
                  </a:lnTo>
                  <a:lnTo>
                    <a:pt x="287888" y="341336"/>
                  </a:lnTo>
                  <a:lnTo>
                    <a:pt x="280146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5" name="object 45"/>
          <p:cNvSpPr txBox="1"/>
          <p:nvPr/>
        </p:nvSpPr>
        <p:spPr>
          <a:xfrm>
            <a:off x="1222870" y="1722539"/>
            <a:ext cx="1630680" cy="882650"/>
          </a:xfrm>
          <a:prstGeom prst="rect">
            <a:avLst/>
          </a:prstGeom>
        </p:spPr>
        <p:txBody>
          <a:bodyPr vert="horz" wrap="square" lIns="0" tIns="14732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60"/>
              </a:spcBef>
            </a:pPr>
            <a:r>
              <a:rPr sz="1700" spc="-175" dirty="0">
                <a:latin typeface="SimSun"/>
                <a:cs typeface="SimSun"/>
              </a:rPr>
              <a:t>お客さま</a:t>
            </a:r>
            <a:endParaRPr sz="170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640"/>
              </a:spcBef>
            </a:pPr>
            <a:r>
              <a:rPr sz="1050" spc="-20" dirty="0">
                <a:latin typeface="Liberation Sans"/>
                <a:cs typeface="Liberation Sans"/>
              </a:rPr>
              <a:t>Web</a:t>
            </a:r>
            <a:r>
              <a:rPr sz="1150" spc="-110" dirty="0">
                <a:latin typeface="SimSun"/>
                <a:cs typeface="SimSun"/>
              </a:rPr>
              <a:t>サービス利</a:t>
            </a:r>
            <a:r>
              <a:rPr sz="1150" spc="-110" dirty="0">
                <a:latin typeface="Meiryo"/>
                <a:cs typeface="Meiryo"/>
              </a:rPr>
              <a:t>⽤</a:t>
            </a:r>
            <a:r>
              <a:rPr sz="1150" spc="-110" dirty="0">
                <a:latin typeface="SimSun"/>
                <a:cs typeface="SimSun"/>
              </a:rPr>
              <a:t>中に不明点が発</a:t>
            </a:r>
            <a:r>
              <a:rPr sz="1150" spc="-50" dirty="0">
                <a:latin typeface="Meiryo"/>
                <a:cs typeface="Meiryo"/>
              </a:rPr>
              <a:t>⽣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46" name="object 46"/>
          <p:cNvGrpSpPr/>
          <p:nvPr/>
        </p:nvGrpSpPr>
        <p:grpSpPr>
          <a:xfrm>
            <a:off x="3695699" y="1162049"/>
            <a:ext cx="2095500" cy="1714500"/>
            <a:chOff x="3695699" y="1162049"/>
            <a:chExt cx="2095500" cy="1714500"/>
          </a:xfrm>
        </p:grpSpPr>
        <p:sp>
          <p:nvSpPr>
            <p:cNvPr id="47" name="object 47"/>
            <p:cNvSpPr/>
            <p:nvPr/>
          </p:nvSpPr>
          <p:spPr>
            <a:xfrm>
              <a:off x="37052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6" y="1669203"/>
                  </a:lnTo>
                  <a:lnTo>
                    <a:pt x="26245" y="1641543"/>
                  </a:lnTo>
                  <a:lnTo>
                    <a:pt x="7791" y="1607016"/>
                  </a:lnTo>
                  <a:lnTo>
                    <a:pt x="159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40" y="94640"/>
                  </a:lnTo>
                  <a:lnTo>
                    <a:pt x="22473" y="59264"/>
                  </a:lnTo>
                  <a:lnTo>
                    <a:pt x="48752" y="30267"/>
                  </a:lnTo>
                  <a:lnTo>
                    <a:pt x="82319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9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37052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59" y="126798"/>
                  </a:lnTo>
                  <a:lnTo>
                    <a:pt x="7791" y="88432"/>
                  </a:lnTo>
                  <a:lnTo>
                    <a:pt x="26245" y="53906"/>
                  </a:lnTo>
                  <a:lnTo>
                    <a:pt x="53906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1" y="48752"/>
                  </a:lnTo>
                  <a:lnTo>
                    <a:pt x="2066298" y="82319"/>
                  </a:lnTo>
                  <a:lnTo>
                    <a:pt x="2075809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9" y="1600809"/>
                  </a:lnTo>
                  <a:lnTo>
                    <a:pt x="2053975" y="1636184"/>
                  </a:lnTo>
                  <a:lnTo>
                    <a:pt x="2027697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4" y="1672975"/>
                  </a:lnTo>
                  <a:lnTo>
                    <a:pt x="30267" y="1646697"/>
                  </a:lnTo>
                  <a:lnTo>
                    <a:pt x="10150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4630340" y="1428749"/>
              <a:ext cx="236220" cy="342900"/>
            </a:xfrm>
            <a:custGeom>
              <a:avLst/>
              <a:gdLst/>
              <a:ahLst/>
              <a:cxnLst/>
              <a:rect l="l" t="t" r="r" b="b"/>
              <a:pathLst>
                <a:path w="236220" h="342900">
                  <a:moveTo>
                    <a:pt x="192881" y="342899"/>
                  </a:moveTo>
                  <a:lnTo>
                    <a:pt x="42862" y="342899"/>
                  </a:lnTo>
                  <a:lnTo>
                    <a:pt x="26191" y="339527"/>
                  </a:lnTo>
                  <a:lnTo>
                    <a:pt x="12565" y="330334"/>
                  </a:lnTo>
                  <a:lnTo>
                    <a:pt x="3372" y="316708"/>
                  </a:lnTo>
                  <a:lnTo>
                    <a:pt x="0" y="300037"/>
                  </a:lnTo>
                  <a:lnTo>
                    <a:pt x="0" y="42862"/>
                  </a:lnTo>
                  <a:lnTo>
                    <a:pt x="3372" y="26191"/>
                  </a:lnTo>
                  <a:lnTo>
                    <a:pt x="12565" y="12565"/>
                  </a:lnTo>
                  <a:lnTo>
                    <a:pt x="26191" y="3372"/>
                  </a:lnTo>
                  <a:lnTo>
                    <a:pt x="42862" y="0"/>
                  </a:lnTo>
                  <a:lnTo>
                    <a:pt x="192881" y="0"/>
                  </a:lnTo>
                  <a:lnTo>
                    <a:pt x="209552" y="3372"/>
                  </a:lnTo>
                  <a:lnTo>
                    <a:pt x="223177" y="12565"/>
                  </a:lnTo>
                  <a:lnTo>
                    <a:pt x="232371" y="26191"/>
                  </a:lnTo>
                  <a:lnTo>
                    <a:pt x="235743" y="42862"/>
                  </a:lnTo>
                  <a:lnTo>
                    <a:pt x="42862" y="42862"/>
                  </a:lnTo>
                  <a:lnTo>
                    <a:pt x="42862" y="257174"/>
                  </a:lnTo>
                  <a:lnTo>
                    <a:pt x="235743" y="257174"/>
                  </a:lnTo>
                  <a:lnTo>
                    <a:pt x="235743" y="278606"/>
                  </a:lnTo>
                  <a:lnTo>
                    <a:pt x="115029" y="278606"/>
                  </a:lnTo>
                  <a:lnTo>
                    <a:pt x="112296" y="279150"/>
                  </a:lnTo>
                  <a:lnTo>
                    <a:pt x="96440" y="297195"/>
                  </a:lnTo>
                  <a:lnTo>
                    <a:pt x="96440" y="302879"/>
                  </a:lnTo>
                  <a:lnTo>
                    <a:pt x="115029" y="321468"/>
                  </a:lnTo>
                  <a:lnTo>
                    <a:pt x="229159" y="321468"/>
                  </a:lnTo>
                  <a:lnTo>
                    <a:pt x="223177" y="330334"/>
                  </a:lnTo>
                  <a:lnTo>
                    <a:pt x="209552" y="339527"/>
                  </a:lnTo>
                  <a:lnTo>
                    <a:pt x="192881" y="342899"/>
                  </a:lnTo>
                  <a:close/>
                </a:path>
                <a:path w="236220" h="342900">
                  <a:moveTo>
                    <a:pt x="235743" y="257174"/>
                  </a:moveTo>
                  <a:lnTo>
                    <a:pt x="192881" y="257174"/>
                  </a:lnTo>
                  <a:lnTo>
                    <a:pt x="192881" y="42862"/>
                  </a:lnTo>
                  <a:lnTo>
                    <a:pt x="235743" y="42862"/>
                  </a:lnTo>
                  <a:lnTo>
                    <a:pt x="235743" y="257174"/>
                  </a:lnTo>
                  <a:close/>
                </a:path>
                <a:path w="236220" h="342900">
                  <a:moveTo>
                    <a:pt x="229159" y="321468"/>
                  </a:moveTo>
                  <a:lnTo>
                    <a:pt x="120713" y="321468"/>
                  </a:lnTo>
                  <a:lnTo>
                    <a:pt x="123447" y="320924"/>
                  </a:lnTo>
                  <a:lnTo>
                    <a:pt x="128698" y="318749"/>
                  </a:lnTo>
                  <a:lnTo>
                    <a:pt x="139303" y="302879"/>
                  </a:lnTo>
                  <a:lnTo>
                    <a:pt x="139303" y="297195"/>
                  </a:lnTo>
                  <a:lnTo>
                    <a:pt x="120713" y="278606"/>
                  </a:lnTo>
                  <a:lnTo>
                    <a:pt x="235743" y="278606"/>
                  </a:lnTo>
                  <a:lnTo>
                    <a:pt x="235743" y="300037"/>
                  </a:lnTo>
                  <a:lnTo>
                    <a:pt x="232371" y="316708"/>
                  </a:lnTo>
                  <a:lnTo>
                    <a:pt x="229159" y="32146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0" name="object 50"/>
          <p:cNvSpPr txBox="1"/>
          <p:nvPr/>
        </p:nvSpPr>
        <p:spPr>
          <a:xfrm>
            <a:off x="3930650" y="1729974"/>
            <a:ext cx="162560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550" spc="-190" dirty="0">
                <a:latin typeface="SimSun"/>
                <a:cs typeface="SimSun"/>
              </a:rPr>
              <a:t>問い合わせ機能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745"/>
              </a:spcBef>
            </a:pPr>
            <a:r>
              <a:rPr sz="1150" spc="-110" dirty="0">
                <a:latin typeface="SimSun"/>
                <a:cs typeface="SimSun"/>
              </a:rPr>
              <a:t>サービス</a:t>
            </a:r>
            <a:r>
              <a:rPr sz="1150" spc="-110" dirty="0">
                <a:latin typeface="Meiryo"/>
                <a:cs typeface="Meiryo"/>
              </a:rPr>
              <a:t>内</a:t>
            </a:r>
            <a:r>
              <a:rPr sz="1150" spc="-110" dirty="0">
                <a:latin typeface="SimSun"/>
                <a:cs typeface="SimSun"/>
              </a:rPr>
              <a:t>から直接問い合</a:t>
            </a:r>
            <a:r>
              <a:rPr sz="1150" spc="-80" dirty="0">
                <a:latin typeface="SimSun"/>
                <a:cs typeface="SimSun"/>
              </a:rPr>
              <a:t>わせ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1" name="object 51"/>
          <p:cNvGrpSpPr/>
          <p:nvPr/>
        </p:nvGrpSpPr>
        <p:grpSpPr>
          <a:xfrm>
            <a:off x="6400799" y="1162049"/>
            <a:ext cx="2095500" cy="1714500"/>
            <a:chOff x="6400799" y="1162049"/>
            <a:chExt cx="2095500" cy="1714500"/>
          </a:xfrm>
        </p:grpSpPr>
        <p:sp>
          <p:nvSpPr>
            <p:cNvPr id="52" name="object 52"/>
            <p:cNvSpPr/>
            <p:nvPr/>
          </p:nvSpPr>
          <p:spPr>
            <a:xfrm>
              <a:off x="64103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0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8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3" y="22473"/>
                  </a:lnTo>
                  <a:lnTo>
                    <a:pt x="2046180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5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64103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3" y="22473"/>
                  </a:lnTo>
                  <a:lnTo>
                    <a:pt x="2046180" y="48752"/>
                  </a:lnTo>
                  <a:lnTo>
                    <a:pt x="2066298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8" y="1600809"/>
                  </a:lnTo>
                  <a:lnTo>
                    <a:pt x="2053975" y="1636184"/>
                  </a:lnTo>
                  <a:lnTo>
                    <a:pt x="2027695" y="1665181"/>
                  </a:lnTo>
                  <a:lnTo>
                    <a:pt x="1994129" y="1685299"/>
                  </a:lnTo>
                  <a:lnTo>
                    <a:pt x="1956170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7277099" y="14287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24980" y="214312"/>
                  </a:moveTo>
                  <a:lnTo>
                    <a:pt x="7166" y="214312"/>
                  </a:lnTo>
                  <a:lnTo>
                    <a:pt x="0" y="207146"/>
                  </a:lnTo>
                  <a:lnTo>
                    <a:pt x="0" y="171449"/>
                  </a:lnTo>
                  <a:lnTo>
                    <a:pt x="6123" y="125868"/>
                  </a:lnTo>
                  <a:lnTo>
                    <a:pt x="23405" y="84911"/>
                  </a:lnTo>
                  <a:lnTo>
                    <a:pt x="50212" y="50212"/>
                  </a:lnTo>
                  <a:lnTo>
                    <a:pt x="84911" y="23405"/>
                  </a:lnTo>
                  <a:lnTo>
                    <a:pt x="125868" y="6123"/>
                  </a:lnTo>
                  <a:lnTo>
                    <a:pt x="171449" y="0"/>
                  </a:lnTo>
                  <a:lnTo>
                    <a:pt x="217031" y="6123"/>
                  </a:lnTo>
                  <a:lnTo>
                    <a:pt x="257988" y="23405"/>
                  </a:lnTo>
                  <a:lnTo>
                    <a:pt x="269303" y="32146"/>
                  </a:lnTo>
                  <a:lnTo>
                    <a:pt x="171449" y="32146"/>
                  </a:lnTo>
                  <a:lnTo>
                    <a:pt x="127413" y="39247"/>
                  </a:lnTo>
                  <a:lnTo>
                    <a:pt x="89172" y="59019"/>
                  </a:lnTo>
                  <a:lnTo>
                    <a:pt x="59019" y="89172"/>
                  </a:lnTo>
                  <a:lnTo>
                    <a:pt x="39247" y="127413"/>
                  </a:lnTo>
                  <a:lnTo>
                    <a:pt x="32146" y="171449"/>
                  </a:lnTo>
                  <a:lnTo>
                    <a:pt x="32146" y="207146"/>
                  </a:lnTo>
                  <a:lnTo>
                    <a:pt x="24980" y="214312"/>
                  </a:lnTo>
                  <a:close/>
                </a:path>
                <a:path w="342900" h="342900">
                  <a:moveTo>
                    <a:pt x="335716" y="294679"/>
                  </a:moveTo>
                  <a:lnTo>
                    <a:pt x="284296" y="294679"/>
                  </a:lnTo>
                  <a:lnTo>
                    <a:pt x="294394" y="292642"/>
                  </a:lnTo>
                  <a:lnTo>
                    <a:pt x="302908" y="286902"/>
                  </a:lnTo>
                  <a:lnTo>
                    <a:pt x="308648" y="278387"/>
                  </a:lnTo>
                  <a:lnTo>
                    <a:pt x="310753" y="267957"/>
                  </a:lnTo>
                  <a:lnTo>
                    <a:pt x="310753" y="171449"/>
                  </a:lnTo>
                  <a:lnTo>
                    <a:pt x="303652" y="127413"/>
                  </a:lnTo>
                  <a:lnTo>
                    <a:pt x="283880" y="89172"/>
                  </a:lnTo>
                  <a:lnTo>
                    <a:pt x="253727" y="59019"/>
                  </a:lnTo>
                  <a:lnTo>
                    <a:pt x="215486" y="39247"/>
                  </a:lnTo>
                  <a:lnTo>
                    <a:pt x="171449" y="32146"/>
                  </a:lnTo>
                  <a:lnTo>
                    <a:pt x="269303" y="32146"/>
                  </a:lnTo>
                  <a:lnTo>
                    <a:pt x="292687" y="50212"/>
                  </a:lnTo>
                  <a:lnTo>
                    <a:pt x="319494" y="84911"/>
                  </a:lnTo>
                  <a:lnTo>
                    <a:pt x="336776" y="125868"/>
                  </a:lnTo>
                  <a:lnTo>
                    <a:pt x="342899" y="171449"/>
                  </a:lnTo>
                  <a:lnTo>
                    <a:pt x="342899" y="267957"/>
                  </a:lnTo>
                  <a:lnTo>
                    <a:pt x="338267" y="290897"/>
                  </a:lnTo>
                  <a:lnTo>
                    <a:pt x="335716" y="294679"/>
                  </a:lnTo>
                  <a:close/>
                </a:path>
                <a:path w="342900" h="342900">
                  <a:moveTo>
                    <a:pt x="107156" y="257174"/>
                  </a:moveTo>
                  <a:lnTo>
                    <a:pt x="96440" y="257174"/>
                  </a:lnTo>
                  <a:lnTo>
                    <a:pt x="79769" y="253802"/>
                  </a:lnTo>
                  <a:lnTo>
                    <a:pt x="66143" y="244609"/>
                  </a:lnTo>
                  <a:lnTo>
                    <a:pt x="56950" y="230983"/>
                  </a:lnTo>
                  <a:lnTo>
                    <a:pt x="53578" y="214312"/>
                  </a:lnTo>
                  <a:lnTo>
                    <a:pt x="53578" y="182165"/>
                  </a:lnTo>
                  <a:lnTo>
                    <a:pt x="56950" y="165494"/>
                  </a:lnTo>
                  <a:lnTo>
                    <a:pt x="66143" y="151868"/>
                  </a:lnTo>
                  <a:lnTo>
                    <a:pt x="79769" y="142675"/>
                  </a:lnTo>
                  <a:lnTo>
                    <a:pt x="96440" y="139303"/>
                  </a:lnTo>
                  <a:lnTo>
                    <a:pt x="107156" y="139303"/>
                  </a:lnTo>
                  <a:lnTo>
                    <a:pt x="115505" y="140984"/>
                  </a:lnTo>
                  <a:lnTo>
                    <a:pt x="122317" y="145573"/>
                  </a:lnTo>
                  <a:lnTo>
                    <a:pt x="126905" y="152384"/>
                  </a:lnTo>
                  <a:lnTo>
                    <a:pt x="128587" y="160734"/>
                  </a:lnTo>
                  <a:lnTo>
                    <a:pt x="128587" y="235743"/>
                  </a:lnTo>
                  <a:lnTo>
                    <a:pt x="126905" y="244093"/>
                  </a:lnTo>
                  <a:lnTo>
                    <a:pt x="122317" y="250904"/>
                  </a:lnTo>
                  <a:lnTo>
                    <a:pt x="115505" y="255493"/>
                  </a:lnTo>
                  <a:lnTo>
                    <a:pt x="107156" y="257174"/>
                  </a:lnTo>
                  <a:close/>
                </a:path>
                <a:path w="342900" h="342900">
                  <a:moveTo>
                    <a:pt x="246459" y="257174"/>
                  </a:moveTo>
                  <a:lnTo>
                    <a:pt x="235743" y="257174"/>
                  </a:lnTo>
                  <a:lnTo>
                    <a:pt x="227394" y="255493"/>
                  </a:lnTo>
                  <a:lnTo>
                    <a:pt x="220582" y="250904"/>
                  </a:lnTo>
                  <a:lnTo>
                    <a:pt x="215994" y="244093"/>
                  </a:lnTo>
                  <a:lnTo>
                    <a:pt x="214312" y="235743"/>
                  </a:lnTo>
                  <a:lnTo>
                    <a:pt x="214312" y="160734"/>
                  </a:lnTo>
                  <a:lnTo>
                    <a:pt x="215994" y="152384"/>
                  </a:lnTo>
                  <a:lnTo>
                    <a:pt x="220582" y="145573"/>
                  </a:lnTo>
                  <a:lnTo>
                    <a:pt x="227394" y="140984"/>
                  </a:lnTo>
                  <a:lnTo>
                    <a:pt x="235743" y="139303"/>
                  </a:lnTo>
                  <a:lnTo>
                    <a:pt x="246459" y="139303"/>
                  </a:lnTo>
                  <a:lnTo>
                    <a:pt x="263130" y="142675"/>
                  </a:lnTo>
                  <a:lnTo>
                    <a:pt x="276756" y="151868"/>
                  </a:lnTo>
                  <a:lnTo>
                    <a:pt x="285949" y="165494"/>
                  </a:lnTo>
                  <a:lnTo>
                    <a:pt x="289321" y="182165"/>
                  </a:lnTo>
                  <a:lnTo>
                    <a:pt x="289321" y="214312"/>
                  </a:lnTo>
                  <a:lnTo>
                    <a:pt x="285949" y="230983"/>
                  </a:lnTo>
                  <a:lnTo>
                    <a:pt x="276756" y="244609"/>
                  </a:lnTo>
                  <a:lnTo>
                    <a:pt x="263130" y="253802"/>
                  </a:lnTo>
                  <a:lnTo>
                    <a:pt x="246459" y="257174"/>
                  </a:lnTo>
                  <a:close/>
                </a:path>
                <a:path w="342900" h="342900">
                  <a:moveTo>
                    <a:pt x="182165" y="342899"/>
                  </a:moveTo>
                  <a:lnTo>
                    <a:pt x="160734" y="342899"/>
                  </a:lnTo>
                  <a:lnTo>
                    <a:pt x="148224" y="340372"/>
                  </a:lnTo>
                  <a:lnTo>
                    <a:pt x="137935" y="333378"/>
                  </a:lnTo>
                  <a:lnTo>
                    <a:pt x="131114" y="323263"/>
                  </a:lnTo>
                  <a:lnTo>
                    <a:pt x="128587" y="310753"/>
                  </a:lnTo>
                  <a:lnTo>
                    <a:pt x="131114" y="298242"/>
                  </a:lnTo>
                  <a:lnTo>
                    <a:pt x="138005" y="288024"/>
                  </a:lnTo>
                  <a:lnTo>
                    <a:pt x="148224" y="281133"/>
                  </a:lnTo>
                  <a:lnTo>
                    <a:pt x="160734" y="278606"/>
                  </a:lnTo>
                  <a:lnTo>
                    <a:pt x="182165" y="278606"/>
                  </a:lnTo>
                  <a:lnTo>
                    <a:pt x="210026" y="294679"/>
                  </a:lnTo>
                  <a:lnTo>
                    <a:pt x="335716" y="294679"/>
                  </a:lnTo>
                  <a:lnTo>
                    <a:pt x="325629" y="309631"/>
                  </a:lnTo>
                  <a:lnTo>
                    <a:pt x="306876" y="322261"/>
                  </a:lnTo>
                  <a:lnTo>
                    <a:pt x="284229" y="326826"/>
                  </a:lnTo>
                  <a:lnTo>
                    <a:pt x="210026" y="326826"/>
                  </a:lnTo>
                  <a:lnTo>
                    <a:pt x="205004" y="333378"/>
                  </a:lnTo>
                  <a:lnTo>
                    <a:pt x="198481" y="338454"/>
                  </a:lnTo>
                  <a:lnTo>
                    <a:pt x="190766" y="341735"/>
                  </a:lnTo>
                  <a:lnTo>
                    <a:pt x="182165" y="342899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5" name="object 55"/>
          <p:cNvSpPr txBox="1"/>
          <p:nvPr/>
        </p:nvSpPr>
        <p:spPr>
          <a:xfrm>
            <a:off x="6635750" y="1729974"/>
            <a:ext cx="162560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550" spc="-180" dirty="0">
                <a:latin typeface="SimSun"/>
                <a:cs typeface="SimSun"/>
              </a:rPr>
              <a:t>担当代理店</a:t>
            </a:r>
            <a:endParaRPr sz="1550">
              <a:latin typeface="SimSun"/>
              <a:cs typeface="SimSun"/>
            </a:endParaRPr>
          </a:p>
          <a:p>
            <a:pPr marL="12700" marR="5080" algn="ctr">
              <a:lnSpc>
                <a:spcPct val="108700"/>
              </a:lnSpc>
              <a:spcBef>
                <a:spcPts val="745"/>
              </a:spcBef>
            </a:pPr>
            <a:r>
              <a:rPr sz="1150" spc="-110" dirty="0">
                <a:latin typeface="SimSun"/>
                <a:cs typeface="SimSun"/>
              </a:rPr>
              <a:t>お客さま</a:t>
            </a:r>
            <a:r>
              <a:rPr sz="1150" spc="-110" dirty="0">
                <a:latin typeface="Meiryo"/>
                <a:cs typeface="Meiryo"/>
              </a:rPr>
              <a:t>専任</a:t>
            </a:r>
            <a:r>
              <a:rPr sz="1150" spc="-110" dirty="0">
                <a:latin typeface="SimSun"/>
                <a:cs typeface="SimSun"/>
              </a:rPr>
              <a:t>の</a:t>
            </a:r>
            <a:r>
              <a:rPr sz="1150" spc="-110" dirty="0">
                <a:latin typeface="Meiryo"/>
                <a:cs typeface="Meiryo"/>
              </a:rPr>
              <a:t>担</a:t>
            </a:r>
            <a:r>
              <a:rPr sz="1150" spc="-110" dirty="0">
                <a:latin typeface="SimSun"/>
                <a:cs typeface="SimSun"/>
              </a:rPr>
              <a:t>当者が回</a:t>
            </a:r>
            <a:r>
              <a:rPr sz="1150" spc="-50" dirty="0">
                <a:latin typeface="SimSun"/>
                <a:cs typeface="SimSun"/>
              </a:rPr>
              <a:t>答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56" name="object 56"/>
          <p:cNvGrpSpPr/>
          <p:nvPr/>
        </p:nvGrpSpPr>
        <p:grpSpPr>
          <a:xfrm>
            <a:off x="9105899" y="1162049"/>
            <a:ext cx="2095500" cy="1714500"/>
            <a:chOff x="9105899" y="1162049"/>
            <a:chExt cx="2095500" cy="1714500"/>
          </a:xfrm>
        </p:grpSpPr>
        <p:sp>
          <p:nvSpPr>
            <p:cNvPr id="57" name="object 57"/>
            <p:cNvSpPr/>
            <p:nvPr/>
          </p:nvSpPr>
          <p:spPr>
            <a:xfrm>
              <a:off x="91154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1943099" y="1695449"/>
                  </a:moveTo>
                  <a:lnTo>
                    <a:pt x="133349" y="1695449"/>
                  </a:lnTo>
                  <a:lnTo>
                    <a:pt x="126798" y="1695289"/>
                  </a:lnTo>
                  <a:lnTo>
                    <a:pt x="88432" y="1687658"/>
                  </a:lnTo>
                  <a:lnTo>
                    <a:pt x="53905" y="1669203"/>
                  </a:lnTo>
                  <a:lnTo>
                    <a:pt x="26245" y="1641543"/>
                  </a:lnTo>
                  <a:lnTo>
                    <a:pt x="7790" y="1607016"/>
                  </a:lnTo>
                  <a:lnTo>
                    <a:pt x="160" y="1568650"/>
                  </a:lnTo>
                  <a:lnTo>
                    <a:pt x="0" y="1562099"/>
                  </a:lnTo>
                  <a:lnTo>
                    <a:pt x="0" y="133349"/>
                  </a:lnTo>
                  <a:lnTo>
                    <a:pt x="5739" y="94640"/>
                  </a:lnTo>
                  <a:lnTo>
                    <a:pt x="22473" y="59264"/>
                  </a:lnTo>
                  <a:lnTo>
                    <a:pt x="48751" y="30267"/>
                  </a:lnTo>
                  <a:lnTo>
                    <a:pt x="82318" y="10150"/>
                  </a:lnTo>
                  <a:lnTo>
                    <a:pt x="120279" y="64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0" y="48752"/>
                  </a:lnTo>
                  <a:lnTo>
                    <a:pt x="2066296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7" y="1600809"/>
                  </a:lnTo>
                  <a:lnTo>
                    <a:pt x="2053975" y="1636184"/>
                  </a:lnTo>
                  <a:lnTo>
                    <a:pt x="2027696" y="1665181"/>
                  </a:lnTo>
                  <a:lnTo>
                    <a:pt x="1994129" y="1685299"/>
                  </a:lnTo>
                  <a:lnTo>
                    <a:pt x="1956169" y="1694809"/>
                  </a:lnTo>
                  <a:lnTo>
                    <a:pt x="1943099" y="1695449"/>
                  </a:lnTo>
                  <a:close/>
                </a:path>
              </a:pathLst>
            </a:custGeom>
            <a:solidFill>
              <a:srgbClr val="F5F9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9115424" y="1171574"/>
              <a:ext cx="2076450" cy="1695450"/>
            </a:xfrm>
            <a:custGeom>
              <a:avLst/>
              <a:gdLst/>
              <a:ahLst/>
              <a:cxnLst/>
              <a:rect l="l" t="t" r="r" b="b"/>
              <a:pathLst>
                <a:path w="2076450" h="1695450">
                  <a:moveTo>
                    <a:pt x="0" y="1562099"/>
                  </a:moveTo>
                  <a:lnTo>
                    <a:pt x="0" y="133349"/>
                  </a:lnTo>
                  <a:lnTo>
                    <a:pt x="160" y="126798"/>
                  </a:lnTo>
                  <a:lnTo>
                    <a:pt x="7790" y="88432"/>
                  </a:lnTo>
                  <a:lnTo>
                    <a:pt x="26245" y="53906"/>
                  </a:lnTo>
                  <a:lnTo>
                    <a:pt x="53905" y="26246"/>
                  </a:lnTo>
                  <a:lnTo>
                    <a:pt x="88432" y="7791"/>
                  </a:lnTo>
                  <a:lnTo>
                    <a:pt x="126798" y="160"/>
                  </a:lnTo>
                  <a:lnTo>
                    <a:pt x="133349" y="0"/>
                  </a:lnTo>
                  <a:lnTo>
                    <a:pt x="1943099" y="0"/>
                  </a:lnTo>
                  <a:lnTo>
                    <a:pt x="1981808" y="5740"/>
                  </a:lnTo>
                  <a:lnTo>
                    <a:pt x="2017184" y="22473"/>
                  </a:lnTo>
                  <a:lnTo>
                    <a:pt x="2046180" y="48752"/>
                  </a:lnTo>
                  <a:lnTo>
                    <a:pt x="2066296" y="82319"/>
                  </a:lnTo>
                  <a:lnTo>
                    <a:pt x="2075808" y="120279"/>
                  </a:lnTo>
                  <a:lnTo>
                    <a:pt x="2076449" y="133349"/>
                  </a:lnTo>
                  <a:lnTo>
                    <a:pt x="2076449" y="1562099"/>
                  </a:lnTo>
                  <a:lnTo>
                    <a:pt x="2070707" y="1600809"/>
                  </a:lnTo>
                  <a:lnTo>
                    <a:pt x="2053975" y="1636184"/>
                  </a:lnTo>
                  <a:lnTo>
                    <a:pt x="2027696" y="1665181"/>
                  </a:lnTo>
                  <a:lnTo>
                    <a:pt x="1994129" y="1685299"/>
                  </a:lnTo>
                  <a:lnTo>
                    <a:pt x="1956169" y="1694809"/>
                  </a:lnTo>
                  <a:lnTo>
                    <a:pt x="1943099" y="1695449"/>
                  </a:lnTo>
                  <a:lnTo>
                    <a:pt x="133349" y="1695449"/>
                  </a:lnTo>
                  <a:lnTo>
                    <a:pt x="94639" y="1689709"/>
                  </a:lnTo>
                  <a:lnTo>
                    <a:pt x="59263" y="1672975"/>
                  </a:lnTo>
                  <a:lnTo>
                    <a:pt x="30267" y="1646697"/>
                  </a:lnTo>
                  <a:lnTo>
                    <a:pt x="10149" y="1613130"/>
                  </a:lnTo>
                  <a:lnTo>
                    <a:pt x="640" y="1575170"/>
                  </a:lnTo>
                  <a:lnTo>
                    <a:pt x="0" y="1562099"/>
                  </a:lnTo>
                  <a:close/>
                </a:path>
              </a:pathLst>
            </a:custGeom>
            <a:ln w="19049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9982199" y="142874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147" y="165421"/>
                  </a:lnTo>
                  <a:lnTo>
                    <a:pt x="205" y="163027"/>
                  </a:lnTo>
                  <a:lnTo>
                    <a:pt x="679" y="156599"/>
                  </a:lnTo>
                  <a:lnTo>
                    <a:pt x="765" y="155435"/>
                  </a:lnTo>
                  <a:lnTo>
                    <a:pt x="10032" y="113660"/>
                  </a:lnTo>
                  <a:lnTo>
                    <a:pt x="28894" y="76197"/>
                  </a:lnTo>
                  <a:lnTo>
                    <a:pt x="56318" y="44406"/>
                  </a:lnTo>
                  <a:lnTo>
                    <a:pt x="90628" y="20242"/>
                  </a:lnTo>
                  <a:lnTo>
                    <a:pt x="129780" y="5139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2411" y="112480"/>
                  </a:lnTo>
                  <a:lnTo>
                    <a:pt x="235735" y="112480"/>
                  </a:lnTo>
                  <a:lnTo>
                    <a:pt x="229685" y="113660"/>
                  </a:lnTo>
                  <a:lnTo>
                    <a:pt x="224358" y="117202"/>
                  </a:lnTo>
                  <a:lnTo>
                    <a:pt x="186159" y="155435"/>
                  </a:lnTo>
                  <a:lnTo>
                    <a:pt x="107214" y="155435"/>
                  </a:lnTo>
                  <a:lnTo>
                    <a:pt x="101261" y="156599"/>
                  </a:lnTo>
                  <a:lnTo>
                    <a:pt x="95837" y="160131"/>
                  </a:lnTo>
                  <a:lnTo>
                    <a:pt x="92296" y="165421"/>
                  </a:lnTo>
                  <a:lnTo>
                    <a:pt x="91117" y="171449"/>
                  </a:lnTo>
                  <a:lnTo>
                    <a:pt x="92296" y="177507"/>
                  </a:lnTo>
                  <a:lnTo>
                    <a:pt x="95837" y="182835"/>
                  </a:lnTo>
                  <a:lnTo>
                    <a:pt x="138700" y="225697"/>
                  </a:lnTo>
                  <a:lnTo>
                    <a:pt x="143932" y="229200"/>
                  </a:lnTo>
                  <a:lnTo>
                    <a:pt x="143793" y="229200"/>
                  </a:lnTo>
                  <a:lnTo>
                    <a:pt x="150027" y="230419"/>
                  </a:lnTo>
                  <a:lnTo>
                    <a:pt x="332411" y="23041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246792" y="140308"/>
                  </a:moveTo>
                  <a:lnTo>
                    <a:pt x="250593" y="134616"/>
                  </a:lnTo>
                  <a:lnTo>
                    <a:pt x="251758" y="128579"/>
                  </a:lnTo>
                  <a:lnTo>
                    <a:pt x="250575" y="122529"/>
                  </a:lnTo>
                  <a:lnTo>
                    <a:pt x="247062" y="117202"/>
                  </a:lnTo>
                  <a:lnTo>
                    <a:pt x="241772" y="113660"/>
                  </a:lnTo>
                  <a:lnTo>
                    <a:pt x="235735" y="112480"/>
                  </a:lnTo>
                  <a:lnTo>
                    <a:pt x="332411" y="112480"/>
                  </a:lnTo>
                  <a:lnTo>
                    <a:pt x="339938" y="139921"/>
                  </a:lnTo>
                  <a:lnTo>
                    <a:pt x="247180" y="139921"/>
                  </a:lnTo>
                  <a:lnTo>
                    <a:pt x="246792" y="140308"/>
                  </a:lnTo>
                  <a:close/>
                </a:path>
                <a:path w="342900" h="342900">
                  <a:moveTo>
                    <a:pt x="332411" y="230419"/>
                  </a:moveTo>
                  <a:lnTo>
                    <a:pt x="150027" y="230419"/>
                  </a:lnTo>
                  <a:lnTo>
                    <a:pt x="156273" y="229200"/>
                  </a:lnTo>
                  <a:lnTo>
                    <a:pt x="156134" y="229200"/>
                  </a:lnTo>
                  <a:lnTo>
                    <a:pt x="161404" y="225697"/>
                  </a:lnTo>
                  <a:lnTo>
                    <a:pt x="247180" y="139921"/>
                  </a:lnTo>
                  <a:lnTo>
                    <a:pt x="339938" y="139921"/>
                  </a:lnTo>
                  <a:lnTo>
                    <a:pt x="341046" y="146302"/>
                  </a:lnTo>
                  <a:lnTo>
                    <a:pt x="342076" y="154644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751" y="1775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411" y="230419"/>
                  </a:lnTo>
                  <a:close/>
                </a:path>
                <a:path w="342900" h="342900">
                  <a:moveTo>
                    <a:pt x="150018" y="191608"/>
                  </a:moveTo>
                  <a:lnTo>
                    <a:pt x="118541" y="160131"/>
                  </a:lnTo>
                  <a:lnTo>
                    <a:pt x="113251" y="156599"/>
                  </a:lnTo>
                  <a:lnTo>
                    <a:pt x="107214" y="155435"/>
                  </a:lnTo>
                  <a:lnTo>
                    <a:pt x="186159" y="155435"/>
                  </a:lnTo>
                  <a:lnTo>
                    <a:pt x="150018" y="191608"/>
                  </a:lnTo>
                  <a:close/>
                </a:path>
              </a:pathLst>
            </a:custGeom>
            <a:solidFill>
              <a:srgbClr val="04956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60"/>
          <p:cNvSpPr txBox="1"/>
          <p:nvPr/>
        </p:nvSpPr>
        <p:spPr>
          <a:xfrm>
            <a:off x="9342784" y="1729974"/>
            <a:ext cx="1621790" cy="875665"/>
          </a:xfrm>
          <a:prstGeom prst="rect">
            <a:avLst/>
          </a:prstGeom>
        </p:spPr>
        <p:txBody>
          <a:bodyPr vert="horz" wrap="square" lIns="0" tIns="1492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175"/>
              </a:spcBef>
            </a:pPr>
            <a:r>
              <a:rPr sz="1550" spc="-130" dirty="0">
                <a:latin typeface="SimSun"/>
                <a:cs typeface="SimSun"/>
              </a:rPr>
              <a:t>解決</a:t>
            </a:r>
            <a:endParaRPr sz="15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865"/>
              </a:spcBef>
            </a:pPr>
            <a:r>
              <a:rPr sz="1150" spc="-110" dirty="0">
                <a:latin typeface="Meiryo"/>
                <a:cs typeface="Meiryo"/>
              </a:rPr>
              <a:t>専⾨</a:t>
            </a:r>
            <a:r>
              <a:rPr sz="1150" spc="-120" dirty="0">
                <a:latin typeface="SimSun"/>
                <a:cs typeface="SimSun"/>
              </a:rPr>
              <a:t>家によるサポートで安</a:t>
            </a:r>
            <a:endParaRPr sz="11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150" spc="-50" dirty="0">
                <a:latin typeface="Meiryo"/>
                <a:cs typeface="Meiryo"/>
              </a:rPr>
              <a:t>⼼</a:t>
            </a:r>
            <a:endParaRPr sz="1150">
              <a:latin typeface="Meiryo"/>
              <a:cs typeface="Meiryo"/>
            </a:endParaRPr>
          </a:p>
        </p:txBody>
      </p:sp>
      <p:grpSp>
        <p:nvGrpSpPr>
          <p:cNvPr id="61" name="object 61"/>
          <p:cNvGrpSpPr/>
          <p:nvPr/>
        </p:nvGrpSpPr>
        <p:grpSpPr>
          <a:xfrm>
            <a:off x="1990724" y="3495674"/>
            <a:ext cx="3952875" cy="914400"/>
            <a:chOff x="1990724" y="3495674"/>
            <a:chExt cx="3952875" cy="914400"/>
          </a:xfrm>
        </p:grpSpPr>
        <p:sp>
          <p:nvSpPr>
            <p:cNvPr id="62" name="object 62"/>
            <p:cNvSpPr/>
            <p:nvPr/>
          </p:nvSpPr>
          <p:spPr>
            <a:xfrm>
              <a:off x="1995487" y="3500437"/>
              <a:ext cx="3943350" cy="904875"/>
            </a:xfrm>
            <a:custGeom>
              <a:avLst/>
              <a:gdLst/>
              <a:ahLst/>
              <a:cxnLst/>
              <a:rect l="l" t="t" r="r" b="b"/>
              <a:pathLst>
                <a:path w="3943350" h="904875">
                  <a:moveTo>
                    <a:pt x="3805237" y="904874"/>
                  </a:moveTo>
                  <a:lnTo>
                    <a:pt x="138112" y="904874"/>
                  </a:lnTo>
                  <a:lnTo>
                    <a:pt x="131327" y="904708"/>
                  </a:lnTo>
                  <a:lnTo>
                    <a:pt x="91590" y="896804"/>
                  </a:lnTo>
                  <a:lnTo>
                    <a:pt x="55831" y="877690"/>
                  </a:lnTo>
                  <a:lnTo>
                    <a:pt x="27183" y="849042"/>
                  </a:lnTo>
                  <a:lnTo>
                    <a:pt x="8069" y="813283"/>
                  </a:lnTo>
                  <a:lnTo>
                    <a:pt x="165" y="773547"/>
                  </a:lnTo>
                  <a:lnTo>
                    <a:pt x="0" y="766762"/>
                  </a:lnTo>
                  <a:lnTo>
                    <a:pt x="0" y="138112"/>
                  </a:lnTo>
                  <a:lnTo>
                    <a:pt x="5945" y="98019"/>
                  </a:lnTo>
                  <a:lnTo>
                    <a:pt x="23275" y="61380"/>
                  </a:lnTo>
                  <a:lnTo>
                    <a:pt x="50493" y="31348"/>
                  </a:lnTo>
                  <a:lnTo>
                    <a:pt x="85258" y="10512"/>
                  </a:lnTo>
                  <a:lnTo>
                    <a:pt x="124574" y="663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766762"/>
                  </a:lnTo>
                  <a:lnTo>
                    <a:pt x="3937403" y="806854"/>
                  </a:lnTo>
                  <a:lnTo>
                    <a:pt x="3920073" y="843493"/>
                  </a:lnTo>
                  <a:lnTo>
                    <a:pt x="3892855" y="873525"/>
                  </a:lnTo>
                  <a:lnTo>
                    <a:pt x="3858090" y="894361"/>
                  </a:lnTo>
                  <a:lnTo>
                    <a:pt x="3818774" y="904211"/>
                  </a:lnTo>
                  <a:lnTo>
                    <a:pt x="3805237" y="904874"/>
                  </a:lnTo>
                  <a:close/>
                </a:path>
              </a:pathLst>
            </a:custGeom>
            <a:solidFill>
              <a:srgbClr val="E7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1995487" y="3500437"/>
              <a:ext cx="3943350" cy="904875"/>
            </a:xfrm>
            <a:custGeom>
              <a:avLst/>
              <a:gdLst/>
              <a:ahLst/>
              <a:cxnLst/>
              <a:rect l="l" t="t" r="r" b="b"/>
              <a:pathLst>
                <a:path w="3943350" h="904875">
                  <a:moveTo>
                    <a:pt x="0" y="7667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3" y="55831"/>
                  </a:lnTo>
                  <a:lnTo>
                    <a:pt x="55831" y="27182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766762"/>
                  </a:lnTo>
                  <a:lnTo>
                    <a:pt x="3937403" y="806854"/>
                  </a:lnTo>
                  <a:lnTo>
                    <a:pt x="3920073" y="843493"/>
                  </a:lnTo>
                  <a:lnTo>
                    <a:pt x="3892855" y="873525"/>
                  </a:lnTo>
                  <a:lnTo>
                    <a:pt x="3858090" y="894361"/>
                  </a:lnTo>
                  <a:lnTo>
                    <a:pt x="3818774" y="904211"/>
                  </a:lnTo>
                  <a:lnTo>
                    <a:pt x="3805237" y="904874"/>
                  </a:lnTo>
                  <a:lnTo>
                    <a:pt x="138112" y="904874"/>
                  </a:lnTo>
                  <a:lnTo>
                    <a:pt x="98019" y="898929"/>
                  </a:lnTo>
                  <a:lnTo>
                    <a:pt x="61381" y="881598"/>
                  </a:lnTo>
                  <a:lnTo>
                    <a:pt x="31348" y="854380"/>
                  </a:lnTo>
                  <a:lnTo>
                    <a:pt x="10512" y="819615"/>
                  </a:lnTo>
                  <a:lnTo>
                    <a:pt x="663" y="780299"/>
                  </a:lnTo>
                  <a:lnTo>
                    <a:pt x="0" y="766762"/>
                  </a:lnTo>
                  <a:close/>
                </a:path>
              </a:pathLst>
            </a:custGeom>
            <a:ln w="9524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2130425" y="3594908"/>
            <a:ext cx="3611245" cy="658495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50" spc="-140" dirty="0">
                <a:solidFill>
                  <a:srgbClr val="1C4ED8"/>
                </a:solidFill>
                <a:latin typeface="SimSun"/>
                <a:cs typeface="SimSun"/>
              </a:rPr>
              <a:t>お客さま</a:t>
            </a:r>
            <a:endParaRPr sz="1350">
              <a:latin typeface="SimSun"/>
              <a:cs typeface="SimSun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地震保険の補</a:t>
            </a:r>
            <a:r>
              <a:rPr sz="1150" spc="-110" dirty="0">
                <a:latin typeface="Meiryo"/>
                <a:cs typeface="Meiryo"/>
              </a:rPr>
              <a:t>償内容</a:t>
            </a:r>
            <a:r>
              <a:rPr sz="1150" spc="-125" dirty="0">
                <a:latin typeface="SimSun"/>
                <a:cs typeface="SimSun"/>
              </a:rPr>
              <a:t>について詳しく</a:t>
            </a:r>
            <a:r>
              <a:rPr sz="1150" spc="-110" dirty="0">
                <a:latin typeface="Meiryo"/>
                <a:cs typeface="Meiryo"/>
              </a:rPr>
              <a:t>教</a:t>
            </a:r>
            <a:r>
              <a:rPr sz="1150" spc="-125" dirty="0">
                <a:latin typeface="SimSun"/>
                <a:cs typeface="SimSun"/>
              </a:rPr>
              <a:t>えてください。建物と</a:t>
            </a:r>
            <a:r>
              <a:rPr sz="1150" spc="-110" dirty="0">
                <a:latin typeface="SimSun"/>
                <a:cs typeface="SimSun"/>
              </a:rPr>
              <a:t>家財、両</a:t>
            </a:r>
            <a:r>
              <a:rPr sz="1150" spc="-110" dirty="0">
                <a:latin typeface="Meiryo"/>
                <a:cs typeface="Meiryo"/>
              </a:rPr>
              <a:t>⽅</a:t>
            </a:r>
            <a:r>
              <a:rPr sz="1150" spc="-110" dirty="0">
                <a:latin typeface="SimSun"/>
                <a:cs typeface="SimSun"/>
              </a:rPr>
              <a:t>加</a:t>
            </a:r>
            <a:r>
              <a:rPr sz="1150" spc="-110" dirty="0">
                <a:latin typeface="Meiryo"/>
                <a:cs typeface="Meiryo"/>
              </a:rPr>
              <a:t>⼊</a:t>
            </a:r>
            <a:r>
              <a:rPr sz="1150" spc="-110" dirty="0">
                <a:latin typeface="SimSun"/>
                <a:cs typeface="SimSun"/>
              </a:rPr>
              <a:t>した</a:t>
            </a:r>
            <a:r>
              <a:rPr sz="1150" spc="-110" dirty="0">
                <a:latin typeface="Meiryo"/>
                <a:cs typeface="Meiryo"/>
              </a:rPr>
              <a:t>⽅</a:t>
            </a:r>
            <a:r>
              <a:rPr sz="1150" spc="-120" dirty="0">
                <a:latin typeface="SimSun"/>
                <a:cs typeface="SimSun"/>
              </a:rPr>
              <a:t>が良いでしょうか？</a:t>
            </a:r>
            <a:endParaRPr sz="1150">
              <a:latin typeface="SimSun"/>
              <a:cs typeface="SimSun"/>
            </a:endParaRPr>
          </a:p>
        </p:txBody>
      </p:sp>
      <p:grpSp>
        <p:nvGrpSpPr>
          <p:cNvPr id="65" name="object 65"/>
          <p:cNvGrpSpPr/>
          <p:nvPr/>
        </p:nvGrpSpPr>
        <p:grpSpPr>
          <a:xfrm>
            <a:off x="1990724" y="4400549"/>
            <a:ext cx="3952875" cy="1419225"/>
            <a:chOff x="1990724" y="4400549"/>
            <a:chExt cx="3952875" cy="1419225"/>
          </a:xfrm>
        </p:grpSpPr>
        <p:sp>
          <p:nvSpPr>
            <p:cNvPr id="66" name="object 66"/>
            <p:cNvSpPr/>
            <p:nvPr/>
          </p:nvSpPr>
          <p:spPr>
            <a:xfrm>
              <a:off x="1995474" y="4400549"/>
              <a:ext cx="3943350" cy="1414780"/>
            </a:xfrm>
            <a:custGeom>
              <a:avLst/>
              <a:gdLst/>
              <a:ahLst/>
              <a:cxnLst/>
              <a:rect l="l" t="t" r="r" b="b"/>
              <a:pathLst>
                <a:path w="3943350" h="1414779">
                  <a:moveTo>
                    <a:pt x="890587" y="0"/>
                  </a:moveTo>
                  <a:lnTo>
                    <a:pt x="700087" y="0"/>
                  </a:lnTo>
                  <a:lnTo>
                    <a:pt x="795337" y="95250"/>
                  </a:lnTo>
                  <a:lnTo>
                    <a:pt x="890587" y="0"/>
                  </a:lnTo>
                  <a:close/>
                </a:path>
                <a:path w="3943350" h="1414779">
                  <a:moveTo>
                    <a:pt x="3943350" y="457200"/>
                  </a:moveTo>
                  <a:lnTo>
                    <a:pt x="3937406" y="417118"/>
                  </a:lnTo>
                  <a:lnTo>
                    <a:pt x="3920083" y="380479"/>
                  </a:lnTo>
                  <a:lnTo>
                    <a:pt x="3892867" y="350443"/>
                  </a:lnTo>
                  <a:lnTo>
                    <a:pt x="3858095" y="329603"/>
                  </a:lnTo>
                  <a:lnTo>
                    <a:pt x="3818775" y="319760"/>
                  </a:lnTo>
                  <a:lnTo>
                    <a:pt x="3805237" y="319087"/>
                  </a:lnTo>
                  <a:lnTo>
                    <a:pt x="138112" y="319087"/>
                  </a:lnTo>
                  <a:lnTo>
                    <a:pt x="98031" y="325043"/>
                  </a:lnTo>
                  <a:lnTo>
                    <a:pt x="61391" y="342366"/>
                  </a:lnTo>
                  <a:lnTo>
                    <a:pt x="31356" y="369582"/>
                  </a:lnTo>
                  <a:lnTo>
                    <a:pt x="10515" y="404355"/>
                  </a:lnTo>
                  <a:lnTo>
                    <a:pt x="673" y="443674"/>
                  </a:lnTo>
                  <a:lnTo>
                    <a:pt x="0" y="457200"/>
                  </a:lnTo>
                  <a:lnTo>
                    <a:pt x="0" y="1276350"/>
                  </a:lnTo>
                  <a:lnTo>
                    <a:pt x="5956" y="1316443"/>
                  </a:lnTo>
                  <a:lnTo>
                    <a:pt x="23279" y="1353083"/>
                  </a:lnTo>
                  <a:lnTo>
                    <a:pt x="50495" y="1383118"/>
                  </a:lnTo>
                  <a:lnTo>
                    <a:pt x="85267" y="1403959"/>
                  </a:lnTo>
                  <a:lnTo>
                    <a:pt x="124587" y="1413802"/>
                  </a:lnTo>
                  <a:lnTo>
                    <a:pt x="138112" y="1414462"/>
                  </a:lnTo>
                  <a:lnTo>
                    <a:pt x="3805237" y="1414462"/>
                  </a:lnTo>
                  <a:lnTo>
                    <a:pt x="3845331" y="1408518"/>
                  </a:lnTo>
                  <a:lnTo>
                    <a:pt x="3881971" y="1391196"/>
                  </a:lnTo>
                  <a:lnTo>
                    <a:pt x="3912006" y="1363980"/>
                  </a:lnTo>
                  <a:lnTo>
                    <a:pt x="3932847" y="1329207"/>
                  </a:lnTo>
                  <a:lnTo>
                    <a:pt x="3942689" y="1289888"/>
                  </a:lnTo>
                  <a:lnTo>
                    <a:pt x="3943350" y="1276350"/>
                  </a:lnTo>
                  <a:lnTo>
                    <a:pt x="3943350" y="457200"/>
                  </a:lnTo>
                  <a:close/>
                </a:path>
              </a:pathLst>
            </a:custGeom>
            <a:solidFill>
              <a:srgbClr val="E7F4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1995487" y="4719637"/>
              <a:ext cx="3943350" cy="1095375"/>
            </a:xfrm>
            <a:custGeom>
              <a:avLst/>
              <a:gdLst/>
              <a:ahLst/>
              <a:cxnLst/>
              <a:rect l="l" t="t" r="r" b="b"/>
              <a:pathLst>
                <a:path w="3943350" h="1095375">
                  <a:moveTo>
                    <a:pt x="0" y="957262"/>
                  </a:moveTo>
                  <a:lnTo>
                    <a:pt x="0" y="138112"/>
                  </a:lnTo>
                  <a:lnTo>
                    <a:pt x="165" y="131327"/>
                  </a:lnTo>
                  <a:lnTo>
                    <a:pt x="8069" y="91590"/>
                  </a:lnTo>
                  <a:lnTo>
                    <a:pt x="27183" y="55831"/>
                  </a:lnTo>
                  <a:lnTo>
                    <a:pt x="55831" y="27183"/>
                  </a:lnTo>
                  <a:lnTo>
                    <a:pt x="91590" y="8069"/>
                  </a:lnTo>
                  <a:lnTo>
                    <a:pt x="131327" y="165"/>
                  </a:lnTo>
                  <a:lnTo>
                    <a:pt x="138112" y="0"/>
                  </a:lnTo>
                  <a:lnTo>
                    <a:pt x="3805237" y="0"/>
                  </a:lnTo>
                  <a:lnTo>
                    <a:pt x="3845329" y="5945"/>
                  </a:lnTo>
                  <a:lnTo>
                    <a:pt x="3881968" y="23275"/>
                  </a:lnTo>
                  <a:lnTo>
                    <a:pt x="3912001" y="50493"/>
                  </a:lnTo>
                  <a:lnTo>
                    <a:pt x="3932835" y="85258"/>
                  </a:lnTo>
                  <a:lnTo>
                    <a:pt x="3942685" y="124574"/>
                  </a:lnTo>
                  <a:lnTo>
                    <a:pt x="3943349" y="138112"/>
                  </a:lnTo>
                  <a:lnTo>
                    <a:pt x="3943349" y="957262"/>
                  </a:lnTo>
                  <a:lnTo>
                    <a:pt x="3937403" y="997354"/>
                  </a:lnTo>
                  <a:lnTo>
                    <a:pt x="3920073" y="1033992"/>
                  </a:lnTo>
                  <a:lnTo>
                    <a:pt x="3892855" y="1064025"/>
                  </a:lnTo>
                  <a:lnTo>
                    <a:pt x="3858090" y="1084861"/>
                  </a:lnTo>
                  <a:lnTo>
                    <a:pt x="3818774" y="1094711"/>
                  </a:lnTo>
                  <a:lnTo>
                    <a:pt x="3805237" y="1095374"/>
                  </a:lnTo>
                  <a:lnTo>
                    <a:pt x="138112" y="1095374"/>
                  </a:lnTo>
                  <a:lnTo>
                    <a:pt x="98019" y="1089429"/>
                  </a:lnTo>
                  <a:lnTo>
                    <a:pt x="61381" y="1072098"/>
                  </a:lnTo>
                  <a:lnTo>
                    <a:pt x="31348" y="1044880"/>
                  </a:lnTo>
                  <a:lnTo>
                    <a:pt x="10512" y="1010115"/>
                  </a:lnTo>
                  <a:lnTo>
                    <a:pt x="663" y="970799"/>
                  </a:lnTo>
                  <a:lnTo>
                    <a:pt x="0" y="957262"/>
                  </a:lnTo>
                  <a:close/>
                </a:path>
              </a:pathLst>
            </a:custGeom>
            <a:ln w="9524">
              <a:solidFill>
                <a:srgbClr val="C7E1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8"/>
          <p:cNvSpPr txBox="1"/>
          <p:nvPr/>
        </p:nvSpPr>
        <p:spPr>
          <a:xfrm>
            <a:off x="2130425" y="4814108"/>
            <a:ext cx="3620770" cy="848994"/>
          </a:xfrm>
          <a:prstGeom prst="rect">
            <a:avLst/>
          </a:prstGeom>
        </p:spPr>
        <p:txBody>
          <a:bodyPr vert="horz" wrap="square" lIns="0" tIns="431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40"/>
              </a:spcBef>
            </a:pPr>
            <a:r>
              <a:rPr sz="1350" spc="-150" dirty="0">
                <a:solidFill>
                  <a:srgbClr val="1D40AF"/>
                </a:solidFill>
                <a:latin typeface="SimSun"/>
                <a:cs typeface="SimSun"/>
              </a:rPr>
              <a:t>担当代理店</a:t>
            </a:r>
            <a:endParaRPr sz="1350">
              <a:latin typeface="SimSun"/>
              <a:cs typeface="SimSun"/>
            </a:endParaRPr>
          </a:p>
          <a:p>
            <a:pPr marL="12700" marR="5080" algn="just">
              <a:lnSpc>
                <a:spcPct val="108700"/>
              </a:lnSpc>
              <a:spcBef>
                <a:spcPts val="110"/>
              </a:spcBef>
            </a:pPr>
            <a:r>
              <a:rPr sz="1150" spc="-110" dirty="0">
                <a:latin typeface="SimSun"/>
                <a:cs typeface="SimSun"/>
              </a:rPr>
              <a:t>建物と家財、それぞれの補</a:t>
            </a:r>
            <a:r>
              <a:rPr sz="1150" spc="-110" dirty="0">
                <a:latin typeface="Meiryo"/>
                <a:cs typeface="Meiryo"/>
              </a:rPr>
              <a:t>償内容</a:t>
            </a:r>
            <a:r>
              <a:rPr sz="1150" spc="-120" dirty="0">
                <a:latin typeface="SimSun"/>
                <a:cs typeface="SimSun"/>
              </a:rPr>
              <a:t>をご説明いたします。お客</a:t>
            </a:r>
            <a:r>
              <a:rPr sz="1150" spc="-114" dirty="0">
                <a:latin typeface="SimSun"/>
                <a:cs typeface="SimSun"/>
              </a:rPr>
              <a:t>さまのご状況に合わせたプランをご提案できますので、詳し</a:t>
            </a:r>
            <a:r>
              <a:rPr sz="1150" spc="-105" dirty="0">
                <a:latin typeface="SimSun"/>
                <a:cs typeface="SimSun"/>
              </a:rPr>
              <a:t>くご相談ください。</a:t>
            </a:r>
            <a:endParaRPr sz="1150">
              <a:latin typeface="SimSun"/>
              <a:cs typeface="SimSun"/>
            </a:endParaRPr>
          </a:p>
        </p:txBody>
      </p:sp>
      <p:sp>
        <p:nvSpPr>
          <p:cNvPr id="69" name="object 69"/>
          <p:cNvSpPr/>
          <p:nvPr/>
        </p:nvSpPr>
        <p:spPr>
          <a:xfrm>
            <a:off x="2695574" y="5810249"/>
            <a:ext cx="190500" cy="95250"/>
          </a:xfrm>
          <a:custGeom>
            <a:avLst/>
            <a:gdLst/>
            <a:ahLst/>
            <a:cxnLst/>
            <a:rect l="l" t="t" r="r" b="b"/>
            <a:pathLst>
              <a:path w="190500" h="95250">
                <a:moveTo>
                  <a:pt x="95249" y="95249"/>
                </a:moveTo>
                <a:lnTo>
                  <a:pt x="0" y="0"/>
                </a:lnTo>
                <a:lnTo>
                  <a:pt x="190499" y="0"/>
                </a:lnTo>
                <a:lnTo>
                  <a:pt x="95249" y="95249"/>
                </a:lnTo>
                <a:close/>
              </a:path>
            </a:pathLst>
          </a:custGeom>
          <a:solidFill>
            <a:srgbClr val="E7F4FF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04799" y="3562349"/>
            <a:ext cx="11582400" cy="3105150"/>
          </a:xfrm>
          <a:custGeom>
            <a:avLst/>
            <a:gdLst/>
            <a:ahLst/>
            <a:cxnLst/>
            <a:rect l="l" t="t" r="r" b="b"/>
            <a:pathLst>
              <a:path w="11582400" h="3105150">
                <a:moveTo>
                  <a:pt x="11511202" y="3105149"/>
                </a:moveTo>
                <a:lnTo>
                  <a:pt x="71196" y="3105149"/>
                </a:lnTo>
                <a:lnTo>
                  <a:pt x="66241" y="3104660"/>
                </a:lnTo>
                <a:lnTo>
                  <a:pt x="29705" y="3089527"/>
                </a:lnTo>
                <a:lnTo>
                  <a:pt x="3885" y="3053487"/>
                </a:lnTo>
                <a:lnTo>
                  <a:pt x="0" y="3033952"/>
                </a:lnTo>
                <a:lnTo>
                  <a:pt x="0" y="3028949"/>
                </a:lnTo>
                <a:lnTo>
                  <a:pt x="0" y="71196"/>
                </a:lnTo>
                <a:lnTo>
                  <a:pt x="15621" y="29704"/>
                </a:lnTo>
                <a:lnTo>
                  <a:pt x="51662" y="3885"/>
                </a:lnTo>
                <a:lnTo>
                  <a:pt x="71196" y="0"/>
                </a:lnTo>
                <a:lnTo>
                  <a:pt x="11511202" y="0"/>
                </a:lnTo>
                <a:lnTo>
                  <a:pt x="11552691" y="15621"/>
                </a:lnTo>
                <a:lnTo>
                  <a:pt x="11578512" y="51661"/>
                </a:lnTo>
                <a:lnTo>
                  <a:pt x="11582397" y="71196"/>
                </a:lnTo>
                <a:lnTo>
                  <a:pt x="11582397" y="3033952"/>
                </a:lnTo>
                <a:lnTo>
                  <a:pt x="11566775" y="3075443"/>
                </a:lnTo>
                <a:lnTo>
                  <a:pt x="11530735" y="3101262"/>
                </a:lnTo>
                <a:lnTo>
                  <a:pt x="11516156" y="3104660"/>
                </a:lnTo>
                <a:lnTo>
                  <a:pt x="11511202" y="3105149"/>
                </a:lnTo>
                <a:close/>
              </a:path>
            </a:pathLst>
          </a:custGeom>
          <a:solidFill>
            <a:srgbClr val="F9FA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04799" y="6896099"/>
            <a:ext cx="11582400" cy="1028700"/>
            <a:chOff x="304799" y="6896099"/>
            <a:chExt cx="11582400" cy="1028700"/>
          </a:xfrm>
        </p:grpSpPr>
        <p:sp>
          <p:nvSpPr>
            <p:cNvPr id="4" name="object 4"/>
            <p:cNvSpPr/>
            <p:nvPr/>
          </p:nvSpPr>
          <p:spPr>
            <a:xfrm>
              <a:off x="304799" y="6896099"/>
              <a:ext cx="11582400" cy="1028700"/>
            </a:xfrm>
            <a:custGeom>
              <a:avLst/>
              <a:gdLst/>
              <a:ahLst/>
              <a:cxnLst/>
              <a:rect l="l" t="t" r="r" b="b"/>
              <a:pathLst>
                <a:path w="11582400" h="1028700">
                  <a:moveTo>
                    <a:pt x="11511202" y="1028699"/>
                  </a:moveTo>
                  <a:lnTo>
                    <a:pt x="71196" y="1028699"/>
                  </a:lnTo>
                  <a:lnTo>
                    <a:pt x="66241" y="1028210"/>
                  </a:lnTo>
                  <a:lnTo>
                    <a:pt x="29705" y="1013077"/>
                  </a:lnTo>
                  <a:lnTo>
                    <a:pt x="3885" y="977036"/>
                  </a:lnTo>
                  <a:lnTo>
                    <a:pt x="0" y="957503"/>
                  </a:lnTo>
                  <a:lnTo>
                    <a:pt x="0" y="952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2" y="3885"/>
                  </a:lnTo>
                  <a:lnTo>
                    <a:pt x="71196" y="0"/>
                  </a:lnTo>
                  <a:lnTo>
                    <a:pt x="11511202" y="0"/>
                  </a:lnTo>
                  <a:lnTo>
                    <a:pt x="11552691" y="15621"/>
                  </a:lnTo>
                  <a:lnTo>
                    <a:pt x="11578512" y="51661"/>
                  </a:lnTo>
                  <a:lnTo>
                    <a:pt x="11582397" y="71196"/>
                  </a:lnTo>
                  <a:lnTo>
                    <a:pt x="11582397" y="957503"/>
                  </a:lnTo>
                  <a:lnTo>
                    <a:pt x="11566775" y="998993"/>
                  </a:lnTo>
                  <a:lnTo>
                    <a:pt x="11530735" y="1024812"/>
                  </a:lnTo>
                  <a:lnTo>
                    <a:pt x="11516156" y="1028211"/>
                  </a:lnTo>
                  <a:lnTo>
                    <a:pt x="11511202" y="1028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57199" y="7238999"/>
              <a:ext cx="342900" cy="342900"/>
            </a:xfrm>
            <a:custGeom>
              <a:avLst/>
              <a:gdLst/>
              <a:ahLst/>
              <a:cxnLst/>
              <a:rect l="l" t="t" r="r" b="b"/>
              <a:pathLst>
                <a:path w="342900" h="342900">
                  <a:moveTo>
                    <a:pt x="171449" y="342899"/>
                  </a:moveTo>
                  <a:lnTo>
                    <a:pt x="129780" y="337760"/>
                  </a:lnTo>
                  <a:lnTo>
                    <a:pt x="90628" y="322657"/>
                  </a:lnTo>
                  <a:lnTo>
                    <a:pt x="56318" y="298493"/>
                  </a:lnTo>
                  <a:lnTo>
                    <a:pt x="28894" y="266702"/>
                  </a:lnTo>
                  <a:lnTo>
                    <a:pt x="10017" y="229200"/>
                  </a:lnTo>
                  <a:lnTo>
                    <a:pt x="823" y="188255"/>
                  </a:lnTo>
                  <a:lnTo>
                    <a:pt x="0" y="171449"/>
                  </a:lnTo>
                  <a:lnTo>
                    <a:pt x="147" y="165421"/>
                  </a:lnTo>
                  <a:lnTo>
                    <a:pt x="205" y="163027"/>
                  </a:lnTo>
                  <a:lnTo>
                    <a:pt x="679" y="156599"/>
                  </a:lnTo>
                  <a:lnTo>
                    <a:pt x="765" y="155435"/>
                  </a:lnTo>
                  <a:lnTo>
                    <a:pt x="10032" y="113660"/>
                  </a:lnTo>
                  <a:lnTo>
                    <a:pt x="28894" y="76197"/>
                  </a:lnTo>
                  <a:lnTo>
                    <a:pt x="56318" y="44406"/>
                  </a:lnTo>
                  <a:lnTo>
                    <a:pt x="90628" y="20242"/>
                  </a:lnTo>
                  <a:lnTo>
                    <a:pt x="129780" y="5139"/>
                  </a:lnTo>
                  <a:lnTo>
                    <a:pt x="171449" y="0"/>
                  </a:lnTo>
                  <a:lnTo>
                    <a:pt x="179872" y="205"/>
                  </a:lnTo>
                  <a:lnTo>
                    <a:pt x="221219" y="7380"/>
                  </a:lnTo>
                  <a:lnTo>
                    <a:pt x="259584" y="24386"/>
                  </a:lnTo>
                  <a:lnTo>
                    <a:pt x="292683" y="50216"/>
                  </a:lnTo>
                  <a:lnTo>
                    <a:pt x="318513" y="83315"/>
                  </a:lnTo>
                  <a:lnTo>
                    <a:pt x="332411" y="112480"/>
                  </a:lnTo>
                  <a:lnTo>
                    <a:pt x="235735" y="112480"/>
                  </a:lnTo>
                  <a:lnTo>
                    <a:pt x="229685" y="113660"/>
                  </a:lnTo>
                  <a:lnTo>
                    <a:pt x="224358" y="117202"/>
                  </a:lnTo>
                  <a:lnTo>
                    <a:pt x="186159" y="155435"/>
                  </a:lnTo>
                  <a:lnTo>
                    <a:pt x="107214" y="155435"/>
                  </a:lnTo>
                  <a:lnTo>
                    <a:pt x="101261" y="156599"/>
                  </a:lnTo>
                  <a:lnTo>
                    <a:pt x="95837" y="160131"/>
                  </a:lnTo>
                  <a:lnTo>
                    <a:pt x="92296" y="165421"/>
                  </a:lnTo>
                  <a:lnTo>
                    <a:pt x="91117" y="171449"/>
                  </a:lnTo>
                  <a:lnTo>
                    <a:pt x="92296" y="177507"/>
                  </a:lnTo>
                  <a:lnTo>
                    <a:pt x="95837" y="182835"/>
                  </a:lnTo>
                  <a:lnTo>
                    <a:pt x="138700" y="225697"/>
                  </a:lnTo>
                  <a:lnTo>
                    <a:pt x="143932" y="229200"/>
                  </a:lnTo>
                  <a:lnTo>
                    <a:pt x="143793" y="229200"/>
                  </a:lnTo>
                  <a:lnTo>
                    <a:pt x="150027" y="230419"/>
                  </a:lnTo>
                  <a:lnTo>
                    <a:pt x="332411" y="230419"/>
                  </a:lnTo>
                  <a:lnTo>
                    <a:pt x="329849" y="237061"/>
                  </a:lnTo>
                  <a:lnTo>
                    <a:pt x="309154" y="273591"/>
                  </a:lnTo>
                  <a:lnTo>
                    <a:pt x="280217" y="303984"/>
                  </a:lnTo>
                  <a:lnTo>
                    <a:pt x="244764" y="326435"/>
                  </a:lnTo>
                  <a:lnTo>
                    <a:pt x="204898" y="339605"/>
                  </a:lnTo>
                  <a:lnTo>
                    <a:pt x="179872" y="342694"/>
                  </a:lnTo>
                  <a:lnTo>
                    <a:pt x="171449" y="342899"/>
                  </a:lnTo>
                  <a:close/>
                </a:path>
                <a:path w="342900" h="342900">
                  <a:moveTo>
                    <a:pt x="246792" y="140308"/>
                  </a:moveTo>
                  <a:lnTo>
                    <a:pt x="250593" y="134616"/>
                  </a:lnTo>
                  <a:lnTo>
                    <a:pt x="251758" y="128579"/>
                  </a:lnTo>
                  <a:lnTo>
                    <a:pt x="250575" y="122529"/>
                  </a:lnTo>
                  <a:lnTo>
                    <a:pt x="247062" y="117202"/>
                  </a:lnTo>
                  <a:lnTo>
                    <a:pt x="241772" y="113660"/>
                  </a:lnTo>
                  <a:lnTo>
                    <a:pt x="235735" y="112480"/>
                  </a:lnTo>
                  <a:lnTo>
                    <a:pt x="332411" y="112480"/>
                  </a:lnTo>
                  <a:lnTo>
                    <a:pt x="339938" y="139921"/>
                  </a:lnTo>
                  <a:lnTo>
                    <a:pt x="247180" y="139921"/>
                  </a:lnTo>
                  <a:lnTo>
                    <a:pt x="246792" y="140308"/>
                  </a:lnTo>
                  <a:close/>
                </a:path>
                <a:path w="342900" h="342900">
                  <a:moveTo>
                    <a:pt x="332411" y="230419"/>
                  </a:moveTo>
                  <a:lnTo>
                    <a:pt x="150027" y="230419"/>
                  </a:lnTo>
                  <a:lnTo>
                    <a:pt x="156273" y="229200"/>
                  </a:lnTo>
                  <a:lnTo>
                    <a:pt x="156134" y="229200"/>
                  </a:lnTo>
                  <a:lnTo>
                    <a:pt x="161404" y="225697"/>
                  </a:lnTo>
                  <a:lnTo>
                    <a:pt x="247180" y="139921"/>
                  </a:lnTo>
                  <a:lnTo>
                    <a:pt x="339938" y="139921"/>
                  </a:lnTo>
                  <a:lnTo>
                    <a:pt x="341046" y="146302"/>
                  </a:lnTo>
                  <a:lnTo>
                    <a:pt x="342076" y="154644"/>
                  </a:lnTo>
                  <a:lnTo>
                    <a:pt x="342694" y="163027"/>
                  </a:lnTo>
                  <a:lnTo>
                    <a:pt x="342899" y="171449"/>
                  </a:lnTo>
                  <a:lnTo>
                    <a:pt x="342751" y="177507"/>
                  </a:lnTo>
                  <a:lnTo>
                    <a:pt x="342694" y="179872"/>
                  </a:lnTo>
                  <a:lnTo>
                    <a:pt x="335519" y="221219"/>
                  </a:lnTo>
                  <a:lnTo>
                    <a:pt x="332882" y="229200"/>
                  </a:lnTo>
                  <a:lnTo>
                    <a:pt x="332411" y="230419"/>
                  </a:lnTo>
                  <a:close/>
                </a:path>
                <a:path w="342900" h="342900">
                  <a:moveTo>
                    <a:pt x="150018" y="191608"/>
                  </a:moveTo>
                  <a:lnTo>
                    <a:pt x="118541" y="160131"/>
                  </a:lnTo>
                  <a:lnTo>
                    <a:pt x="113251" y="156599"/>
                  </a:lnTo>
                  <a:lnTo>
                    <a:pt x="107214" y="155435"/>
                  </a:lnTo>
                  <a:lnTo>
                    <a:pt x="186159" y="155435"/>
                  </a:lnTo>
                  <a:lnTo>
                    <a:pt x="150018" y="191608"/>
                  </a:lnTo>
                  <a:close/>
                </a:path>
              </a:pathLst>
            </a:custGeom>
            <a:solidFill>
              <a:srgbClr val="2562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800" y="212280"/>
            <a:ext cx="915035" cy="41846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2250" b="1" dirty="0">
                <a:latin typeface="Liberation Sans"/>
                <a:cs typeface="Liberation Sans"/>
              </a:rPr>
              <a:t>6.</a:t>
            </a:r>
            <a:r>
              <a:rPr sz="2250" b="1" spc="-5" dirty="0">
                <a:latin typeface="Liberation Sans"/>
                <a:cs typeface="Liberation Sans"/>
              </a:rPr>
              <a:t> </a:t>
            </a:r>
            <a:r>
              <a:rPr spc="-335" dirty="0"/>
              <a:t>成果</a:t>
            </a:r>
            <a:endParaRPr sz="2250">
              <a:latin typeface="Liberation Sans"/>
              <a:cs typeface="Liberation Sans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720951" y="2755417"/>
            <a:ext cx="10922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92710">
              <a:lnSpc>
                <a:spcPct val="111100"/>
              </a:lnSpc>
              <a:spcBef>
                <a:spcPts val="95"/>
              </a:spcBef>
            </a:pPr>
            <a:r>
              <a:rPr sz="1200" dirty="0">
                <a:latin typeface="Liberation Sans"/>
                <a:cs typeface="Liberation Sans"/>
              </a:rPr>
              <a:t>24</a:t>
            </a:r>
            <a:r>
              <a:rPr sz="1350" spc="-170" dirty="0">
                <a:latin typeface="Meiryo"/>
                <a:cs typeface="Meiryo"/>
              </a:rPr>
              <a:t>時</a:t>
            </a:r>
            <a:r>
              <a:rPr sz="1350" spc="-170" dirty="0">
                <a:latin typeface="SimSun"/>
                <a:cs typeface="SimSun"/>
              </a:rPr>
              <a:t>間</a:t>
            </a:r>
            <a:r>
              <a:rPr sz="1200" dirty="0">
                <a:latin typeface="Liberation Sans"/>
                <a:cs typeface="Liberation Sans"/>
              </a:rPr>
              <a:t>365</a:t>
            </a:r>
            <a:r>
              <a:rPr sz="1350" spc="-50" dirty="0">
                <a:latin typeface="Meiryo"/>
                <a:cs typeface="Meiryo"/>
              </a:rPr>
              <a:t>⽇</a:t>
            </a:r>
            <a:r>
              <a:rPr sz="1350" spc="-170" dirty="0">
                <a:latin typeface="SimSun"/>
                <a:cs typeface="SimSun"/>
              </a:rPr>
              <a:t>お</a:t>
            </a:r>
            <a:r>
              <a:rPr sz="1350" spc="-170" dirty="0">
                <a:latin typeface="Meiryo"/>
                <a:cs typeface="Meiryo"/>
              </a:rPr>
              <a:t>好</a:t>
            </a:r>
            <a:r>
              <a:rPr sz="1350" spc="-170" dirty="0">
                <a:latin typeface="SimSun"/>
                <a:cs typeface="SimSun"/>
              </a:rPr>
              <a:t>きな</a:t>
            </a:r>
            <a:r>
              <a:rPr sz="1350" spc="-170" dirty="0">
                <a:latin typeface="Meiryo"/>
                <a:cs typeface="Meiryo"/>
              </a:rPr>
              <a:t>時</a:t>
            </a:r>
            <a:r>
              <a:rPr sz="1350" spc="-150" dirty="0">
                <a:latin typeface="SimSun"/>
                <a:cs typeface="SimSun"/>
              </a:rPr>
              <a:t>間に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5397351" y="2755417"/>
            <a:ext cx="1397000" cy="48260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275"/>
              </a:spcBef>
            </a:pPr>
            <a:r>
              <a:rPr sz="1350" spc="-170" dirty="0">
                <a:latin typeface="SimSun"/>
                <a:cs typeface="SimSun"/>
              </a:rPr>
              <a:t>場所</a:t>
            </a:r>
            <a:r>
              <a:rPr sz="1350" spc="-170" dirty="0">
                <a:latin typeface="PMingLiU"/>
                <a:cs typeface="PMingLiU"/>
              </a:rPr>
              <a:t>を</a:t>
            </a:r>
            <a:r>
              <a:rPr sz="1350" spc="-130" dirty="0">
                <a:latin typeface="SimSun"/>
                <a:cs typeface="SimSun"/>
              </a:rPr>
              <a:t>選ばず</a:t>
            </a:r>
            <a:endParaRPr sz="1350">
              <a:latin typeface="SimSun"/>
              <a:cs typeface="SimSun"/>
            </a:endParaRPr>
          </a:p>
          <a:p>
            <a:pPr algn="ctr">
              <a:lnSpc>
                <a:spcPct val="100000"/>
              </a:lnSpc>
              <a:spcBef>
                <a:spcPts val="180"/>
              </a:spcBef>
            </a:pPr>
            <a:r>
              <a:rPr sz="1350" spc="-170" dirty="0">
                <a:latin typeface="Meiryo"/>
                <a:cs typeface="Meiryo"/>
              </a:rPr>
              <a:t>⾃</a:t>
            </a:r>
            <a:r>
              <a:rPr sz="1350" spc="-170" dirty="0">
                <a:latin typeface="SimSun"/>
                <a:cs typeface="SimSun"/>
              </a:rPr>
              <a:t>宅でも</a:t>
            </a:r>
            <a:r>
              <a:rPr sz="1350" spc="-170" dirty="0">
                <a:latin typeface="Meiryo"/>
                <a:cs typeface="Meiryo"/>
              </a:rPr>
              <a:t>外</a:t>
            </a:r>
            <a:r>
              <a:rPr sz="1350" spc="-140" dirty="0">
                <a:latin typeface="SimSun"/>
                <a:cs typeface="SimSun"/>
              </a:rPr>
              <a:t>出先でも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302351" y="2755417"/>
            <a:ext cx="1244600" cy="4826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indent="76200">
              <a:lnSpc>
                <a:spcPct val="111100"/>
              </a:lnSpc>
              <a:spcBef>
                <a:spcPts val="95"/>
              </a:spcBef>
            </a:pPr>
            <a:r>
              <a:rPr sz="1350" spc="-155" dirty="0">
                <a:latin typeface="SimSun"/>
                <a:cs typeface="SimSun"/>
              </a:rPr>
              <a:t>直感的な操作で</a:t>
            </a:r>
            <a:r>
              <a:rPr sz="1350" spc="-165" dirty="0">
                <a:latin typeface="SimSun"/>
                <a:cs typeface="SimSun"/>
              </a:rPr>
              <a:t>誰でも使いやすく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5130799" y="3759961"/>
            <a:ext cx="1930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latin typeface="SimSun"/>
                <a:cs typeface="SimSun"/>
              </a:rPr>
              <a:t>お客さま満</a:t>
            </a:r>
            <a:r>
              <a:rPr sz="1700" spc="-210" dirty="0">
                <a:latin typeface="Meiryo"/>
                <a:cs typeface="Meiryo"/>
              </a:rPr>
              <a:t>⾜</a:t>
            </a:r>
            <a:r>
              <a:rPr sz="1700" spc="-190" dirty="0">
                <a:latin typeface="SimSun"/>
                <a:cs typeface="SimSun"/>
              </a:rPr>
              <a:t>度の向上</a:t>
            </a:r>
            <a:endParaRPr sz="1700">
              <a:latin typeface="SimSun"/>
              <a:cs typeface="SimSu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20700" y="4184624"/>
            <a:ext cx="1499235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200" b="1" dirty="0">
                <a:latin typeface="Liberation Sans"/>
                <a:cs typeface="Liberation Sans"/>
              </a:rPr>
              <a:t>UI/UX</a:t>
            </a:r>
            <a:r>
              <a:rPr sz="1350" spc="-155" dirty="0">
                <a:latin typeface="SimSun"/>
                <a:cs typeface="SimSun"/>
              </a:rPr>
              <a:t>の分かりやすさ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25801" y="4206875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92%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20700" y="4946624"/>
            <a:ext cx="109093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60" dirty="0">
                <a:latin typeface="SimSun"/>
                <a:cs typeface="SimSun"/>
              </a:rPr>
              <a:t>操作のしやすさ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625801" y="4968875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88%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20700" y="5708624"/>
            <a:ext cx="787400" cy="23558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350" spc="-170" dirty="0">
                <a:latin typeface="SimSun"/>
                <a:cs typeface="SimSun"/>
              </a:rPr>
              <a:t>総合満</a:t>
            </a:r>
            <a:r>
              <a:rPr sz="1350" spc="-170" dirty="0">
                <a:latin typeface="Meiryo"/>
                <a:cs typeface="Meiryo"/>
              </a:rPr>
              <a:t>⾜</a:t>
            </a:r>
            <a:r>
              <a:rPr sz="1350" spc="-60" dirty="0">
                <a:latin typeface="SimSun"/>
                <a:cs typeface="SimSun"/>
              </a:rPr>
              <a:t>度</a:t>
            </a:r>
            <a:endParaRPr sz="1350">
              <a:latin typeface="SimSun"/>
              <a:cs typeface="SimSun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625801" y="5730875"/>
            <a:ext cx="3308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5" dirty="0">
                <a:latin typeface="Liberation Sans"/>
                <a:cs typeface="Liberation Sans"/>
              </a:rPr>
              <a:t>90%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6248399" y="4791074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380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099" y="0"/>
                </a:lnTo>
                <a:lnTo>
                  <a:pt x="38099" y="45719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6416674" y="4747201"/>
            <a:ext cx="522478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200" i="1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400" i="1" spc="-229" dirty="0">
                <a:solidFill>
                  <a:srgbClr val="545454"/>
                </a:solidFill>
                <a:latin typeface="Meiryo"/>
                <a:cs typeface="Meiryo"/>
              </a:rPr>
              <a:t>いつでも⾃分のタイミングで⼿続きができるので、とても助かります。操作</a:t>
            </a:r>
            <a:r>
              <a:rPr sz="1400" i="1" spc="-240" dirty="0">
                <a:solidFill>
                  <a:srgbClr val="545454"/>
                </a:solidFill>
                <a:latin typeface="Meiryo"/>
                <a:cs typeface="Meiryo"/>
              </a:rPr>
              <a:t>もシンプルで分かりやすいです。</a:t>
            </a:r>
            <a:r>
              <a:rPr sz="1200" i="1" spc="-5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248399" y="5400674"/>
            <a:ext cx="38100" cy="457200"/>
          </a:xfrm>
          <a:custGeom>
            <a:avLst/>
            <a:gdLst/>
            <a:ahLst/>
            <a:cxnLst/>
            <a:rect l="l" t="t" r="r" b="b"/>
            <a:pathLst>
              <a:path w="38100" h="457200">
                <a:moveTo>
                  <a:pt x="38099" y="457199"/>
                </a:moveTo>
                <a:lnTo>
                  <a:pt x="0" y="457199"/>
                </a:lnTo>
                <a:lnTo>
                  <a:pt x="0" y="0"/>
                </a:lnTo>
                <a:lnTo>
                  <a:pt x="38099" y="0"/>
                </a:lnTo>
                <a:lnTo>
                  <a:pt x="38099" y="457199"/>
                </a:lnTo>
                <a:close/>
              </a:path>
            </a:pathLst>
          </a:custGeom>
          <a:solidFill>
            <a:srgbClr val="0056B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 txBox="1"/>
          <p:nvPr/>
        </p:nvSpPr>
        <p:spPr>
          <a:xfrm>
            <a:off x="6416674" y="5356802"/>
            <a:ext cx="50876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7100"/>
              </a:lnSpc>
              <a:spcBef>
                <a:spcPts val="100"/>
              </a:spcBef>
            </a:pPr>
            <a:r>
              <a:rPr sz="1200" i="1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r>
              <a:rPr sz="1400" i="1" spc="-225" dirty="0">
                <a:solidFill>
                  <a:srgbClr val="545454"/>
                </a:solidFill>
                <a:latin typeface="Meiryo"/>
                <a:cs typeface="Meiryo"/>
              </a:rPr>
              <a:t>保険の内容が分かりやすく説明されていて、⾃分で納得して契約できまし</a:t>
            </a:r>
            <a:r>
              <a:rPr sz="1400" i="1" spc="-220" dirty="0">
                <a:solidFill>
                  <a:srgbClr val="545454"/>
                </a:solidFill>
                <a:latin typeface="Meiryo"/>
                <a:cs typeface="Meiryo"/>
              </a:rPr>
              <a:t>た。迷ったときは代理店に相談できる機能も安⼼です。</a:t>
            </a:r>
            <a:r>
              <a:rPr sz="1200" i="1" spc="-50" dirty="0">
                <a:solidFill>
                  <a:srgbClr val="545454"/>
                </a:solidFill>
                <a:latin typeface="Liberation Sans"/>
                <a:cs typeface="Liberation Sans"/>
              </a:rPr>
              <a:t>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39800" y="6999450"/>
            <a:ext cx="10686415" cy="753745"/>
          </a:xfrm>
          <a:prstGeom prst="rect">
            <a:avLst/>
          </a:prstGeom>
        </p:spPr>
        <p:txBody>
          <a:bodyPr vert="horz" wrap="square" lIns="0" tIns="425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35"/>
              </a:spcBef>
            </a:pPr>
            <a:r>
              <a:rPr sz="1550" spc="-185" dirty="0">
                <a:latin typeface="SimSun"/>
                <a:cs typeface="SimSun"/>
              </a:rPr>
              <a:t>達成した成果</a:t>
            </a:r>
            <a:endParaRPr sz="1550">
              <a:latin typeface="SimSun"/>
              <a:cs typeface="SimSun"/>
            </a:endParaRPr>
          </a:p>
          <a:p>
            <a:pPr marL="12700" marR="5080">
              <a:lnSpc>
                <a:spcPct val="111100"/>
              </a:lnSpc>
              <a:spcBef>
                <a:spcPts val="35"/>
              </a:spcBef>
            </a:pPr>
            <a:r>
              <a:rPr sz="1350" spc="-165" dirty="0">
                <a:latin typeface="SimSun"/>
                <a:cs typeface="SimSun"/>
              </a:rPr>
              <a:t>お客さまが「いつでも</a:t>
            </a:r>
            <a:r>
              <a:rPr sz="1350" spc="-165" dirty="0">
                <a:latin typeface="PMingLiU"/>
                <a:cs typeface="PMingLiU"/>
              </a:rPr>
              <a:t>‧</a:t>
            </a:r>
            <a:r>
              <a:rPr sz="1350" spc="-180" dirty="0">
                <a:latin typeface="SimSun"/>
                <a:cs typeface="SimSun"/>
              </a:rPr>
              <a:t>どこでも</a:t>
            </a:r>
            <a:r>
              <a:rPr sz="1350" spc="-165" dirty="0">
                <a:latin typeface="PMingLiU"/>
                <a:cs typeface="PMingLiU"/>
              </a:rPr>
              <a:t>‧</a:t>
            </a:r>
            <a:r>
              <a:rPr sz="1350" spc="-165" dirty="0">
                <a:latin typeface="SimSun"/>
                <a:cs typeface="SimSun"/>
              </a:rPr>
              <a:t>か</a:t>
            </a:r>
            <a:r>
              <a:rPr sz="1350" spc="-165" dirty="0">
                <a:latin typeface="PMingLiU"/>
                <a:cs typeface="PMingLiU"/>
              </a:rPr>
              <a:t>ん</a:t>
            </a:r>
            <a:r>
              <a:rPr sz="1350" spc="-165" dirty="0">
                <a:latin typeface="SimSun"/>
                <a:cs typeface="SimSun"/>
              </a:rPr>
              <a:t>た</a:t>
            </a:r>
            <a:r>
              <a:rPr sz="1350" spc="-165" dirty="0">
                <a:latin typeface="PMingLiU"/>
                <a:cs typeface="PMingLiU"/>
              </a:rPr>
              <a:t>ん</a:t>
            </a:r>
            <a:r>
              <a:rPr sz="1350" spc="-165" dirty="0">
                <a:latin typeface="SimSun"/>
                <a:cs typeface="SimSun"/>
              </a:rPr>
              <a:t>」に</a:t>
            </a:r>
            <a:r>
              <a:rPr sz="1350" spc="-165" dirty="0">
                <a:latin typeface="Meiryo"/>
                <a:cs typeface="Meiryo"/>
              </a:rPr>
              <a:t>契</a:t>
            </a:r>
            <a:r>
              <a:rPr sz="1350" spc="-165" dirty="0">
                <a:latin typeface="SimSun"/>
                <a:cs typeface="SimSun"/>
              </a:rPr>
              <a:t>約</a:t>
            </a:r>
            <a:r>
              <a:rPr sz="1350" spc="-165" dirty="0">
                <a:latin typeface="Meiryo"/>
                <a:cs typeface="Meiryo"/>
              </a:rPr>
              <a:t>⼿</a:t>
            </a:r>
            <a:r>
              <a:rPr sz="1350" spc="-165" dirty="0">
                <a:latin typeface="SimSun"/>
                <a:cs typeface="SimSun"/>
              </a:rPr>
              <a:t>続き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75" dirty="0">
                <a:latin typeface="SimSun"/>
                <a:cs typeface="SimSun"/>
              </a:rPr>
              <a:t>完結でき</a:t>
            </a:r>
            <a:r>
              <a:rPr sz="1350" spc="-165" dirty="0">
                <a:latin typeface="PMingLiU"/>
                <a:cs typeface="PMingLiU"/>
              </a:rPr>
              <a:t>るサービスを</a:t>
            </a:r>
            <a:r>
              <a:rPr sz="1350" spc="-165" dirty="0">
                <a:latin typeface="SimSun"/>
                <a:cs typeface="SimSun"/>
              </a:rPr>
              <a:t>実現し、満</a:t>
            </a:r>
            <a:r>
              <a:rPr sz="1350" spc="-165" dirty="0">
                <a:latin typeface="Meiryo"/>
                <a:cs typeface="Meiryo"/>
              </a:rPr>
              <a:t>⾜</a:t>
            </a:r>
            <a:r>
              <a:rPr sz="1350" spc="-165" dirty="0">
                <a:latin typeface="SimSun"/>
                <a:cs typeface="SimSun"/>
              </a:rPr>
              <a:t>度の</a:t>
            </a:r>
            <a:r>
              <a:rPr sz="1350" spc="-165" dirty="0">
                <a:latin typeface="Meiryo"/>
                <a:cs typeface="Meiryo"/>
              </a:rPr>
              <a:t>⼤</a:t>
            </a:r>
            <a:r>
              <a:rPr sz="1350" spc="-165" dirty="0">
                <a:latin typeface="SimSun"/>
                <a:cs typeface="SimSun"/>
              </a:rPr>
              <a:t>幅な向上に成功しました。代理店の業務効率化とお客さま体験の向上</a:t>
            </a:r>
            <a:r>
              <a:rPr sz="1350" spc="-165" dirty="0">
                <a:latin typeface="PMingLiU"/>
                <a:cs typeface="PMingLiU"/>
              </a:rPr>
              <a:t>を</a:t>
            </a:r>
            <a:r>
              <a:rPr sz="1350" spc="-165" dirty="0">
                <a:latin typeface="SimSun"/>
                <a:cs typeface="SimSun"/>
              </a:rPr>
              <a:t>同</a:t>
            </a:r>
            <a:r>
              <a:rPr sz="1350" spc="-165" dirty="0">
                <a:latin typeface="Meiryo"/>
                <a:cs typeface="Meiryo"/>
              </a:rPr>
              <a:t>時</a:t>
            </a:r>
            <a:r>
              <a:rPr sz="1350" spc="-190" dirty="0">
                <a:latin typeface="SimSun"/>
                <a:cs typeface="SimSun"/>
              </a:rPr>
              <a:t>に達成しています。</a:t>
            </a:r>
            <a:endParaRPr sz="1350">
              <a:latin typeface="SimSun"/>
              <a:cs typeface="SimSun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3505199" y="1162049"/>
            <a:ext cx="1524000" cy="1524000"/>
            <a:chOff x="3505199" y="1162049"/>
            <a:chExt cx="1524000" cy="1524000"/>
          </a:xfrm>
        </p:grpSpPr>
        <p:sp>
          <p:nvSpPr>
            <p:cNvPr id="23" name="object 23"/>
            <p:cNvSpPr/>
            <p:nvPr/>
          </p:nvSpPr>
          <p:spPr>
            <a:xfrm>
              <a:off x="35051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8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2" y="1450839"/>
                  </a:lnTo>
                  <a:lnTo>
                    <a:pt x="386406" y="1425003"/>
                  </a:lnTo>
                  <a:lnTo>
                    <a:pt x="338654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6" y="1245407"/>
                  </a:lnTo>
                  <a:lnTo>
                    <a:pt x="139003" y="1200770"/>
                  </a:lnTo>
                  <a:lnTo>
                    <a:pt x="108410" y="1153746"/>
                  </a:lnTo>
                  <a:lnTo>
                    <a:pt x="81360" y="1104598"/>
                  </a:lnTo>
                  <a:lnTo>
                    <a:pt x="58003" y="1053604"/>
                  </a:lnTo>
                  <a:lnTo>
                    <a:pt x="38460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8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3" y="470394"/>
                  </a:lnTo>
                  <a:lnTo>
                    <a:pt x="81360" y="419400"/>
                  </a:lnTo>
                  <a:lnTo>
                    <a:pt x="108410" y="370253"/>
                  </a:lnTo>
                  <a:lnTo>
                    <a:pt x="139003" y="323229"/>
                  </a:lnTo>
                  <a:lnTo>
                    <a:pt x="172966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7" y="161276"/>
                  </a:lnTo>
                  <a:lnTo>
                    <a:pt x="338655" y="128419"/>
                  </a:lnTo>
                  <a:lnTo>
                    <a:pt x="386406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2" y="32811"/>
                  </a:lnTo>
                  <a:lnTo>
                    <a:pt x="595038" y="18515"/>
                  </a:lnTo>
                  <a:lnTo>
                    <a:pt x="650191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5" y="229"/>
                  </a:lnTo>
                  <a:lnTo>
                    <a:pt x="836688" y="3669"/>
                  </a:lnTo>
                  <a:lnTo>
                    <a:pt x="892267" y="11217"/>
                  </a:lnTo>
                  <a:lnTo>
                    <a:pt x="947151" y="22835"/>
                  </a:lnTo>
                  <a:lnTo>
                    <a:pt x="1001030" y="38461"/>
                  </a:lnTo>
                  <a:lnTo>
                    <a:pt x="1053604" y="58003"/>
                  </a:lnTo>
                  <a:lnTo>
                    <a:pt x="1104598" y="81360"/>
                  </a:lnTo>
                  <a:lnTo>
                    <a:pt x="1153746" y="108410"/>
                  </a:lnTo>
                  <a:lnTo>
                    <a:pt x="1200770" y="139003"/>
                  </a:lnTo>
                  <a:lnTo>
                    <a:pt x="1245407" y="172966"/>
                  </a:lnTo>
                  <a:lnTo>
                    <a:pt x="1287426" y="210119"/>
                  </a:lnTo>
                  <a:lnTo>
                    <a:pt x="1326604" y="250271"/>
                  </a:lnTo>
                  <a:lnTo>
                    <a:pt x="1362723" y="293197"/>
                  </a:lnTo>
                  <a:lnTo>
                    <a:pt x="1395579" y="338655"/>
                  </a:lnTo>
                  <a:lnTo>
                    <a:pt x="1425004" y="386406"/>
                  </a:lnTo>
                  <a:lnTo>
                    <a:pt x="1450840" y="436202"/>
                  </a:lnTo>
                  <a:lnTo>
                    <a:pt x="1472942" y="487764"/>
                  </a:lnTo>
                  <a:lnTo>
                    <a:pt x="1491189" y="540802"/>
                  </a:lnTo>
                  <a:lnTo>
                    <a:pt x="1505484" y="595039"/>
                  </a:lnTo>
                  <a:lnTo>
                    <a:pt x="1515753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2" y="892267"/>
                  </a:lnTo>
                  <a:lnTo>
                    <a:pt x="1501164" y="947150"/>
                  </a:lnTo>
                  <a:lnTo>
                    <a:pt x="1485539" y="1001030"/>
                  </a:lnTo>
                  <a:lnTo>
                    <a:pt x="1465995" y="1053604"/>
                  </a:lnTo>
                  <a:lnTo>
                    <a:pt x="1442640" y="1104598"/>
                  </a:lnTo>
                  <a:lnTo>
                    <a:pt x="1415590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80" y="1287425"/>
                  </a:lnTo>
                  <a:lnTo>
                    <a:pt x="1273728" y="1326605"/>
                  </a:lnTo>
                  <a:lnTo>
                    <a:pt x="1230802" y="1362723"/>
                  </a:lnTo>
                  <a:lnTo>
                    <a:pt x="1185344" y="1395579"/>
                  </a:lnTo>
                  <a:lnTo>
                    <a:pt x="1137593" y="1425003"/>
                  </a:lnTo>
                  <a:lnTo>
                    <a:pt x="1087797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0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2095F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038599" y="1514474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200"/>
                  </a:moveTo>
                  <a:lnTo>
                    <a:pt x="221113" y="457200"/>
                  </a:lnTo>
                  <a:lnTo>
                    <a:pt x="213644" y="456833"/>
                  </a:lnTo>
                  <a:lnTo>
                    <a:pt x="169405" y="449529"/>
                  </a:lnTo>
                  <a:lnTo>
                    <a:pt x="127441" y="433736"/>
                  </a:lnTo>
                  <a:lnTo>
                    <a:pt x="89365" y="410059"/>
                  </a:lnTo>
                  <a:lnTo>
                    <a:pt x="56639" y="379409"/>
                  </a:lnTo>
                  <a:lnTo>
                    <a:pt x="30522" y="342964"/>
                  </a:lnTo>
                  <a:lnTo>
                    <a:pt x="12016" y="302123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3"/>
                  </a:lnTo>
                  <a:lnTo>
                    <a:pt x="5853" y="176659"/>
                  </a:lnTo>
                  <a:lnTo>
                    <a:pt x="20266" y="134201"/>
                  </a:lnTo>
                  <a:lnTo>
                    <a:pt x="42685" y="95371"/>
                  </a:lnTo>
                  <a:lnTo>
                    <a:pt x="72249" y="61661"/>
                  </a:lnTo>
                  <a:lnTo>
                    <a:pt x="107821" y="34366"/>
                  </a:lnTo>
                  <a:lnTo>
                    <a:pt x="148035" y="14536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3"/>
                  </a:lnTo>
                  <a:lnTo>
                    <a:pt x="322998" y="20266"/>
                  </a:lnTo>
                  <a:lnTo>
                    <a:pt x="361828" y="42685"/>
                  </a:lnTo>
                  <a:lnTo>
                    <a:pt x="395538" y="72249"/>
                  </a:lnTo>
                  <a:lnTo>
                    <a:pt x="407072" y="85725"/>
                  </a:lnTo>
                  <a:lnTo>
                    <a:pt x="228600" y="85725"/>
                  </a:lnTo>
                  <a:lnTo>
                    <a:pt x="220240" y="87403"/>
                  </a:lnTo>
                  <a:lnTo>
                    <a:pt x="213430" y="91986"/>
                  </a:lnTo>
                  <a:lnTo>
                    <a:pt x="208847" y="98797"/>
                  </a:lnTo>
                  <a:lnTo>
                    <a:pt x="207168" y="107156"/>
                  </a:lnTo>
                  <a:lnTo>
                    <a:pt x="207168" y="235743"/>
                  </a:lnTo>
                  <a:lnTo>
                    <a:pt x="210740" y="242441"/>
                  </a:lnTo>
                  <a:lnTo>
                    <a:pt x="302448" y="303609"/>
                  </a:lnTo>
                  <a:lnTo>
                    <a:pt x="310204" y="306812"/>
                  </a:lnTo>
                  <a:lnTo>
                    <a:pt x="443505" y="306812"/>
                  </a:lnTo>
                  <a:lnTo>
                    <a:pt x="442663" y="309164"/>
                  </a:lnTo>
                  <a:lnTo>
                    <a:pt x="422833" y="349378"/>
                  </a:lnTo>
                  <a:lnTo>
                    <a:pt x="395538" y="384950"/>
                  </a:lnTo>
                  <a:lnTo>
                    <a:pt x="361828" y="414514"/>
                  </a:lnTo>
                  <a:lnTo>
                    <a:pt x="322998" y="436933"/>
                  </a:lnTo>
                  <a:lnTo>
                    <a:pt x="280540" y="451346"/>
                  </a:lnTo>
                  <a:lnTo>
                    <a:pt x="243555" y="456833"/>
                  </a:lnTo>
                  <a:lnTo>
                    <a:pt x="236086" y="457200"/>
                  </a:lnTo>
                  <a:close/>
                </a:path>
                <a:path w="457200" h="457200">
                  <a:moveTo>
                    <a:pt x="443505" y="306812"/>
                  </a:moveTo>
                  <a:lnTo>
                    <a:pt x="318521" y="306812"/>
                  </a:lnTo>
                  <a:lnTo>
                    <a:pt x="326194" y="303609"/>
                  </a:lnTo>
                  <a:lnTo>
                    <a:pt x="332184" y="297626"/>
                  </a:lnTo>
                  <a:lnTo>
                    <a:pt x="335431" y="289727"/>
                  </a:lnTo>
                  <a:lnTo>
                    <a:pt x="335387" y="281519"/>
                  </a:lnTo>
                  <a:lnTo>
                    <a:pt x="332247" y="273930"/>
                  </a:lnTo>
                  <a:lnTo>
                    <a:pt x="326201" y="267890"/>
                  </a:lnTo>
                  <a:lnTo>
                    <a:pt x="250031" y="217170"/>
                  </a:lnTo>
                  <a:lnTo>
                    <a:pt x="250031" y="107156"/>
                  </a:lnTo>
                  <a:lnTo>
                    <a:pt x="248352" y="98797"/>
                  </a:lnTo>
                  <a:lnTo>
                    <a:pt x="243769" y="91986"/>
                  </a:lnTo>
                  <a:lnTo>
                    <a:pt x="236959" y="87403"/>
                  </a:lnTo>
                  <a:lnTo>
                    <a:pt x="228600" y="85725"/>
                  </a:lnTo>
                  <a:lnTo>
                    <a:pt x="407072" y="85725"/>
                  </a:lnTo>
                  <a:lnTo>
                    <a:pt x="433736" y="127441"/>
                  </a:lnTo>
                  <a:lnTo>
                    <a:pt x="449529" y="169405"/>
                  </a:lnTo>
                  <a:lnTo>
                    <a:pt x="456833" y="213644"/>
                  </a:lnTo>
                  <a:lnTo>
                    <a:pt x="457200" y="221113"/>
                  </a:lnTo>
                  <a:lnTo>
                    <a:pt x="457200" y="236086"/>
                  </a:lnTo>
                  <a:lnTo>
                    <a:pt x="456887" y="242441"/>
                  </a:lnTo>
                  <a:lnTo>
                    <a:pt x="456833" y="243555"/>
                  </a:lnTo>
                  <a:lnTo>
                    <a:pt x="449529" y="287794"/>
                  </a:lnTo>
                  <a:lnTo>
                    <a:pt x="445183" y="302123"/>
                  </a:lnTo>
                  <a:lnTo>
                    <a:pt x="443505" y="306812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3873500" y="2035936"/>
            <a:ext cx="787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95" dirty="0">
                <a:solidFill>
                  <a:srgbClr val="FFFFFF"/>
                </a:solidFill>
                <a:latin typeface="SimSun"/>
                <a:cs typeface="SimSun"/>
              </a:rPr>
              <a:t>いつでも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5333999" y="1162049"/>
            <a:ext cx="1524000" cy="1524000"/>
            <a:chOff x="5333999" y="1162049"/>
            <a:chExt cx="1524000" cy="1524000"/>
          </a:xfrm>
        </p:grpSpPr>
        <p:sp>
          <p:nvSpPr>
            <p:cNvPr id="27" name="object 27"/>
            <p:cNvSpPr/>
            <p:nvPr/>
          </p:nvSpPr>
          <p:spPr>
            <a:xfrm>
              <a:off x="53339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1" y="1515752"/>
                  </a:lnTo>
                  <a:lnTo>
                    <a:pt x="595039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2" y="1450839"/>
                  </a:lnTo>
                  <a:lnTo>
                    <a:pt x="386405" y="1425003"/>
                  </a:lnTo>
                  <a:lnTo>
                    <a:pt x="338654" y="1395579"/>
                  </a:lnTo>
                  <a:lnTo>
                    <a:pt x="293196" y="1362723"/>
                  </a:lnTo>
                  <a:lnTo>
                    <a:pt x="250271" y="1326604"/>
                  </a:lnTo>
                  <a:lnTo>
                    <a:pt x="210119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2" y="1053604"/>
                  </a:lnTo>
                  <a:lnTo>
                    <a:pt x="38460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2" y="470394"/>
                  </a:lnTo>
                  <a:lnTo>
                    <a:pt x="81359" y="419400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9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4" y="128419"/>
                  </a:lnTo>
                  <a:lnTo>
                    <a:pt x="386405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2" y="32811"/>
                  </a:lnTo>
                  <a:lnTo>
                    <a:pt x="595039" y="18515"/>
                  </a:lnTo>
                  <a:lnTo>
                    <a:pt x="650191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7" y="11217"/>
                  </a:lnTo>
                  <a:lnTo>
                    <a:pt x="947151" y="22835"/>
                  </a:lnTo>
                  <a:lnTo>
                    <a:pt x="1001031" y="38461"/>
                  </a:lnTo>
                  <a:lnTo>
                    <a:pt x="1053604" y="58003"/>
                  </a:lnTo>
                  <a:lnTo>
                    <a:pt x="1104598" y="81360"/>
                  </a:lnTo>
                  <a:lnTo>
                    <a:pt x="1153745" y="108410"/>
                  </a:lnTo>
                  <a:lnTo>
                    <a:pt x="1200770" y="139003"/>
                  </a:lnTo>
                  <a:lnTo>
                    <a:pt x="1245408" y="172966"/>
                  </a:lnTo>
                  <a:lnTo>
                    <a:pt x="1287426" y="210119"/>
                  </a:lnTo>
                  <a:lnTo>
                    <a:pt x="1326605" y="250271"/>
                  </a:lnTo>
                  <a:lnTo>
                    <a:pt x="1362723" y="293197"/>
                  </a:lnTo>
                  <a:lnTo>
                    <a:pt x="1395579" y="338655"/>
                  </a:lnTo>
                  <a:lnTo>
                    <a:pt x="1425003" y="386406"/>
                  </a:lnTo>
                  <a:lnTo>
                    <a:pt x="1450839" y="436202"/>
                  </a:lnTo>
                  <a:lnTo>
                    <a:pt x="1472942" y="487764"/>
                  </a:lnTo>
                  <a:lnTo>
                    <a:pt x="1491187" y="540802"/>
                  </a:lnTo>
                  <a:lnTo>
                    <a:pt x="1505484" y="595039"/>
                  </a:lnTo>
                  <a:lnTo>
                    <a:pt x="1515753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2" y="892267"/>
                  </a:lnTo>
                  <a:lnTo>
                    <a:pt x="1501164" y="947150"/>
                  </a:lnTo>
                  <a:lnTo>
                    <a:pt x="1485539" y="1001030"/>
                  </a:lnTo>
                  <a:lnTo>
                    <a:pt x="1465995" y="1053604"/>
                  </a:lnTo>
                  <a:lnTo>
                    <a:pt x="1442640" y="1104598"/>
                  </a:lnTo>
                  <a:lnTo>
                    <a:pt x="1415590" y="1153746"/>
                  </a:lnTo>
                  <a:lnTo>
                    <a:pt x="1384996" y="1200770"/>
                  </a:lnTo>
                  <a:lnTo>
                    <a:pt x="1351034" y="1245407"/>
                  </a:lnTo>
                  <a:lnTo>
                    <a:pt x="1313880" y="1287425"/>
                  </a:lnTo>
                  <a:lnTo>
                    <a:pt x="1273728" y="1326605"/>
                  </a:lnTo>
                  <a:lnTo>
                    <a:pt x="1230802" y="1362723"/>
                  </a:lnTo>
                  <a:lnTo>
                    <a:pt x="1185343" y="1395579"/>
                  </a:lnTo>
                  <a:lnTo>
                    <a:pt x="1137592" y="1425003"/>
                  </a:lnTo>
                  <a:lnTo>
                    <a:pt x="1087796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924549" y="1514474"/>
              <a:ext cx="342900" cy="456565"/>
            </a:xfrm>
            <a:custGeom>
              <a:avLst/>
              <a:gdLst/>
              <a:ahLst/>
              <a:cxnLst/>
              <a:rect l="l" t="t" r="r" b="b"/>
              <a:pathLst>
                <a:path w="342900" h="456564">
                  <a:moveTo>
                    <a:pt x="171450" y="456016"/>
                  </a:moveTo>
                  <a:lnTo>
                    <a:pt x="123248" y="410964"/>
                  </a:lnTo>
                  <a:lnTo>
                    <a:pt x="90963" y="366514"/>
                  </a:lnTo>
                  <a:lnTo>
                    <a:pt x="57964" y="316378"/>
                  </a:lnTo>
                  <a:lnTo>
                    <a:pt x="28783" y="264517"/>
                  </a:lnTo>
                  <a:lnTo>
                    <a:pt x="7951" y="214887"/>
                  </a:lnTo>
                  <a:lnTo>
                    <a:pt x="0" y="171450"/>
                  </a:lnTo>
                  <a:lnTo>
                    <a:pt x="6108" y="126016"/>
                  </a:lnTo>
                  <a:lnTo>
                    <a:pt x="6126" y="125883"/>
                  </a:lnTo>
                  <a:lnTo>
                    <a:pt x="23415" y="84931"/>
                  </a:lnTo>
                  <a:lnTo>
                    <a:pt x="50229" y="50229"/>
                  </a:lnTo>
                  <a:lnTo>
                    <a:pt x="84931" y="23415"/>
                  </a:lnTo>
                  <a:lnTo>
                    <a:pt x="125883" y="6126"/>
                  </a:lnTo>
                  <a:lnTo>
                    <a:pt x="171450" y="0"/>
                  </a:lnTo>
                  <a:lnTo>
                    <a:pt x="217016" y="6126"/>
                  </a:lnTo>
                  <a:lnTo>
                    <a:pt x="257968" y="23415"/>
                  </a:lnTo>
                  <a:lnTo>
                    <a:pt x="292670" y="50229"/>
                  </a:lnTo>
                  <a:lnTo>
                    <a:pt x="319484" y="84931"/>
                  </a:lnTo>
                  <a:lnTo>
                    <a:pt x="331882" y="114300"/>
                  </a:lnTo>
                  <a:lnTo>
                    <a:pt x="167697" y="114300"/>
                  </a:lnTo>
                  <a:lnTo>
                    <a:pt x="163980" y="114666"/>
                  </a:lnTo>
                  <a:lnTo>
                    <a:pt x="128385" y="133692"/>
                  </a:lnTo>
                  <a:lnTo>
                    <a:pt x="114299" y="167697"/>
                  </a:lnTo>
                  <a:lnTo>
                    <a:pt x="114299" y="175202"/>
                  </a:lnTo>
                  <a:lnTo>
                    <a:pt x="133692" y="214514"/>
                  </a:lnTo>
                  <a:lnTo>
                    <a:pt x="167697" y="228599"/>
                  </a:lnTo>
                  <a:lnTo>
                    <a:pt x="329193" y="228599"/>
                  </a:lnTo>
                  <a:lnTo>
                    <a:pt x="314116" y="264517"/>
                  </a:lnTo>
                  <a:lnTo>
                    <a:pt x="284935" y="316378"/>
                  </a:lnTo>
                  <a:lnTo>
                    <a:pt x="251936" y="366514"/>
                  </a:lnTo>
                  <a:lnTo>
                    <a:pt x="219651" y="410964"/>
                  </a:lnTo>
                  <a:lnTo>
                    <a:pt x="192613" y="445770"/>
                  </a:lnTo>
                  <a:lnTo>
                    <a:pt x="182910" y="453455"/>
                  </a:lnTo>
                  <a:lnTo>
                    <a:pt x="171450" y="456016"/>
                  </a:lnTo>
                  <a:close/>
                </a:path>
                <a:path w="342900" h="456564">
                  <a:moveTo>
                    <a:pt x="329193" y="228599"/>
                  </a:moveTo>
                  <a:lnTo>
                    <a:pt x="175202" y="228599"/>
                  </a:lnTo>
                  <a:lnTo>
                    <a:pt x="178918" y="228233"/>
                  </a:lnTo>
                  <a:lnTo>
                    <a:pt x="186279" y="226769"/>
                  </a:lnTo>
                  <a:lnTo>
                    <a:pt x="221053" y="200080"/>
                  </a:lnTo>
                  <a:lnTo>
                    <a:pt x="228599" y="175202"/>
                  </a:lnTo>
                  <a:lnTo>
                    <a:pt x="228599" y="167697"/>
                  </a:lnTo>
                  <a:lnTo>
                    <a:pt x="209207" y="128385"/>
                  </a:lnTo>
                  <a:lnTo>
                    <a:pt x="175202" y="114300"/>
                  </a:lnTo>
                  <a:lnTo>
                    <a:pt x="331882" y="114300"/>
                  </a:lnTo>
                  <a:lnTo>
                    <a:pt x="336773" y="125883"/>
                  </a:lnTo>
                  <a:lnTo>
                    <a:pt x="342900" y="171450"/>
                  </a:lnTo>
                  <a:lnTo>
                    <a:pt x="335017" y="214514"/>
                  </a:lnTo>
                  <a:lnTo>
                    <a:pt x="334948" y="214887"/>
                  </a:lnTo>
                  <a:lnTo>
                    <a:pt x="329193" y="2285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5705127" y="2035936"/>
            <a:ext cx="781685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210" dirty="0">
                <a:solidFill>
                  <a:srgbClr val="FFFFFF"/>
                </a:solidFill>
                <a:latin typeface="SimSun"/>
                <a:cs typeface="SimSun"/>
              </a:rPr>
              <a:t>どこでも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0" name="object 30"/>
          <p:cNvGrpSpPr/>
          <p:nvPr/>
        </p:nvGrpSpPr>
        <p:grpSpPr>
          <a:xfrm>
            <a:off x="7162799" y="1162049"/>
            <a:ext cx="1524000" cy="1524000"/>
            <a:chOff x="7162799" y="1162049"/>
            <a:chExt cx="1524000" cy="1524000"/>
          </a:xfrm>
        </p:grpSpPr>
        <p:sp>
          <p:nvSpPr>
            <p:cNvPr id="31" name="object 31"/>
            <p:cNvSpPr/>
            <p:nvPr/>
          </p:nvSpPr>
          <p:spPr>
            <a:xfrm>
              <a:off x="7162799" y="1162049"/>
              <a:ext cx="1524000" cy="1524000"/>
            </a:xfrm>
            <a:custGeom>
              <a:avLst/>
              <a:gdLst/>
              <a:ahLst/>
              <a:cxnLst/>
              <a:rect l="l" t="t" r="r" b="b"/>
              <a:pathLst>
                <a:path w="1524000" h="1524000">
                  <a:moveTo>
                    <a:pt x="761999" y="1523999"/>
                  </a:moveTo>
                  <a:lnTo>
                    <a:pt x="705949" y="1521935"/>
                  </a:lnTo>
                  <a:lnTo>
                    <a:pt x="650190" y="1515752"/>
                  </a:lnTo>
                  <a:lnTo>
                    <a:pt x="595038" y="1505483"/>
                  </a:lnTo>
                  <a:lnTo>
                    <a:pt x="540802" y="1491187"/>
                  </a:lnTo>
                  <a:lnTo>
                    <a:pt x="487764" y="1472942"/>
                  </a:lnTo>
                  <a:lnTo>
                    <a:pt x="436201" y="1450839"/>
                  </a:lnTo>
                  <a:lnTo>
                    <a:pt x="386405" y="1425003"/>
                  </a:lnTo>
                  <a:lnTo>
                    <a:pt x="338653" y="1395579"/>
                  </a:lnTo>
                  <a:lnTo>
                    <a:pt x="293197" y="1362723"/>
                  </a:lnTo>
                  <a:lnTo>
                    <a:pt x="250271" y="1326604"/>
                  </a:lnTo>
                  <a:lnTo>
                    <a:pt x="210118" y="1287425"/>
                  </a:lnTo>
                  <a:lnTo>
                    <a:pt x="172965" y="1245407"/>
                  </a:lnTo>
                  <a:lnTo>
                    <a:pt x="139002" y="1200770"/>
                  </a:lnTo>
                  <a:lnTo>
                    <a:pt x="108409" y="1153746"/>
                  </a:lnTo>
                  <a:lnTo>
                    <a:pt x="81359" y="1104598"/>
                  </a:lnTo>
                  <a:lnTo>
                    <a:pt x="58003" y="1053604"/>
                  </a:lnTo>
                  <a:lnTo>
                    <a:pt x="38461" y="1001030"/>
                  </a:lnTo>
                  <a:lnTo>
                    <a:pt x="22835" y="947150"/>
                  </a:lnTo>
                  <a:lnTo>
                    <a:pt x="11216" y="892267"/>
                  </a:lnTo>
                  <a:lnTo>
                    <a:pt x="3669" y="836689"/>
                  </a:lnTo>
                  <a:lnTo>
                    <a:pt x="229" y="780706"/>
                  </a:lnTo>
                  <a:lnTo>
                    <a:pt x="0" y="761999"/>
                  </a:lnTo>
                  <a:lnTo>
                    <a:pt x="229" y="743293"/>
                  </a:lnTo>
                  <a:lnTo>
                    <a:pt x="3669" y="687310"/>
                  </a:lnTo>
                  <a:lnTo>
                    <a:pt x="11216" y="631732"/>
                  </a:lnTo>
                  <a:lnTo>
                    <a:pt x="22835" y="576848"/>
                  </a:lnTo>
                  <a:lnTo>
                    <a:pt x="38460" y="522968"/>
                  </a:lnTo>
                  <a:lnTo>
                    <a:pt x="58002" y="470394"/>
                  </a:lnTo>
                  <a:lnTo>
                    <a:pt x="81359" y="419400"/>
                  </a:lnTo>
                  <a:lnTo>
                    <a:pt x="108409" y="370253"/>
                  </a:lnTo>
                  <a:lnTo>
                    <a:pt x="139002" y="323229"/>
                  </a:lnTo>
                  <a:lnTo>
                    <a:pt x="172965" y="278592"/>
                  </a:lnTo>
                  <a:lnTo>
                    <a:pt x="210118" y="236573"/>
                  </a:lnTo>
                  <a:lnTo>
                    <a:pt x="250271" y="197394"/>
                  </a:lnTo>
                  <a:lnTo>
                    <a:pt x="293196" y="161276"/>
                  </a:lnTo>
                  <a:lnTo>
                    <a:pt x="338653" y="128419"/>
                  </a:lnTo>
                  <a:lnTo>
                    <a:pt x="386405" y="98996"/>
                  </a:lnTo>
                  <a:lnTo>
                    <a:pt x="436202" y="73159"/>
                  </a:lnTo>
                  <a:lnTo>
                    <a:pt x="487764" y="51057"/>
                  </a:lnTo>
                  <a:lnTo>
                    <a:pt x="540801" y="32811"/>
                  </a:lnTo>
                  <a:lnTo>
                    <a:pt x="595038" y="18515"/>
                  </a:lnTo>
                  <a:lnTo>
                    <a:pt x="650190" y="8246"/>
                  </a:lnTo>
                  <a:lnTo>
                    <a:pt x="705949" y="2064"/>
                  </a:lnTo>
                  <a:lnTo>
                    <a:pt x="761999" y="0"/>
                  </a:lnTo>
                  <a:lnTo>
                    <a:pt x="780706" y="229"/>
                  </a:lnTo>
                  <a:lnTo>
                    <a:pt x="836689" y="3669"/>
                  </a:lnTo>
                  <a:lnTo>
                    <a:pt x="892267" y="11217"/>
                  </a:lnTo>
                  <a:lnTo>
                    <a:pt x="947150" y="22835"/>
                  </a:lnTo>
                  <a:lnTo>
                    <a:pt x="1001030" y="38461"/>
                  </a:lnTo>
                  <a:lnTo>
                    <a:pt x="1053603" y="58003"/>
                  </a:lnTo>
                  <a:lnTo>
                    <a:pt x="1104598" y="81360"/>
                  </a:lnTo>
                  <a:lnTo>
                    <a:pt x="1153745" y="108410"/>
                  </a:lnTo>
                  <a:lnTo>
                    <a:pt x="1200769" y="139003"/>
                  </a:lnTo>
                  <a:lnTo>
                    <a:pt x="1245406" y="172966"/>
                  </a:lnTo>
                  <a:lnTo>
                    <a:pt x="1287425" y="210119"/>
                  </a:lnTo>
                  <a:lnTo>
                    <a:pt x="1326604" y="250271"/>
                  </a:lnTo>
                  <a:lnTo>
                    <a:pt x="1362723" y="293197"/>
                  </a:lnTo>
                  <a:lnTo>
                    <a:pt x="1395578" y="338655"/>
                  </a:lnTo>
                  <a:lnTo>
                    <a:pt x="1425002" y="386406"/>
                  </a:lnTo>
                  <a:lnTo>
                    <a:pt x="1450839" y="436202"/>
                  </a:lnTo>
                  <a:lnTo>
                    <a:pt x="1472941" y="487764"/>
                  </a:lnTo>
                  <a:lnTo>
                    <a:pt x="1491187" y="540802"/>
                  </a:lnTo>
                  <a:lnTo>
                    <a:pt x="1505483" y="595039"/>
                  </a:lnTo>
                  <a:lnTo>
                    <a:pt x="1515752" y="650191"/>
                  </a:lnTo>
                  <a:lnTo>
                    <a:pt x="1521936" y="705949"/>
                  </a:lnTo>
                  <a:lnTo>
                    <a:pt x="1523999" y="761999"/>
                  </a:lnTo>
                  <a:lnTo>
                    <a:pt x="1523770" y="780706"/>
                  </a:lnTo>
                  <a:lnTo>
                    <a:pt x="1520330" y="836688"/>
                  </a:lnTo>
                  <a:lnTo>
                    <a:pt x="1512781" y="892267"/>
                  </a:lnTo>
                  <a:lnTo>
                    <a:pt x="1501163" y="947150"/>
                  </a:lnTo>
                  <a:lnTo>
                    <a:pt x="1485537" y="1001030"/>
                  </a:lnTo>
                  <a:lnTo>
                    <a:pt x="1465994" y="1053604"/>
                  </a:lnTo>
                  <a:lnTo>
                    <a:pt x="1442639" y="1104598"/>
                  </a:lnTo>
                  <a:lnTo>
                    <a:pt x="1415588" y="1153746"/>
                  </a:lnTo>
                  <a:lnTo>
                    <a:pt x="1384996" y="1200770"/>
                  </a:lnTo>
                  <a:lnTo>
                    <a:pt x="1351033" y="1245407"/>
                  </a:lnTo>
                  <a:lnTo>
                    <a:pt x="1313879" y="1287425"/>
                  </a:lnTo>
                  <a:lnTo>
                    <a:pt x="1273727" y="1326605"/>
                  </a:lnTo>
                  <a:lnTo>
                    <a:pt x="1230801" y="1362723"/>
                  </a:lnTo>
                  <a:lnTo>
                    <a:pt x="1185343" y="1395579"/>
                  </a:lnTo>
                  <a:lnTo>
                    <a:pt x="1137592" y="1425003"/>
                  </a:lnTo>
                  <a:lnTo>
                    <a:pt x="1087796" y="1450839"/>
                  </a:lnTo>
                  <a:lnTo>
                    <a:pt x="1036234" y="1472942"/>
                  </a:lnTo>
                  <a:lnTo>
                    <a:pt x="983196" y="1491187"/>
                  </a:lnTo>
                  <a:lnTo>
                    <a:pt x="928960" y="1505483"/>
                  </a:lnTo>
                  <a:lnTo>
                    <a:pt x="873808" y="1515752"/>
                  </a:lnTo>
                  <a:lnTo>
                    <a:pt x="818051" y="1521935"/>
                  </a:lnTo>
                  <a:lnTo>
                    <a:pt x="761999" y="1523999"/>
                  </a:lnTo>
                  <a:close/>
                </a:path>
              </a:pathLst>
            </a:custGeom>
            <a:solidFill>
              <a:srgbClr val="FF98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7696199" y="1543853"/>
              <a:ext cx="457200" cy="399415"/>
            </a:xfrm>
            <a:custGeom>
              <a:avLst/>
              <a:gdLst/>
              <a:ahLst/>
              <a:cxnLst/>
              <a:rect l="l" t="t" r="r" b="b"/>
              <a:pathLst>
                <a:path w="457200" h="399414">
                  <a:moveTo>
                    <a:pt x="350043" y="399246"/>
                  </a:moveTo>
                  <a:lnTo>
                    <a:pt x="262979" y="399246"/>
                  </a:lnTo>
                  <a:lnTo>
                    <a:pt x="250368" y="398318"/>
                  </a:lnTo>
                  <a:lnTo>
                    <a:pt x="181004" y="361920"/>
                  </a:lnTo>
                  <a:lnTo>
                    <a:pt x="152999" y="331034"/>
                  </a:lnTo>
                  <a:lnTo>
                    <a:pt x="142875" y="290572"/>
                  </a:lnTo>
                  <a:lnTo>
                    <a:pt x="142875" y="191273"/>
                  </a:lnTo>
                  <a:lnTo>
                    <a:pt x="161447" y="137992"/>
                  </a:lnTo>
                  <a:lnTo>
                    <a:pt x="181629" y="119032"/>
                  </a:lnTo>
                  <a:lnTo>
                    <a:pt x="197927" y="103467"/>
                  </a:lnTo>
                  <a:lnTo>
                    <a:pt x="211153" y="85457"/>
                  </a:lnTo>
                  <a:lnTo>
                    <a:pt x="221047" y="65437"/>
                  </a:lnTo>
                  <a:lnTo>
                    <a:pt x="227349" y="43844"/>
                  </a:lnTo>
                  <a:lnTo>
                    <a:pt x="229403" y="33664"/>
                  </a:lnTo>
                  <a:lnTo>
                    <a:pt x="235980" y="17957"/>
                  </a:lnTo>
                  <a:lnTo>
                    <a:pt x="247664" y="6384"/>
                  </a:lnTo>
                  <a:lnTo>
                    <a:pt x="262918" y="0"/>
                  </a:lnTo>
                  <a:lnTo>
                    <a:pt x="279856" y="0"/>
                  </a:lnTo>
                  <a:lnTo>
                    <a:pt x="295564" y="6577"/>
                  </a:lnTo>
                  <a:lnTo>
                    <a:pt x="307136" y="18261"/>
                  </a:lnTo>
                  <a:lnTo>
                    <a:pt x="313485" y="33427"/>
                  </a:lnTo>
                  <a:lnTo>
                    <a:pt x="313521" y="50452"/>
                  </a:lnTo>
                  <a:lnTo>
                    <a:pt x="311467" y="60632"/>
                  </a:lnTo>
                  <a:lnTo>
                    <a:pt x="307172" y="78282"/>
                  </a:lnTo>
                  <a:lnTo>
                    <a:pt x="301421" y="95413"/>
                  </a:lnTo>
                  <a:lnTo>
                    <a:pt x="294263" y="111942"/>
                  </a:lnTo>
                  <a:lnTo>
                    <a:pt x="285750" y="127783"/>
                  </a:lnTo>
                  <a:lnTo>
                    <a:pt x="414337" y="127783"/>
                  </a:lnTo>
                  <a:lnTo>
                    <a:pt x="431017" y="131153"/>
                  </a:lnTo>
                  <a:lnTo>
                    <a:pt x="444642" y="140341"/>
                  </a:lnTo>
                  <a:lnTo>
                    <a:pt x="453830" y="153965"/>
                  </a:lnTo>
                  <a:lnTo>
                    <a:pt x="457200" y="170646"/>
                  </a:lnTo>
                  <a:lnTo>
                    <a:pt x="455520" y="182554"/>
                  </a:lnTo>
                  <a:lnTo>
                    <a:pt x="450792" y="193182"/>
                  </a:lnTo>
                  <a:lnTo>
                    <a:pt x="443487" y="202052"/>
                  </a:lnTo>
                  <a:lnTo>
                    <a:pt x="434072" y="208686"/>
                  </a:lnTo>
                  <a:lnTo>
                    <a:pt x="440675" y="215324"/>
                  </a:lnTo>
                  <a:lnTo>
                    <a:pt x="445714" y="223275"/>
                  </a:lnTo>
                  <a:lnTo>
                    <a:pt x="448927" y="232282"/>
                  </a:lnTo>
                  <a:lnTo>
                    <a:pt x="450056" y="242083"/>
                  </a:lnTo>
                  <a:lnTo>
                    <a:pt x="447403" y="256943"/>
                  </a:lnTo>
                  <a:lnTo>
                    <a:pt x="440088" y="269542"/>
                  </a:lnTo>
                  <a:lnTo>
                    <a:pt x="429072" y="278927"/>
                  </a:lnTo>
                  <a:lnTo>
                    <a:pt x="415319" y="284142"/>
                  </a:lnTo>
                  <a:lnTo>
                    <a:pt x="419195" y="290572"/>
                  </a:lnTo>
                  <a:lnTo>
                    <a:pt x="421481" y="298251"/>
                  </a:lnTo>
                  <a:lnTo>
                    <a:pt x="421481" y="306377"/>
                  </a:lnTo>
                  <a:lnTo>
                    <a:pt x="419273" y="319985"/>
                  </a:lnTo>
                  <a:lnTo>
                    <a:pt x="413131" y="331793"/>
                  </a:lnTo>
                  <a:lnTo>
                    <a:pt x="403775" y="341073"/>
                  </a:lnTo>
                  <a:lnTo>
                    <a:pt x="391923" y="347096"/>
                  </a:lnTo>
                  <a:lnTo>
                    <a:pt x="392549" y="350043"/>
                  </a:lnTo>
                  <a:lnTo>
                    <a:pt x="392906" y="353169"/>
                  </a:lnTo>
                  <a:lnTo>
                    <a:pt x="392906" y="356383"/>
                  </a:lnTo>
                  <a:lnTo>
                    <a:pt x="389536" y="373064"/>
                  </a:lnTo>
                  <a:lnTo>
                    <a:pt x="380348" y="386688"/>
                  </a:lnTo>
                  <a:lnTo>
                    <a:pt x="366724" y="395876"/>
                  </a:lnTo>
                  <a:lnTo>
                    <a:pt x="350043" y="399246"/>
                  </a:lnTo>
                  <a:close/>
                </a:path>
                <a:path w="457200" h="399414">
                  <a:moveTo>
                    <a:pt x="85725" y="399246"/>
                  </a:moveTo>
                  <a:lnTo>
                    <a:pt x="28575" y="399246"/>
                  </a:lnTo>
                  <a:lnTo>
                    <a:pt x="17442" y="397004"/>
                  </a:lnTo>
                  <a:lnTo>
                    <a:pt x="8360" y="390885"/>
                  </a:lnTo>
                  <a:lnTo>
                    <a:pt x="2242" y="381804"/>
                  </a:lnTo>
                  <a:lnTo>
                    <a:pt x="0" y="370671"/>
                  </a:lnTo>
                  <a:lnTo>
                    <a:pt x="0" y="170646"/>
                  </a:lnTo>
                  <a:lnTo>
                    <a:pt x="2242" y="159513"/>
                  </a:lnTo>
                  <a:lnTo>
                    <a:pt x="8360" y="150431"/>
                  </a:lnTo>
                  <a:lnTo>
                    <a:pt x="17442" y="144313"/>
                  </a:lnTo>
                  <a:lnTo>
                    <a:pt x="28575" y="142071"/>
                  </a:lnTo>
                  <a:lnTo>
                    <a:pt x="85725" y="142071"/>
                  </a:lnTo>
                  <a:lnTo>
                    <a:pt x="96857" y="144313"/>
                  </a:lnTo>
                  <a:lnTo>
                    <a:pt x="105939" y="150431"/>
                  </a:lnTo>
                  <a:lnTo>
                    <a:pt x="112057" y="159513"/>
                  </a:lnTo>
                  <a:lnTo>
                    <a:pt x="114300" y="170646"/>
                  </a:lnTo>
                  <a:lnTo>
                    <a:pt x="114300" y="370671"/>
                  </a:lnTo>
                  <a:lnTo>
                    <a:pt x="112057" y="381804"/>
                  </a:lnTo>
                  <a:lnTo>
                    <a:pt x="105939" y="390885"/>
                  </a:lnTo>
                  <a:lnTo>
                    <a:pt x="96857" y="397004"/>
                  </a:lnTo>
                  <a:lnTo>
                    <a:pt x="85725" y="399246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3" name="object 33"/>
          <p:cNvSpPr txBox="1"/>
          <p:nvPr/>
        </p:nvSpPr>
        <p:spPr>
          <a:xfrm>
            <a:off x="7531100" y="2035936"/>
            <a:ext cx="787400" cy="28765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700" spc="-195" dirty="0">
                <a:solidFill>
                  <a:srgbClr val="FFFFFF"/>
                </a:solidFill>
                <a:latin typeface="SimSun"/>
                <a:cs typeface="SimSun"/>
              </a:rPr>
              <a:t>かんたん</a:t>
            </a:r>
            <a:endParaRPr sz="1700">
              <a:latin typeface="SimSun"/>
              <a:cs typeface="SimSun"/>
            </a:endParaRPr>
          </a:p>
        </p:txBody>
      </p:sp>
      <p:grpSp>
        <p:nvGrpSpPr>
          <p:cNvPr id="34" name="object 34"/>
          <p:cNvGrpSpPr/>
          <p:nvPr/>
        </p:nvGrpSpPr>
        <p:grpSpPr>
          <a:xfrm>
            <a:off x="533399" y="4533899"/>
            <a:ext cx="5410200" cy="285750"/>
            <a:chOff x="533399" y="4533899"/>
            <a:chExt cx="5410200" cy="285750"/>
          </a:xfrm>
        </p:grpSpPr>
        <p:sp>
          <p:nvSpPr>
            <p:cNvPr id="35" name="object 35"/>
            <p:cNvSpPr/>
            <p:nvPr/>
          </p:nvSpPr>
          <p:spPr>
            <a:xfrm>
              <a:off x="533399" y="4533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7" y="257628"/>
                  </a:lnTo>
                  <a:lnTo>
                    <a:pt x="28120" y="227992"/>
                  </a:lnTo>
                  <a:lnTo>
                    <a:pt x="8348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9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50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1000"/>
                  </a:lnTo>
                  <a:lnTo>
                    <a:pt x="5382077" y="227992"/>
                  </a:lnTo>
                  <a:lnTo>
                    <a:pt x="5352441" y="257628"/>
                  </a:lnTo>
                  <a:lnTo>
                    <a:pt x="5315448" y="277401"/>
                  </a:lnTo>
                  <a:lnTo>
                    <a:pt x="5274343" y="285578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399" y="4533899"/>
              <a:ext cx="4981575" cy="285750"/>
            </a:xfrm>
            <a:custGeom>
              <a:avLst/>
              <a:gdLst/>
              <a:ahLst/>
              <a:cxnLst/>
              <a:rect l="l" t="t" r="r" b="b"/>
              <a:pathLst>
                <a:path w="4981575" h="285750">
                  <a:moveTo>
                    <a:pt x="4838699" y="285749"/>
                  </a:moveTo>
                  <a:lnTo>
                    <a:pt x="142874" y="285749"/>
                  </a:lnTo>
                  <a:lnTo>
                    <a:pt x="128661" y="285063"/>
                  </a:lnTo>
                  <a:lnTo>
                    <a:pt x="128801" y="285063"/>
                  </a:lnTo>
                  <a:lnTo>
                    <a:pt x="114891" y="283003"/>
                  </a:lnTo>
                  <a:lnTo>
                    <a:pt x="75504" y="268880"/>
                  </a:lnTo>
                  <a:lnTo>
                    <a:pt x="41846" y="243902"/>
                  </a:lnTo>
                  <a:lnTo>
                    <a:pt x="16850" y="210225"/>
                  </a:lnTo>
                  <a:lnTo>
                    <a:pt x="2718" y="170748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5" y="88198"/>
                  </a:lnTo>
                  <a:lnTo>
                    <a:pt x="32416" y="52224"/>
                  </a:lnTo>
                  <a:lnTo>
                    <a:pt x="63481" y="24056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838699" y="0"/>
                  </a:lnTo>
                  <a:lnTo>
                    <a:pt x="4880139" y="6140"/>
                  </a:lnTo>
                  <a:lnTo>
                    <a:pt x="4918041" y="24056"/>
                  </a:lnTo>
                  <a:lnTo>
                    <a:pt x="4949135" y="52224"/>
                  </a:lnTo>
                  <a:lnTo>
                    <a:pt x="4970697" y="88198"/>
                  </a:lnTo>
                  <a:lnTo>
                    <a:pt x="4980887" y="128869"/>
                  </a:lnTo>
                  <a:lnTo>
                    <a:pt x="4981574" y="142874"/>
                  </a:lnTo>
                  <a:lnTo>
                    <a:pt x="4981402" y="149893"/>
                  </a:lnTo>
                  <a:lnTo>
                    <a:pt x="4973225" y="190999"/>
                  </a:lnTo>
                  <a:lnTo>
                    <a:pt x="4953452" y="227992"/>
                  </a:lnTo>
                  <a:lnTo>
                    <a:pt x="4923816" y="257628"/>
                  </a:lnTo>
                  <a:lnTo>
                    <a:pt x="4886824" y="277400"/>
                  </a:lnTo>
                  <a:lnTo>
                    <a:pt x="4845718" y="285578"/>
                  </a:lnTo>
                  <a:lnTo>
                    <a:pt x="4838699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7" name="object 37"/>
          <p:cNvGrpSpPr/>
          <p:nvPr/>
        </p:nvGrpSpPr>
        <p:grpSpPr>
          <a:xfrm>
            <a:off x="533399" y="5295899"/>
            <a:ext cx="5410200" cy="285750"/>
            <a:chOff x="533399" y="5295899"/>
            <a:chExt cx="5410200" cy="285750"/>
          </a:xfrm>
        </p:grpSpPr>
        <p:sp>
          <p:nvSpPr>
            <p:cNvPr id="38" name="object 38"/>
            <p:cNvSpPr/>
            <p:nvPr/>
          </p:nvSpPr>
          <p:spPr>
            <a:xfrm>
              <a:off x="533399" y="5295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7"/>
                  </a:lnTo>
                  <a:lnTo>
                    <a:pt x="94749" y="277400"/>
                  </a:lnTo>
                  <a:lnTo>
                    <a:pt x="57757" y="257627"/>
                  </a:lnTo>
                  <a:lnTo>
                    <a:pt x="28120" y="227992"/>
                  </a:lnTo>
                  <a:lnTo>
                    <a:pt x="8348" y="190999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8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50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0999"/>
                  </a:lnTo>
                  <a:lnTo>
                    <a:pt x="5382077" y="227992"/>
                  </a:lnTo>
                  <a:lnTo>
                    <a:pt x="5352441" y="257627"/>
                  </a:lnTo>
                  <a:lnTo>
                    <a:pt x="5315448" y="277400"/>
                  </a:lnTo>
                  <a:lnTo>
                    <a:pt x="5274343" y="285577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533399" y="5295899"/>
              <a:ext cx="4762500" cy="285750"/>
            </a:xfrm>
            <a:custGeom>
              <a:avLst/>
              <a:gdLst/>
              <a:ahLst/>
              <a:cxnLst/>
              <a:rect l="l" t="t" r="r" b="b"/>
              <a:pathLst>
                <a:path w="4762500" h="285750">
                  <a:moveTo>
                    <a:pt x="4619624" y="285749"/>
                  </a:moveTo>
                  <a:lnTo>
                    <a:pt x="142874" y="285749"/>
                  </a:lnTo>
                  <a:lnTo>
                    <a:pt x="128646" y="285062"/>
                  </a:lnTo>
                  <a:lnTo>
                    <a:pt x="128796" y="285062"/>
                  </a:lnTo>
                  <a:lnTo>
                    <a:pt x="114888" y="283003"/>
                  </a:lnTo>
                  <a:lnTo>
                    <a:pt x="75503" y="268879"/>
                  </a:lnTo>
                  <a:lnTo>
                    <a:pt x="41847" y="243902"/>
                  </a:lnTo>
                  <a:lnTo>
                    <a:pt x="16850" y="210225"/>
                  </a:lnTo>
                  <a:lnTo>
                    <a:pt x="2718" y="170747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6" y="88197"/>
                  </a:lnTo>
                  <a:lnTo>
                    <a:pt x="32416" y="52224"/>
                  </a:lnTo>
                  <a:lnTo>
                    <a:pt x="63481" y="24057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619624" y="0"/>
                  </a:lnTo>
                  <a:lnTo>
                    <a:pt x="4661064" y="6140"/>
                  </a:lnTo>
                  <a:lnTo>
                    <a:pt x="4698968" y="24057"/>
                  </a:lnTo>
                  <a:lnTo>
                    <a:pt x="4730060" y="52224"/>
                  </a:lnTo>
                  <a:lnTo>
                    <a:pt x="4751622" y="88197"/>
                  </a:lnTo>
                  <a:lnTo>
                    <a:pt x="4761813" y="128869"/>
                  </a:lnTo>
                  <a:lnTo>
                    <a:pt x="4762499" y="142874"/>
                  </a:lnTo>
                  <a:lnTo>
                    <a:pt x="4762327" y="149893"/>
                  </a:lnTo>
                  <a:lnTo>
                    <a:pt x="4754150" y="190999"/>
                  </a:lnTo>
                  <a:lnTo>
                    <a:pt x="4734377" y="227991"/>
                  </a:lnTo>
                  <a:lnTo>
                    <a:pt x="4704741" y="257627"/>
                  </a:lnTo>
                  <a:lnTo>
                    <a:pt x="4667749" y="277400"/>
                  </a:lnTo>
                  <a:lnTo>
                    <a:pt x="4626643" y="285577"/>
                  </a:lnTo>
                  <a:lnTo>
                    <a:pt x="4619624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40" name="object 40"/>
          <p:cNvGrpSpPr/>
          <p:nvPr/>
        </p:nvGrpSpPr>
        <p:grpSpPr>
          <a:xfrm>
            <a:off x="533399" y="6057899"/>
            <a:ext cx="5410200" cy="285750"/>
            <a:chOff x="533399" y="6057899"/>
            <a:chExt cx="5410200" cy="285750"/>
          </a:xfrm>
        </p:grpSpPr>
        <p:sp>
          <p:nvSpPr>
            <p:cNvPr id="41" name="object 41"/>
            <p:cNvSpPr/>
            <p:nvPr/>
          </p:nvSpPr>
          <p:spPr>
            <a:xfrm>
              <a:off x="533399" y="6057899"/>
              <a:ext cx="5410200" cy="285750"/>
            </a:xfrm>
            <a:custGeom>
              <a:avLst/>
              <a:gdLst/>
              <a:ahLst/>
              <a:cxnLst/>
              <a:rect l="l" t="t" r="r" b="b"/>
              <a:pathLst>
                <a:path w="5410200" h="285750">
                  <a:moveTo>
                    <a:pt x="52673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0"/>
                  </a:lnTo>
                  <a:lnTo>
                    <a:pt x="57757" y="257628"/>
                  </a:lnTo>
                  <a:lnTo>
                    <a:pt x="28120" y="227992"/>
                  </a:lnTo>
                  <a:lnTo>
                    <a:pt x="8348" y="190998"/>
                  </a:lnTo>
                  <a:lnTo>
                    <a:pt x="171" y="149893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5267324" y="0"/>
                  </a:lnTo>
                  <a:lnTo>
                    <a:pt x="5308798" y="6149"/>
                  </a:lnTo>
                  <a:lnTo>
                    <a:pt x="5346700" y="24078"/>
                  </a:lnTo>
                  <a:lnTo>
                    <a:pt x="5377769" y="52234"/>
                  </a:lnTo>
                  <a:lnTo>
                    <a:pt x="5399322" y="88198"/>
                  </a:lnTo>
                  <a:lnTo>
                    <a:pt x="5409512" y="128870"/>
                  </a:lnTo>
                  <a:lnTo>
                    <a:pt x="5410199" y="142874"/>
                  </a:lnTo>
                  <a:lnTo>
                    <a:pt x="5410027" y="149893"/>
                  </a:lnTo>
                  <a:lnTo>
                    <a:pt x="5401850" y="190998"/>
                  </a:lnTo>
                  <a:lnTo>
                    <a:pt x="5382077" y="227992"/>
                  </a:lnTo>
                  <a:lnTo>
                    <a:pt x="5352441" y="257628"/>
                  </a:lnTo>
                  <a:lnTo>
                    <a:pt x="5315448" y="277400"/>
                  </a:lnTo>
                  <a:lnTo>
                    <a:pt x="5274343" y="285578"/>
                  </a:lnTo>
                  <a:lnTo>
                    <a:pt x="5267324" y="285749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399" y="6057900"/>
              <a:ext cx="4867275" cy="285750"/>
            </a:xfrm>
            <a:custGeom>
              <a:avLst/>
              <a:gdLst/>
              <a:ahLst/>
              <a:cxnLst/>
              <a:rect l="l" t="t" r="r" b="b"/>
              <a:pathLst>
                <a:path w="4867275" h="285750">
                  <a:moveTo>
                    <a:pt x="4724399" y="285749"/>
                  </a:moveTo>
                  <a:lnTo>
                    <a:pt x="142874" y="285749"/>
                  </a:lnTo>
                  <a:lnTo>
                    <a:pt x="128653" y="285062"/>
                  </a:lnTo>
                  <a:lnTo>
                    <a:pt x="128799" y="285062"/>
                  </a:lnTo>
                  <a:lnTo>
                    <a:pt x="114888" y="283003"/>
                  </a:lnTo>
                  <a:lnTo>
                    <a:pt x="75503" y="268879"/>
                  </a:lnTo>
                  <a:lnTo>
                    <a:pt x="41846" y="243902"/>
                  </a:lnTo>
                  <a:lnTo>
                    <a:pt x="16850" y="210225"/>
                  </a:lnTo>
                  <a:lnTo>
                    <a:pt x="2718" y="170747"/>
                  </a:lnTo>
                  <a:lnTo>
                    <a:pt x="0" y="142874"/>
                  </a:lnTo>
                  <a:lnTo>
                    <a:pt x="676" y="128869"/>
                  </a:lnTo>
                  <a:lnTo>
                    <a:pt x="10875" y="88197"/>
                  </a:lnTo>
                  <a:lnTo>
                    <a:pt x="32416" y="52224"/>
                  </a:lnTo>
                  <a:lnTo>
                    <a:pt x="63482" y="24056"/>
                  </a:lnTo>
                  <a:lnTo>
                    <a:pt x="101396" y="6140"/>
                  </a:lnTo>
                  <a:lnTo>
                    <a:pt x="142875" y="0"/>
                  </a:lnTo>
                  <a:lnTo>
                    <a:pt x="4724399" y="0"/>
                  </a:lnTo>
                  <a:lnTo>
                    <a:pt x="4765841" y="6140"/>
                  </a:lnTo>
                  <a:lnTo>
                    <a:pt x="4803742" y="24056"/>
                  </a:lnTo>
                  <a:lnTo>
                    <a:pt x="4834835" y="52224"/>
                  </a:lnTo>
                  <a:lnTo>
                    <a:pt x="4856398" y="88197"/>
                  </a:lnTo>
                  <a:lnTo>
                    <a:pt x="4866588" y="128869"/>
                  </a:lnTo>
                  <a:lnTo>
                    <a:pt x="4867274" y="142874"/>
                  </a:lnTo>
                  <a:lnTo>
                    <a:pt x="4867102" y="149893"/>
                  </a:lnTo>
                  <a:lnTo>
                    <a:pt x="4858925" y="190998"/>
                  </a:lnTo>
                  <a:lnTo>
                    <a:pt x="4839153" y="227991"/>
                  </a:lnTo>
                  <a:lnTo>
                    <a:pt x="4809516" y="257628"/>
                  </a:lnTo>
                  <a:lnTo>
                    <a:pt x="4772524" y="277400"/>
                  </a:lnTo>
                  <a:lnTo>
                    <a:pt x="4731418" y="285577"/>
                  </a:lnTo>
                  <a:lnTo>
                    <a:pt x="4724399" y="285749"/>
                  </a:lnTo>
                  <a:close/>
                </a:path>
              </a:pathLst>
            </a:custGeom>
            <a:solidFill>
              <a:srgbClr val="4BAF4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875</Words>
  <Application>Microsoft Office PowerPoint</Application>
  <PresentationFormat>ユーザー設定</PresentationFormat>
  <Paragraphs>268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7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8" baseType="lpstr">
      <vt:lpstr>Liberation Sans</vt:lpstr>
      <vt:lpstr>PMingLiU</vt:lpstr>
      <vt:lpstr>SimSun</vt:lpstr>
      <vt:lpstr>Meiryo</vt:lpstr>
      <vt:lpstr>Calibri</vt:lpstr>
      <vt:lpstr>Cambria</vt:lpstr>
      <vt:lpstr>Lucida Sans Unicode</vt:lpstr>
      <vt:lpstr>Office Theme</vt:lpstr>
      <vt:lpstr>2. 推進体制</vt:lpstr>
      <vt:lpstr>3. 導⼊の背景</vt:lpstr>
      <vt:lpstr>4. 取組内容① クラウド化</vt:lpstr>
      <vt:lpstr>5. 取組内容② レガシーシステムの融合</vt:lpstr>
      <vt:lpstr>6. 取組内容③ ⾃動打鍵ツール導⼊</vt:lpstr>
      <vt:lpstr>7. アプローチ① 前年同条件プラン</vt:lpstr>
      <vt:lpstr>7. アプローチ③ リアルタイム保険料計算機能</vt:lpstr>
      <vt:lpstr>8. アプローチ② 代理店問い合わせ機能</vt:lpstr>
      <vt:lpstr>6. 成果</vt:lpstr>
      <vt:lpstr>7. 今後の課題‧展望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火災オンライン２</dc:creator>
  <cp:lastModifiedBy>オンライン２ 火災</cp:lastModifiedBy>
  <cp:revision>1</cp:revision>
  <dcterms:created xsi:type="dcterms:W3CDTF">2025-07-29T01:11:56Z</dcterms:created>
  <dcterms:modified xsi:type="dcterms:W3CDTF">2025-07-29T01:13:25Z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2025-07-29T00:00:00Z</vt:filetime>
  </property>
  <property fmtid="{D5CDD505-2E9C-101B-9397-08002B2CF9AE}" pid="3" name="Producer">
    <vt:lpwstr>pypdf</vt:lpwstr>
  </property>
  <property fmtid="{D5CDD505-2E9C-101B-9397-08002B2CF9AE}" pid="4" name="LastSaved">
    <vt:filetime>2025-07-29T00:00:00Z</vt:filetime>
  </property>
</Properties>
</file>