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3971" r:id="rId1"/>
  </p:sldMasterIdLst>
  <p:notesMasterIdLst>
    <p:notesMasterId r:id="rId15"/>
  </p:notesMasterIdLst>
  <p:handoutMasterIdLst>
    <p:handoutMasterId r:id="rId16"/>
  </p:handoutMasterIdLst>
  <p:sldIdLst>
    <p:sldId id="1373" r:id="rId2"/>
    <p:sldId id="1565" r:id="rId3"/>
    <p:sldId id="1567" r:id="rId4"/>
    <p:sldId id="21474733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104063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1pPr>
    <a:lvl2pPr marL="455613" indent="-34925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2pPr>
    <a:lvl3pPr marL="912813" indent="-73025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3pPr>
    <a:lvl4pPr marL="1371600" indent="-111125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4pPr>
    <a:lvl5pPr marL="1827213" indent="-147638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3" pos="5403" userDrawn="1">
          <p15:clr>
            <a:srgbClr val="A4A3A4"/>
          </p15:clr>
        </p15:guide>
        <p15:guide id="4" pos="2444" userDrawn="1">
          <p15:clr>
            <a:srgbClr val="A4A3A4"/>
          </p15:clr>
        </p15:guide>
        <p15:guide id="5" pos="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浩之 小西" initials="浩之" lastIdx="4" clrIdx="0">
    <p:extLst>
      <p:ext uri="{19B8F6BF-5375-455C-9EA6-DF929625EA0E}">
        <p15:presenceInfo xmlns:p15="http://schemas.microsoft.com/office/powerpoint/2012/main" userId="S-1-5-21-280667221-3263179891-662001267-860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6A"/>
    <a:srgbClr val="006C60"/>
    <a:srgbClr val="207C66"/>
    <a:srgbClr val="D1FFD1"/>
    <a:srgbClr val="7F7F7F"/>
    <a:srgbClr val="005148"/>
    <a:srgbClr val="CCFFCC"/>
    <a:srgbClr val="024434"/>
    <a:srgbClr val="A4FAEA"/>
    <a:srgbClr val="044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3274" autoAdjust="0"/>
  </p:normalViewPr>
  <p:slideViewPr>
    <p:cSldViewPr snapToObjects="1">
      <p:cViewPr>
        <p:scale>
          <a:sx n="70" d="100"/>
          <a:sy n="70" d="100"/>
        </p:scale>
        <p:origin x="768" y="18"/>
      </p:cViewPr>
      <p:guideLst>
        <p:guide orient="horz"/>
        <p:guide pos="5403"/>
        <p:guide pos="2444"/>
        <p:guide pos="88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3810" y="78"/>
      </p:cViewPr>
      <p:guideLst>
        <p:guide orient="horz" pos="3224"/>
        <p:guide pos="22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67" cy="50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t" anchorCtr="0" compatLnSpc="1">
            <a:prstTxWarp prst="textNoShape">
              <a:avLst/>
            </a:prstTxWarp>
          </a:bodyPr>
          <a:lstStyle>
            <a:lvl1pPr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6697" y="0"/>
            <a:ext cx="3077367" cy="50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t" anchorCtr="0" compatLnSpc="1">
            <a:prstTxWarp prst="textNoShape">
              <a:avLst/>
            </a:prstTxWarp>
          </a:bodyPr>
          <a:lstStyle>
            <a:lvl1pPr algn="r"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764"/>
            <a:ext cx="3077367" cy="50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b" anchorCtr="0" compatLnSpc="1">
            <a:prstTxWarp prst="textNoShape">
              <a:avLst/>
            </a:prstTxWarp>
          </a:bodyPr>
          <a:lstStyle>
            <a:lvl1pPr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697" y="9725764"/>
            <a:ext cx="3077367" cy="50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b" anchorCtr="0" compatLnSpc="1">
            <a:prstTxWarp prst="textNoShape">
              <a:avLst/>
            </a:prstTxWarp>
          </a:bodyPr>
          <a:lstStyle>
            <a:lvl1pPr algn="r" defTabSz="931733" eaLnBrk="1" hangingPunct="1"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FA9F039-1D6A-4816-AFE9-417BDDB6B395}" type="slidenum">
              <a:rPr lang="ja-JP" altLang="en-US"/>
              <a:pPr>
                <a:defRPr/>
              </a:pPr>
              <a:t>‹#›</a:t>
            </a:fld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43222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7504" cy="55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t" anchorCtr="0" compatLnSpc="1">
            <a:prstTxWarp prst="textNoShape">
              <a:avLst/>
            </a:prstTxWarp>
          </a:bodyPr>
          <a:lstStyle>
            <a:lvl1pPr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63531" y="0"/>
            <a:ext cx="3027138" cy="55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t" anchorCtr="0" compatLnSpc="1">
            <a:prstTxWarp prst="textNoShape">
              <a:avLst/>
            </a:prstTxWarp>
          </a:bodyPr>
          <a:lstStyle>
            <a:lvl1pPr algn="r"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" y="785813"/>
            <a:ext cx="6840538" cy="384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375" y="4872763"/>
            <a:ext cx="5170244" cy="463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2 レベル</a:t>
            </a:r>
          </a:p>
          <a:p>
            <a:pPr lvl="2"/>
            <a:r>
              <a:rPr lang="ja-JP" altLang="en-US" noProof="0"/>
              <a:t>第 3 レベル</a:t>
            </a:r>
          </a:p>
          <a:p>
            <a:pPr lvl="3"/>
            <a:r>
              <a:rPr lang="ja-JP" altLang="en-US" noProof="0"/>
              <a:t>第 4 レベル</a:t>
            </a:r>
          </a:p>
          <a:p>
            <a:pPr lvl="4"/>
            <a:r>
              <a:rPr lang="ja-JP" altLang="en-US" noProof="0"/>
              <a:t>第 5 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8938"/>
            <a:ext cx="3107504" cy="47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b" anchorCtr="0" compatLnSpc="1">
            <a:prstTxWarp prst="textNoShape">
              <a:avLst/>
            </a:prstTxWarp>
          </a:bodyPr>
          <a:lstStyle>
            <a:lvl1pPr defTabSz="938037" eaLnBrk="1" hangingPunct="1">
              <a:spcBef>
                <a:spcPct val="0"/>
              </a:spcBef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3531" y="9738938"/>
            <a:ext cx="3027138" cy="47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13" tIns="46952" rIns="93913" bIns="46952" numCol="1" anchor="b" anchorCtr="0" compatLnSpc="1">
            <a:prstTxWarp prst="textNoShape">
              <a:avLst/>
            </a:prstTxWarp>
          </a:bodyPr>
          <a:lstStyle>
            <a:lvl1pPr algn="r" defTabSz="931733" eaLnBrk="1" hangingPunct="1">
              <a:defRPr kumimoji="0"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1D81F2B-A326-4A26-AAC2-BD95F89A062B}" type="slidenum">
              <a:rPr lang="ja-JP" altLang="en-US"/>
              <a:pPr>
                <a:defRPr/>
              </a:pPr>
              <a:t>‹#›</a:t>
            </a:fld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1356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485" algn="l" defTabSz="9145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782" algn="l" defTabSz="9145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1080" algn="l" defTabSz="9145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8377" algn="l" defTabSz="91459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" y="785813"/>
            <a:ext cx="6840538" cy="38481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5185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565846" y="1387476"/>
            <a:ext cx="1422954" cy="266752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5406" rIns="0" bIns="25406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1400">
                <a:solidFill>
                  <a:prstClr val="black"/>
                </a:solidFill>
              </a:rPr>
              <a:t>MASTER STAMP</a:t>
            </a:r>
          </a:p>
        </p:txBody>
      </p:sp>
      <p:cxnSp>
        <p:nvCxnSpPr>
          <p:cNvPr id="5" name="AcnStpConnector_ID_5186" hidden="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gray">
          <a:xfrm>
            <a:off x="10238154" y="1387475"/>
            <a:ext cx="17506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cnStpConnector_ID_5187" hidden="1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gray">
          <a:xfrm>
            <a:off x="10238154" y="1651000"/>
            <a:ext cx="17506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9652000" y="6618288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9" tIns="45730" rIns="91459" bIns="45730"/>
          <a:lstStyle>
            <a:lvl1pPr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A5BD13D2-4491-4AE7-827C-8BFE30C19FA7}" type="slidenum">
              <a:rPr kumimoji="0" lang="ja-JP" altLang="en-US" sz="1000" b="0" smtClean="0">
                <a:solidFill>
                  <a:prstClr val="black"/>
                </a:solidFill>
                <a:latin typeface="ＭＳ Ｐゴシック" charset="-128"/>
              </a:rPr>
              <a:pPr algn="r">
                <a:defRPr/>
              </a:pPr>
              <a:t>‹#›</a:t>
            </a:fld>
            <a:endParaRPr kumimoji="0" lang="ja-JP" altLang="ja-JP" sz="1000" b="0">
              <a:solidFill>
                <a:prstClr val="black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64342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846" y="2503558"/>
            <a:ext cx="6415539" cy="707886"/>
          </a:xfrm>
        </p:spPr>
        <p:txBody>
          <a:bodyPr/>
          <a:lstStyle>
            <a:lvl1pPr algn="l">
              <a:defRPr sz="4000" b="0">
                <a:latin typeface="HGPｺﾞｼｯｸE" pitchFamily="50" charset="-128"/>
                <a:ea typeface="HGPｺﾞｼｯｸE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" name="Rectangle 70"/>
          <p:cNvSpPr>
            <a:spLocks noChangeArrowheads="1"/>
          </p:cNvSpPr>
          <p:nvPr userDrawn="1"/>
        </p:nvSpPr>
        <p:spPr bwMode="auto">
          <a:xfrm>
            <a:off x="9652000" y="6618288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9" tIns="45730" rIns="91459" bIns="45730"/>
          <a:lstStyle>
            <a:lvl1pPr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A5BD13D2-4491-4AE7-827C-8BFE30C19FA7}" type="slidenum">
              <a:rPr kumimoji="0" lang="ja-JP" altLang="en-US" sz="1000" b="0" smtClean="0">
                <a:solidFill>
                  <a:prstClr val="black"/>
                </a:solidFill>
                <a:latin typeface="ＭＳ Ｐゴシック" charset="-128"/>
              </a:rPr>
              <a:pPr algn="r">
                <a:defRPr/>
              </a:pPr>
              <a:t>‹#›</a:t>
            </a:fld>
            <a:endParaRPr kumimoji="0" lang="ja-JP" altLang="ja-JP" sz="1000" b="0">
              <a:solidFill>
                <a:prstClr val="black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609683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183" y="82408"/>
            <a:ext cx="65" cy="392415"/>
          </a:xfrm>
        </p:spPr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90" y="692150"/>
            <a:ext cx="11648831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3" y="47783"/>
            <a:ext cx="3982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pic>
        <p:nvPicPr>
          <p:cNvPr id="11268" name="Picture 22" descr="bar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90" y="522297"/>
            <a:ext cx="12229124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5" descr="2GS_T[1]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6" y="-1588"/>
            <a:ext cx="95738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1"/>
          <p:cNvSpPr txBox="1">
            <a:spLocks/>
          </p:cNvSpPr>
          <p:nvPr userDrawn="1"/>
        </p:nvSpPr>
        <p:spPr bwMode="gray">
          <a:xfrm>
            <a:off x="246740" y="6661547"/>
            <a:ext cx="3069493" cy="215444"/>
          </a:xfrm>
          <a:prstGeom prst="rect">
            <a:avLst/>
          </a:prstGeom>
        </p:spPr>
        <p:txBody>
          <a:bodyPr lIns="0" rIns="0">
            <a:spAutoFit/>
          </a:bodyPr>
          <a:lstStyle>
            <a:lvl1pPr algn="l" defTabSz="943221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ja-JP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©2024 MS&amp;AD Systems Company, Limited</a:t>
            </a:r>
          </a:p>
        </p:txBody>
      </p:sp>
      <p:sp>
        <p:nvSpPr>
          <p:cNvPr id="7" name="Rectangle 70"/>
          <p:cNvSpPr>
            <a:spLocks noChangeArrowheads="1"/>
          </p:cNvSpPr>
          <p:nvPr userDrawn="1"/>
        </p:nvSpPr>
        <p:spPr bwMode="auto">
          <a:xfrm>
            <a:off x="9652000" y="6618288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9" tIns="45730" rIns="91459" bIns="45730"/>
          <a:lstStyle>
            <a:lvl1pPr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A5BD13D2-4491-4AE7-827C-8BFE30C19FA7}" type="slidenum">
              <a:rPr kumimoji="0" lang="ja-JP" altLang="en-US" sz="1000" b="0" smtClean="0">
                <a:solidFill>
                  <a:prstClr val="black"/>
                </a:solidFill>
                <a:latin typeface="ＭＳ Ｐゴシック" charset="-128"/>
              </a:rPr>
              <a:pPr algn="r">
                <a:defRPr/>
              </a:pPr>
              <a:t>‹#›</a:t>
            </a:fld>
            <a:endParaRPr kumimoji="0" lang="ja-JP" altLang="ja-JP" sz="1000" b="0">
              <a:solidFill>
                <a:prstClr val="black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1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72" r:id="rId1"/>
    <p:sldLayoutId id="2147493976" r:id="rId2"/>
    <p:sldLayoutId id="214749397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262626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26262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26262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26262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26262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12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23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34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46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8" indent="-342908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69" indent="-285757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28" indent="-228606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40" indent="-228606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Arial" charset="0"/>
          <a:ea typeface="+mn-ea"/>
        </a:defRPr>
      </a:lvl6pPr>
      <a:lvl7pPr marL="2971874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Arial" charset="0"/>
          <a:ea typeface="+mn-ea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Arial" charset="0"/>
          <a:ea typeface="+mn-ea"/>
        </a:defRPr>
      </a:lvl8pPr>
      <a:lvl9pPr marL="3886297" indent="-228606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ctrTitle"/>
          </p:nvPr>
        </p:nvSpPr>
        <p:spPr>
          <a:xfrm>
            <a:off x="1271464" y="1674674"/>
            <a:ext cx="8675773" cy="1754326"/>
          </a:xfrm>
        </p:spPr>
        <p:txBody>
          <a:bodyPr anchor="t"/>
          <a:lstStyle/>
          <a:p>
            <a:pPr eaLnBrk="1" hangingPunct="1">
              <a:defRPr/>
            </a:pP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火災保険の継続手続き等をスマートフォンで</a:t>
            </a:r>
            <a:br>
              <a:rPr lang="en-US" altLang="ja-JP" sz="3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いつでも・どこでも・かんたんに</a:t>
            </a:r>
            <a:br>
              <a:rPr lang="en-US" altLang="ja-JP" sz="3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火災保険 Ｗｅｂ見積り・継続サービスの構築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71465" y="4725144"/>
            <a:ext cx="849471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46075" indent="-163513">
              <a:spcBef>
                <a:spcPts val="3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82625" indent="-173038">
              <a:spcBef>
                <a:spcPts val="3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030288" indent="-173038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376363" indent="-163513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833563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290763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747963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205163" indent="-163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45721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ja-JP" altLang="en-US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charset="-128"/>
              </a:rPr>
              <a:t>ＭＳ＆ＡＤシステムズ株式会社</a:t>
            </a:r>
            <a:br>
              <a:rPr kumimoji="0"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charset="-128"/>
              </a:rPr>
            </a:br>
            <a:r>
              <a:rPr kumimoji="0" lang="ja-JP" altLang="en-US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charset="-128"/>
              </a:rPr>
              <a:t>三井住友海上火災保険株式会社</a:t>
            </a:r>
            <a:endParaRPr kumimoji="0" lang="en-US" altLang="ja-JP" sz="2800" dirty="0">
              <a:latin typeface="Meiryo UI" panose="020B0604030504040204" pitchFamily="34" charset="-128"/>
              <a:ea typeface="Meiryo UI" panose="020B0604030504040204" pitchFamily="34" charset="-128"/>
              <a:cs typeface="Meiryo UI" charset="-128"/>
            </a:endParaRPr>
          </a:p>
          <a:p>
            <a:pPr defTabSz="45721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ja-JP" altLang="en-US" sz="2800" dirty="0">
                <a:latin typeface="Meiryo UI" panose="020B0604030504040204" pitchFamily="34" charset="-128"/>
                <a:ea typeface="Meiryo UI" panose="020B0604030504040204" pitchFamily="34" charset="-128"/>
                <a:cs typeface="Meiryo UI" charset="-128"/>
              </a:rPr>
              <a:t>あいおいニッセイ同和損害保険株式会社</a:t>
            </a:r>
          </a:p>
        </p:txBody>
      </p:sp>
    </p:spTree>
    <p:extLst>
      <p:ext uri="{BB962C8B-B14F-4D97-AF65-F5344CB8AC3E}">
        <p14:creationId xmlns:p14="http://schemas.microsoft.com/office/powerpoint/2010/main" val="2018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5468143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0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7907336"/>
            <a:ext cx="11582400" cy="1047750"/>
            <a:chOff x="304799" y="79057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7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7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72414" y="62100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82867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657725" y="1786681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1" y="1786681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800" y="6420643"/>
            <a:ext cx="3705225" cy="1181100"/>
            <a:chOff x="304799" y="64198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9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5249" y="4021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0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9"/>
                  </a:lnTo>
                  <a:lnTo>
                    <a:pt x="3680449" y="1131359"/>
                  </a:lnTo>
                  <a:lnTo>
                    <a:pt x="3677148" y="1136299"/>
                  </a:lnTo>
                  <a:lnTo>
                    <a:pt x="3673397" y="1140870"/>
                  </a:lnTo>
                  <a:lnTo>
                    <a:pt x="3669196" y="1145071"/>
                  </a:lnTo>
                  <a:lnTo>
                    <a:pt x="3664994" y="1149273"/>
                  </a:lnTo>
                  <a:lnTo>
                    <a:pt x="3660424" y="1153024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5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67817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4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4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6547619"/>
            <a:ext cx="12446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最適な補償の提供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696436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399" y="6847656"/>
            <a:ext cx="2159000" cy="56630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spcBef>
                <a:spcPts val="210"/>
              </a:spcBef>
            </a:pPr>
            <a:r>
              <a:rPr sz="1150" spc="-125" dirty="0">
                <a:latin typeface="PMingLiU"/>
                <a:cs typeface="PMingLiU"/>
              </a:rPr>
              <a:t>インフレ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資</a:t>
            </a:r>
            <a:r>
              <a:rPr sz="1150" spc="-110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価値変動に対応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然災害</a:t>
            </a:r>
            <a:r>
              <a:rPr sz="1150" spc="-110" dirty="0">
                <a:latin typeface="PMingLiU"/>
                <a:cs typeface="PMingLiU"/>
              </a:rPr>
              <a:t>リスクを</a:t>
            </a:r>
            <a:r>
              <a:rPr sz="1150" spc="-110" dirty="0">
                <a:latin typeface="SimSun"/>
                <a:cs typeface="SimSun"/>
              </a:rPr>
              <a:t>考慮した補償設計お客さま状況に応じた最適提案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6420643"/>
            <a:ext cx="3714750" cy="1181100"/>
            <a:chOff x="4238624" y="64198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9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65008" y="15249"/>
                  </a:lnTo>
                  <a:lnTo>
                    <a:pt x="3669948" y="18550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5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9"/>
                  </a:lnTo>
                  <a:lnTo>
                    <a:pt x="3689974" y="1131359"/>
                  </a:lnTo>
                  <a:lnTo>
                    <a:pt x="3686673" y="113629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45154" y="1159625"/>
                  </a:lnTo>
                  <a:lnTo>
                    <a:pt x="40214" y="1156324"/>
                  </a:lnTo>
                  <a:lnTo>
                    <a:pt x="35274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1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1524" y="678179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240050" y="118072"/>
                  </a:moveTo>
                  <a:lnTo>
                    <a:pt x="198707" y="118072"/>
                  </a:lnTo>
                  <a:lnTo>
                    <a:pt x="203462" y="116800"/>
                  </a:lnTo>
                  <a:lnTo>
                    <a:pt x="206208" y="115125"/>
                  </a:lnTo>
                  <a:lnTo>
                    <a:pt x="207481" y="114322"/>
                  </a:lnTo>
                  <a:lnTo>
                    <a:pt x="208084" y="113652"/>
                  </a:lnTo>
                  <a:lnTo>
                    <a:pt x="208351" y="113183"/>
                  </a:lnTo>
                  <a:lnTo>
                    <a:pt x="208619" y="112781"/>
                  </a:lnTo>
                  <a:lnTo>
                    <a:pt x="208815" y="112313"/>
                  </a:lnTo>
                  <a:lnTo>
                    <a:pt x="208887" y="108897"/>
                  </a:lnTo>
                  <a:lnTo>
                    <a:pt x="202391" y="104812"/>
                  </a:lnTo>
                  <a:lnTo>
                    <a:pt x="196631" y="102936"/>
                  </a:lnTo>
                  <a:lnTo>
                    <a:pt x="180999" y="98162"/>
                  </a:lnTo>
                  <a:lnTo>
                    <a:pt x="174748" y="96030"/>
                  </a:lnTo>
                  <a:lnTo>
                    <a:pt x="146134" y="70840"/>
                  </a:lnTo>
                  <a:lnTo>
                    <a:pt x="144593" y="60744"/>
                  </a:lnTo>
                  <a:lnTo>
                    <a:pt x="146070" y="50142"/>
                  </a:lnTo>
                  <a:lnTo>
                    <a:pt x="176673" y="23507"/>
                  </a:lnTo>
                  <a:lnTo>
                    <a:pt x="176673" y="7166"/>
                  </a:lnTo>
                  <a:lnTo>
                    <a:pt x="183839" y="0"/>
                  </a:lnTo>
                  <a:lnTo>
                    <a:pt x="201654" y="0"/>
                  </a:lnTo>
                  <a:lnTo>
                    <a:pt x="208820" y="7166"/>
                  </a:lnTo>
                  <a:lnTo>
                    <a:pt x="208820" y="16073"/>
                  </a:lnTo>
                  <a:lnTo>
                    <a:pt x="208954" y="16073"/>
                  </a:lnTo>
                  <a:lnTo>
                    <a:pt x="208954" y="23105"/>
                  </a:lnTo>
                  <a:lnTo>
                    <a:pt x="213240" y="23909"/>
                  </a:lnTo>
                  <a:lnTo>
                    <a:pt x="217393" y="24913"/>
                  </a:lnTo>
                  <a:lnTo>
                    <a:pt x="229716" y="28195"/>
                  </a:lnTo>
                  <a:lnTo>
                    <a:pt x="234806" y="37035"/>
                  </a:lnTo>
                  <a:lnTo>
                    <a:pt x="230412" y="53578"/>
                  </a:lnTo>
                  <a:lnTo>
                    <a:pt x="187724" y="53578"/>
                  </a:lnTo>
                  <a:lnTo>
                    <a:pt x="182768" y="54783"/>
                  </a:lnTo>
                  <a:lnTo>
                    <a:pt x="176807" y="60744"/>
                  </a:lnTo>
                  <a:lnTo>
                    <a:pt x="177410" y="61681"/>
                  </a:lnTo>
                  <a:lnTo>
                    <a:pt x="179017" y="62619"/>
                  </a:lnTo>
                  <a:lnTo>
                    <a:pt x="182902" y="64963"/>
                  </a:lnTo>
                  <a:lnTo>
                    <a:pt x="188661" y="66771"/>
                  </a:lnTo>
                  <a:lnTo>
                    <a:pt x="197368" y="69383"/>
                  </a:lnTo>
                  <a:lnTo>
                    <a:pt x="197971" y="69584"/>
                  </a:lnTo>
                  <a:lnTo>
                    <a:pt x="235559" y="91501"/>
                  </a:lnTo>
                  <a:lnTo>
                    <a:pt x="241027" y="109856"/>
                  </a:lnTo>
                  <a:lnTo>
                    <a:pt x="240203" y="116800"/>
                  </a:lnTo>
                  <a:lnTo>
                    <a:pt x="240106" y="117603"/>
                  </a:lnTo>
                  <a:lnTo>
                    <a:pt x="240050" y="118072"/>
                  </a:lnTo>
                  <a:close/>
                </a:path>
                <a:path w="386079" h="342900">
                  <a:moveTo>
                    <a:pt x="221411" y="59270"/>
                  </a:moveTo>
                  <a:lnTo>
                    <a:pt x="205539" y="55051"/>
                  </a:lnTo>
                  <a:lnTo>
                    <a:pt x="198024" y="53578"/>
                  </a:lnTo>
                  <a:lnTo>
                    <a:pt x="230412" y="53578"/>
                  </a:lnTo>
                  <a:lnTo>
                    <a:pt x="230251" y="54180"/>
                  </a:lnTo>
                  <a:lnTo>
                    <a:pt x="221411" y="59270"/>
                  </a:lnTo>
                  <a:close/>
                </a:path>
                <a:path w="386079" h="342900">
                  <a:moveTo>
                    <a:pt x="201721" y="171449"/>
                  </a:moveTo>
                  <a:lnTo>
                    <a:pt x="183906" y="171449"/>
                  </a:lnTo>
                  <a:lnTo>
                    <a:pt x="176740" y="164283"/>
                  </a:lnTo>
                  <a:lnTo>
                    <a:pt x="176740" y="147741"/>
                  </a:lnTo>
                  <a:lnTo>
                    <a:pt x="170378" y="146201"/>
                  </a:lnTo>
                  <a:lnTo>
                    <a:pt x="156849" y="141580"/>
                  </a:lnTo>
                  <a:lnTo>
                    <a:pt x="155577" y="141178"/>
                  </a:lnTo>
                  <a:lnTo>
                    <a:pt x="150031" y="137997"/>
                  </a:lnTo>
                  <a:lnTo>
                    <a:pt x="146268" y="133108"/>
                  </a:lnTo>
                  <a:lnTo>
                    <a:pt x="144614" y="127164"/>
                  </a:lnTo>
                  <a:lnTo>
                    <a:pt x="145397" y="120818"/>
                  </a:lnTo>
                  <a:lnTo>
                    <a:pt x="148578" y="115272"/>
                  </a:lnTo>
                  <a:lnTo>
                    <a:pt x="153467" y="111509"/>
                  </a:lnTo>
                  <a:lnTo>
                    <a:pt x="159411" y="109856"/>
                  </a:lnTo>
                  <a:lnTo>
                    <a:pt x="165757" y="110638"/>
                  </a:lnTo>
                  <a:lnTo>
                    <a:pt x="186317" y="117603"/>
                  </a:lnTo>
                  <a:lnTo>
                    <a:pt x="198707" y="118072"/>
                  </a:lnTo>
                  <a:lnTo>
                    <a:pt x="240050" y="118072"/>
                  </a:lnTo>
                  <a:lnTo>
                    <a:pt x="239766" y="120430"/>
                  </a:lnTo>
                  <a:lnTo>
                    <a:pt x="208887" y="148277"/>
                  </a:lnTo>
                  <a:lnTo>
                    <a:pt x="208887" y="164283"/>
                  </a:lnTo>
                  <a:lnTo>
                    <a:pt x="201721" y="171449"/>
                  </a:lnTo>
                  <a:close/>
                </a:path>
                <a:path w="386079" h="342900">
                  <a:moveTo>
                    <a:pt x="235743" y="257174"/>
                  </a:moveTo>
                  <a:lnTo>
                    <a:pt x="46077" y="257174"/>
                  </a:lnTo>
                  <a:lnTo>
                    <a:pt x="76147" y="233064"/>
                  </a:lnTo>
                  <a:lnTo>
                    <a:pt x="88192" y="224992"/>
                  </a:lnTo>
                  <a:lnTo>
                    <a:pt x="101329" y="219117"/>
                  </a:lnTo>
                  <a:lnTo>
                    <a:pt x="115270" y="215528"/>
                  </a:lnTo>
                  <a:lnTo>
                    <a:pt x="129726" y="214312"/>
                  </a:lnTo>
                  <a:lnTo>
                    <a:pt x="235743" y="214312"/>
                  </a:lnTo>
                  <a:lnTo>
                    <a:pt x="244093" y="215994"/>
                  </a:lnTo>
                  <a:lnTo>
                    <a:pt x="250904" y="220582"/>
                  </a:lnTo>
                  <a:lnTo>
                    <a:pt x="255493" y="227394"/>
                  </a:lnTo>
                  <a:lnTo>
                    <a:pt x="257174" y="235743"/>
                  </a:lnTo>
                  <a:lnTo>
                    <a:pt x="255493" y="244093"/>
                  </a:lnTo>
                  <a:lnTo>
                    <a:pt x="250904" y="250904"/>
                  </a:lnTo>
                  <a:lnTo>
                    <a:pt x="244093" y="255493"/>
                  </a:lnTo>
                  <a:lnTo>
                    <a:pt x="235743" y="257174"/>
                  </a:lnTo>
                  <a:close/>
                </a:path>
                <a:path w="386079" h="342900">
                  <a:moveTo>
                    <a:pt x="353217" y="278606"/>
                  </a:moveTo>
                  <a:lnTo>
                    <a:pt x="262934" y="278606"/>
                  </a:lnTo>
                  <a:lnTo>
                    <a:pt x="343100" y="219536"/>
                  </a:lnTo>
                  <a:lnTo>
                    <a:pt x="352746" y="215048"/>
                  </a:lnTo>
                  <a:lnTo>
                    <a:pt x="363000" y="214622"/>
                  </a:lnTo>
                  <a:lnTo>
                    <a:pt x="372664" y="218076"/>
                  </a:lnTo>
                  <a:lnTo>
                    <a:pt x="380538" y="225229"/>
                  </a:lnTo>
                  <a:lnTo>
                    <a:pt x="385026" y="234874"/>
                  </a:lnTo>
                  <a:lnTo>
                    <a:pt x="385409" y="244093"/>
                  </a:lnTo>
                  <a:lnTo>
                    <a:pt x="385452" y="245128"/>
                  </a:lnTo>
                  <a:lnTo>
                    <a:pt x="381998" y="254792"/>
                  </a:lnTo>
                  <a:lnTo>
                    <a:pt x="374845" y="262666"/>
                  </a:lnTo>
                  <a:lnTo>
                    <a:pt x="353217" y="278606"/>
                  </a:lnTo>
                  <a:close/>
                </a:path>
                <a:path w="386079" h="342900">
                  <a:moveTo>
                    <a:pt x="236011" y="342899"/>
                  </a:moveTo>
                  <a:lnTo>
                    <a:pt x="21431" y="342899"/>
                  </a:ln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0" y="278606"/>
                  </a:lnTo>
                  <a:lnTo>
                    <a:pt x="1681" y="270256"/>
                  </a:lnTo>
                  <a:lnTo>
                    <a:pt x="6270" y="263445"/>
                  </a:lnTo>
                  <a:lnTo>
                    <a:pt x="13081" y="258856"/>
                  </a:lnTo>
                  <a:lnTo>
                    <a:pt x="21431" y="257174"/>
                  </a:lnTo>
                  <a:lnTo>
                    <a:pt x="176272" y="257174"/>
                  </a:lnTo>
                  <a:lnTo>
                    <a:pt x="171449" y="261997"/>
                  </a:lnTo>
                  <a:lnTo>
                    <a:pt x="171449" y="273784"/>
                  </a:lnTo>
                  <a:lnTo>
                    <a:pt x="176272" y="278606"/>
                  </a:lnTo>
                  <a:lnTo>
                    <a:pt x="353217" y="278606"/>
                  </a:lnTo>
                  <a:lnTo>
                    <a:pt x="290058" y="325152"/>
                  </a:lnTo>
                  <a:lnTo>
                    <a:pt x="277742" y="332785"/>
                  </a:lnTo>
                  <a:lnTo>
                    <a:pt x="264466" y="338345"/>
                  </a:lnTo>
                  <a:lnTo>
                    <a:pt x="250474" y="341746"/>
                  </a:lnTo>
                  <a:lnTo>
                    <a:pt x="236011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6547619"/>
            <a:ext cx="10922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保険料の最適化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696436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6847655"/>
            <a:ext cx="22923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必要な補償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SimSun"/>
                <a:cs typeface="SimSun"/>
              </a:rPr>
              <a:t>維持しなが</a:t>
            </a:r>
            <a:r>
              <a:rPr sz="1150" spc="-110" dirty="0">
                <a:latin typeface="PMingLiU"/>
                <a:cs typeface="PMingLiU"/>
              </a:rPr>
              <a:t>ら</a:t>
            </a:r>
            <a:r>
              <a:rPr sz="1150" spc="-110" dirty="0">
                <a:latin typeface="SimSun"/>
                <a:cs typeface="SimSun"/>
              </a:rPr>
              <a:t>保険料</a:t>
            </a:r>
            <a:r>
              <a:rPr sz="1150" spc="-110" dirty="0">
                <a:latin typeface="Meiryo"/>
                <a:cs typeface="Meiryo"/>
              </a:rPr>
              <a:t>抑</a:t>
            </a:r>
            <a:r>
              <a:rPr sz="1150" spc="-90" dirty="0">
                <a:latin typeface="SimSun"/>
                <a:cs typeface="SimSun"/>
              </a:rPr>
              <a:t>制</a:t>
            </a:r>
            <a:r>
              <a:rPr sz="1150" spc="-110" dirty="0">
                <a:latin typeface="SimSun"/>
                <a:cs typeface="SimSun"/>
              </a:rPr>
              <a:t>割引制度の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50" dirty="0"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  <a:p>
            <a:pPr marL="12700">
              <a:spcBef>
                <a:spcPts val="120"/>
              </a:spcBef>
            </a:pPr>
            <a:r>
              <a:rPr sz="1150" spc="-110" dirty="0">
                <a:latin typeface="SimSun"/>
                <a:cs typeface="SimSun"/>
              </a:rPr>
              <a:t>補償内容の調整で費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00" dirty="0">
                <a:latin typeface="SimSun"/>
                <a:cs typeface="SimSun"/>
              </a:rPr>
              <a:t>対効果向上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4" y="6420643"/>
            <a:ext cx="3705225" cy="1181100"/>
            <a:chOff x="8181973" y="64198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9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3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22866" y="1738"/>
                  </a:lnTo>
                  <a:lnTo>
                    <a:pt x="3628692" y="2897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9"/>
                  </a:lnTo>
                  <a:lnTo>
                    <a:pt x="3677146" y="1136299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2" y="1140870"/>
                  </a:lnTo>
                  <a:lnTo>
                    <a:pt x="18551" y="1136299"/>
                  </a:lnTo>
                  <a:lnTo>
                    <a:pt x="15250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6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6299" y="6781799"/>
              <a:ext cx="423545" cy="342900"/>
            </a:xfrm>
            <a:custGeom>
              <a:avLst/>
              <a:gdLst/>
              <a:ahLst/>
              <a:cxnLst/>
              <a:rect l="l" t="t" r="r" b="b"/>
              <a:pathLst>
                <a:path w="42354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423545" h="342900">
                  <a:moveTo>
                    <a:pt x="366943" y="170177"/>
                  </a:moveTo>
                  <a:lnTo>
                    <a:pt x="321468" y="170177"/>
                  </a:lnTo>
                  <a:lnTo>
                    <a:pt x="395808" y="95770"/>
                  </a:lnTo>
                  <a:lnTo>
                    <a:pt x="401135" y="92229"/>
                  </a:lnTo>
                  <a:lnTo>
                    <a:pt x="407185" y="91049"/>
                  </a:lnTo>
                  <a:lnTo>
                    <a:pt x="413222" y="92229"/>
                  </a:lnTo>
                  <a:lnTo>
                    <a:pt x="418512" y="95770"/>
                  </a:lnTo>
                  <a:lnTo>
                    <a:pt x="422025" y="101098"/>
                  </a:lnTo>
                  <a:lnTo>
                    <a:pt x="423208" y="107147"/>
                  </a:lnTo>
                  <a:lnTo>
                    <a:pt x="422043" y="113184"/>
                  </a:lnTo>
                  <a:lnTo>
                    <a:pt x="418243" y="118877"/>
                  </a:lnTo>
                  <a:lnTo>
                    <a:pt x="366943" y="170177"/>
                  </a:lnTo>
                  <a:close/>
                </a:path>
                <a:path w="423545" h="342900">
                  <a:moveTo>
                    <a:pt x="418243" y="118877"/>
                  </a:moveTo>
                  <a:lnTo>
                    <a:pt x="418501" y="118490"/>
                  </a:lnTo>
                  <a:lnTo>
                    <a:pt x="418630" y="118490"/>
                  </a:lnTo>
                  <a:lnTo>
                    <a:pt x="418243" y="118877"/>
                  </a:lnTo>
                  <a:close/>
                </a:path>
                <a:path w="423545" h="342900">
                  <a:moveTo>
                    <a:pt x="321477" y="208988"/>
                  </a:moveTo>
                  <a:lnTo>
                    <a:pt x="267287" y="161404"/>
                  </a:lnTo>
                  <a:lnTo>
                    <a:pt x="262566" y="150027"/>
                  </a:lnTo>
                  <a:lnTo>
                    <a:pt x="263746" y="143990"/>
                  </a:lnTo>
                  <a:lnTo>
                    <a:pt x="267287" y="138700"/>
                  </a:lnTo>
                  <a:lnTo>
                    <a:pt x="272711" y="135168"/>
                  </a:lnTo>
                  <a:lnTo>
                    <a:pt x="278664" y="134003"/>
                  </a:lnTo>
                  <a:lnTo>
                    <a:pt x="284701" y="135168"/>
                  </a:lnTo>
                  <a:lnTo>
                    <a:pt x="289991" y="138700"/>
                  </a:lnTo>
                  <a:lnTo>
                    <a:pt x="321468" y="170177"/>
                  </a:lnTo>
                  <a:lnTo>
                    <a:pt x="366943" y="170177"/>
                  </a:lnTo>
                  <a:lnTo>
                    <a:pt x="332854" y="204266"/>
                  </a:lnTo>
                  <a:lnTo>
                    <a:pt x="327526" y="207807"/>
                  </a:lnTo>
                  <a:lnTo>
                    <a:pt x="321477" y="208988"/>
                  </a:lnTo>
                  <a:close/>
                </a:path>
                <a:path w="42354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6547619"/>
            <a:ext cx="13970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696436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1" y="6847656"/>
            <a:ext cx="2021839" cy="56630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簡</a:t>
            </a:r>
            <a:r>
              <a:rPr sz="1150" spc="-110" dirty="0">
                <a:latin typeface="Meiryo"/>
                <a:cs typeface="Meiryo"/>
              </a:rPr>
              <a:t>単</a:t>
            </a:r>
            <a:r>
              <a:rPr sz="1150" spc="-110" dirty="0">
                <a:latin typeface="SimSun"/>
                <a:cs typeface="SimSun"/>
              </a:rPr>
              <a:t>かつ迅速な契約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80" dirty="0">
                <a:latin typeface="SimSun"/>
                <a:cs typeface="SimSun"/>
              </a:rPr>
              <a:t>続き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⽐</a:t>
            </a:r>
            <a:r>
              <a:rPr sz="1150" spc="-110" dirty="0">
                <a:latin typeface="SimSun"/>
                <a:cs typeface="SimSun"/>
              </a:rPr>
              <a:t>較検討に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納得感のあ</a:t>
            </a:r>
            <a:r>
              <a:rPr sz="1150" spc="-110" dirty="0">
                <a:latin typeface="PMingLiU"/>
                <a:cs typeface="PMingLiU"/>
              </a:rPr>
              <a:t>る</a:t>
            </a:r>
            <a:r>
              <a:rPr sz="1150" spc="-110" dirty="0">
                <a:latin typeface="SimSun"/>
                <a:cs typeface="SimSun"/>
              </a:rPr>
              <a:t>選</a:t>
            </a:r>
            <a:r>
              <a:rPr sz="1150" spc="-95" dirty="0">
                <a:latin typeface="Meiryo"/>
                <a:cs typeface="Meiryo"/>
              </a:rPr>
              <a:t>択</a:t>
            </a:r>
            <a:r>
              <a:rPr sz="1150" spc="-110" dirty="0">
                <a:latin typeface="SimSun"/>
                <a:cs typeface="SimSun"/>
              </a:rPr>
              <a:t>補償内容の視覚的な理解促進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8020212"/>
            <a:ext cx="6871334" cy="72282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お客さまの現状に合</a:t>
            </a:r>
            <a:r>
              <a:rPr sz="1350" spc="-170" dirty="0">
                <a:latin typeface="PMingLiU"/>
                <a:cs typeface="PMingLiU"/>
              </a:rPr>
              <a:t>わ</a:t>
            </a:r>
            <a:r>
              <a:rPr sz="1350" spc="-170" dirty="0">
                <a:latin typeface="SimSun"/>
                <a:cs typeface="SimSun"/>
              </a:rPr>
              <a:t>せた最適な補償</a:t>
            </a:r>
            <a:r>
              <a:rPr sz="1350" spc="-170" dirty="0">
                <a:latin typeface="PMingLiU"/>
                <a:cs typeface="PMingLiU"/>
              </a:rPr>
              <a:t>プランを</a:t>
            </a: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5" dirty="0">
                <a:latin typeface="SimSun"/>
                <a:cs typeface="SimSun"/>
              </a:rPr>
              <a:t>動算出し、前年同条件との</a:t>
            </a:r>
            <a:r>
              <a:rPr sz="1350" spc="-170" dirty="0">
                <a:latin typeface="Meiryo"/>
                <a:cs typeface="Meiryo"/>
              </a:rPr>
              <a:t>⽐</a:t>
            </a:r>
            <a:r>
              <a:rPr sz="1350" spc="-170" dirty="0">
                <a:latin typeface="SimSun"/>
                <a:cs typeface="SimSun"/>
              </a:rPr>
              <a:t>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提</a:t>
            </a:r>
            <a:r>
              <a:rPr sz="1350" spc="-170" dirty="0">
                <a:latin typeface="Meiryo"/>
                <a:cs typeface="Meiryo"/>
              </a:rPr>
              <a:t>⽰</a:t>
            </a:r>
            <a:r>
              <a:rPr sz="1350" spc="-170" dirty="0">
                <a:latin typeface="SimSun"/>
                <a:cs typeface="SimSun"/>
              </a:rPr>
              <a:t>す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65" dirty="0">
                <a:latin typeface="SimSun"/>
                <a:cs typeface="SimSun"/>
              </a:rPr>
              <a:t>ことで、</a:t>
            </a:r>
            <a:r>
              <a:rPr sz="1350" spc="-170" dirty="0">
                <a:latin typeface="SimSun"/>
                <a:cs typeface="SimSun"/>
              </a:rPr>
              <a:t>お客さまが契約内容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⼗</a:t>
            </a:r>
            <a:r>
              <a:rPr sz="1350" spc="-170" dirty="0">
                <a:latin typeface="SimSun"/>
                <a:cs typeface="SimSun"/>
              </a:rPr>
              <a:t>分に理解し、最適な選</a:t>
            </a:r>
            <a:r>
              <a:rPr sz="1350" spc="-170" dirty="0">
                <a:latin typeface="Meiryo"/>
                <a:cs typeface="Meiryo"/>
              </a:rPr>
              <a:t>択</a:t>
            </a:r>
            <a:r>
              <a:rPr sz="1350" spc="-180" dirty="0">
                <a:latin typeface="SimSun"/>
                <a:cs typeface="SimSun"/>
              </a:rPr>
              <a:t>ができ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70" dirty="0">
                <a:latin typeface="SimSun"/>
                <a:cs typeface="SimSun"/>
              </a:rPr>
              <a:t>環境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85" dirty="0">
                <a:latin typeface="SimSun"/>
                <a:cs typeface="SimSun"/>
              </a:rPr>
              <a:t>提供しています。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66974" y="1162843"/>
            <a:ext cx="2095500" cy="1524000"/>
            <a:chOff x="2466974" y="1162049"/>
            <a:chExt cx="2095500" cy="1524000"/>
          </a:xfrm>
        </p:grpSpPr>
        <p:sp>
          <p:nvSpPr>
            <p:cNvPr id="36" name="object 36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50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43274" y="1371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30284" y="50212"/>
                  </a:moveTo>
                  <a:lnTo>
                    <a:pt x="50249" y="50212"/>
                  </a:lnTo>
                  <a:lnTo>
                    <a:pt x="75593" y="29299"/>
                  </a:lnTo>
                  <a:lnTo>
                    <a:pt x="104711" y="13486"/>
                  </a:lnTo>
                  <a:lnTo>
                    <a:pt x="136894" y="3487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83173" y="42862"/>
                  </a:lnTo>
                  <a:lnTo>
                    <a:pt x="171449" y="42862"/>
                  </a:lnTo>
                  <a:lnTo>
                    <a:pt x="145543" y="45475"/>
                  </a:lnTo>
                  <a:lnTo>
                    <a:pt x="130284" y="50212"/>
                  </a:lnTo>
                  <a:close/>
                </a:path>
                <a:path w="342900" h="342900">
                  <a:moveTo>
                    <a:pt x="89810" y="128587"/>
                  </a:moveTo>
                  <a:lnTo>
                    <a:pt x="7166" y="128587"/>
                  </a:lnTo>
                  <a:lnTo>
                    <a:pt x="0" y="121408"/>
                  </a:lnTo>
                  <a:lnTo>
                    <a:pt x="0" y="38777"/>
                  </a:lnTo>
                  <a:lnTo>
                    <a:pt x="2868" y="29568"/>
                  </a:lnTo>
                  <a:lnTo>
                    <a:pt x="9937" y="23976"/>
                  </a:lnTo>
                  <a:lnTo>
                    <a:pt x="18901" y="22954"/>
                  </a:lnTo>
                  <a:lnTo>
                    <a:pt x="27458" y="27458"/>
                  </a:lnTo>
                  <a:lnTo>
                    <a:pt x="50212" y="50212"/>
                  </a:lnTo>
                  <a:lnTo>
                    <a:pt x="130284" y="50212"/>
                  </a:lnTo>
                  <a:lnTo>
                    <a:pt x="121413" y="52966"/>
                  </a:lnTo>
                  <a:lnTo>
                    <a:pt x="99581" y="64815"/>
                  </a:lnTo>
                  <a:lnTo>
                    <a:pt x="80568" y="80501"/>
                  </a:lnTo>
                  <a:lnTo>
                    <a:pt x="101195" y="101128"/>
                  </a:lnTo>
                  <a:lnTo>
                    <a:pt x="105698" y="109685"/>
                  </a:lnTo>
                  <a:lnTo>
                    <a:pt x="104669" y="118650"/>
                  </a:lnTo>
                  <a:lnTo>
                    <a:pt x="99057" y="125719"/>
                  </a:lnTo>
                  <a:lnTo>
                    <a:pt x="89810" y="128587"/>
                  </a:lnTo>
                  <a:close/>
                </a:path>
                <a:path w="342900" h="342900">
                  <a:moveTo>
                    <a:pt x="283173" y="300037"/>
                  </a:moveTo>
                  <a:lnTo>
                    <a:pt x="171449" y="300037"/>
                  </a:lnTo>
                  <a:lnTo>
                    <a:pt x="221491" y="289928"/>
                  </a:lnTo>
                  <a:lnTo>
                    <a:pt x="262365" y="262365"/>
                  </a:lnTo>
                  <a:lnTo>
                    <a:pt x="289928" y="221491"/>
                  </a:lnTo>
                  <a:lnTo>
                    <a:pt x="300037" y="171449"/>
                  </a:lnTo>
                  <a:lnTo>
                    <a:pt x="289928" y="121408"/>
                  </a:lnTo>
                  <a:lnTo>
                    <a:pt x="265316" y="84911"/>
                  </a:lnTo>
                  <a:lnTo>
                    <a:pt x="262315" y="80501"/>
                  </a:lnTo>
                  <a:lnTo>
                    <a:pt x="221470" y="52966"/>
                  </a:lnTo>
                  <a:lnTo>
                    <a:pt x="171449" y="42862"/>
                  </a:lnTo>
                  <a:lnTo>
                    <a:pt x="283173" y="42862"/>
                  </a:lnTo>
                  <a:lnTo>
                    <a:pt x="319494" y="84911"/>
                  </a:lnTo>
                  <a:lnTo>
                    <a:pt x="336713" y="125719"/>
                  </a:lnTo>
                  <a:lnTo>
                    <a:pt x="342899" y="171449"/>
                  </a:lnTo>
                  <a:lnTo>
                    <a:pt x="336776" y="217031"/>
                  </a:lnTo>
                  <a:lnTo>
                    <a:pt x="319494" y="257988"/>
                  </a:lnTo>
                  <a:lnTo>
                    <a:pt x="292687" y="292687"/>
                  </a:lnTo>
                  <a:lnTo>
                    <a:pt x="283173" y="300037"/>
                  </a:lnTo>
                  <a:close/>
                </a:path>
                <a:path w="342900" h="342900">
                  <a:moveTo>
                    <a:pt x="219661" y="235777"/>
                  </a:moveTo>
                  <a:lnTo>
                    <a:pt x="213612" y="234596"/>
                  </a:lnTo>
                  <a:lnTo>
                    <a:pt x="208284" y="231055"/>
                  </a:lnTo>
                  <a:lnTo>
                    <a:pt x="157050" y="179821"/>
                  </a:lnTo>
                  <a:lnTo>
                    <a:pt x="155376" y="175736"/>
                  </a:lnTo>
                  <a:lnTo>
                    <a:pt x="155376" y="92891"/>
                  </a:lnTo>
                  <a:lnTo>
                    <a:pt x="162542" y="85724"/>
                  </a:lnTo>
                  <a:lnTo>
                    <a:pt x="180290" y="85724"/>
                  </a:lnTo>
                  <a:lnTo>
                    <a:pt x="187456" y="92891"/>
                  </a:lnTo>
                  <a:lnTo>
                    <a:pt x="187456" y="164819"/>
                  </a:lnTo>
                  <a:lnTo>
                    <a:pt x="230988" y="208351"/>
                  </a:lnTo>
                  <a:lnTo>
                    <a:pt x="234520" y="213641"/>
                  </a:lnTo>
                  <a:lnTo>
                    <a:pt x="235685" y="219678"/>
                  </a:lnTo>
                  <a:lnTo>
                    <a:pt x="234501" y="225728"/>
                  </a:lnTo>
                  <a:lnTo>
                    <a:pt x="230988" y="231055"/>
                  </a:lnTo>
                  <a:lnTo>
                    <a:pt x="225698" y="234596"/>
                  </a:lnTo>
                  <a:lnTo>
                    <a:pt x="219661" y="235777"/>
                  </a:lnTo>
                  <a:close/>
                </a:path>
                <a:path w="342900" h="342900">
                  <a:moveTo>
                    <a:pt x="171449" y="342899"/>
                  </a:moveTo>
                  <a:lnTo>
                    <a:pt x="119236" y="334787"/>
                  </a:lnTo>
                  <a:lnTo>
                    <a:pt x="73402" y="312159"/>
                  </a:lnTo>
                  <a:lnTo>
                    <a:pt x="64621" y="298481"/>
                  </a:lnTo>
                  <a:lnTo>
                    <a:pt x="64647" y="292687"/>
                  </a:lnTo>
                  <a:lnTo>
                    <a:pt x="64762" y="289928"/>
                  </a:lnTo>
                  <a:lnTo>
                    <a:pt x="68111" y="282289"/>
                  </a:lnTo>
                  <a:lnTo>
                    <a:pt x="74294" y="276414"/>
                  </a:lnTo>
                  <a:lnTo>
                    <a:pt x="81966" y="273466"/>
                  </a:lnTo>
                  <a:lnTo>
                    <a:pt x="90177" y="273606"/>
                  </a:lnTo>
                  <a:lnTo>
                    <a:pt x="97980" y="276998"/>
                  </a:lnTo>
                  <a:lnTo>
                    <a:pt x="114404" y="286729"/>
                  </a:lnTo>
                  <a:lnTo>
                    <a:pt x="132279" y="293968"/>
                  </a:lnTo>
                  <a:lnTo>
                    <a:pt x="151371" y="298481"/>
                  </a:lnTo>
                  <a:lnTo>
                    <a:pt x="171449" y="300037"/>
                  </a:lnTo>
                  <a:lnTo>
                    <a:pt x="283173" y="300037"/>
                  </a:lnTo>
                  <a:lnTo>
                    <a:pt x="257988" y="319494"/>
                  </a:lnTo>
                  <a:lnTo>
                    <a:pt x="217031" y="336776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97162" y="1772978"/>
            <a:ext cx="1625600" cy="66441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190" dirty="0">
                <a:latin typeface="SimSun"/>
                <a:cs typeface="SimSun"/>
              </a:rPr>
              <a:t>継続前契約情報</a:t>
            </a:r>
            <a:endParaRPr sz="1550">
              <a:latin typeface="SimSun"/>
              <a:cs typeface="SimSun"/>
            </a:endParaRPr>
          </a:p>
          <a:p>
            <a:pPr marL="12065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お客さまの現在の契約内容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80" dirty="0">
                <a:latin typeface="SimSun"/>
                <a:cs typeface="SimSun"/>
              </a:rPr>
              <a:t>取得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48249" y="1162843"/>
            <a:ext cx="2095500" cy="1524000"/>
            <a:chOff x="5048249" y="1162049"/>
            <a:chExt cx="2095500" cy="1524000"/>
          </a:xfrm>
        </p:grpSpPr>
        <p:sp>
          <p:nvSpPr>
            <p:cNvPr id="41" name="object 41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5" y="1478703"/>
                  </a:lnTo>
                  <a:lnTo>
                    <a:pt x="26245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3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7521" y="1376957"/>
              <a:ext cx="422275" cy="335280"/>
            </a:xfrm>
            <a:custGeom>
              <a:avLst/>
              <a:gdLst/>
              <a:ahLst/>
              <a:cxnLst/>
              <a:rect l="l" t="t" r="r" b="b"/>
              <a:pathLst>
                <a:path w="422275" h="335280">
                  <a:moveTo>
                    <a:pt x="160533" y="45720"/>
                  </a:moveTo>
                  <a:lnTo>
                    <a:pt x="51702" y="45720"/>
                  </a:lnTo>
                  <a:lnTo>
                    <a:pt x="57261" y="41910"/>
                  </a:lnTo>
                  <a:lnTo>
                    <a:pt x="63171" y="38100"/>
                  </a:lnTo>
                  <a:lnTo>
                    <a:pt x="69408" y="34290"/>
                  </a:lnTo>
                  <a:lnTo>
                    <a:pt x="75946" y="31750"/>
                  </a:lnTo>
                  <a:lnTo>
                    <a:pt x="80032" y="12700"/>
                  </a:lnTo>
                  <a:lnTo>
                    <a:pt x="81304" y="6350"/>
                  </a:lnTo>
                  <a:lnTo>
                    <a:pt x="86126" y="1270"/>
                  </a:lnTo>
                  <a:lnTo>
                    <a:pt x="96842" y="0"/>
                  </a:lnTo>
                  <a:lnTo>
                    <a:pt x="119814" y="0"/>
                  </a:lnTo>
                  <a:lnTo>
                    <a:pt x="126109" y="1270"/>
                  </a:lnTo>
                  <a:lnTo>
                    <a:pt x="130931" y="6350"/>
                  </a:lnTo>
                  <a:lnTo>
                    <a:pt x="132204" y="12700"/>
                  </a:lnTo>
                  <a:lnTo>
                    <a:pt x="136289" y="31750"/>
                  </a:lnTo>
                  <a:lnTo>
                    <a:pt x="142799" y="34290"/>
                  </a:lnTo>
                  <a:lnTo>
                    <a:pt x="149039" y="38100"/>
                  </a:lnTo>
                  <a:lnTo>
                    <a:pt x="154965" y="41910"/>
                  </a:lnTo>
                  <a:lnTo>
                    <a:pt x="160533" y="45720"/>
                  </a:lnTo>
                  <a:close/>
                </a:path>
                <a:path w="422275" h="335280">
                  <a:moveTo>
                    <a:pt x="26722" y="186690"/>
                  </a:moveTo>
                  <a:lnTo>
                    <a:pt x="20024" y="184150"/>
                  </a:lnTo>
                  <a:lnTo>
                    <a:pt x="16207" y="179070"/>
                  </a:lnTo>
                  <a:lnTo>
                    <a:pt x="13796" y="176530"/>
                  </a:lnTo>
                  <a:lnTo>
                    <a:pt x="11586" y="172720"/>
                  </a:lnTo>
                  <a:lnTo>
                    <a:pt x="9577" y="170180"/>
                  </a:lnTo>
                  <a:lnTo>
                    <a:pt x="7567" y="166370"/>
                  </a:lnTo>
                  <a:lnTo>
                    <a:pt x="5692" y="162560"/>
                  </a:lnTo>
                  <a:lnTo>
                    <a:pt x="4018" y="160020"/>
                  </a:lnTo>
                  <a:lnTo>
                    <a:pt x="2477" y="156210"/>
                  </a:lnTo>
                  <a:lnTo>
                    <a:pt x="0" y="149860"/>
                  </a:lnTo>
                  <a:lnTo>
                    <a:pt x="1875" y="143510"/>
                  </a:lnTo>
                  <a:lnTo>
                    <a:pt x="21498" y="125730"/>
                  </a:lnTo>
                  <a:lnTo>
                    <a:pt x="20761" y="121920"/>
                  </a:lnTo>
                  <a:lnTo>
                    <a:pt x="20359" y="116840"/>
                  </a:lnTo>
                  <a:lnTo>
                    <a:pt x="20359" y="106680"/>
                  </a:lnTo>
                  <a:lnTo>
                    <a:pt x="20761" y="102870"/>
                  </a:lnTo>
                  <a:lnTo>
                    <a:pt x="21498" y="97790"/>
                  </a:lnTo>
                  <a:lnTo>
                    <a:pt x="6630" y="85090"/>
                  </a:lnTo>
                  <a:lnTo>
                    <a:pt x="1875" y="80010"/>
                  </a:lnTo>
                  <a:lnTo>
                    <a:pt x="0" y="73660"/>
                  </a:lnTo>
                  <a:lnTo>
                    <a:pt x="4018" y="64770"/>
                  </a:lnTo>
                  <a:lnTo>
                    <a:pt x="5692" y="60960"/>
                  </a:lnTo>
                  <a:lnTo>
                    <a:pt x="9577" y="53340"/>
                  </a:lnTo>
                  <a:lnTo>
                    <a:pt x="11653" y="50800"/>
                  </a:lnTo>
                  <a:lnTo>
                    <a:pt x="13863" y="46990"/>
                  </a:lnTo>
                  <a:lnTo>
                    <a:pt x="20024" y="39370"/>
                  </a:lnTo>
                  <a:lnTo>
                    <a:pt x="26722" y="36830"/>
                  </a:lnTo>
                  <a:lnTo>
                    <a:pt x="32749" y="39370"/>
                  </a:lnTo>
                  <a:lnTo>
                    <a:pt x="51702" y="45720"/>
                  </a:lnTo>
                  <a:lnTo>
                    <a:pt x="197279" y="45720"/>
                  </a:lnTo>
                  <a:lnTo>
                    <a:pt x="198306" y="46990"/>
                  </a:lnTo>
                  <a:lnTo>
                    <a:pt x="200516" y="50800"/>
                  </a:lnTo>
                  <a:lnTo>
                    <a:pt x="202525" y="53340"/>
                  </a:lnTo>
                  <a:lnTo>
                    <a:pt x="204601" y="57150"/>
                  </a:lnTo>
                  <a:lnTo>
                    <a:pt x="206476" y="60960"/>
                  </a:lnTo>
                  <a:lnTo>
                    <a:pt x="208151" y="64770"/>
                  </a:lnTo>
                  <a:lnTo>
                    <a:pt x="209691" y="67310"/>
                  </a:lnTo>
                  <a:lnTo>
                    <a:pt x="212169" y="73660"/>
                  </a:lnTo>
                  <a:lnTo>
                    <a:pt x="210294" y="80010"/>
                  </a:lnTo>
                  <a:lnTo>
                    <a:pt x="97721" y="80010"/>
                  </a:lnTo>
                  <a:lnTo>
                    <a:pt x="89844" y="83820"/>
                  </a:lnTo>
                  <a:lnTo>
                    <a:pt x="73937" y="107950"/>
                  </a:lnTo>
                  <a:lnTo>
                    <a:pt x="73937" y="115570"/>
                  </a:lnTo>
                  <a:lnTo>
                    <a:pt x="97721" y="143510"/>
                  </a:lnTo>
                  <a:lnTo>
                    <a:pt x="210160" y="143510"/>
                  </a:lnTo>
                  <a:lnTo>
                    <a:pt x="212035" y="149860"/>
                  </a:lnTo>
                  <a:lnTo>
                    <a:pt x="209557" y="156210"/>
                  </a:lnTo>
                  <a:lnTo>
                    <a:pt x="208017" y="158750"/>
                  </a:lnTo>
                  <a:lnTo>
                    <a:pt x="206342" y="162560"/>
                  </a:lnTo>
                  <a:lnTo>
                    <a:pt x="204467" y="166370"/>
                  </a:lnTo>
                  <a:lnTo>
                    <a:pt x="202391" y="170180"/>
                  </a:lnTo>
                  <a:lnTo>
                    <a:pt x="200382" y="172720"/>
                  </a:lnTo>
                  <a:lnTo>
                    <a:pt x="198172" y="176530"/>
                  </a:lnTo>
                  <a:lnTo>
                    <a:pt x="197145" y="177800"/>
                  </a:lnTo>
                  <a:lnTo>
                    <a:pt x="51635" y="177800"/>
                  </a:lnTo>
                  <a:lnTo>
                    <a:pt x="32749" y="184150"/>
                  </a:lnTo>
                  <a:lnTo>
                    <a:pt x="26722" y="186690"/>
                  </a:lnTo>
                  <a:close/>
                </a:path>
                <a:path w="422275" h="335280">
                  <a:moveTo>
                    <a:pt x="197279" y="45720"/>
                  </a:moveTo>
                  <a:lnTo>
                    <a:pt x="160533" y="45720"/>
                  </a:lnTo>
                  <a:lnTo>
                    <a:pt x="179419" y="39370"/>
                  </a:lnTo>
                  <a:lnTo>
                    <a:pt x="185447" y="36830"/>
                  </a:lnTo>
                  <a:lnTo>
                    <a:pt x="192144" y="39370"/>
                  </a:lnTo>
                  <a:lnTo>
                    <a:pt x="197279" y="45720"/>
                  </a:lnTo>
                  <a:close/>
                </a:path>
                <a:path w="422275" h="335280">
                  <a:moveTo>
                    <a:pt x="210160" y="143510"/>
                  </a:moveTo>
                  <a:lnTo>
                    <a:pt x="114448" y="143510"/>
                  </a:lnTo>
                  <a:lnTo>
                    <a:pt x="122325" y="139700"/>
                  </a:lnTo>
                  <a:lnTo>
                    <a:pt x="125801" y="137160"/>
                  </a:lnTo>
                  <a:lnTo>
                    <a:pt x="131830" y="132080"/>
                  </a:lnTo>
                  <a:lnTo>
                    <a:pt x="134153" y="128270"/>
                  </a:lnTo>
                  <a:lnTo>
                    <a:pt x="137415" y="120650"/>
                  </a:lnTo>
                  <a:lnTo>
                    <a:pt x="138231" y="115570"/>
                  </a:lnTo>
                  <a:lnTo>
                    <a:pt x="138231" y="107950"/>
                  </a:lnTo>
                  <a:lnTo>
                    <a:pt x="114448" y="80010"/>
                  </a:lnTo>
                  <a:lnTo>
                    <a:pt x="210294" y="80010"/>
                  </a:lnTo>
                  <a:lnTo>
                    <a:pt x="205539" y="85090"/>
                  </a:lnTo>
                  <a:lnTo>
                    <a:pt x="205405" y="85090"/>
                  </a:lnTo>
                  <a:lnTo>
                    <a:pt x="190537" y="97790"/>
                  </a:lnTo>
                  <a:lnTo>
                    <a:pt x="191273" y="102870"/>
                  </a:lnTo>
                  <a:lnTo>
                    <a:pt x="191675" y="106680"/>
                  </a:lnTo>
                  <a:lnTo>
                    <a:pt x="191675" y="116840"/>
                  </a:lnTo>
                  <a:lnTo>
                    <a:pt x="191273" y="120650"/>
                  </a:lnTo>
                  <a:lnTo>
                    <a:pt x="190537" y="125730"/>
                  </a:lnTo>
                  <a:lnTo>
                    <a:pt x="205405" y="139700"/>
                  </a:lnTo>
                  <a:lnTo>
                    <a:pt x="210160" y="143510"/>
                  </a:lnTo>
                  <a:close/>
                </a:path>
                <a:path w="422275" h="335280">
                  <a:moveTo>
                    <a:pt x="271574" y="335280"/>
                  </a:moveTo>
                  <a:lnTo>
                    <a:pt x="265747" y="332740"/>
                  </a:lnTo>
                  <a:lnTo>
                    <a:pt x="258715" y="330200"/>
                  </a:lnTo>
                  <a:lnTo>
                    <a:pt x="255366" y="327660"/>
                  </a:lnTo>
                  <a:lnTo>
                    <a:pt x="251750" y="326390"/>
                  </a:lnTo>
                  <a:lnTo>
                    <a:pt x="248334" y="323850"/>
                  </a:lnTo>
                  <a:lnTo>
                    <a:pt x="245119" y="321310"/>
                  </a:lnTo>
                  <a:lnTo>
                    <a:pt x="236882" y="316230"/>
                  </a:lnTo>
                  <a:lnTo>
                    <a:pt x="235207" y="308610"/>
                  </a:lnTo>
                  <a:lnTo>
                    <a:pt x="237217" y="303530"/>
                  </a:lnTo>
                  <a:lnTo>
                    <a:pt x="243445" y="284480"/>
                  </a:lnTo>
                  <a:lnTo>
                    <a:pt x="239243" y="278130"/>
                  </a:lnTo>
                  <a:lnTo>
                    <a:pt x="235492" y="273050"/>
                  </a:lnTo>
                  <a:lnTo>
                    <a:pt x="232219" y="266700"/>
                  </a:lnTo>
                  <a:lnTo>
                    <a:pt x="229448" y="260350"/>
                  </a:lnTo>
                  <a:lnTo>
                    <a:pt x="209959" y="255270"/>
                  </a:lnTo>
                  <a:lnTo>
                    <a:pt x="203797" y="254000"/>
                  </a:lnTo>
                  <a:lnTo>
                    <a:pt x="198774" y="250190"/>
                  </a:lnTo>
                  <a:lnTo>
                    <a:pt x="197502" y="238760"/>
                  </a:lnTo>
                  <a:lnTo>
                    <a:pt x="197502" y="220980"/>
                  </a:lnTo>
                  <a:lnTo>
                    <a:pt x="198774" y="209550"/>
                  </a:lnTo>
                  <a:lnTo>
                    <a:pt x="203730" y="204470"/>
                  </a:lnTo>
                  <a:lnTo>
                    <a:pt x="229448" y="199390"/>
                  </a:lnTo>
                  <a:lnTo>
                    <a:pt x="232191" y="193040"/>
                  </a:lnTo>
                  <a:lnTo>
                    <a:pt x="235467" y="186690"/>
                  </a:lnTo>
                  <a:lnTo>
                    <a:pt x="239233" y="180340"/>
                  </a:lnTo>
                  <a:lnTo>
                    <a:pt x="243445" y="175260"/>
                  </a:lnTo>
                  <a:lnTo>
                    <a:pt x="237217" y="156210"/>
                  </a:lnTo>
                  <a:lnTo>
                    <a:pt x="235208" y="149860"/>
                  </a:lnTo>
                  <a:lnTo>
                    <a:pt x="236882" y="143510"/>
                  </a:lnTo>
                  <a:lnTo>
                    <a:pt x="241972" y="139700"/>
                  </a:lnTo>
                  <a:lnTo>
                    <a:pt x="245119" y="137160"/>
                  </a:lnTo>
                  <a:lnTo>
                    <a:pt x="248334" y="135890"/>
                  </a:lnTo>
                  <a:lnTo>
                    <a:pt x="251750" y="133350"/>
                  </a:lnTo>
                  <a:lnTo>
                    <a:pt x="255232" y="130810"/>
                  </a:lnTo>
                  <a:lnTo>
                    <a:pt x="262131" y="128270"/>
                  </a:lnTo>
                  <a:lnTo>
                    <a:pt x="265680" y="125730"/>
                  </a:lnTo>
                  <a:lnTo>
                    <a:pt x="271574" y="123190"/>
                  </a:lnTo>
                  <a:lnTo>
                    <a:pt x="278204" y="125730"/>
                  </a:lnTo>
                  <a:lnTo>
                    <a:pt x="295684" y="144780"/>
                  </a:lnTo>
                  <a:lnTo>
                    <a:pt x="382882" y="144780"/>
                  </a:lnTo>
                  <a:lnTo>
                    <a:pt x="384222" y="149860"/>
                  </a:lnTo>
                  <a:lnTo>
                    <a:pt x="382212" y="156210"/>
                  </a:lnTo>
                  <a:lnTo>
                    <a:pt x="375984" y="175260"/>
                  </a:lnTo>
                  <a:lnTo>
                    <a:pt x="380187" y="180340"/>
                  </a:lnTo>
                  <a:lnTo>
                    <a:pt x="383937" y="186690"/>
                  </a:lnTo>
                  <a:lnTo>
                    <a:pt x="387210" y="193040"/>
                  </a:lnTo>
                  <a:lnTo>
                    <a:pt x="389427" y="198120"/>
                  </a:lnTo>
                  <a:lnTo>
                    <a:pt x="301317" y="198120"/>
                  </a:lnTo>
                  <a:lnTo>
                    <a:pt x="293440" y="201930"/>
                  </a:lnTo>
                  <a:lnTo>
                    <a:pt x="277534" y="226060"/>
                  </a:lnTo>
                  <a:lnTo>
                    <a:pt x="277534" y="233680"/>
                  </a:lnTo>
                  <a:lnTo>
                    <a:pt x="301317" y="261620"/>
                  </a:lnTo>
                  <a:lnTo>
                    <a:pt x="389433" y="261620"/>
                  </a:lnTo>
                  <a:lnTo>
                    <a:pt x="387239" y="266700"/>
                  </a:lnTo>
                  <a:lnTo>
                    <a:pt x="383962" y="273050"/>
                  </a:lnTo>
                  <a:lnTo>
                    <a:pt x="380196" y="278130"/>
                  </a:lnTo>
                  <a:lnTo>
                    <a:pt x="375984" y="284480"/>
                  </a:lnTo>
                  <a:lnTo>
                    <a:pt x="382212" y="303530"/>
                  </a:lnTo>
                  <a:lnTo>
                    <a:pt x="384222" y="308610"/>
                  </a:lnTo>
                  <a:lnTo>
                    <a:pt x="383105" y="313690"/>
                  </a:lnTo>
                  <a:lnTo>
                    <a:pt x="295751" y="313690"/>
                  </a:lnTo>
                  <a:lnTo>
                    <a:pt x="282490" y="328930"/>
                  </a:lnTo>
                  <a:lnTo>
                    <a:pt x="278204" y="334010"/>
                  </a:lnTo>
                  <a:lnTo>
                    <a:pt x="271574" y="335280"/>
                  </a:lnTo>
                  <a:close/>
                </a:path>
                <a:path w="422275" h="335280">
                  <a:moveTo>
                    <a:pt x="382882" y="144780"/>
                  </a:moveTo>
                  <a:lnTo>
                    <a:pt x="323678" y="144780"/>
                  </a:lnTo>
                  <a:lnTo>
                    <a:pt x="336939" y="130810"/>
                  </a:lnTo>
                  <a:lnTo>
                    <a:pt x="341225" y="125730"/>
                  </a:lnTo>
                  <a:lnTo>
                    <a:pt x="347856" y="123190"/>
                  </a:lnTo>
                  <a:lnTo>
                    <a:pt x="357299" y="128270"/>
                  </a:lnTo>
                  <a:lnTo>
                    <a:pt x="360781" y="129540"/>
                  </a:lnTo>
                  <a:lnTo>
                    <a:pt x="367679" y="133350"/>
                  </a:lnTo>
                  <a:lnTo>
                    <a:pt x="371028" y="135890"/>
                  </a:lnTo>
                  <a:lnTo>
                    <a:pt x="374310" y="137160"/>
                  </a:lnTo>
                  <a:lnTo>
                    <a:pt x="382547" y="143510"/>
                  </a:lnTo>
                  <a:lnTo>
                    <a:pt x="382882" y="144780"/>
                  </a:lnTo>
                  <a:close/>
                </a:path>
                <a:path w="422275" h="335280">
                  <a:moveTo>
                    <a:pt x="319124" y="144780"/>
                  </a:moveTo>
                  <a:lnTo>
                    <a:pt x="300238" y="144780"/>
                  </a:lnTo>
                  <a:lnTo>
                    <a:pt x="304926" y="143510"/>
                  </a:lnTo>
                  <a:lnTo>
                    <a:pt x="314436" y="143510"/>
                  </a:lnTo>
                  <a:lnTo>
                    <a:pt x="319124" y="144780"/>
                  </a:lnTo>
                  <a:close/>
                </a:path>
                <a:path w="422275" h="335280">
                  <a:moveTo>
                    <a:pt x="110638" y="224790"/>
                  </a:moveTo>
                  <a:lnTo>
                    <a:pt x="101396" y="224790"/>
                  </a:lnTo>
                  <a:lnTo>
                    <a:pt x="96842" y="223520"/>
                  </a:lnTo>
                  <a:lnTo>
                    <a:pt x="86059" y="222250"/>
                  </a:lnTo>
                  <a:lnTo>
                    <a:pt x="81237" y="218440"/>
                  </a:lnTo>
                  <a:lnTo>
                    <a:pt x="75880" y="191770"/>
                  </a:lnTo>
                  <a:lnTo>
                    <a:pt x="69370" y="189230"/>
                  </a:lnTo>
                  <a:lnTo>
                    <a:pt x="63130" y="186690"/>
                  </a:lnTo>
                  <a:lnTo>
                    <a:pt x="57204" y="182880"/>
                  </a:lnTo>
                  <a:lnTo>
                    <a:pt x="51635" y="177800"/>
                  </a:lnTo>
                  <a:lnTo>
                    <a:pt x="160399" y="177800"/>
                  </a:lnTo>
                  <a:lnTo>
                    <a:pt x="154840" y="182880"/>
                  </a:lnTo>
                  <a:lnTo>
                    <a:pt x="148930" y="186690"/>
                  </a:lnTo>
                  <a:lnTo>
                    <a:pt x="142693" y="189230"/>
                  </a:lnTo>
                  <a:lnTo>
                    <a:pt x="136155" y="191770"/>
                  </a:lnTo>
                  <a:lnTo>
                    <a:pt x="132070" y="212090"/>
                  </a:lnTo>
                  <a:lnTo>
                    <a:pt x="130797" y="217170"/>
                  </a:lnTo>
                  <a:lnTo>
                    <a:pt x="125975" y="222250"/>
                  </a:lnTo>
                  <a:lnTo>
                    <a:pt x="115192" y="223520"/>
                  </a:lnTo>
                  <a:lnTo>
                    <a:pt x="110638" y="224790"/>
                  </a:lnTo>
                  <a:close/>
                </a:path>
                <a:path w="422275" h="335280">
                  <a:moveTo>
                    <a:pt x="185313" y="186690"/>
                  </a:moveTo>
                  <a:lnTo>
                    <a:pt x="179285" y="184150"/>
                  </a:lnTo>
                  <a:lnTo>
                    <a:pt x="160399" y="177800"/>
                  </a:lnTo>
                  <a:lnTo>
                    <a:pt x="197145" y="177800"/>
                  </a:lnTo>
                  <a:lnTo>
                    <a:pt x="192010" y="184150"/>
                  </a:lnTo>
                  <a:lnTo>
                    <a:pt x="185313" y="186690"/>
                  </a:lnTo>
                  <a:close/>
                </a:path>
                <a:path w="422275" h="335280">
                  <a:moveTo>
                    <a:pt x="389433" y="261620"/>
                  </a:moveTo>
                  <a:lnTo>
                    <a:pt x="318045" y="261620"/>
                  </a:lnTo>
                  <a:lnTo>
                    <a:pt x="325922" y="257810"/>
                  </a:lnTo>
                  <a:lnTo>
                    <a:pt x="329398" y="255270"/>
                  </a:lnTo>
                  <a:lnTo>
                    <a:pt x="335427" y="248920"/>
                  </a:lnTo>
                  <a:lnTo>
                    <a:pt x="337749" y="246380"/>
                  </a:lnTo>
                  <a:lnTo>
                    <a:pt x="341012" y="237490"/>
                  </a:lnTo>
                  <a:lnTo>
                    <a:pt x="341828" y="233680"/>
                  </a:lnTo>
                  <a:lnTo>
                    <a:pt x="341828" y="226060"/>
                  </a:lnTo>
                  <a:lnTo>
                    <a:pt x="318045" y="198120"/>
                  </a:lnTo>
                  <a:lnTo>
                    <a:pt x="389427" y="198120"/>
                  </a:lnTo>
                  <a:lnTo>
                    <a:pt x="389981" y="199390"/>
                  </a:lnTo>
                  <a:lnTo>
                    <a:pt x="409470" y="203200"/>
                  </a:lnTo>
                  <a:lnTo>
                    <a:pt x="415632" y="204470"/>
                  </a:lnTo>
                  <a:lnTo>
                    <a:pt x="420655" y="209550"/>
                  </a:lnTo>
                  <a:lnTo>
                    <a:pt x="421927" y="220980"/>
                  </a:lnTo>
                  <a:lnTo>
                    <a:pt x="422017" y="222250"/>
                  </a:lnTo>
                  <a:lnTo>
                    <a:pt x="422106" y="223520"/>
                  </a:lnTo>
                  <a:lnTo>
                    <a:pt x="422195" y="234950"/>
                  </a:lnTo>
                  <a:lnTo>
                    <a:pt x="422017" y="237490"/>
                  </a:lnTo>
                  <a:lnTo>
                    <a:pt x="421927" y="238760"/>
                  </a:lnTo>
                  <a:lnTo>
                    <a:pt x="420655" y="250190"/>
                  </a:lnTo>
                  <a:lnTo>
                    <a:pt x="415699" y="254000"/>
                  </a:lnTo>
                  <a:lnTo>
                    <a:pt x="409470" y="255270"/>
                  </a:lnTo>
                  <a:lnTo>
                    <a:pt x="389981" y="260350"/>
                  </a:lnTo>
                  <a:lnTo>
                    <a:pt x="389433" y="261620"/>
                  </a:lnTo>
                  <a:close/>
                </a:path>
                <a:path w="422275" h="335280">
                  <a:moveTo>
                    <a:pt x="319191" y="314960"/>
                  </a:moveTo>
                  <a:lnTo>
                    <a:pt x="300305" y="314960"/>
                  </a:lnTo>
                  <a:lnTo>
                    <a:pt x="295751" y="313690"/>
                  </a:lnTo>
                  <a:lnTo>
                    <a:pt x="323745" y="313690"/>
                  </a:lnTo>
                  <a:lnTo>
                    <a:pt x="319191" y="314960"/>
                  </a:lnTo>
                  <a:close/>
                </a:path>
                <a:path w="422275" h="335280">
                  <a:moveTo>
                    <a:pt x="347789" y="335280"/>
                  </a:moveTo>
                  <a:lnTo>
                    <a:pt x="341158" y="334010"/>
                  </a:lnTo>
                  <a:lnTo>
                    <a:pt x="336939" y="328930"/>
                  </a:lnTo>
                  <a:lnTo>
                    <a:pt x="323745" y="313690"/>
                  </a:lnTo>
                  <a:lnTo>
                    <a:pt x="383105" y="313690"/>
                  </a:lnTo>
                  <a:lnTo>
                    <a:pt x="382547" y="316230"/>
                  </a:lnTo>
                  <a:lnTo>
                    <a:pt x="374310" y="322580"/>
                  </a:lnTo>
                  <a:lnTo>
                    <a:pt x="371028" y="323850"/>
                  </a:lnTo>
                  <a:lnTo>
                    <a:pt x="367679" y="326390"/>
                  </a:lnTo>
                  <a:lnTo>
                    <a:pt x="364063" y="327660"/>
                  </a:lnTo>
                  <a:lnTo>
                    <a:pt x="360714" y="330200"/>
                  </a:lnTo>
                  <a:lnTo>
                    <a:pt x="353682" y="332740"/>
                  </a:lnTo>
                  <a:lnTo>
                    <a:pt x="347789" y="33528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85134" y="1772978"/>
            <a:ext cx="1621790" cy="66441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分析</a:t>
            </a:r>
            <a:r>
              <a:rPr sz="1550" spc="-210" dirty="0">
                <a:latin typeface="PMingLiU"/>
                <a:cs typeface="PMingLiU"/>
              </a:rPr>
              <a:t>‧</a:t>
            </a:r>
            <a:r>
              <a:rPr sz="1550" spc="-160" dirty="0">
                <a:latin typeface="SimSun"/>
                <a:cs typeface="SimSun"/>
              </a:rPr>
              <a:t>最適化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独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PMingLiU"/>
                <a:cs typeface="PMingLiU"/>
              </a:rPr>
              <a:t>ロジック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最適</a:t>
            </a:r>
            <a:r>
              <a:rPr sz="1150" spc="-105" dirty="0">
                <a:latin typeface="PMingLiU"/>
                <a:cs typeface="PMingLiU"/>
              </a:rPr>
              <a:t>プ</a:t>
            </a:r>
            <a:r>
              <a:rPr sz="1150" spc="-110" dirty="0">
                <a:latin typeface="PMingLiU"/>
                <a:cs typeface="PMingLiU"/>
              </a:rPr>
              <a:t>ラン</a:t>
            </a:r>
            <a:r>
              <a:rPr sz="1150" spc="-80" dirty="0">
                <a:latin typeface="SimSun"/>
                <a:cs typeface="SimSun"/>
              </a:rPr>
              <a:t>算出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39049" y="1162843"/>
            <a:ext cx="2095500" cy="1524000"/>
            <a:chOff x="7639049" y="1162049"/>
            <a:chExt cx="2095500" cy="1524000"/>
          </a:xfrm>
        </p:grpSpPr>
        <p:sp>
          <p:nvSpPr>
            <p:cNvPr id="46" name="object 46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60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2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FFF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FFD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86774" y="1393031"/>
              <a:ext cx="386080" cy="300355"/>
            </a:xfrm>
            <a:custGeom>
              <a:avLst/>
              <a:gdLst/>
              <a:ahLst/>
              <a:cxnLst/>
              <a:rect l="l" t="t" r="r" b="b"/>
              <a:pathLst>
                <a:path w="386079" h="300355">
                  <a:moveTo>
                    <a:pt x="342899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385762" y="64293"/>
                  </a:lnTo>
                  <a:lnTo>
                    <a:pt x="82883" y="64293"/>
                  </a:lnTo>
                  <a:lnTo>
                    <a:pt x="80149" y="64837"/>
                  </a:lnTo>
                  <a:lnTo>
                    <a:pt x="64293" y="82883"/>
                  </a:lnTo>
                  <a:lnTo>
                    <a:pt x="64293" y="88566"/>
                  </a:lnTo>
                  <a:lnTo>
                    <a:pt x="385762" y="107156"/>
                  </a:lnTo>
                  <a:lnTo>
                    <a:pt x="385762" y="128587"/>
                  </a:lnTo>
                  <a:lnTo>
                    <a:pt x="82883" y="128587"/>
                  </a:lnTo>
                  <a:lnTo>
                    <a:pt x="80149" y="129131"/>
                  </a:lnTo>
                  <a:lnTo>
                    <a:pt x="64293" y="147176"/>
                  </a:lnTo>
                  <a:lnTo>
                    <a:pt x="64293" y="152860"/>
                  </a:lnTo>
                  <a:lnTo>
                    <a:pt x="82883" y="171449"/>
                  </a:lnTo>
                  <a:lnTo>
                    <a:pt x="385762" y="171449"/>
                  </a:lnTo>
                  <a:lnTo>
                    <a:pt x="385762" y="192881"/>
                  </a:lnTo>
                  <a:lnTo>
                    <a:pt x="82883" y="192881"/>
                  </a:lnTo>
                  <a:lnTo>
                    <a:pt x="80149" y="193425"/>
                  </a:lnTo>
                  <a:lnTo>
                    <a:pt x="64293" y="211470"/>
                  </a:lnTo>
                  <a:lnTo>
                    <a:pt x="64293" y="217154"/>
                  </a:lnTo>
                  <a:lnTo>
                    <a:pt x="82883" y="235743"/>
                  </a:lnTo>
                  <a:lnTo>
                    <a:pt x="385762" y="235743"/>
                  </a:lnTo>
                  <a:lnTo>
                    <a:pt x="385762" y="257174"/>
                  </a:lnTo>
                  <a:lnTo>
                    <a:pt x="382389" y="273845"/>
                  </a:lnTo>
                  <a:lnTo>
                    <a:pt x="373196" y="287471"/>
                  </a:lnTo>
                  <a:lnTo>
                    <a:pt x="359570" y="296664"/>
                  </a:lnTo>
                  <a:lnTo>
                    <a:pt x="342899" y="300037"/>
                  </a:lnTo>
                  <a:close/>
                </a:path>
                <a:path w="386079" h="300355">
                  <a:moveTo>
                    <a:pt x="385762" y="107156"/>
                  </a:moveTo>
                  <a:lnTo>
                    <a:pt x="88566" y="107156"/>
                  </a:lnTo>
                  <a:lnTo>
                    <a:pt x="91300" y="106612"/>
                  </a:lnTo>
                  <a:lnTo>
                    <a:pt x="96552" y="104437"/>
                  </a:lnTo>
                  <a:lnTo>
                    <a:pt x="107156" y="88566"/>
                  </a:lnTo>
                  <a:lnTo>
                    <a:pt x="107156" y="82883"/>
                  </a:lnTo>
                  <a:lnTo>
                    <a:pt x="88566" y="64293"/>
                  </a:lnTo>
                  <a:lnTo>
                    <a:pt x="385762" y="64293"/>
                  </a:lnTo>
                  <a:lnTo>
                    <a:pt x="385762" y="69651"/>
                  </a:lnTo>
                  <a:lnTo>
                    <a:pt x="141111" y="69651"/>
                  </a:lnTo>
                  <a:lnTo>
                    <a:pt x="133945" y="76817"/>
                  </a:lnTo>
                  <a:lnTo>
                    <a:pt x="133945" y="94632"/>
                  </a:lnTo>
                  <a:lnTo>
                    <a:pt x="141111" y="101798"/>
                  </a:lnTo>
                  <a:lnTo>
                    <a:pt x="385762" y="101798"/>
                  </a:lnTo>
                  <a:lnTo>
                    <a:pt x="385762" y="107156"/>
                  </a:lnTo>
                  <a:close/>
                </a:path>
                <a:path w="386079" h="300355">
                  <a:moveTo>
                    <a:pt x="385762" y="101798"/>
                  </a:moveTo>
                  <a:lnTo>
                    <a:pt x="308944" y="101798"/>
                  </a:lnTo>
                  <a:lnTo>
                    <a:pt x="316110" y="94632"/>
                  </a:lnTo>
                  <a:lnTo>
                    <a:pt x="316110" y="76817"/>
                  </a:lnTo>
                  <a:lnTo>
                    <a:pt x="308944" y="69651"/>
                  </a:lnTo>
                  <a:lnTo>
                    <a:pt x="385762" y="69651"/>
                  </a:lnTo>
                  <a:lnTo>
                    <a:pt x="385762" y="101798"/>
                  </a:lnTo>
                  <a:close/>
                </a:path>
                <a:path w="386079" h="300355">
                  <a:moveTo>
                    <a:pt x="385762" y="171449"/>
                  </a:moveTo>
                  <a:lnTo>
                    <a:pt x="88566" y="171449"/>
                  </a:lnTo>
                  <a:lnTo>
                    <a:pt x="91300" y="170906"/>
                  </a:lnTo>
                  <a:lnTo>
                    <a:pt x="96552" y="168731"/>
                  </a:lnTo>
                  <a:lnTo>
                    <a:pt x="107156" y="152860"/>
                  </a:lnTo>
                  <a:lnTo>
                    <a:pt x="107156" y="147176"/>
                  </a:lnTo>
                  <a:lnTo>
                    <a:pt x="88566" y="128587"/>
                  </a:lnTo>
                  <a:lnTo>
                    <a:pt x="385762" y="128587"/>
                  </a:lnTo>
                  <a:lnTo>
                    <a:pt x="385762" y="133945"/>
                  </a:lnTo>
                  <a:lnTo>
                    <a:pt x="141111" y="133945"/>
                  </a:lnTo>
                  <a:lnTo>
                    <a:pt x="133945" y="141111"/>
                  </a:lnTo>
                  <a:lnTo>
                    <a:pt x="133945" y="158926"/>
                  </a:lnTo>
                  <a:lnTo>
                    <a:pt x="141111" y="166092"/>
                  </a:lnTo>
                  <a:lnTo>
                    <a:pt x="385762" y="166092"/>
                  </a:lnTo>
                  <a:lnTo>
                    <a:pt x="385762" y="171449"/>
                  </a:lnTo>
                  <a:close/>
                </a:path>
                <a:path w="386079" h="300355">
                  <a:moveTo>
                    <a:pt x="385762" y="166092"/>
                  </a:moveTo>
                  <a:lnTo>
                    <a:pt x="308944" y="166092"/>
                  </a:lnTo>
                  <a:lnTo>
                    <a:pt x="316110" y="158926"/>
                  </a:lnTo>
                  <a:lnTo>
                    <a:pt x="316110" y="141111"/>
                  </a:lnTo>
                  <a:lnTo>
                    <a:pt x="308944" y="133945"/>
                  </a:lnTo>
                  <a:lnTo>
                    <a:pt x="385762" y="133945"/>
                  </a:lnTo>
                  <a:lnTo>
                    <a:pt x="385762" y="166092"/>
                  </a:lnTo>
                  <a:close/>
                </a:path>
                <a:path w="386079" h="300355">
                  <a:moveTo>
                    <a:pt x="385762" y="235743"/>
                  </a:moveTo>
                  <a:lnTo>
                    <a:pt x="88566" y="235743"/>
                  </a:lnTo>
                  <a:lnTo>
                    <a:pt x="91300" y="235199"/>
                  </a:lnTo>
                  <a:lnTo>
                    <a:pt x="96552" y="233024"/>
                  </a:lnTo>
                  <a:lnTo>
                    <a:pt x="107156" y="217154"/>
                  </a:lnTo>
                  <a:lnTo>
                    <a:pt x="107156" y="211470"/>
                  </a:lnTo>
                  <a:lnTo>
                    <a:pt x="88566" y="192881"/>
                  </a:lnTo>
                  <a:lnTo>
                    <a:pt x="385762" y="192881"/>
                  </a:lnTo>
                  <a:lnTo>
                    <a:pt x="385762" y="198239"/>
                  </a:lnTo>
                  <a:lnTo>
                    <a:pt x="141111" y="198239"/>
                  </a:lnTo>
                  <a:lnTo>
                    <a:pt x="133945" y="205405"/>
                  </a:lnTo>
                  <a:lnTo>
                    <a:pt x="133945" y="223219"/>
                  </a:lnTo>
                  <a:lnTo>
                    <a:pt x="141111" y="230385"/>
                  </a:lnTo>
                  <a:lnTo>
                    <a:pt x="385762" y="230385"/>
                  </a:lnTo>
                  <a:lnTo>
                    <a:pt x="385762" y="235743"/>
                  </a:lnTo>
                  <a:close/>
                </a:path>
                <a:path w="386079" h="300355">
                  <a:moveTo>
                    <a:pt x="385762" y="230385"/>
                  </a:moveTo>
                  <a:lnTo>
                    <a:pt x="308944" y="230385"/>
                  </a:lnTo>
                  <a:lnTo>
                    <a:pt x="316110" y="223219"/>
                  </a:lnTo>
                  <a:lnTo>
                    <a:pt x="316110" y="205405"/>
                  </a:lnTo>
                  <a:lnTo>
                    <a:pt x="308944" y="198239"/>
                  </a:lnTo>
                  <a:lnTo>
                    <a:pt x="385762" y="198239"/>
                  </a:lnTo>
                  <a:lnTo>
                    <a:pt x="385762" y="23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69237" y="1772977"/>
            <a:ext cx="162560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おすすめ</a:t>
            </a:r>
            <a:r>
              <a:rPr sz="1550" spc="-210" dirty="0">
                <a:latin typeface="PMingLiU"/>
                <a:cs typeface="PMingLiU"/>
              </a:rPr>
              <a:t>プラン</a:t>
            </a:r>
            <a:r>
              <a:rPr sz="1550" spc="-210" dirty="0">
                <a:latin typeface="SimSun"/>
                <a:cs typeface="SimSun"/>
              </a:rPr>
              <a:t>表</a:t>
            </a:r>
            <a:r>
              <a:rPr sz="1550" spc="-50" dirty="0">
                <a:latin typeface="Meiryo"/>
                <a:cs typeface="Meiryo"/>
              </a:rPr>
              <a:t>⽰</a:t>
            </a:r>
            <a:endParaRPr sz="1550">
              <a:latin typeface="Meiryo"/>
              <a:cs typeface="Meiryo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お客さまに最適な</a:t>
            </a:r>
            <a:r>
              <a:rPr sz="1150" spc="-110" dirty="0">
                <a:latin typeface="PMingLiU"/>
                <a:cs typeface="PMingLiU"/>
              </a:rPr>
              <a:t>プランを</a:t>
            </a:r>
            <a:r>
              <a:rPr sz="1150" spc="-110" dirty="0">
                <a:latin typeface="SimSun"/>
                <a:cs typeface="SimSun"/>
              </a:rPr>
              <a:t>提</a:t>
            </a:r>
            <a:r>
              <a:rPr sz="1150" spc="-50" dirty="0">
                <a:latin typeface="Meiryo"/>
                <a:cs typeface="Meiryo"/>
              </a:rPr>
              <a:t>⽰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62499" y="2991644"/>
            <a:ext cx="2667000" cy="2524125"/>
            <a:chOff x="4762499" y="2990849"/>
            <a:chExt cx="2667000" cy="2524125"/>
          </a:xfrm>
        </p:grpSpPr>
        <p:sp>
          <p:nvSpPr>
            <p:cNvPr id="51" name="object 51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2567853" y="2076449"/>
                  </a:moveTo>
                  <a:lnTo>
                    <a:pt x="80096" y="2076449"/>
                  </a:lnTo>
                  <a:lnTo>
                    <a:pt x="74521" y="2075900"/>
                  </a:lnTo>
                  <a:lnTo>
                    <a:pt x="33418" y="2058874"/>
                  </a:lnTo>
                  <a:lnTo>
                    <a:pt x="8679" y="2028730"/>
                  </a:lnTo>
                  <a:lnTo>
                    <a:pt x="0" y="1996353"/>
                  </a:lnTo>
                  <a:lnTo>
                    <a:pt x="0" y="1990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2567853" y="0"/>
                  </a:lnTo>
                  <a:lnTo>
                    <a:pt x="2605170" y="11319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1996353"/>
                  </a:lnTo>
                  <a:lnTo>
                    <a:pt x="2636629" y="2033670"/>
                  </a:lnTo>
                  <a:lnTo>
                    <a:pt x="2605170" y="2065129"/>
                  </a:lnTo>
                  <a:lnTo>
                    <a:pt x="2573428" y="2075900"/>
                  </a:lnTo>
                  <a:lnTo>
                    <a:pt x="2567853" y="20764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0" y="1990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2562225" y="0"/>
                  </a:lnTo>
                  <a:lnTo>
                    <a:pt x="2567853" y="0"/>
                  </a:lnTo>
                  <a:lnTo>
                    <a:pt x="2573428" y="549"/>
                  </a:lnTo>
                  <a:lnTo>
                    <a:pt x="2578949" y="1647"/>
                  </a:lnTo>
                  <a:lnTo>
                    <a:pt x="2584469" y="2745"/>
                  </a:lnTo>
                  <a:lnTo>
                    <a:pt x="2609850" y="14447"/>
                  </a:lnTo>
                  <a:lnTo>
                    <a:pt x="2614530" y="17574"/>
                  </a:lnTo>
                  <a:lnTo>
                    <a:pt x="2618860" y="21128"/>
                  </a:lnTo>
                  <a:lnTo>
                    <a:pt x="2622841" y="25108"/>
                  </a:lnTo>
                  <a:lnTo>
                    <a:pt x="2626821" y="29088"/>
                  </a:lnTo>
                  <a:lnTo>
                    <a:pt x="2630375" y="33417"/>
                  </a:lnTo>
                  <a:lnTo>
                    <a:pt x="2633501" y="38098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85724"/>
                  </a:lnTo>
                  <a:lnTo>
                    <a:pt x="2647950" y="1990724"/>
                  </a:lnTo>
                  <a:lnTo>
                    <a:pt x="2647950" y="1996353"/>
                  </a:lnTo>
                  <a:lnTo>
                    <a:pt x="2647401" y="2001928"/>
                  </a:lnTo>
                  <a:lnTo>
                    <a:pt x="2633501" y="2038350"/>
                  </a:lnTo>
                  <a:lnTo>
                    <a:pt x="2630375" y="2043031"/>
                  </a:lnTo>
                  <a:lnTo>
                    <a:pt x="2600230" y="2067770"/>
                  </a:lnTo>
                  <a:lnTo>
                    <a:pt x="2595030" y="2069924"/>
                  </a:lnTo>
                  <a:lnTo>
                    <a:pt x="2589829" y="2072078"/>
                  </a:lnTo>
                  <a:lnTo>
                    <a:pt x="2584469" y="2073704"/>
                  </a:lnTo>
                  <a:lnTo>
                    <a:pt x="2578949" y="2074802"/>
                  </a:lnTo>
                  <a:lnTo>
                    <a:pt x="2573428" y="2075900"/>
                  </a:lnTo>
                  <a:lnTo>
                    <a:pt x="2567853" y="2076449"/>
                  </a:lnTo>
                  <a:lnTo>
                    <a:pt x="2562225" y="2076449"/>
                  </a:lnTo>
                  <a:lnTo>
                    <a:pt x="85725" y="2076449"/>
                  </a:lnTo>
                  <a:lnTo>
                    <a:pt x="80096" y="2076449"/>
                  </a:lnTo>
                  <a:lnTo>
                    <a:pt x="74521" y="2075900"/>
                  </a:lnTo>
                  <a:lnTo>
                    <a:pt x="69000" y="2074802"/>
                  </a:lnTo>
                  <a:lnTo>
                    <a:pt x="63479" y="2073704"/>
                  </a:lnTo>
                  <a:lnTo>
                    <a:pt x="58119" y="2072078"/>
                  </a:lnTo>
                  <a:lnTo>
                    <a:pt x="52919" y="2069924"/>
                  </a:lnTo>
                  <a:lnTo>
                    <a:pt x="47718" y="2067770"/>
                  </a:lnTo>
                  <a:lnTo>
                    <a:pt x="17574" y="2043031"/>
                  </a:lnTo>
                  <a:lnTo>
                    <a:pt x="14447" y="2038350"/>
                  </a:lnTo>
                  <a:lnTo>
                    <a:pt x="11319" y="2033670"/>
                  </a:lnTo>
                  <a:lnTo>
                    <a:pt x="8679" y="2028730"/>
                  </a:lnTo>
                  <a:lnTo>
                    <a:pt x="6525" y="2023529"/>
                  </a:lnTo>
                  <a:lnTo>
                    <a:pt x="4371" y="2018329"/>
                  </a:lnTo>
                  <a:lnTo>
                    <a:pt x="2745" y="2012968"/>
                  </a:lnTo>
                  <a:lnTo>
                    <a:pt x="1647" y="2007448"/>
                  </a:lnTo>
                  <a:lnTo>
                    <a:pt x="549" y="2001928"/>
                  </a:lnTo>
                  <a:lnTo>
                    <a:pt x="0" y="1996353"/>
                  </a:lnTo>
                  <a:lnTo>
                    <a:pt x="0" y="1990724"/>
                  </a:lnTo>
                  <a:close/>
                </a:path>
              </a:pathLst>
            </a:custGeom>
            <a:ln w="1904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24424" y="4562474"/>
              <a:ext cx="2343150" cy="952500"/>
            </a:xfrm>
            <a:custGeom>
              <a:avLst/>
              <a:gdLst/>
              <a:ahLst/>
              <a:cxnLst/>
              <a:rect l="l" t="t" r="r" b="b"/>
              <a:pathLst>
                <a:path w="2343150" h="952500">
                  <a:moveTo>
                    <a:pt x="2301840" y="952499"/>
                  </a:moveTo>
                  <a:lnTo>
                    <a:pt x="41309" y="952499"/>
                  </a:lnTo>
                  <a:lnTo>
                    <a:pt x="35233" y="951290"/>
                  </a:lnTo>
                  <a:lnTo>
                    <a:pt x="1208" y="917264"/>
                  </a:lnTo>
                  <a:lnTo>
                    <a:pt x="0" y="911190"/>
                  </a:lnTo>
                  <a:lnTo>
                    <a:pt x="0" y="9048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2301840" y="0"/>
                  </a:lnTo>
                  <a:lnTo>
                    <a:pt x="2337106" y="23564"/>
                  </a:lnTo>
                  <a:lnTo>
                    <a:pt x="2343149" y="41309"/>
                  </a:lnTo>
                  <a:lnTo>
                    <a:pt x="2343149" y="911190"/>
                  </a:lnTo>
                  <a:lnTo>
                    <a:pt x="2319583" y="946457"/>
                  </a:lnTo>
                  <a:lnTo>
                    <a:pt x="2307914" y="951290"/>
                  </a:lnTo>
                  <a:lnTo>
                    <a:pt x="2301840" y="952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2291052" y="971549"/>
                  </a:moveTo>
                  <a:lnTo>
                    <a:pt x="33047" y="971549"/>
                  </a:lnTo>
                  <a:lnTo>
                    <a:pt x="28187" y="970582"/>
                  </a:lnTo>
                  <a:lnTo>
                    <a:pt x="966" y="943361"/>
                  </a:lnTo>
                  <a:lnTo>
                    <a:pt x="0" y="938501"/>
                  </a:lnTo>
                  <a:lnTo>
                    <a:pt x="0" y="933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91052" y="0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099" y="938501"/>
                  </a:lnTo>
                  <a:lnTo>
                    <a:pt x="2295912" y="970582"/>
                  </a:lnTo>
                  <a:lnTo>
                    <a:pt x="2291052" y="9715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0" y="93344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2" y="7586"/>
                  </a:lnTo>
                  <a:lnTo>
                    <a:pt x="18852" y="4833"/>
                  </a:lnTo>
                  <a:lnTo>
                    <a:pt x="23520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286000" y="0"/>
                  </a:lnTo>
                  <a:lnTo>
                    <a:pt x="2291052" y="0"/>
                  </a:lnTo>
                  <a:lnTo>
                    <a:pt x="2295912" y="966"/>
                  </a:lnTo>
                  <a:lnTo>
                    <a:pt x="2300579" y="2900"/>
                  </a:lnTo>
                  <a:lnTo>
                    <a:pt x="2305248" y="4833"/>
                  </a:lnTo>
                  <a:lnTo>
                    <a:pt x="2309368" y="7586"/>
                  </a:lnTo>
                  <a:lnTo>
                    <a:pt x="2312941" y="11159"/>
                  </a:lnTo>
                  <a:lnTo>
                    <a:pt x="2316513" y="14731"/>
                  </a:lnTo>
                  <a:lnTo>
                    <a:pt x="2319266" y="18851"/>
                  </a:lnTo>
                  <a:lnTo>
                    <a:pt x="2321199" y="23519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100" y="38099"/>
                  </a:lnTo>
                  <a:lnTo>
                    <a:pt x="2324100" y="933449"/>
                  </a:lnTo>
                  <a:lnTo>
                    <a:pt x="2324099" y="938501"/>
                  </a:lnTo>
                  <a:lnTo>
                    <a:pt x="2323133" y="943361"/>
                  </a:lnTo>
                  <a:lnTo>
                    <a:pt x="2321199" y="948029"/>
                  </a:lnTo>
                  <a:lnTo>
                    <a:pt x="2319266" y="952697"/>
                  </a:lnTo>
                  <a:lnTo>
                    <a:pt x="2300579" y="968649"/>
                  </a:lnTo>
                  <a:lnTo>
                    <a:pt x="2295912" y="970582"/>
                  </a:lnTo>
                  <a:lnTo>
                    <a:pt x="2291052" y="971549"/>
                  </a:lnTo>
                  <a:lnTo>
                    <a:pt x="2286000" y="971549"/>
                  </a:lnTo>
                  <a:lnTo>
                    <a:pt x="38100" y="971549"/>
                  </a:lnTo>
                  <a:lnTo>
                    <a:pt x="4833" y="952697"/>
                  </a:lnTo>
                  <a:lnTo>
                    <a:pt x="0" y="938501"/>
                  </a:lnTo>
                  <a:lnTo>
                    <a:pt x="0" y="933449"/>
                  </a:lnTo>
                  <a:close/>
                </a:path>
              </a:pathLst>
            </a:custGeom>
            <a:ln w="19049">
              <a:solidFill>
                <a:srgbClr val="209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749799" y="3128144"/>
            <a:ext cx="2692400" cy="2748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継続契約のおすすめ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>
              <a:spcBef>
                <a:spcPts val="270"/>
              </a:spcBef>
            </a:pPr>
            <a:endParaRPr sz="1200">
              <a:latin typeface="PMingLiU"/>
              <a:cs typeface="PMingLiU"/>
            </a:endParaRPr>
          </a:p>
          <a:p>
            <a:pPr marL="269240"/>
            <a:r>
              <a:rPr sz="1350" spc="-170" dirty="0">
                <a:latin typeface="SimSun"/>
                <a:cs typeface="SimSun"/>
              </a:rPr>
              <a:t>最適おすすめ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 marL="269240">
              <a:spcBef>
                <a:spcPts val="229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建物：</a:t>
            </a:r>
            <a:r>
              <a:rPr sz="1050" spc="-30" dirty="0">
                <a:latin typeface="Liberation Sans"/>
                <a:cs typeface="Liberation Sans"/>
              </a:rPr>
              <a:t>3,000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家財：</a:t>
            </a:r>
            <a:r>
              <a:rPr sz="1050" spc="-30" dirty="0">
                <a:latin typeface="Liberation Sans"/>
                <a:cs typeface="Liberation Sans"/>
              </a:rPr>
              <a:t>1,000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⽔</a:t>
            </a:r>
            <a:r>
              <a:rPr sz="1150" spc="-110" dirty="0">
                <a:latin typeface="SimSun"/>
                <a:cs typeface="SimSun"/>
              </a:rPr>
              <a:t>災補償：あ</a:t>
            </a:r>
            <a:r>
              <a:rPr sz="1150" spc="-50" dirty="0">
                <a:latin typeface="PMingLiU"/>
                <a:cs typeface="PMingLiU"/>
              </a:rPr>
              <a:t>り</a:t>
            </a:r>
            <a:endParaRPr sz="1150">
              <a:latin typeface="PMingLiU"/>
              <a:cs typeface="PMingLiU"/>
            </a:endParaRPr>
          </a:p>
          <a:p>
            <a:pPr>
              <a:spcBef>
                <a:spcPts val="655"/>
              </a:spcBef>
            </a:pPr>
            <a:endParaRPr sz="1050">
              <a:latin typeface="PMingLiU"/>
              <a:cs typeface="PMingLiU"/>
            </a:endParaRPr>
          </a:p>
          <a:p>
            <a:pPr marL="250190"/>
            <a:r>
              <a:rPr sz="1350" spc="-155" dirty="0">
                <a:solidFill>
                  <a:srgbClr val="6A7280"/>
                </a:solidFill>
                <a:latin typeface="SimSun"/>
                <a:cs typeface="SimSun"/>
              </a:rPr>
              <a:t>前年同条件プラン</a:t>
            </a:r>
            <a:endParaRPr sz="1350">
              <a:latin typeface="SimSun"/>
              <a:cs typeface="SimSun"/>
            </a:endParaRPr>
          </a:p>
          <a:p>
            <a:pPr marL="250190">
              <a:spcBef>
                <a:spcPts val="229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85" dirty="0">
                <a:solidFill>
                  <a:srgbClr val="6A7280"/>
                </a:solidFill>
                <a:latin typeface="SimSun"/>
                <a:cs typeface="SimSun"/>
              </a:rPr>
              <a:t>建物：</a:t>
            </a:r>
            <a:r>
              <a:rPr sz="1050" spc="-30" dirty="0">
                <a:solidFill>
                  <a:srgbClr val="6A7280"/>
                </a:solidFill>
                <a:latin typeface="Liberation Sans"/>
                <a:cs typeface="Liberation Sans"/>
              </a:rPr>
              <a:t>2,000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90" dirty="0">
                <a:solidFill>
                  <a:srgbClr val="6A7280"/>
                </a:solidFill>
                <a:latin typeface="SimSun"/>
                <a:cs typeface="SimSun"/>
              </a:rPr>
              <a:t>家財：</a:t>
            </a:r>
            <a:r>
              <a:rPr sz="1050" spc="-40" dirty="0">
                <a:solidFill>
                  <a:srgbClr val="6A7280"/>
                </a:solidFill>
                <a:latin typeface="Liberation Sans"/>
                <a:cs typeface="Liberation Sans"/>
              </a:rPr>
              <a:t>500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110" dirty="0">
                <a:solidFill>
                  <a:srgbClr val="6A7280"/>
                </a:solidFill>
                <a:latin typeface="Meiryo"/>
                <a:cs typeface="Meiryo"/>
              </a:rPr>
              <a:t>⽔</a:t>
            </a:r>
            <a:r>
              <a:rPr sz="1150" spc="-100" dirty="0">
                <a:solidFill>
                  <a:srgbClr val="6A7280"/>
                </a:solidFill>
                <a:latin typeface="SimSun"/>
                <a:cs typeface="SimSun"/>
              </a:rPr>
              <a:t>災補償：なし</a:t>
            </a:r>
            <a:endParaRPr sz="1150">
              <a:latin typeface="SimSun"/>
              <a:cs typeface="SimSun"/>
            </a:endParaRPr>
          </a:p>
          <a:p>
            <a:pPr>
              <a:spcBef>
                <a:spcPts val="80"/>
              </a:spcBef>
            </a:pPr>
            <a:endParaRPr sz="10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700" spc="-210" dirty="0">
                <a:latin typeface="SimSun"/>
                <a:cs typeface="SimSun"/>
              </a:rPr>
              <a:t>おすすめ</a:t>
            </a:r>
            <a:r>
              <a:rPr sz="1700" spc="-210" dirty="0">
                <a:latin typeface="PMingLiU"/>
                <a:cs typeface="PMingLiU"/>
              </a:rPr>
              <a:t>プラン</a:t>
            </a:r>
            <a:r>
              <a:rPr sz="1700" spc="-210" dirty="0">
                <a:latin typeface="SimSun"/>
                <a:cs typeface="SimSun"/>
              </a:rPr>
              <a:t>提</a:t>
            </a:r>
            <a:r>
              <a:rPr sz="1700" spc="-210" dirty="0">
                <a:latin typeface="Meiryo"/>
                <a:cs typeface="Meiryo"/>
              </a:rPr>
              <a:t>⽰</a:t>
            </a:r>
            <a:r>
              <a:rPr sz="1700" spc="-210" dirty="0">
                <a:latin typeface="SimSun"/>
                <a:cs typeface="SimSun"/>
              </a:rPr>
              <a:t>の</a:t>
            </a:r>
            <a:r>
              <a:rPr sz="1700" spc="-175" dirty="0">
                <a:latin typeface="PMingLiU"/>
                <a:cs typeface="PMingLiU"/>
              </a:rPr>
              <a:t>メリット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48224" y="3420268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3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8"/>
                </a:lnTo>
                <a:lnTo>
                  <a:pt x="318512" y="259584"/>
                </a:lnTo>
                <a:lnTo>
                  <a:pt x="292682" y="292682"/>
                </a:lnTo>
                <a:lnTo>
                  <a:pt x="259583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FF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425" y="3516709"/>
            <a:ext cx="192881" cy="1500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773986"/>
            <a:ext cx="11582400" cy="1047750"/>
            <a:chOff x="304799" y="7772399"/>
            <a:chExt cx="11582400" cy="1047750"/>
          </a:xfrm>
        </p:grpSpPr>
        <p:sp>
          <p:nvSpPr>
            <p:cNvPr id="3" name="object 3"/>
            <p:cNvSpPr/>
            <p:nvPr/>
          </p:nvSpPr>
          <p:spPr>
            <a:xfrm>
              <a:off x="309562" y="777716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3"/>
                  </a:moveTo>
                  <a:lnTo>
                    <a:pt x="66746" y="1038223"/>
                  </a:lnTo>
                  <a:lnTo>
                    <a:pt x="62101" y="1037766"/>
                  </a:lnTo>
                  <a:lnTo>
                    <a:pt x="24240" y="1020616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3"/>
                  </a:lnTo>
                  <a:lnTo>
                    <a:pt x="11569230" y="48431"/>
                  </a:lnTo>
                  <a:lnTo>
                    <a:pt x="11572872" y="66745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79"/>
                  </a:lnTo>
                  <a:lnTo>
                    <a:pt x="11510770" y="1037766"/>
                  </a:lnTo>
                  <a:lnTo>
                    <a:pt x="11506125" y="1038223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562" y="777716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41123" y="12038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8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3"/>
                  </a:lnTo>
                  <a:lnTo>
                    <a:pt x="11571499" y="980723"/>
                  </a:lnTo>
                  <a:lnTo>
                    <a:pt x="11570584" y="98532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6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81533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238499" y="1914247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599" y="1914247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1914247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752599" y="3258343"/>
            <a:ext cx="8686800" cy="2800350"/>
            <a:chOff x="1752599" y="3257549"/>
            <a:chExt cx="8686800" cy="2800350"/>
          </a:xfrm>
        </p:grpSpPr>
        <p:sp>
          <p:nvSpPr>
            <p:cNvPr id="11" name="object 11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8610527" y="2790824"/>
                  </a:moveTo>
                  <a:lnTo>
                    <a:pt x="66746" y="2790824"/>
                  </a:lnTo>
                  <a:lnTo>
                    <a:pt x="62101" y="2790367"/>
                  </a:lnTo>
                  <a:lnTo>
                    <a:pt x="24240" y="2773217"/>
                  </a:lnTo>
                  <a:lnTo>
                    <a:pt x="2287" y="2737923"/>
                  </a:lnTo>
                  <a:lnTo>
                    <a:pt x="0" y="2724077"/>
                  </a:lnTo>
                  <a:lnTo>
                    <a:pt x="0" y="2719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610527" y="0"/>
                  </a:lnTo>
                  <a:lnTo>
                    <a:pt x="8649425" y="14645"/>
                  </a:lnTo>
                  <a:lnTo>
                    <a:pt x="8673631" y="48433"/>
                  </a:lnTo>
                  <a:lnTo>
                    <a:pt x="8677273" y="66746"/>
                  </a:lnTo>
                  <a:lnTo>
                    <a:pt x="8677273" y="2724077"/>
                  </a:lnTo>
                  <a:lnTo>
                    <a:pt x="8662628" y="2762975"/>
                  </a:lnTo>
                  <a:lnTo>
                    <a:pt x="8628840" y="2787181"/>
                  </a:lnTo>
                  <a:lnTo>
                    <a:pt x="8615172" y="2790367"/>
                  </a:lnTo>
                  <a:lnTo>
                    <a:pt x="8610527" y="2790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0" y="2719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605837" y="0"/>
                  </a:lnTo>
                  <a:lnTo>
                    <a:pt x="8610527" y="0"/>
                  </a:lnTo>
                  <a:lnTo>
                    <a:pt x="8615172" y="457"/>
                  </a:lnTo>
                  <a:lnTo>
                    <a:pt x="8619772" y="1372"/>
                  </a:lnTo>
                  <a:lnTo>
                    <a:pt x="8624373" y="2287"/>
                  </a:lnTo>
                  <a:lnTo>
                    <a:pt x="8645524" y="12039"/>
                  </a:lnTo>
                  <a:lnTo>
                    <a:pt x="8649425" y="14645"/>
                  </a:lnTo>
                  <a:lnTo>
                    <a:pt x="8653034" y="17606"/>
                  </a:lnTo>
                  <a:lnTo>
                    <a:pt x="8656350" y="20923"/>
                  </a:lnTo>
                  <a:lnTo>
                    <a:pt x="8659667" y="24240"/>
                  </a:lnTo>
                  <a:lnTo>
                    <a:pt x="8675901" y="57500"/>
                  </a:lnTo>
                  <a:lnTo>
                    <a:pt x="8676816" y="62101"/>
                  </a:lnTo>
                  <a:lnTo>
                    <a:pt x="8677273" y="66746"/>
                  </a:lnTo>
                  <a:lnTo>
                    <a:pt x="8677274" y="71437"/>
                  </a:lnTo>
                  <a:lnTo>
                    <a:pt x="8677274" y="2719387"/>
                  </a:lnTo>
                  <a:lnTo>
                    <a:pt x="8677273" y="2724077"/>
                  </a:lnTo>
                  <a:lnTo>
                    <a:pt x="8676816" y="2728723"/>
                  </a:lnTo>
                  <a:lnTo>
                    <a:pt x="8675901" y="2733323"/>
                  </a:lnTo>
                  <a:lnTo>
                    <a:pt x="8674986" y="2737923"/>
                  </a:lnTo>
                  <a:lnTo>
                    <a:pt x="8673631" y="2742391"/>
                  </a:lnTo>
                  <a:lnTo>
                    <a:pt x="8671836" y="2746724"/>
                  </a:lnTo>
                  <a:lnTo>
                    <a:pt x="8670041" y="2751058"/>
                  </a:lnTo>
                  <a:lnTo>
                    <a:pt x="8656350" y="2769900"/>
                  </a:lnTo>
                  <a:lnTo>
                    <a:pt x="8653034" y="2773217"/>
                  </a:lnTo>
                  <a:lnTo>
                    <a:pt x="8649425" y="2776178"/>
                  </a:lnTo>
                  <a:lnTo>
                    <a:pt x="8645524" y="2778784"/>
                  </a:lnTo>
                  <a:lnTo>
                    <a:pt x="8641624" y="2781391"/>
                  </a:lnTo>
                  <a:lnTo>
                    <a:pt x="8637507" y="2783591"/>
                  </a:lnTo>
                  <a:lnTo>
                    <a:pt x="8633173" y="2785386"/>
                  </a:lnTo>
                  <a:lnTo>
                    <a:pt x="8628840" y="2787181"/>
                  </a:lnTo>
                  <a:lnTo>
                    <a:pt x="8624373" y="2788536"/>
                  </a:lnTo>
                  <a:lnTo>
                    <a:pt x="8619772" y="2789451"/>
                  </a:lnTo>
                  <a:lnTo>
                    <a:pt x="8615172" y="2790367"/>
                  </a:lnTo>
                  <a:lnTo>
                    <a:pt x="8610527" y="2790824"/>
                  </a:lnTo>
                  <a:lnTo>
                    <a:pt x="8605837" y="2790824"/>
                  </a:lnTo>
                  <a:lnTo>
                    <a:pt x="71437" y="2790824"/>
                  </a:lnTo>
                  <a:lnTo>
                    <a:pt x="66746" y="2790824"/>
                  </a:lnTo>
                  <a:lnTo>
                    <a:pt x="62101" y="2790367"/>
                  </a:lnTo>
                  <a:lnTo>
                    <a:pt x="57500" y="2789451"/>
                  </a:lnTo>
                  <a:lnTo>
                    <a:pt x="52900" y="2788536"/>
                  </a:lnTo>
                  <a:lnTo>
                    <a:pt x="48432" y="2787181"/>
                  </a:lnTo>
                  <a:lnTo>
                    <a:pt x="44099" y="2785386"/>
                  </a:lnTo>
                  <a:lnTo>
                    <a:pt x="39765" y="2783591"/>
                  </a:lnTo>
                  <a:lnTo>
                    <a:pt x="20923" y="2769900"/>
                  </a:lnTo>
                  <a:lnTo>
                    <a:pt x="17606" y="2766583"/>
                  </a:lnTo>
                  <a:lnTo>
                    <a:pt x="5437" y="2746724"/>
                  </a:lnTo>
                  <a:lnTo>
                    <a:pt x="3642" y="2742391"/>
                  </a:lnTo>
                  <a:lnTo>
                    <a:pt x="2287" y="2737923"/>
                  </a:lnTo>
                  <a:lnTo>
                    <a:pt x="1372" y="2733323"/>
                  </a:lnTo>
                  <a:lnTo>
                    <a:pt x="457" y="2728723"/>
                  </a:lnTo>
                  <a:lnTo>
                    <a:pt x="0" y="2724077"/>
                  </a:lnTo>
                  <a:lnTo>
                    <a:pt x="0" y="2719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2599" y="3990974"/>
              <a:ext cx="574040" cy="457200"/>
            </a:xfrm>
            <a:custGeom>
              <a:avLst/>
              <a:gdLst/>
              <a:ahLst/>
              <a:cxnLst/>
              <a:rect l="l" t="t" r="r" b="b"/>
              <a:pathLst>
                <a:path w="574040" h="457200">
                  <a:moveTo>
                    <a:pt x="15537" y="314325"/>
                  </a:moveTo>
                  <a:lnTo>
                    <a:pt x="9376" y="314325"/>
                  </a:lnTo>
                  <a:lnTo>
                    <a:pt x="3929" y="310217"/>
                  </a:lnTo>
                  <a:lnTo>
                    <a:pt x="0" y="298608"/>
                  </a:lnTo>
                  <a:lnTo>
                    <a:pt x="2143" y="292179"/>
                  </a:lnTo>
                  <a:lnTo>
                    <a:pt x="7411" y="288250"/>
                  </a:lnTo>
                  <a:lnTo>
                    <a:pt x="9108" y="286910"/>
                  </a:lnTo>
                  <a:lnTo>
                    <a:pt x="34002" y="255603"/>
                  </a:lnTo>
                  <a:lnTo>
                    <a:pt x="36611" y="249495"/>
                  </a:lnTo>
                  <a:lnTo>
                    <a:pt x="21706" y="228953"/>
                  </a:lnTo>
                  <a:lnTo>
                    <a:pt x="10592" y="206510"/>
                  </a:lnTo>
                  <a:lnTo>
                    <a:pt x="3648" y="182476"/>
                  </a:lnTo>
                  <a:lnTo>
                    <a:pt x="1307" y="157769"/>
                  </a:lnTo>
                  <a:lnTo>
                    <a:pt x="1261" y="157087"/>
                  </a:lnTo>
                  <a:lnTo>
                    <a:pt x="7883" y="115383"/>
                  </a:lnTo>
                  <a:lnTo>
                    <a:pt x="26603" y="77840"/>
                  </a:lnTo>
                  <a:lnTo>
                    <a:pt x="55643" y="46032"/>
                  </a:lnTo>
                  <a:lnTo>
                    <a:pt x="93232" y="21457"/>
                  </a:lnTo>
                  <a:lnTo>
                    <a:pt x="137603" y="5614"/>
                  </a:lnTo>
                  <a:lnTo>
                    <a:pt x="186987" y="0"/>
                  </a:lnTo>
                  <a:lnTo>
                    <a:pt x="236371" y="5614"/>
                  </a:lnTo>
                  <a:lnTo>
                    <a:pt x="280742" y="21457"/>
                  </a:lnTo>
                  <a:lnTo>
                    <a:pt x="318332" y="46032"/>
                  </a:lnTo>
                  <a:lnTo>
                    <a:pt x="347371" y="77840"/>
                  </a:lnTo>
                  <a:lnTo>
                    <a:pt x="366091" y="115383"/>
                  </a:lnTo>
                  <a:lnTo>
                    <a:pt x="372713" y="157087"/>
                  </a:lnTo>
                  <a:lnTo>
                    <a:pt x="372628" y="157769"/>
                  </a:lnTo>
                  <a:lnTo>
                    <a:pt x="366091" y="198941"/>
                  </a:lnTo>
                  <a:lnTo>
                    <a:pt x="347371" y="236484"/>
                  </a:lnTo>
                  <a:lnTo>
                    <a:pt x="318332" y="268292"/>
                  </a:lnTo>
                  <a:lnTo>
                    <a:pt x="280742" y="292867"/>
                  </a:lnTo>
                  <a:lnTo>
                    <a:pt x="93800" y="292867"/>
                  </a:lnTo>
                  <a:lnTo>
                    <a:pt x="86885" y="296554"/>
                  </a:lnTo>
                  <a:lnTo>
                    <a:pt x="44436" y="311054"/>
                  </a:lnTo>
                  <a:lnTo>
                    <a:pt x="30116" y="313447"/>
                  </a:lnTo>
                  <a:lnTo>
                    <a:pt x="15537" y="314325"/>
                  </a:lnTo>
                  <a:close/>
                </a:path>
                <a:path w="574040" h="457200">
                  <a:moveTo>
                    <a:pt x="387012" y="457200"/>
                  </a:moveTo>
                  <a:lnTo>
                    <a:pt x="337694" y="451597"/>
                  </a:lnTo>
                  <a:lnTo>
                    <a:pt x="293360" y="435785"/>
                  </a:lnTo>
                  <a:lnTo>
                    <a:pt x="255782" y="411255"/>
                  </a:lnTo>
                  <a:lnTo>
                    <a:pt x="226729" y="379498"/>
                  </a:lnTo>
                  <a:lnTo>
                    <a:pt x="207972" y="342007"/>
                  </a:lnTo>
                  <a:lnTo>
                    <a:pt x="258693" y="332147"/>
                  </a:lnTo>
                  <a:lnTo>
                    <a:pt x="304687" y="312360"/>
                  </a:lnTo>
                  <a:lnTo>
                    <a:pt x="343949" y="283807"/>
                  </a:lnTo>
                  <a:lnTo>
                    <a:pt x="374474" y="247649"/>
                  </a:lnTo>
                  <a:lnTo>
                    <a:pt x="394259" y="205047"/>
                  </a:lnTo>
                  <a:lnTo>
                    <a:pt x="401210" y="157769"/>
                  </a:lnTo>
                  <a:lnTo>
                    <a:pt x="401160" y="151132"/>
                  </a:lnTo>
                  <a:lnTo>
                    <a:pt x="401032" y="147786"/>
                  </a:lnTo>
                  <a:lnTo>
                    <a:pt x="400675" y="143232"/>
                  </a:lnTo>
                  <a:lnTo>
                    <a:pt x="446808" y="151132"/>
                  </a:lnTo>
                  <a:lnTo>
                    <a:pt x="488007" y="168066"/>
                  </a:lnTo>
                  <a:lnTo>
                    <a:pt x="522732" y="192724"/>
                  </a:lnTo>
                  <a:lnTo>
                    <a:pt x="549443" y="223797"/>
                  </a:lnTo>
                  <a:lnTo>
                    <a:pt x="566599" y="259975"/>
                  </a:lnTo>
                  <a:lnTo>
                    <a:pt x="572660" y="299948"/>
                  </a:lnTo>
                  <a:lnTo>
                    <a:pt x="570262" y="325312"/>
                  </a:lnTo>
                  <a:lnTo>
                    <a:pt x="563318" y="349362"/>
                  </a:lnTo>
                  <a:lnTo>
                    <a:pt x="552204" y="371788"/>
                  </a:lnTo>
                  <a:lnTo>
                    <a:pt x="537299" y="392281"/>
                  </a:lnTo>
                  <a:lnTo>
                    <a:pt x="539908" y="398351"/>
                  </a:lnTo>
                  <a:lnTo>
                    <a:pt x="561855" y="427106"/>
                  </a:lnTo>
                  <a:lnTo>
                    <a:pt x="563463" y="428625"/>
                  </a:lnTo>
                  <a:lnTo>
                    <a:pt x="566142" y="430768"/>
                  </a:lnTo>
                  <a:lnTo>
                    <a:pt x="566499" y="430946"/>
                  </a:lnTo>
                  <a:lnTo>
                    <a:pt x="566856" y="431303"/>
                  </a:lnTo>
                  <a:lnTo>
                    <a:pt x="571857" y="434965"/>
                  </a:lnTo>
                  <a:lnTo>
                    <a:pt x="572119" y="435785"/>
                  </a:lnTo>
                  <a:lnTo>
                    <a:pt x="480677" y="435785"/>
                  </a:lnTo>
                  <a:lnTo>
                    <a:pt x="459091" y="444918"/>
                  </a:lnTo>
                  <a:lnTo>
                    <a:pt x="436309" y="451597"/>
                  </a:lnTo>
                  <a:lnTo>
                    <a:pt x="412144" y="455774"/>
                  </a:lnTo>
                  <a:lnTo>
                    <a:pt x="387012" y="457200"/>
                  </a:lnTo>
                  <a:close/>
                </a:path>
                <a:path w="574040" h="457200">
                  <a:moveTo>
                    <a:pt x="186987" y="314325"/>
                  </a:moveTo>
                  <a:lnTo>
                    <a:pt x="161857" y="312899"/>
                  </a:lnTo>
                  <a:lnTo>
                    <a:pt x="137661" y="308710"/>
                  </a:lnTo>
                  <a:lnTo>
                    <a:pt x="114946" y="302043"/>
                  </a:lnTo>
                  <a:lnTo>
                    <a:pt x="93310" y="292867"/>
                  </a:lnTo>
                  <a:lnTo>
                    <a:pt x="280742" y="292867"/>
                  </a:lnTo>
                  <a:lnTo>
                    <a:pt x="236371" y="308710"/>
                  </a:lnTo>
                  <a:lnTo>
                    <a:pt x="186987" y="314325"/>
                  </a:lnTo>
                  <a:close/>
                </a:path>
                <a:path w="574040" h="457200">
                  <a:moveTo>
                    <a:pt x="564624" y="457200"/>
                  </a:moveTo>
                  <a:lnTo>
                    <a:pt x="558462" y="457200"/>
                  </a:lnTo>
                  <a:lnTo>
                    <a:pt x="543883" y="456322"/>
                  </a:lnTo>
                  <a:lnTo>
                    <a:pt x="503009" y="446037"/>
                  </a:lnTo>
                  <a:lnTo>
                    <a:pt x="480371" y="435785"/>
                  </a:lnTo>
                  <a:lnTo>
                    <a:pt x="572119" y="435785"/>
                  </a:lnTo>
                  <a:lnTo>
                    <a:pt x="573911" y="441394"/>
                  </a:lnTo>
                  <a:lnTo>
                    <a:pt x="570160" y="453181"/>
                  </a:lnTo>
                  <a:lnTo>
                    <a:pt x="564624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57417" y="4592211"/>
            <a:ext cx="173482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210" dirty="0">
                <a:latin typeface="SimSun"/>
                <a:cs typeface="SimSun"/>
              </a:rPr>
              <a:t>専</a:t>
            </a:r>
            <a:r>
              <a:rPr sz="1550" spc="-210" dirty="0">
                <a:latin typeface="Meiryo"/>
                <a:cs typeface="Meiryo"/>
              </a:rPr>
              <a:t>⾨</a:t>
            </a:r>
            <a:r>
              <a:rPr sz="1550" spc="-215" dirty="0">
                <a:latin typeface="SimSun"/>
                <a:cs typeface="SimSun"/>
              </a:rPr>
              <a:t>家によるサポート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5362" y="4923606"/>
            <a:ext cx="1758950" cy="3739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</a:t>
            </a:r>
            <a:r>
              <a:rPr sz="1150" spc="-110" dirty="0">
                <a:latin typeface="Meiryo"/>
                <a:cs typeface="Meiryo"/>
              </a:rPr>
              <a:t>代</a:t>
            </a:r>
            <a:r>
              <a:rPr sz="1150" spc="-110" dirty="0">
                <a:latin typeface="SimSun"/>
                <a:cs typeface="SimSun"/>
              </a:rPr>
              <a:t>理店が丁</a:t>
            </a:r>
            <a:r>
              <a:rPr sz="1150" spc="-110" dirty="0">
                <a:latin typeface="Meiryo"/>
                <a:cs typeface="Meiryo"/>
              </a:rPr>
              <a:t>寧</a:t>
            </a:r>
            <a:r>
              <a:rPr sz="1150" spc="-120" dirty="0">
                <a:latin typeface="SimSun"/>
                <a:cs typeface="SimSun"/>
              </a:rPr>
              <a:t>にご質問にお答えします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800" y="6363493"/>
            <a:ext cx="3705225" cy="1181100"/>
            <a:chOff x="304799" y="6362699"/>
            <a:chExt cx="3705225" cy="1181100"/>
          </a:xfrm>
        </p:grpSpPr>
        <p:sp>
          <p:nvSpPr>
            <p:cNvPr id="17" name="object 17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6"/>
                  </a:lnTo>
                  <a:lnTo>
                    <a:pt x="3664994" y="22301"/>
                  </a:lnTo>
                  <a:lnTo>
                    <a:pt x="3669196" y="26503"/>
                  </a:lnTo>
                  <a:lnTo>
                    <a:pt x="3673397" y="30704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6537" y="1121203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60424" y="1153023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50370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99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80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592" y="6738940"/>
              <a:ext cx="405130" cy="314325"/>
            </a:xfrm>
            <a:custGeom>
              <a:avLst/>
              <a:gdLst/>
              <a:ahLst/>
              <a:cxnLst/>
              <a:rect l="l" t="t" r="r" b="b"/>
              <a:pathLst>
                <a:path w="405130" h="314325">
                  <a:moveTo>
                    <a:pt x="259497" y="56985"/>
                  </a:moveTo>
                  <a:lnTo>
                    <a:pt x="251797" y="54113"/>
                  </a:lnTo>
                  <a:lnTo>
                    <a:pt x="245567" y="48329"/>
                  </a:lnTo>
                  <a:lnTo>
                    <a:pt x="242075" y="40591"/>
                  </a:lnTo>
                  <a:lnTo>
                    <a:pt x="241841" y="32389"/>
                  </a:lnTo>
                  <a:lnTo>
                    <a:pt x="244710" y="24689"/>
                  </a:lnTo>
                  <a:lnTo>
                    <a:pt x="250523" y="18459"/>
                  </a:lnTo>
                  <a:lnTo>
                    <a:pt x="251594" y="17722"/>
                  </a:lnTo>
                  <a:lnTo>
                    <a:pt x="282627" y="3012"/>
                  </a:lnTo>
                  <a:lnTo>
                    <a:pt x="315863" y="0"/>
                  </a:lnTo>
                  <a:lnTo>
                    <a:pt x="348157" y="8427"/>
                  </a:lnTo>
                  <a:lnTo>
                    <a:pt x="376364" y="28036"/>
                  </a:lnTo>
                  <a:lnTo>
                    <a:pt x="386085" y="42669"/>
                  </a:lnTo>
                  <a:lnTo>
                    <a:pt x="312347" y="42669"/>
                  </a:lnTo>
                  <a:lnTo>
                    <a:pt x="293821" y="44350"/>
                  </a:lnTo>
                  <a:lnTo>
                    <a:pt x="276508" y="52548"/>
                  </a:lnTo>
                  <a:lnTo>
                    <a:pt x="275436" y="53285"/>
                  </a:lnTo>
                  <a:lnTo>
                    <a:pt x="267699" y="56767"/>
                  </a:lnTo>
                  <a:lnTo>
                    <a:pt x="259497" y="56985"/>
                  </a:lnTo>
                  <a:close/>
                </a:path>
                <a:path w="405130" h="314325">
                  <a:moveTo>
                    <a:pt x="315603" y="225756"/>
                  </a:moveTo>
                  <a:lnTo>
                    <a:pt x="232708" y="225756"/>
                  </a:lnTo>
                  <a:lnTo>
                    <a:pt x="253019" y="221800"/>
                  </a:lnTo>
                  <a:lnTo>
                    <a:pt x="270882" y="209934"/>
                  </a:lnTo>
                  <a:lnTo>
                    <a:pt x="346053" y="134615"/>
                  </a:lnTo>
                  <a:lnTo>
                    <a:pt x="357892" y="116794"/>
                  </a:lnTo>
                  <a:lnTo>
                    <a:pt x="361848" y="96482"/>
                  </a:lnTo>
                  <a:lnTo>
                    <a:pt x="357892" y="76170"/>
                  </a:lnTo>
                  <a:lnTo>
                    <a:pt x="346026" y="58308"/>
                  </a:lnTo>
                  <a:lnTo>
                    <a:pt x="330332" y="47368"/>
                  </a:lnTo>
                  <a:lnTo>
                    <a:pt x="312347" y="42669"/>
                  </a:lnTo>
                  <a:lnTo>
                    <a:pt x="386085" y="42669"/>
                  </a:lnTo>
                  <a:lnTo>
                    <a:pt x="397649" y="60078"/>
                  </a:lnTo>
                  <a:lnTo>
                    <a:pt x="404737" y="96482"/>
                  </a:lnTo>
                  <a:lnTo>
                    <a:pt x="397649" y="132953"/>
                  </a:lnTo>
                  <a:lnTo>
                    <a:pt x="376364" y="164995"/>
                  </a:lnTo>
                  <a:lnTo>
                    <a:pt x="315603" y="225756"/>
                  </a:lnTo>
                  <a:close/>
                </a:path>
                <a:path w="405130" h="314325">
                  <a:moveTo>
                    <a:pt x="88876" y="314319"/>
                  </a:moveTo>
                  <a:lnTo>
                    <a:pt x="56581" y="305892"/>
                  </a:lnTo>
                  <a:lnTo>
                    <a:pt x="28374" y="286282"/>
                  </a:lnTo>
                  <a:lnTo>
                    <a:pt x="7090" y="254240"/>
                  </a:lnTo>
                  <a:lnTo>
                    <a:pt x="0" y="217778"/>
                  </a:lnTo>
                  <a:lnTo>
                    <a:pt x="7090" y="181366"/>
                  </a:lnTo>
                  <a:lnTo>
                    <a:pt x="28374" y="149323"/>
                  </a:lnTo>
                  <a:lnTo>
                    <a:pt x="103585" y="74113"/>
                  </a:lnTo>
                  <a:lnTo>
                    <a:pt x="135627" y="52828"/>
                  </a:lnTo>
                  <a:lnTo>
                    <a:pt x="172064" y="45733"/>
                  </a:lnTo>
                  <a:lnTo>
                    <a:pt x="208501" y="52828"/>
                  </a:lnTo>
                  <a:lnTo>
                    <a:pt x="240544" y="74113"/>
                  </a:lnTo>
                  <a:lnTo>
                    <a:pt x="250588" y="88562"/>
                  </a:lnTo>
                  <a:lnTo>
                    <a:pt x="172031" y="88562"/>
                  </a:lnTo>
                  <a:lnTo>
                    <a:pt x="151719" y="92518"/>
                  </a:lnTo>
                  <a:lnTo>
                    <a:pt x="133856" y="104385"/>
                  </a:lnTo>
                  <a:lnTo>
                    <a:pt x="58713" y="179595"/>
                  </a:lnTo>
                  <a:lnTo>
                    <a:pt x="46846" y="197459"/>
                  </a:lnTo>
                  <a:lnTo>
                    <a:pt x="42891" y="217778"/>
                  </a:lnTo>
                  <a:lnTo>
                    <a:pt x="46846" y="238109"/>
                  </a:lnTo>
                  <a:lnTo>
                    <a:pt x="58713" y="256011"/>
                  </a:lnTo>
                  <a:lnTo>
                    <a:pt x="74406" y="266950"/>
                  </a:lnTo>
                  <a:lnTo>
                    <a:pt x="92392" y="271649"/>
                  </a:lnTo>
                  <a:lnTo>
                    <a:pt x="161726" y="271649"/>
                  </a:lnTo>
                  <a:lnTo>
                    <a:pt x="162664" y="273727"/>
                  </a:lnTo>
                  <a:lnTo>
                    <a:pt x="122112" y="311306"/>
                  </a:lnTo>
                  <a:lnTo>
                    <a:pt x="88876" y="314319"/>
                  </a:lnTo>
                  <a:close/>
                </a:path>
                <a:path w="405130" h="314325">
                  <a:moveTo>
                    <a:pt x="236149" y="208586"/>
                  </a:moveTo>
                  <a:lnTo>
                    <a:pt x="227931" y="208365"/>
                  </a:lnTo>
                  <a:lnTo>
                    <a:pt x="220184" y="204911"/>
                  </a:lnTo>
                  <a:lnTo>
                    <a:pt x="214399" y="198718"/>
                  </a:lnTo>
                  <a:lnTo>
                    <a:pt x="211528" y="191031"/>
                  </a:lnTo>
                  <a:lnTo>
                    <a:pt x="211745" y="182816"/>
                  </a:lnTo>
                  <a:lnTo>
                    <a:pt x="215228" y="175041"/>
                  </a:lnTo>
                  <a:lnTo>
                    <a:pt x="215965" y="173969"/>
                  </a:lnTo>
                  <a:lnTo>
                    <a:pt x="224163" y="156655"/>
                  </a:lnTo>
                  <a:lnTo>
                    <a:pt x="225635" y="140416"/>
                  </a:lnTo>
                  <a:lnTo>
                    <a:pt x="225732" y="139344"/>
                  </a:lnTo>
                  <a:lnTo>
                    <a:pt x="225843" y="138122"/>
                  </a:lnTo>
                  <a:lnTo>
                    <a:pt x="221145" y="120117"/>
                  </a:lnTo>
                  <a:lnTo>
                    <a:pt x="210205" y="104385"/>
                  </a:lnTo>
                  <a:lnTo>
                    <a:pt x="192342" y="92518"/>
                  </a:lnTo>
                  <a:lnTo>
                    <a:pt x="172031" y="88562"/>
                  </a:lnTo>
                  <a:lnTo>
                    <a:pt x="250588" y="88562"/>
                  </a:lnTo>
                  <a:lnTo>
                    <a:pt x="260152" y="102320"/>
                  </a:lnTo>
                  <a:lnTo>
                    <a:pt x="268572" y="134615"/>
                  </a:lnTo>
                  <a:lnTo>
                    <a:pt x="265539" y="167851"/>
                  </a:lnTo>
                  <a:lnTo>
                    <a:pt x="250869" y="198718"/>
                  </a:lnTo>
                  <a:lnTo>
                    <a:pt x="250790" y="198883"/>
                  </a:lnTo>
                  <a:lnTo>
                    <a:pt x="250054" y="199955"/>
                  </a:lnTo>
                  <a:lnTo>
                    <a:pt x="243851" y="205730"/>
                  </a:lnTo>
                  <a:lnTo>
                    <a:pt x="236149" y="208586"/>
                  </a:lnTo>
                  <a:close/>
                </a:path>
                <a:path w="405130" h="314325">
                  <a:moveTo>
                    <a:pt x="232674" y="268585"/>
                  </a:moveTo>
                  <a:lnTo>
                    <a:pt x="164195" y="240205"/>
                  </a:lnTo>
                  <a:lnTo>
                    <a:pt x="136598" y="181366"/>
                  </a:lnTo>
                  <a:lnTo>
                    <a:pt x="136177" y="179595"/>
                  </a:lnTo>
                  <a:lnTo>
                    <a:pt x="139199" y="146496"/>
                  </a:lnTo>
                  <a:lnTo>
                    <a:pt x="153869" y="115668"/>
                  </a:lnTo>
                  <a:lnTo>
                    <a:pt x="153948" y="115502"/>
                  </a:lnTo>
                  <a:lnTo>
                    <a:pt x="154685" y="114431"/>
                  </a:lnTo>
                  <a:lnTo>
                    <a:pt x="160887" y="108655"/>
                  </a:lnTo>
                  <a:lnTo>
                    <a:pt x="168590" y="105800"/>
                  </a:lnTo>
                  <a:lnTo>
                    <a:pt x="176808" y="106020"/>
                  </a:lnTo>
                  <a:lnTo>
                    <a:pt x="184554" y="109475"/>
                  </a:lnTo>
                  <a:lnTo>
                    <a:pt x="190339" y="115668"/>
                  </a:lnTo>
                  <a:lnTo>
                    <a:pt x="193211" y="123355"/>
                  </a:lnTo>
                  <a:lnTo>
                    <a:pt x="192993" y="131569"/>
                  </a:lnTo>
                  <a:lnTo>
                    <a:pt x="189510" y="139344"/>
                  </a:lnTo>
                  <a:lnTo>
                    <a:pt x="188774" y="140416"/>
                  </a:lnTo>
                  <a:lnTo>
                    <a:pt x="180576" y="157692"/>
                  </a:lnTo>
                  <a:lnTo>
                    <a:pt x="179098" y="173969"/>
                  </a:lnTo>
                  <a:lnTo>
                    <a:pt x="179001" y="175041"/>
                  </a:lnTo>
                  <a:lnTo>
                    <a:pt x="178895" y="176205"/>
                  </a:lnTo>
                  <a:lnTo>
                    <a:pt x="183594" y="194202"/>
                  </a:lnTo>
                  <a:lnTo>
                    <a:pt x="194533" y="209934"/>
                  </a:lnTo>
                  <a:lnTo>
                    <a:pt x="212396" y="221800"/>
                  </a:lnTo>
                  <a:lnTo>
                    <a:pt x="232708" y="225756"/>
                  </a:lnTo>
                  <a:lnTo>
                    <a:pt x="315603" y="225756"/>
                  </a:lnTo>
                  <a:lnTo>
                    <a:pt x="301154" y="240205"/>
                  </a:lnTo>
                  <a:lnTo>
                    <a:pt x="269112" y="261490"/>
                  </a:lnTo>
                  <a:lnTo>
                    <a:pt x="232674" y="268585"/>
                  </a:lnTo>
                  <a:close/>
                </a:path>
                <a:path w="405130" h="314325">
                  <a:moveTo>
                    <a:pt x="161726" y="271649"/>
                  </a:moveTo>
                  <a:lnTo>
                    <a:pt x="92392" y="271649"/>
                  </a:lnTo>
                  <a:lnTo>
                    <a:pt x="110917" y="269968"/>
                  </a:lnTo>
                  <a:lnTo>
                    <a:pt x="128230" y="261770"/>
                  </a:lnTo>
                  <a:lnTo>
                    <a:pt x="129302" y="261034"/>
                  </a:lnTo>
                  <a:lnTo>
                    <a:pt x="137039" y="257551"/>
                  </a:lnTo>
                  <a:lnTo>
                    <a:pt x="145242" y="257334"/>
                  </a:lnTo>
                  <a:lnTo>
                    <a:pt x="152941" y="260205"/>
                  </a:lnTo>
                  <a:lnTo>
                    <a:pt x="159172" y="265990"/>
                  </a:lnTo>
                  <a:lnTo>
                    <a:pt x="161726" y="27164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58899" y="6490469"/>
            <a:ext cx="139573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65" dirty="0">
                <a:solidFill>
                  <a:srgbClr val="0177BD"/>
                </a:solidFill>
                <a:latin typeface="SimSun"/>
                <a:cs typeface="SimSun"/>
              </a:rPr>
              <a:t>担当代理店との連携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19212" y="690721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49399" y="6790505"/>
            <a:ext cx="1892300" cy="5668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</a:t>
            </a:r>
            <a:r>
              <a:rPr sz="1150" spc="-90" dirty="0">
                <a:latin typeface="Meiryo"/>
                <a:cs typeface="Meiryo"/>
              </a:rPr>
              <a:t>対応</a:t>
            </a:r>
            <a:r>
              <a:rPr sz="1150" spc="-60" dirty="0">
                <a:latin typeface="Meiryo"/>
                <a:cs typeface="Meiryo"/>
              </a:rPr>
              <a:t> </a:t>
            </a:r>
            <a:r>
              <a:rPr sz="1150" spc="-110" dirty="0">
                <a:latin typeface="SimSun"/>
                <a:cs typeface="SimSun"/>
              </a:rPr>
              <a:t>契約履歴を</a:t>
            </a:r>
            <a:r>
              <a:rPr sz="1150" spc="-110" dirty="0">
                <a:latin typeface="Meiryo"/>
                <a:cs typeface="Meiryo"/>
              </a:rPr>
              <a:t>把</a:t>
            </a:r>
            <a:r>
              <a:rPr sz="1150" spc="-110" dirty="0">
                <a:latin typeface="SimSun"/>
                <a:cs typeface="SimSun"/>
              </a:rPr>
              <a:t>握した的確な回答</a:t>
            </a:r>
            <a:r>
              <a:rPr sz="1150" spc="-120" dirty="0">
                <a:latin typeface="SimSun"/>
                <a:cs typeface="SimSun"/>
              </a:rPr>
              <a:t>セキュアな情報</a:t>
            </a:r>
            <a:r>
              <a:rPr sz="1150" spc="-110" dirty="0">
                <a:latin typeface="Meiryo"/>
                <a:cs typeface="Meiryo"/>
              </a:rPr>
              <a:t>共</a:t>
            </a:r>
            <a:r>
              <a:rPr sz="1150" spc="-50" dirty="0">
                <a:latin typeface="SimSun"/>
                <a:cs typeface="SimSun"/>
              </a:rPr>
              <a:t>有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38624" y="6363493"/>
            <a:ext cx="3714750" cy="1181100"/>
            <a:chOff x="4238624" y="6362699"/>
            <a:chExt cx="3714750" cy="1181100"/>
          </a:xfrm>
        </p:grpSpPr>
        <p:sp>
          <p:nvSpPr>
            <p:cNvPr id="25" name="object 25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4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4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6"/>
                  </a:lnTo>
                  <a:lnTo>
                    <a:pt x="3674519" y="22301"/>
                  </a:lnTo>
                  <a:lnTo>
                    <a:pt x="3689973" y="40215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2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2922" y="114086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50369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102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0574" y="67246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3417" y="205448"/>
                  </a:lnTo>
                  <a:lnTo>
                    <a:pt x="3294" y="204898"/>
                  </a:lnTo>
                  <a:lnTo>
                    <a:pt x="1853" y="196597"/>
                  </a:lnTo>
                  <a:lnTo>
                    <a:pt x="823" y="188255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05241" y="64293"/>
                  </a:lnTo>
                  <a:lnTo>
                    <a:pt x="162542" y="64293"/>
                  </a:lnTo>
                  <a:lnTo>
                    <a:pt x="155376" y="71459"/>
                  </a:lnTo>
                  <a:lnTo>
                    <a:pt x="155376" y="176807"/>
                  </a:lnTo>
                  <a:lnTo>
                    <a:pt x="158055" y="181830"/>
                  </a:lnTo>
                  <a:lnTo>
                    <a:pt x="226836" y="227707"/>
                  </a:lnTo>
                  <a:lnTo>
                    <a:pt x="232653" y="230109"/>
                  </a:lnTo>
                  <a:lnTo>
                    <a:pt x="332531" y="23010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332531" y="230109"/>
                  </a:moveTo>
                  <a:lnTo>
                    <a:pt x="238891" y="230109"/>
                  </a:lnTo>
                  <a:lnTo>
                    <a:pt x="244645" y="227707"/>
                  </a:lnTo>
                  <a:lnTo>
                    <a:pt x="249138" y="223219"/>
                  </a:lnTo>
                  <a:lnTo>
                    <a:pt x="251573" y="217295"/>
                  </a:lnTo>
                  <a:lnTo>
                    <a:pt x="251540" y="211139"/>
                  </a:lnTo>
                  <a:lnTo>
                    <a:pt x="249185" y="205448"/>
                  </a:lnTo>
                  <a:lnTo>
                    <a:pt x="244651" y="200917"/>
                  </a:lnTo>
                  <a:lnTo>
                    <a:pt x="187523" y="162877"/>
                  </a:lnTo>
                  <a:lnTo>
                    <a:pt x="187523" y="71459"/>
                  </a:lnTo>
                  <a:lnTo>
                    <a:pt x="180357" y="64293"/>
                  </a:lnTo>
                  <a:lnTo>
                    <a:pt x="305241" y="64293"/>
                  </a:lnTo>
                  <a:lnTo>
                    <a:pt x="326435" y="98135"/>
                  </a:lnTo>
                  <a:lnTo>
                    <a:pt x="339605" y="138001"/>
                  </a:lnTo>
                  <a:lnTo>
                    <a:pt x="342899" y="171449"/>
                  </a:lnTo>
                  <a:lnTo>
                    <a:pt x="342769" y="1768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531" y="23010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95850" y="6490469"/>
            <a:ext cx="153924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80" dirty="0">
                <a:solidFill>
                  <a:srgbClr val="0177BD"/>
                </a:solidFill>
                <a:latin typeface="SimSun"/>
                <a:cs typeface="SimSun"/>
              </a:rPr>
              <a:t>スピーディな問題解決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53037" y="690721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6350" y="6790505"/>
            <a:ext cx="203073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からの直接問合せ</a:t>
            </a:r>
            <a:r>
              <a:rPr sz="1150" spc="-110" dirty="0">
                <a:latin typeface="Meiryo"/>
                <a:cs typeface="Meiryo"/>
              </a:rPr>
              <a:t>疑</a:t>
            </a:r>
            <a:r>
              <a:rPr sz="1150" spc="-105" dirty="0">
                <a:latin typeface="SimSun"/>
                <a:cs typeface="SimSun"/>
              </a:rPr>
              <a:t>問点をその場で解消</a:t>
            </a:r>
            <a:endParaRPr sz="1150">
              <a:latin typeface="SimSun"/>
              <a:cs typeface="SimSun"/>
            </a:endParaRPr>
          </a:p>
          <a:p>
            <a:pPr marL="12700"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続きの中</a:t>
            </a:r>
            <a:r>
              <a:rPr sz="1150" spc="-110" dirty="0">
                <a:latin typeface="Meiryo"/>
                <a:cs typeface="Meiryo"/>
              </a:rPr>
              <a:t>断</a:t>
            </a:r>
            <a:r>
              <a:rPr sz="1150" spc="-110" dirty="0">
                <a:latin typeface="SimSun"/>
                <a:cs typeface="SimSun"/>
              </a:rPr>
              <a:t>を最</a:t>
            </a:r>
            <a:r>
              <a:rPr sz="1150" spc="-110" dirty="0">
                <a:latin typeface="Meiryo"/>
                <a:cs typeface="Meiryo"/>
              </a:rPr>
              <a:t>⼩</a:t>
            </a:r>
            <a:r>
              <a:rPr sz="1150" spc="-5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81974" y="6363493"/>
            <a:ext cx="3705225" cy="1181100"/>
            <a:chOff x="8181973" y="6362699"/>
            <a:chExt cx="3705225" cy="1181100"/>
          </a:xfrm>
        </p:grpSpPr>
        <p:sp>
          <p:nvSpPr>
            <p:cNvPr id="33" name="object 33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5"/>
                  </a:lnTo>
                  <a:lnTo>
                    <a:pt x="18551" y="35275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0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86536" y="1121203"/>
                  </a:lnTo>
                  <a:lnTo>
                    <a:pt x="3660423" y="1153023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50370" y="1162413"/>
                  </a:lnTo>
                  <a:lnTo>
                    <a:pt x="40215" y="1156324"/>
                  </a:lnTo>
                  <a:lnTo>
                    <a:pt x="35275" y="1153023"/>
                  </a:lnTo>
                  <a:lnTo>
                    <a:pt x="30704" y="114927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437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43924" y="6753142"/>
              <a:ext cx="342900" cy="293370"/>
            </a:xfrm>
            <a:custGeom>
              <a:avLst/>
              <a:gdLst/>
              <a:ahLst/>
              <a:cxnLst/>
              <a:rect l="l" t="t" r="r" b="b"/>
              <a:pathLst>
                <a:path w="342900" h="293370">
                  <a:moveTo>
                    <a:pt x="178348" y="292976"/>
                  </a:moveTo>
                  <a:lnTo>
                    <a:pt x="164551" y="292976"/>
                  </a:lnTo>
                  <a:lnTo>
                    <a:pt x="157921" y="290364"/>
                  </a:lnTo>
                  <a:lnTo>
                    <a:pt x="31878" y="172693"/>
                  </a:lnTo>
                  <a:lnTo>
                    <a:pt x="8304" y="139340"/>
                  </a:lnTo>
                  <a:lnTo>
                    <a:pt x="0" y="99358"/>
                  </a:lnTo>
                  <a:lnTo>
                    <a:pt x="0" y="95473"/>
                  </a:lnTo>
                  <a:lnTo>
                    <a:pt x="22678" y="33590"/>
                  </a:lnTo>
                  <a:lnTo>
                    <a:pt x="79965" y="1042"/>
                  </a:lnTo>
                  <a:lnTo>
                    <a:pt x="102817" y="0"/>
                  </a:lnTo>
                  <a:lnTo>
                    <a:pt x="124954" y="4307"/>
                  </a:lnTo>
                  <a:lnTo>
                    <a:pt x="145458" y="13662"/>
                  </a:lnTo>
                  <a:lnTo>
                    <a:pt x="163413" y="27764"/>
                  </a:lnTo>
                  <a:lnTo>
                    <a:pt x="171449" y="35801"/>
                  </a:lnTo>
                  <a:lnTo>
                    <a:pt x="179486" y="27764"/>
                  </a:lnTo>
                  <a:lnTo>
                    <a:pt x="197441" y="13662"/>
                  </a:lnTo>
                  <a:lnTo>
                    <a:pt x="217945" y="4307"/>
                  </a:lnTo>
                  <a:lnTo>
                    <a:pt x="240082" y="0"/>
                  </a:lnTo>
                  <a:lnTo>
                    <a:pt x="262934" y="1042"/>
                  </a:lnTo>
                  <a:lnTo>
                    <a:pt x="294896" y="12463"/>
                  </a:lnTo>
                  <a:lnTo>
                    <a:pt x="320221" y="33590"/>
                  </a:lnTo>
                  <a:lnTo>
                    <a:pt x="336894" y="62052"/>
                  </a:lnTo>
                  <a:lnTo>
                    <a:pt x="342899" y="95473"/>
                  </a:lnTo>
                  <a:lnTo>
                    <a:pt x="342899" y="99358"/>
                  </a:lnTo>
                  <a:lnTo>
                    <a:pt x="334595" y="139340"/>
                  </a:lnTo>
                  <a:lnTo>
                    <a:pt x="311020" y="172693"/>
                  </a:lnTo>
                  <a:lnTo>
                    <a:pt x="184978" y="290364"/>
                  </a:lnTo>
                  <a:lnTo>
                    <a:pt x="178348" y="29297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32800" y="6490469"/>
            <a:ext cx="13970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96387" y="6907212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23300" y="6790505"/>
            <a:ext cx="17589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動化と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的サポートの両</a:t>
            </a:r>
            <a:r>
              <a:rPr sz="1150" spc="-105" dirty="0">
                <a:latin typeface="Meiryo"/>
                <a:cs typeface="Meiryo"/>
              </a:rPr>
              <a:t>⽴</a:t>
            </a:r>
            <a:r>
              <a:rPr sz="1150" spc="-120" dirty="0">
                <a:latin typeface="SimSun"/>
                <a:cs typeface="SimSun"/>
              </a:rPr>
              <a:t>不安解消による信頼</a:t>
            </a:r>
            <a:r>
              <a:rPr sz="1150" spc="-110" dirty="0">
                <a:latin typeface="Meiryo"/>
                <a:cs typeface="Meiryo"/>
              </a:rPr>
              <a:t>関</a:t>
            </a:r>
            <a:r>
              <a:rPr sz="1150" spc="-100" dirty="0">
                <a:latin typeface="SimSun"/>
                <a:cs typeface="SimSun"/>
              </a:rPr>
              <a:t>係構築</a:t>
            </a:r>
            <a:endParaRPr sz="1150">
              <a:latin typeface="SimSun"/>
              <a:cs typeface="SimSun"/>
            </a:endParaRPr>
          </a:p>
          <a:p>
            <a:pPr marL="12700"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05" dirty="0">
                <a:latin typeface="SimSun"/>
                <a:cs typeface="SimSun"/>
              </a:rPr>
              <a:t>続き完了率の向上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0737" y="7886862"/>
            <a:ext cx="7924800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サポート体制</a:t>
            </a:r>
            <a:endParaRPr sz="1550">
              <a:latin typeface="SimSun"/>
              <a:cs typeface="SimSun"/>
            </a:endParaRPr>
          </a:p>
          <a:p>
            <a:pPr marL="12700">
              <a:spcBef>
                <a:spcPts val="215"/>
              </a:spcBef>
            </a:pPr>
            <a:r>
              <a:rPr sz="1350" spc="-190" dirty="0">
                <a:latin typeface="SimSun"/>
                <a:cs typeface="SimSun"/>
              </a:rPr>
              <a:t>デジタルサービスの利便性を活かしつつ、お客さまの</a:t>
            </a:r>
            <a:r>
              <a:rPr sz="1350" spc="-170" dirty="0">
                <a:latin typeface="Meiryo"/>
                <a:cs typeface="Meiryo"/>
              </a:rPr>
              <a:t>疑</a:t>
            </a:r>
            <a:r>
              <a:rPr sz="1350" spc="-170" dirty="0">
                <a:latin typeface="SimSun"/>
                <a:cs typeface="SimSun"/>
              </a:rPr>
              <a:t>問点は</a:t>
            </a:r>
            <a:r>
              <a:rPr sz="1350" spc="-170" dirty="0">
                <a:latin typeface="Meiryo"/>
                <a:cs typeface="Meiryo"/>
              </a:rPr>
              <a:t>担</a:t>
            </a:r>
            <a:r>
              <a:rPr sz="1350" spc="-170" dirty="0">
                <a:latin typeface="SimSun"/>
                <a:cs typeface="SimSun"/>
              </a:rPr>
              <a:t>当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SimSun"/>
                <a:cs typeface="SimSun"/>
              </a:rPr>
              <a:t>理店がきめ細かくフォロー。</a:t>
            </a:r>
            <a:endParaRPr sz="1350">
              <a:latin typeface="SimSun"/>
              <a:cs typeface="SimSun"/>
            </a:endParaRPr>
          </a:p>
          <a:p>
            <a:pPr marL="12700">
              <a:spcBef>
                <a:spcPts val="180"/>
              </a:spcBef>
            </a:pPr>
            <a:r>
              <a:rPr sz="1350" spc="-175" dirty="0">
                <a:latin typeface="SimSun"/>
                <a:cs typeface="SimSun"/>
              </a:rPr>
              <a:t>デジタルと</a:t>
            </a:r>
            <a:r>
              <a:rPr sz="1350" spc="-165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的サポートを組み合わせた「ハイブリッド型サポート体制」で万</a:t>
            </a:r>
            <a:r>
              <a:rPr sz="1350" spc="-165" dirty="0">
                <a:latin typeface="Meiryo"/>
                <a:cs typeface="Meiryo"/>
              </a:rPr>
              <a:t>全</a:t>
            </a:r>
            <a:r>
              <a:rPr sz="1350" spc="-180" dirty="0">
                <a:latin typeface="SimSun"/>
                <a:cs typeface="SimSun"/>
              </a:rPr>
              <a:t>のサービス提供を実現しています。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0599" y="1162843"/>
            <a:ext cx="2095500" cy="1714500"/>
            <a:chOff x="990599" y="1162049"/>
            <a:chExt cx="2095500" cy="1714500"/>
          </a:xfrm>
        </p:grpSpPr>
        <p:sp>
          <p:nvSpPr>
            <p:cNvPr id="42" name="object 42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6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40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5949" y="14287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22870" y="1723333"/>
            <a:ext cx="1630680" cy="8826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spcBef>
                <a:spcPts val="1160"/>
              </a:spcBef>
            </a:pPr>
            <a:r>
              <a:rPr sz="1700" spc="-175" dirty="0">
                <a:latin typeface="SimSun"/>
                <a:cs typeface="SimSun"/>
              </a:rPr>
              <a:t>お客さま</a:t>
            </a:r>
            <a:endParaRPr sz="170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64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サービス利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中に不明点が発</a:t>
            </a:r>
            <a:r>
              <a:rPr sz="1150" spc="-50" dirty="0">
                <a:latin typeface="Meiryo"/>
                <a:cs typeface="Meiryo"/>
              </a:rPr>
              <a:t>⽣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95699" y="1162843"/>
            <a:ext cx="2095500" cy="1714500"/>
            <a:chOff x="3695699" y="1162049"/>
            <a:chExt cx="2095500" cy="1714500"/>
          </a:xfrm>
        </p:grpSpPr>
        <p:sp>
          <p:nvSpPr>
            <p:cNvPr id="47" name="object 47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30340" y="142874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92881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192881" y="0"/>
                  </a:lnTo>
                  <a:lnTo>
                    <a:pt x="209552" y="3372"/>
                  </a:lnTo>
                  <a:lnTo>
                    <a:pt x="223177" y="12565"/>
                  </a:lnTo>
                  <a:lnTo>
                    <a:pt x="232371" y="26191"/>
                  </a:lnTo>
                  <a:lnTo>
                    <a:pt x="235743" y="42862"/>
                  </a:lnTo>
                  <a:lnTo>
                    <a:pt x="42862" y="42862"/>
                  </a:lnTo>
                  <a:lnTo>
                    <a:pt x="42862" y="257174"/>
                  </a:lnTo>
                  <a:lnTo>
                    <a:pt x="235743" y="257174"/>
                  </a:lnTo>
                  <a:lnTo>
                    <a:pt x="235743" y="278606"/>
                  </a:lnTo>
                  <a:lnTo>
                    <a:pt x="115029" y="278606"/>
                  </a:lnTo>
                  <a:lnTo>
                    <a:pt x="112296" y="279150"/>
                  </a:lnTo>
                  <a:lnTo>
                    <a:pt x="96440" y="297195"/>
                  </a:lnTo>
                  <a:lnTo>
                    <a:pt x="96440" y="302879"/>
                  </a:lnTo>
                  <a:lnTo>
                    <a:pt x="115029" y="321468"/>
                  </a:lnTo>
                  <a:lnTo>
                    <a:pt x="229159" y="321468"/>
                  </a:lnTo>
                  <a:lnTo>
                    <a:pt x="223177" y="330334"/>
                  </a:lnTo>
                  <a:lnTo>
                    <a:pt x="209552" y="339527"/>
                  </a:lnTo>
                  <a:lnTo>
                    <a:pt x="192881" y="342899"/>
                  </a:lnTo>
                  <a:close/>
                </a:path>
                <a:path w="236220" h="342900">
                  <a:moveTo>
                    <a:pt x="235743" y="257174"/>
                  </a:moveTo>
                  <a:lnTo>
                    <a:pt x="192881" y="257174"/>
                  </a:lnTo>
                  <a:lnTo>
                    <a:pt x="192881" y="42862"/>
                  </a:lnTo>
                  <a:lnTo>
                    <a:pt x="235743" y="42862"/>
                  </a:lnTo>
                  <a:lnTo>
                    <a:pt x="235743" y="257174"/>
                  </a:lnTo>
                  <a:close/>
                </a:path>
                <a:path w="236220" h="342900">
                  <a:moveTo>
                    <a:pt x="229159" y="321468"/>
                  </a:moveTo>
                  <a:lnTo>
                    <a:pt x="120713" y="321468"/>
                  </a:lnTo>
                  <a:lnTo>
                    <a:pt x="123447" y="320924"/>
                  </a:lnTo>
                  <a:lnTo>
                    <a:pt x="128698" y="318749"/>
                  </a:lnTo>
                  <a:lnTo>
                    <a:pt x="139303" y="302879"/>
                  </a:lnTo>
                  <a:lnTo>
                    <a:pt x="139303" y="297195"/>
                  </a:lnTo>
                  <a:lnTo>
                    <a:pt x="120713" y="278606"/>
                  </a:lnTo>
                  <a:lnTo>
                    <a:pt x="235743" y="278606"/>
                  </a:lnTo>
                  <a:lnTo>
                    <a:pt x="235743" y="300037"/>
                  </a:lnTo>
                  <a:lnTo>
                    <a:pt x="232371" y="316708"/>
                  </a:lnTo>
                  <a:lnTo>
                    <a:pt x="229159" y="32146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30650" y="1730768"/>
            <a:ext cx="1625600" cy="84138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spcBef>
                <a:spcPts val="1175"/>
              </a:spcBef>
            </a:pPr>
            <a:r>
              <a:rPr sz="1550" spc="-190" dirty="0">
                <a:latin typeface="SimSun"/>
                <a:cs typeface="SimSun"/>
              </a:rPr>
              <a:t>問い合わせ機能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から直接問い合</a:t>
            </a:r>
            <a:r>
              <a:rPr sz="1150" spc="-80" dirty="0">
                <a:latin typeface="SimSun"/>
                <a:cs typeface="SimSun"/>
              </a:rPr>
              <a:t>わせ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00799" y="1162843"/>
            <a:ext cx="2095500" cy="1714500"/>
            <a:chOff x="6400799" y="1162049"/>
            <a:chExt cx="2095500" cy="1714500"/>
          </a:xfrm>
        </p:grpSpPr>
        <p:sp>
          <p:nvSpPr>
            <p:cNvPr id="52" name="object 52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770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4980" y="214312"/>
                  </a:moveTo>
                  <a:lnTo>
                    <a:pt x="7166" y="214312"/>
                  </a:lnTo>
                  <a:lnTo>
                    <a:pt x="0" y="207146"/>
                  </a:lnTo>
                  <a:lnTo>
                    <a:pt x="0" y="171449"/>
                  </a:lnTo>
                  <a:lnTo>
                    <a:pt x="6123" y="125868"/>
                  </a:lnTo>
                  <a:lnTo>
                    <a:pt x="23405" y="84911"/>
                  </a:lnTo>
                  <a:lnTo>
                    <a:pt x="50212" y="50212"/>
                  </a:lnTo>
                  <a:lnTo>
                    <a:pt x="84911" y="23405"/>
                  </a:lnTo>
                  <a:lnTo>
                    <a:pt x="125868" y="6123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69303" y="32146"/>
                  </a:lnTo>
                  <a:lnTo>
                    <a:pt x="171449" y="32146"/>
                  </a:lnTo>
                  <a:lnTo>
                    <a:pt x="127413" y="39247"/>
                  </a:lnTo>
                  <a:lnTo>
                    <a:pt x="89172" y="59019"/>
                  </a:lnTo>
                  <a:lnTo>
                    <a:pt x="59019" y="89172"/>
                  </a:lnTo>
                  <a:lnTo>
                    <a:pt x="39247" y="127413"/>
                  </a:lnTo>
                  <a:lnTo>
                    <a:pt x="32146" y="171449"/>
                  </a:lnTo>
                  <a:lnTo>
                    <a:pt x="32146" y="207146"/>
                  </a:lnTo>
                  <a:lnTo>
                    <a:pt x="24980" y="214312"/>
                  </a:lnTo>
                  <a:close/>
                </a:path>
                <a:path w="342900" h="342900">
                  <a:moveTo>
                    <a:pt x="335716" y="294679"/>
                  </a:moveTo>
                  <a:lnTo>
                    <a:pt x="284296" y="294679"/>
                  </a:lnTo>
                  <a:lnTo>
                    <a:pt x="294394" y="292642"/>
                  </a:lnTo>
                  <a:lnTo>
                    <a:pt x="302908" y="286902"/>
                  </a:lnTo>
                  <a:lnTo>
                    <a:pt x="308648" y="278387"/>
                  </a:lnTo>
                  <a:lnTo>
                    <a:pt x="310753" y="267957"/>
                  </a:lnTo>
                  <a:lnTo>
                    <a:pt x="310753" y="171449"/>
                  </a:lnTo>
                  <a:lnTo>
                    <a:pt x="303652" y="127413"/>
                  </a:lnTo>
                  <a:lnTo>
                    <a:pt x="283880" y="89172"/>
                  </a:lnTo>
                  <a:lnTo>
                    <a:pt x="253727" y="59019"/>
                  </a:lnTo>
                  <a:lnTo>
                    <a:pt x="215486" y="39247"/>
                  </a:lnTo>
                  <a:lnTo>
                    <a:pt x="171449" y="32146"/>
                  </a:lnTo>
                  <a:lnTo>
                    <a:pt x="269303" y="32146"/>
                  </a:lnTo>
                  <a:lnTo>
                    <a:pt x="292687" y="50212"/>
                  </a:lnTo>
                  <a:lnTo>
                    <a:pt x="319494" y="84911"/>
                  </a:lnTo>
                  <a:lnTo>
                    <a:pt x="336776" y="125868"/>
                  </a:lnTo>
                  <a:lnTo>
                    <a:pt x="342899" y="171449"/>
                  </a:lnTo>
                  <a:lnTo>
                    <a:pt x="342899" y="267957"/>
                  </a:lnTo>
                  <a:lnTo>
                    <a:pt x="338267" y="290897"/>
                  </a:lnTo>
                  <a:lnTo>
                    <a:pt x="335716" y="294679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96440" y="257174"/>
                  </a:lnTo>
                  <a:lnTo>
                    <a:pt x="79769" y="253802"/>
                  </a:lnTo>
                  <a:lnTo>
                    <a:pt x="66143" y="244609"/>
                  </a:lnTo>
                  <a:lnTo>
                    <a:pt x="56950" y="230983"/>
                  </a:lnTo>
                  <a:lnTo>
                    <a:pt x="53578" y="214312"/>
                  </a:lnTo>
                  <a:lnTo>
                    <a:pt x="53578" y="182165"/>
                  </a:lnTo>
                  <a:lnTo>
                    <a:pt x="56950" y="165494"/>
                  </a:lnTo>
                  <a:lnTo>
                    <a:pt x="66143" y="151868"/>
                  </a:lnTo>
                  <a:lnTo>
                    <a:pt x="79769" y="142675"/>
                  </a:lnTo>
                  <a:lnTo>
                    <a:pt x="96440" y="139303"/>
                  </a:lnTo>
                  <a:lnTo>
                    <a:pt x="107156" y="139303"/>
                  </a:lnTo>
                  <a:lnTo>
                    <a:pt x="115505" y="140984"/>
                  </a:lnTo>
                  <a:lnTo>
                    <a:pt x="122317" y="145573"/>
                  </a:lnTo>
                  <a:lnTo>
                    <a:pt x="126905" y="152384"/>
                  </a:lnTo>
                  <a:lnTo>
                    <a:pt x="128587" y="160734"/>
                  </a:lnTo>
                  <a:lnTo>
                    <a:pt x="128587" y="235743"/>
                  </a:lnTo>
                  <a:lnTo>
                    <a:pt x="126905" y="244093"/>
                  </a:lnTo>
                  <a:lnTo>
                    <a:pt x="122317" y="250904"/>
                  </a:lnTo>
                  <a:lnTo>
                    <a:pt x="115505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246459" y="257174"/>
                  </a:moveTo>
                  <a:lnTo>
                    <a:pt x="235743" y="257174"/>
                  </a:lnTo>
                  <a:lnTo>
                    <a:pt x="227394" y="255493"/>
                  </a:lnTo>
                  <a:lnTo>
                    <a:pt x="220582" y="250904"/>
                  </a:lnTo>
                  <a:lnTo>
                    <a:pt x="215994" y="244093"/>
                  </a:lnTo>
                  <a:lnTo>
                    <a:pt x="214312" y="235743"/>
                  </a:lnTo>
                  <a:lnTo>
                    <a:pt x="214312" y="160734"/>
                  </a:lnTo>
                  <a:lnTo>
                    <a:pt x="215994" y="152384"/>
                  </a:lnTo>
                  <a:lnTo>
                    <a:pt x="220582" y="145573"/>
                  </a:lnTo>
                  <a:lnTo>
                    <a:pt x="227394" y="140984"/>
                  </a:lnTo>
                  <a:lnTo>
                    <a:pt x="235743" y="139303"/>
                  </a:lnTo>
                  <a:lnTo>
                    <a:pt x="246459" y="139303"/>
                  </a:lnTo>
                  <a:lnTo>
                    <a:pt x="263130" y="142675"/>
                  </a:lnTo>
                  <a:lnTo>
                    <a:pt x="276756" y="151868"/>
                  </a:lnTo>
                  <a:lnTo>
                    <a:pt x="285949" y="165494"/>
                  </a:lnTo>
                  <a:lnTo>
                    <a:pt x="289321" y="182165"/>
                  </a:lnTo>
                  <a:lnTo>
                    <a:pt x="289321" y="214312"/>
                  </a:lnTo>
                  <a:lnTo>
                    <a:pt x="285949" y="230983"/>
                  </a:lnTo>
                  <a:lnTo>
                    <a:pt x="276756" y="244609"/>
                  </a:lnTo>
                  <a:lnTo>
                    <a:pt x="263130" y="253802"/>
                  </a:lnTo>
                  <a:lnTo>
                    <a:pt x="246459" y="257174"/>
                  </a:lnTo>
                  <a:close/>
                </a:path>
                <a:path w="342900" h="342900">
                  <a:moveTo>
                    <a:pt x="182165" y="342899"/>
                  </a:moveTo>
                  <a:lnTo>
                    <a:pt x="160734" y="342899"/>
                  </a:lnTo>
                  <a:lnTo>
                    <a:pt x="148224" y="340372"/>
                  </a:lnTo>
                  <a:lnTo>
                    <a:pt x="137935" y="333378"/>
                  </a:lnTo>
                  <a:lnTo>
                    <a:pt x="131114" y="323263"/>
                  </a:lnTo>
                  <a:lnTo>
                    <a:pt x="128587" y="310753"/>
                  </a:lnTo>
                  <a:lnTo>
                    <a:pt x="131114" y="298242"/>
                  </a:lnTo>
                  <a:lnTo>
                    <a:pt x="138005" y="288024"/>
                  </a:lnTo>
                  <a:lnTo>
                    <a:pt x="148224" y="281133"/>
                  </a:lnTo>
                  <a:lnTo>
                    <a:pt x="160734" y="278606"/>
                  </a:lnTo>
                  <a:lnTo>
                    <a:pt x="182165" y="278606"/>
                  </a:lnTo>
                  <a:lnTo>
                    <a:pt x="210026" y="294679"/>
                  </a:lnTo>
                  <a:lnTo>
                    <a:pt x="335716" y="294679"/>
                  </a:lnTo>
                  <a:lnTo>
                    <a:pt x="325629" y="309631"/>
                  </a:lnTo>
                  <a:lnTo>
                    <a:pt x="306876" y="322261"/>
                  </a:lnTo>
                  <a:lnTo>
                    <a:pt x="284229" y="326826"/>
                  </a:lnTo>
                  <a:lnTo>
                    <a:pt x="210026" y="326826"/>
                  </a:lnTo>
                  <a:lnTo>
                    <a:pt x="205004" y="333378"/>
                  </a:lnTo>
                  <a:lnTo>
                    <a:pt x="198481" y="338454"/>
                  </a:lnTo>
                  <a:lnTo>
                    <a:pt x="190766" y="341735"/>
                  </a:lnTo>
                  <a:lnTo>
                    <a:pt x="182165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35750" y="1730768"/>
            <a:ext cx="1625600" cy="84138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spcBef>
                <a:spcPts val="1175"/>
              </a:spcBef>
            </a:pPr>
            <a:r>
              <a:rPr sz="1550" spc="-180" dirty="0">
                <a:latin typeface="SimSun"/>
                <a:cs typeface="SimSun"/>
              </a:rPr>
              <a:t>担当代理店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当者が回</a:t>
            </a:r>
            <a:r>
              <a:rPr sz="1150" spc="-50" dirty="0">
                <a:latin typeface="SimSun"/>
                <a:cs typeface="SimSun"/>
              </a:rPr>
              <a:t>答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105899" y="1162843"/>
            <a:ext cx="2095500" cy="1714500"/>
            <a:chOff x="9105899" y="1162049"/>
            <a:chExt cx="2095500" cy="1714500"/>
          </a:xfrm>
        </p:grpSpPr>
        <p:sp>
          <p:nvSpPr>
            <p:cNvPr id="57" name="object 57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21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342784" y="1730769"/>
            <a:ext cx="162179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spcBef>
                <a:spcPts val="1175"/>
              </a:spcBef>
            </a:pPr>
            <a:r>
              <a:rPr sz="1550" spc="-130" dirty="0">
                <a:latin typeface="SimSun"/>
                <a:cs typeface="SimSun"/>
              </a:rPr>
              <a:t>解決</a:t>
            </a:r>
            <a:endParaRPr sz="1550">
              <a:latin typeface="SimSun"/>
              <a:cs typeface="SimSun"/>
            </a:endParaRPr>
          </a:p>
          <a:p>
            <a:pPr algn="ctr">
              <a:spcBef>
                <a:spcPts val="865"/>
              </a:spcBef>
            </a:pPr>
            <a:r>
              <a:rPr sz="1150" spc="-110" dirty="0">
                <a:latin typeface="Meiryo"/>
                <a:cs typeface="Meiryo"/>
              </a:rPr>
              <a:t>専⾨</a:t>
            </a:r>
            <a:r>
              <a:rPr sz="1150" spc="-120" dirty="0">
                <a:latin typeface="SimSun"/>
                <a:cs typeface="SimSun"/>
              </a:rPr>
              <a:t>家によるサポートで安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50" dirty="0">
                <a:latin typeface="Meiryo"/>
                <a:cs typeface="Meiryo"/>
              </a:rPr>
              <a:t>⼼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990725" y="3496468"/>
            <a:ext cx="3952875" cy="914400"/>
            <a:chOff x="1990724" y="3495674"/>
            <a:chExt cx="3952875" cy="914400"/>
          </a:xfrm>
        </p:grpSpPr>
        <p:sp>
          <p:nvSpPr>
            <p:cNvPr id="62" name="object 62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3805237" y="904874"/>
                  </a:moveTo>
                  <a:lnTo>
                    <a:pt x="138112" y="904874"/>
                  </a:lnTo>
                  <a:lnTo>
                    <a:pt x="131327" y="904708"/>
                  </a:lnTo>
                  <a:lnTo>
                    <a:pt x="91590" y="896804"/>
                  </a:lnTo>
                  <a:lnTo>
                    <a:pt x="55831" y="877690"/>
                  </a:lnTo>
                  <a:lnTo>
                    <a:pt x="27183" y="849042"/>
                  </a:lnTo>
                  <a:lnTo>
                    <a:pt x="8069" y="813283"/>
                  </a:lnTo>
                  <a:lnTo>
                    <a:pt x="165" y="773547"/>
                  </a:lnTo>
                  <a:lnTo>
                    <a:pt x="0" y="766762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5" y="61380"/>
                  </a:lnTo>
                  <a:lnTo>
                    <a:pt x="50493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0" y="7667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2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lnTo>
                    <a:pt x="138112" y="904874"/>
                  </a:lnTo>
                  <a:lnTo>
                    <a:pt x="98019" y="898929"/>
                  </a:lnTo>
                  <a:lnTo>
                    <a:pt x="61381" y="881598"/>
                  </a:lnTo>
                  <a:lnTo>
                    <a:pt x="31348" y="854380"/>
                  </a:lnTo>
                  <a:lnTo>
                    <a:pt x="10512" y="819615"/>
                  </a:lnTo>
                  <a:lnTo>
                    <a:pt x="663" y="780299"/>
                  </a:lnTo>
                  <a:lnTo>
                    <a:pt x="0" y="7667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30426" y="3595703"/>
            <a:ext cx="3611245" cy="658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1350" spc="-140" dirty="0">
                <a:solidFill>
                  <a:srgbClr val="1C4ED8"/>
                </a:solidFill>
                <a:latin typeface="SimSun"/>
                <a:cs typeface="SimSun"/>
              </a:rPr>
              <a:t>お客さま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地震保険の補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5" dirty="0">
                <a:latin typeface="SimSun"/>
                <a:cs typeface="SimSun"/>
              </a:rPr>
              <a:t>について詳しく</a:t>
            </a:r>
            <a:r>
              <a:rPr sz="1150" spc="-110" dirty="0">
                <a:latin typeface="Meiryo"/>
                <a:cs typeface="Meiryo"/>
              </a:rPr>
              <a:t>教</a:t>
            </a:r>
            <a:r>
              <a:rPr sz="1150" spc="-125" dirty="0">
                <a:latin typeface="SimSun"/>
                <a:cs typeface="SimSun"/>
              </a:rPr>
              <a:t>えてください。建物と</a:t>
            </a:r>
            <a:r>
              <a:rPr sz="1150" spc="-110" dirty="0">
                <a:latin typeface="SimSun"/>
                <a:cs typeface="SimSun"/>
              </a:rPr>
              <a:t>家財、両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10" dirty="0">
                <a:latin typeface="SimSun"/>
                <a:cs typeface="SimSun"/>
              </a:rPr>
              <a:t>加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10" dirty="0">
                <a:latin typeface="SimSun"/>
                <a:cs typeface="SimSun"/>
              </a:rPr>
              <a:t>した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20" dirty="0">
                <a:latin typeface="SimSun"/>
                <a:cs typeface="SimSun"/>
              </a:rPr>
              <a:t>が良いでしょうか？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90725" y="4401344"/>
            <a:ext cx="3952875" cy="1419225"/>
            <a:chOff x="1990724" y="4400549"/>
            <a:chExt cx="3952875" cy="1419225"/>
          </a:xfrm>
        </p:grpSpPr>
        <p:sp>
          <p:nvSpPr>
            <p:cNvPr id="66" name="object 66"/>
            <p:cNvSpPr/>
            <p:nvPr/>
          </p:nvSpPr>
          <p:spPr>
            <a:xfrm>
              <a:off x="1995474" y="4400549"/>
              <a:ext cx="3943350" cy="1414780"/>
            </a:xfrm>
            <a:custGeom>
              <a:avLst/>
              <a:gdLst/>
              <a:ahLst/>
              <a:cxnLst/>
              <a:rect l="l" t="t" r="r" b="b"/>
              <a:pathLst>
                <a:path w="3943350" h="1414779">
                  <a:moveTo>
                    <a:pt x="890587" y="0"/>
                  </a:moveTo>
                  <a:lnTo>
                    <a:pt x="700087" y="0"/>
                  </a:lnTo>
                  <a:lnTo>
                    <a:pt x="795337" y="95250"/>
                  </a:lnTo>
                  <a:lnTo>
                    <a:pt x="890587" y="0"/>
                  </a:lnTo>
                  <a:close/>
                </a:path>
                <a:path w="3943350" h="1414779">
                  <a:moveTo>
                    <a:pt x="3943350" y="457200"/>
                  </a:moveTo>
                  <a:lnTo>
                    <a:pt x="3937406" y="417118"/>
                  </a:lnTo>
                  <a:lnTo>
                    <a:pt x="3920083" y="380479"/>
                  </a:lnTo>
                  <a:lnTo>
                    <a:pt x="3892867" y="350443"/>
                  </a:lnTo>
                  <a:lnTo>
                    <a:pt x="3858095" y="329603"/>
                  </a:lnTo>
                  <a:lnTo>
                    <a:pt x="3818775" y="319760"/>
                  </a:lnTo>
                  <a:lnTo>
                    <a:pt x="3805237" y="319087"/>
                  </a:lnTo>
                  <a:lnTo>
                    <a:pt x="138112" y="319087"/>
                  </a:lnTo>
                  <a:lnTo>
                    <a:pt x="98031" y="325043"/>
                  </a:lnTo>
                  <a:lnTo>
                    <a:pt x="61391" y="342366"/>
                  </a:lnTo>
                  <a:lnTo>
                    <a:pt x="31356" y="369582"/>
                  </a:lnTo>
                  <a:lnTo>
                    <a:pt x="10515" y="404355"/>
                  </a:lnTo>
                  <a:lnTo>
                    <a:pt x="673" y="443674"/>
                  </a:lnTo>
                  <a:lnTo>
                    <a:pt x="0" y="457200"/>
                  </a:lnTo>
                  <a:lnTo>
                    <a:pt x="0" y="1276350"/>
                  </a:lnTo>
                  <a:lnTo>
                    <a:pt x="5956" y="1316443"/>
                  </a:lnTo>
                  <a:lnTo>
                    <a:pt x="23279" y="1353083"/>
                  </a:lnTo>
                  <a:lnTo>
                    <a:pt x="50495" y="1383118"/>
                  </a:lnTo>
                  <a:lnTo>
                    <a:pt x="85267" y="1403959"/>
                  </a:lnTo>
                  <a:lnTo>
                    <a:pt x="124587" y="1413802"/>
                  </a:lnTo>
                  <a:lnTo>
                    <a:pt x="138112" y="1414462"/>
                  </a:lnTo>
                  <a:lnTo>
                    <a:pt x="3805237" y="1414462"/>
                  </a:lnTo>
                  <a:lnTo>
                    <a:pt x="3845331" y="1408518"/>
                  </a:lnTo>
                  <a:lnTo>
                    <a:pt x="3881971" y="1391196"/>
                  </a:lnTo>
                  <a:lnTo>
                    <a:pt x="3912006" y="1363980"/>
                  </a:lnTo>
                  <a:lnTo>
                    <a:pt x="3932847" y="1329207"/>
                  </a:lnTo>
                  <a:lnTo>
                    <a:pt x="3942689" y="1289888"/>
                  </a:lnTo>
                  <a:lnTo>
                    <a:pt x="3943350" y="1276350"/>
                  </a:lnTo>
                  <a:lnTo>
                    <a:pt x="3943350" y="457200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95487" y="4719637"/>
              <a:ext cx="3943350" cy="1095375"/>
            </a:xfrm>
            <a:custGeom>
              <a:avLst/>
              <a:gdLst/>
              <a:ahLst/>
              <a:cxnLst/>
              <a:rect l="l" t="t" r="r" b="b"/>
              <a:pathLst>
                <a:path w="3943350" h="1095375">
                  <a:moveTo>
                    <a:pt x="0" y="9572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957262"/>
                  </a:lnTo>
                  <a:lnTo>
                    <a:pt x="3937403" y="997354"/>
                  </a:lnTo>
                  <a:lnTo>
                    <a:pt x="3920073" y="1033992"/>
                  </a:lnTo>
                  <a:lnTo>
                    <a:pt x="3892855" y="1064025"/>
                  </a:lnTo>
                  <a:lnTo>
                    <a:pt x="3858090" y="1084861"/>
                  </a:lnTo>
                  <a:lnTo>
                    <a:pt x="3818774" y="1094711"/>
                  </a:lnTo>
                  <a:lnTo>
                    <a:pt x="3805237" y="1095374"/>
                  </a:lnTo>
                  <a:lnTo>
                    <a:pt x="138112" y="1095374"/>
                  </a:lnTo>
                  <a:lnTo>
                    <a:pt x="98019" y="1089429"/>
                  </a:lnTo>
                  <a:lnTo>
                    <a:pt x="61381" y="1072098"/>
                  </a:lnTo>
                  <a:lnTo>
                    <a:pt x="31348" y="1044880"/>
                  </a:lnTo>
                  <a:lnTo>
                    <a:pt x="10512" y="1010115"/>
                  </a:lnTo>
                  <a:lnTo>
                    <a:pt x="663" y="970799"/>
                  </a:lnTo>
                  <a:lnTo>
                    <a:pt x="0" y="9572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130425" y="4814902"/>
            <a:ext cx="3620770" cy="8489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1350" spc="-150" dirty="0">
                <a:solidFill>
                  <a:srgbClr val="1D40AF"/>
                </a:solidFill>
                <a:latin typeface="SimSun"/>
                <a:cs typeface="SimSun"/>
              </a:rPr>
              <a:t>担当代理店</a:t>
            </a:r>
            <a:endParaRPr sz="1350">
              <a:latin typeface="SimSun"/>
              <a:cs typeface="SimSun"/>
            </a:endParaRPr>
          </a:p>
          <a:p>
            <a:pPr marL="12700" marR="5080" algn="just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建物と家財、それぞれの補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0" dirty="0">
                <a:latin typeface="SimSun"/>
                <a:cs typeface="SimSun"/>
              </a:rPr>
              <a:t>をご説明いたします。お客</a:t>
            </a:r>
            <a:r>
              <a:rPr sz="1150" spc="-114" dirty="0">
                <a:latin typeface="SimSun"/>
                <a:cs typeface="SimSun"/>
              </a:rPr>
              <a:t>さまのご状況に合わせたプランをご提案できますので、詳し</a:t>
            </a:r>
            <a:r>
              <a:rPr sz="1150" spc="-105" dirty="0">
                <a:latin typeface="SimSun"/>
                <a:cs typeface="SimSun"/>
              </a:rPr>
              <a:t>くご相談ください。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95574" y="5811043"/>
            <a:ext cx="190500" cy="95250"/>
          </a:xfrm>
          <a:custGeom>
            <a:avLst/>
            <a:gdLst/>
            <a:ahLst/>
            <a:cxnLst/>
            <a:rect l="l" t="t" r="r" b="b"/>
            <a:pathLst>
              <a:path w="190500" h="95250">
                <a:moveTo>
                  <a:pt x="95249" y="95249"/>
                </a:moveTo>
                <a:lnTo>
                  <a:pt x="0" y="0"/>
                </a:lnTo>
                <a:lnTo>
                  <a:pt x="19049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F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563143"/>
            <a:ext cx="11582400" cy="3105150"/>
          </a:xfrm>
          <a:custGeom>
            <a:avLst/>
            <a:gdLst/>
            <a:ahLst/>
            <a:cxnLst/>
            <a:rect l="l" t="t" r="r" b="b"/>
            <a:pathLst>
              <a:path w="11582400" h="3105150">
                <a:moveTo>
                  <a:pt x="11511202" y="3105149"/>
                </a:moveTo>
                <a:lnTo>
                  <a:pt x="71196" y="3105149"/>
                </a:lnTo>
                <a:lnTo>
                  <a:pt x="66241" y="3104660"/>
                </a:lnTo>
                <a:lnTo>
                  <a:pt x="29705" y="3089527"/>
                </a:lnTo>
                <a:lnTo>
                  <a:pt x="3885" y="3053487"/>
                </a:lnTo>
                <a:lnTo>
                  <a:pt x="0" y="3033952"/>
                </a:lnTo>
                <a:lnTo>
                  <a:pt x="0" y="302894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3033952"/>
                </a:lnTo>
                <a:lnTo>
                  <a:pt x="11566775" y="3075443"/>
                </a:lnTo>
                <a:lnTo>
                  <a:pt x="11530735" y="3101262"/>
                </a:lnTo>
                <a:lnTo>
                  <a:pt x="11516156" y="3104660"/>
                </a:lnTo>
                <a:lnTo>
                  <a:pt x="11511202" y="31051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897686"/>
            <a:ext cx="11582400" cy="1028700"/>
            <a:chOff x="304799" y="6896099"/>
            <a:chExt cx="11582400" cy="1028700"/>
          </a:xfrm>
        </p:grpSpPr>
        <p:sp>
          <p:nvSpPr>
            <p:cNvPr id="4" name="object 4"/>
            <p:cNvSpPr/>
            <p:nvPr/>
          </p:nvSpPr>
          <p:spPr>
            <a:xfrm>
              <a:off x="304799" y="68960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0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957503"/>
                  </a:lnTo>
                  <a:lnTo>
                    <a:pt x="11566775" y="998993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72389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20951" y="2756211"/>
            <a:ext cx="1092200" cy="4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latin typeface="Liberation Sans"/>
                <a:cs typeface="Liberation Sans"/>
              </a:rPr>
              <a:t>24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70" dirty="0">
                <a:latin typeface="SimSun"/>
                <a:cs typeface="SimSun"/>
              </a:rPr>
              <a:t>間</a:t>
            </a:r>
            <a:r>
              <a:rPr sz="1200" dirty="0">
                <a:latin typeface="Liberation Sans"/>
                <a:cs typeface="Liberation Sans"/>
              </a:rPr>
              <a:t>365</a:t>
            </a:r>
            <a:r>
              <a:rPr sz="1350" spc="-50" dirty="0">
                <a:latin typeface="Meiryo"/>
                <a:cs typeface="Meiryo"/>
              </a:rPr>
              <a:t>⽇</a:t>
            </a:r>
            <a:r>
              <a:rPr sz="1350" spc="-170" dirty="0">
                <a:latin typeface="SimSun"/>
                <a:cs typeface="SimSun"/>
              </a:rPr>
              <a:t>お</a:t>
            </a:r>
            <a:r>
              <a:rPr sz="1350" spc="-170" dirty="0">
                <a:latin typeface="Meiryo"/>
                <a:cs typeface="Meiryo"/>
              </a:rPr>
              <a:t>好</a:t>
            </a:r>
            <a:r>
              <a:rPr sz="1350" spc="-170" dirty="0">
                <a:latin typeface="SimSun"/>
                <a:cs typeface="SimSun"/>
              </a:rPr>
              <a:t>きな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50" dirty="0">
                <a:latin typeface="SimSun"/>
                <a:cs typeface="SimSun"/>
              </a:rPr>
              <a:t>間に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351" y="2756211"/>
            <a:ext cx="1397000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spcBef>
                <a:spcPts val="275"/>
              </a:spcBef>
            </a:pPr>
            <a:r>
              <a:rPr sz="1350" spc="-170" dirty="0">
                <a:latin typeface="SimSun"/>
                <a:cs typeface="SimSun"/>
              </a:rPr>
              <a:t>場所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30" dirty="0">
                <a:latin typeface="SimSun"/>
                <a:cs typeface="SimSun"/>
              </a:rPr>
              <a:t>選ばず</a:t>
            </a:r>
            <a:endParaRPr sz="1350">
              <a:latin typeface="SimSun"/>
              <a:cs typeface="SimSun"/>
            </a:endParaRPr>
          </a:p>
          <a:p>
            <a:pPr algn="ctr"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宅でも</a:t>
            </a:r>
            <a:r>
              <a:rPr sz="1350" spc="-170" dirty="0">
                <a:latin typeface="Meiryo"/>
                <a:cs typeface="Meiryo"/>
              </a:rPr>
              <a:t>外</a:t>
            </a:r>
            <a:r>
              <a:rPr sz="1350" spc="-140" dirty="0">
                <a:latin typeface="SimSun"/>
                <a:cs typeface="SimSun"/>
              </a:rPr>
              <a:t>出先でも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351" y="2756211"/>
            <a:ext cx="1244600" cy="4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>
              <a:lnSpc>
                <a:spcPct val="111100"/>
              </a:lnSpc>
              <a:spcBef>
                <a:spcPts val="95"/>
              </a:spcBef>
            </a:pPr>
            <a:r>
              <a:rPr sz="1350" spc="-155" dirty="0">
                <a:latin typeface="SimSun"/>
                <a:cs typeface="SimSun"/>
              </a:rPr>
              <a:t>直感的な操作で</a:t>
            </a:r>
            <a:r>
              <a:rPr sz="1350" spc="-165" dirty="0">
                <a:latin typeface="SimSun"/>
                <a:cs typeface="SimSun"/>
              </a:rPr>
              <a:t>誰でも使いやすく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799" y="3760756"/>
            <a:ext cx="193040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お客さま満</a:t>
            </a:r>
            <a:r>
              <a:rPr sz="1700" spc="-210" dirty="0">
                <a:latin typeface="Meiryo"/>
                <a:cs typeface="Meiryo"/>
              </a:rPr>
              <a:t>⾜</a:t>
            </a:r>
            <a:r>
              <a:rPr sz="1700" spc="-190" dirty="0">
                <a:latin typeface="SimSun"/>
                <a:cs typeface="SimSun"/>
              </a:rPr>
              <a:t>度の向上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1" y="4185419"/>
            <a:ext cx="149923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200" b="1" dirty="0">
                <a:latin typeface="Liberation Sans"/>
                <a:cs typeface="Liberation Sans"/>
              </a:rPr>
              <a:t>UI/UX</a:t>
            </a:r>
            <a:r>
              <a:rPr sz="1350" spc="-155" dirty="0">
                <a:latin typeface="SimSun"/>
                <a:cs typeface="SimSun"/>
              </a:rPr>
              <a:t>の分かりやすさ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5802" y="4207669"/>
            <a:ext cx="330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92%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00" y="4947419"/>
            <a:ext cx="109093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60" dirty="0">
                <a:latin typeface="SimSun"/>
                <a:cs typeface="SimSun"/>
              </a:rPr>
              <a:t>操作のしやすさ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5802" y="4969669"/>
            <a:ext cx="330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88%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00" y="5709419"/>
            <a:ext cx="7874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総合満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60" dirty="0">
                <a:latin typeface="SimSun"/>
                <a:cs typeface="SimSun"/>
              </a:rPr>
              <a:t>度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5802" y="5731669"/>
            <a:ext cx="330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90%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8399" y="4791868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6674" y="4747996"/>
            <a:ext cx="5224780" cy="45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9" dirty="0">
                <a:solidFill>
                  <a:srgbClr val="545454"/>
                </a:solidFill>
                <a:latin typeface="Meiryo"/>
                <a:cs typeface="Meiryo"/>
              </a:rPr>
              <a:t>いつでも⾃分のタイミングで⼿続きができるので、とても助かります。操作</a:t>
            </a:r>
            <a:r>
              <a:rPr sz="1400" i="1" spc="-240" dirty="0">
                <a:solidFill>
                  <a:srgbClr val="545454"/>
                </a:solidFill>
                <a:latin typeface="Meiryo"/>
                <a:cs typeface="Meiryo"/>
              </a:rPr>
              <a:t>もシンプルで分かりやすいです。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399" y="5401468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6674" y="5357596"/>
            <a:ext cx="5087620" cy="455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5" dirty="0">
                <a:solidFill>
                  <a:srgbClr val="545454"/>
                </a:solidFill>
                <a:latin typeface="Meiryo"/>
                <a:cs typeface="Meiryo"/>
              </a:rPr>
              <a:t>保険の内容が分かりやすく説明されていて、⾃分で納得して契約できまし</a:t>
            </a:r>
            <a:r>
              <a:rPr sz="1400" i="1" spc="-220" dirty="0">
                <a:solidFill>
                  <a:srgbClr val="545454"/>
                </a:solidFill>
                <a:latin typeface="Meiryo"/>
                <a:cs typeface="Meiryo"/>
              </a:rPr>
              <a:t>た。迷ったときは代理店に相談できる機能も安⼼です。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01" y="7001037"/>
            <a:ext cx="10686415" cy="71423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達成した成果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お客さまが「いつでも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80" dirty="0">
                <a:latin typeface="SimSun"/>
                <a:cs typeface="SimSun"/>
              </a:rPr>
              <a:t>どこでも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65" dirty="0">
                <a:latin typeface="SimSun"/>
                <a:cs typeface="SimSun"/>
              </a:rPr>
              <a:t>か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た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」に</a:t>
            </a:r>
            <a:r>
              <a:rPr sz="1350" spc="-165" dirty="0">
                <a:latin typeface="Meiryo"/>
                <a:cs typeface="Meiryo"/>
              </a:rPr>
              <a:t>契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350" spc="-165" dirty="0">
                <a:latin typeface="Meiryo"/>
                <a:cs typeface="Meiryo"/>
              </a:rPr>
              <a:t>⼿</a:t>
            </a:r>
            <a:r>
              <a:rPr sz="1350" spc="-165" dirty="0">
                <a:latin typeface="SimSun"/>
                <a:cs typeface="SimSun"/>
              </a:rPr>
              <a:t>続き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75" dirty="0">
                <a:latin typeface="SimSun"/>
                <a:cs typeface="SimSun"/>
              </a:rPr>
              <a:t>完結でき</a:t>
            </a:r>
            <a:r>
              <a:rPr sz="1350" spc="-165" dirty="0">
                <a:latin typeface="PMingLiU"/>
                <a:cs typeface="PMingLiU"/>
              </a:rPr>
              <a:t>るサービスを</a:t>
            </a:r>
            <a:r>
              <a:rPr sz="1350" spc="-165" dirty="0">
                <a:latin typeface="SimSun"/>
                <a:cs typeface="SimSun"/>
              </a:rPr>
              <a:t>実現し、満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度の</a:t>
            </a:r>
            <a:r>
              <a:rPr sz="1350" spc="-165" dirty="0">
                <a:latin typeface="Meiryo"/>
                <a:cs typeface="Meiryo"/>
              </a:rPr>
              <a:t>⼤</a:t>
            </a:r>
            <a:r>
              <a:rPr sz="1350" spc="-165" dirty="0">
                <a:latin typeface="SimSun"/>
                <a:cs typeface="SimSun"/>
              </a:rPr>
              <a:t>幅な向上に成功しました。代理店の業務効率化とお客さま体験の向上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同</a:t>
            </a:r>
            <a:r>
              <a:rPr sz="1350" spc="-165" dirty="0">
                <a:latin typeface="Meiryo"/>
                <a:cs typeface="Meiryo"/>
              </a:rPr>
              <a:t>時</a:t>
            </a:r>
            <a:r>
              <a:rPr sz="1350" spc="-190" dirty="0">
                <a:latin typeface="SimSun"/>
                <a:cs typeface="SimSun"/>
              </a:rPr>
              <a:t>に達成しています。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05199" y="1162843"/>
            <a:ext cx="1524000" cy="1524000"/>
            <a:chOff x="3505199" y="1162049"/>
            <a:chExt cx="1524000" cy="1524000"/>
          </a:xfrm>
        </p:grpSpPr>
        <p:sp>
          <p:nvSpPr>
            <p:cNvPr id="23" name="object 23"/>
            <p:cNvSpPr/>
            <p:nvPr/>
          </p:nvSpPr>
          <p:spPr>
            <a:xfrm>
              <a:off x="35051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6" y="1425003"/>
                  </a:lnTo>
                  <a:lnTo>
                    <a:pt x="338654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6" y="1245407"/>
                  </a:lnTo>
                  <a:lnTo>
                    <a:pt x="139003" y="1200770"/>
                  </a:lnTo>
                  <a:lnTo>
                    <a:pt x="108410" y="1153746"/>
                  </a:lnTo>
                  <a:lnTo>
                    <a:pt x="81360" y="1104598"/>
                  </a:lnTo>
                  <a:lnTo>
                    <a:pt x="58003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8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3" y="470394"/>
                  </a:lnTo>
                  <a:lnTo>
                    <a:pt x="81360" y="419400"/>
                  </a:lnTo>
                  <a:lnTo>
                    <a:pt x="108410" y="370253"/>
                  </a:lnTo>
                  <a:lnTo>
                    <a:pt x="139003" y="323229"/>
                  </a:lnTo>
                  <a:lnTo>
                    <a:pt x="172966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7" y="161276"/>
                  </a:lnTo>
                  <a:lnTo>
                    <a:pt x="338655" y="128419"/>
                  </a:lnTo>
                  <a:lnTo>
                    <a:pt x="386406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8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5" y="229"/>
                  </a:lnTo>
                  <a:lnTo>
                    <a:pt x="836688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0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6" y="108410"/>
                  </a:lnTo>
                  <a:lnTo>
                    <a:pt x="1200770" y="139003"/>
                  </a:lnTo>
                  <a:lnTo>
                    <a:pt x="1245407" y="172966"/>
                  </a:lnTo>
                  <a:lnTo>
                    <a:pt x="1287426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4" y="386406"/>
                  </a:lnTo>
                  <a:lnTo>
                    <a:pt x="1450840" y="436202"/>
                  </a:lnTo>
                  <a:lnTo>
                    <a:pt x="1472942" y="487764"/>
                  </a:lnTo>
                  <a:lnTo>
                    <a:pt x="1491189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4" y="1395579"/>
                  </a:lnTo>
                  <a:lnTo>
                    <a:pt x="1137593" y="1425003"/>
                  </a:lnTo>
                  <a:lnTo>
                    <a:pt x="1087797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0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8599" y="1514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3" y="457200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07072" y="85725"/>
                  </a:lnTo>
                  <a:lnTo>
                    <a:pt x="228600" y="85725"/>
                  </a:lnTo>
                  <a:lnTo>
                    <a:pt x="220240" y="87403"/>
                  </a:lnTo>
                  <a:lnTo>
                    <a:pt x="213430" y="91986"/>
                  </a:lnTo>
                  <a:lnTo>
                    <a:pt x="208847" y="98797"/>
                  </a:lnTo>
                  <a:lnTo>
                    <a:pt x="207168" y="107156"/>
                  </a:lnTo>
                  <a:lnTo>
                    <a:pt x="207168" y="235743"/>
                  </a:lnTo>
                  <a:lnTo>
                    <a:pt x="210740" y="242441"/>
                  </a:lnTo>
                  <a:lnTo>
                    <a:pt x="302448" y="303609"/>
                  </a:lnTo>
                  <a:lnTo>
                    <a:pt x="310204" y="306812"/>
                  </a:lnTo>
                  <a:lnTo>
                    <a:pt x="443505" y="306812"/>
                  </a:lnTo>
                  <a:lnTo>
                    <a:pt x="442663" y="309164"/>
                  </a:lnTo>
                  <a:lnTo>
                    <a:pt x="422833" y="349378"/>
                  </a:lnTo>
                  <a:lnTo>
                    <a:pt x="395538" y="384950"/>
                  </a:lnTo>
                  <a:lnTo>
                    <a:pt x="361828" y="414514"/>
                  </a:lnTo>
                  <a:lnTo>
                    <a:pt x="322998" y="436933"/>
                  </a:lnTo>
                  <a:lnTo>
                    <a:pt x="280540" y="451346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443505" y="306812"/>
                  </a:moveTo>
                  <a:lnTo>
                    <a:pt x="318521" y="306812"/>
                  </a:lnTo>
                  <a:lnTo>
                    <a:pt x="326194" y="303609"/>
                  </a:lnTo>
                  <a:lnTo>
                    <a:pt x="332184" y="297626"/>
                  </a:lnTo>
                  <a:lnTo>
                    <a:pt x="335431" y="289727"/>
                  </a:lnTo>
                  <a:lnTo>
                    <a:pt x="335387" y="281519"/>
                  </a:lnTo>
                  <a:lnTo>
                    <a:pt x="332247" y="273930"/>
                  </a:lnTo>
                  <a:lnTo>
                    <a:pt x="326201" y="267890"/>
                  </a:lnTo>
                  <a:lnTo>
                    <a:pt x="250031" y="217170"/>
                  </a:lnTo>
                  <a:lnTo>
                    <a:pt x="250031" y="107156"/>
                  </a:lnTo>
                  <a:lnTo>
                    <a:pt x="248352" y="98797"/>
                  </a:lnTo>
                  <a:lnTo>
                    <a:pt x="243769" y="91986"/>
                  </a:lnTo>
                  <a:lnTo>
                    <a:pt x="236959" y="87403"/>
                  </a:lnTo>
                  <a:lnTo>
                    <a:pt x="228600" y="85725"/>
                  </a:lnTo>
                  <a:lnTo>
                    <a:pt x="407072" y="85725"/>
                  </a:lnTo>
                  <a:lnTo>
                    <a:pt x="433736" y="127441"/>
                  </a:lnTo>
                  <a:lnTo>
                    <a:pt x="449529" y="169405"/>
                  </a:lnTo>
                  <a:lnTo>
                    <a:pt x="456833" y="213644"/>
                  </a:lnTo>
                  <a:lnTo>
                    <a:pt x="457200" y="221113"/>
                  </a:lnTo>
                  <a:lnTo>
                    <a:pt x="457200" y="236086"/>
                  </a:lnTo>
                  <a:lnTo>
                    <a:pt x="456887" y="242441"/>
                  </a:lnTo>
                  <a:lnTo>
                    <a:pt x="456833" y="243555"/>
                  </a:lnTo>
                  <a:lnTo>
                    <a:pt x="449529" y="287794"/>
                  </a:lnTo>
                  <a:lnTo>
                    <a:pt x="445183" y="302123"/>
                  </a:lnTo>
                  <a:lnTo>
                    <a:pt x="443505" y="30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73500" y="2036731"/>
            <a:ext cx="78740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いつでも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3999" y="1162843"/>
            <a:ext cx="1524000" cy="1524000"/>
            <a:chOff x="5333999" y="1162049"/>
            <a:chExt cx="1524000" cy="1524000"/>
          </a:xfrm>
        </p:grpSpPr>
        <p:sp>
          <p:nvSpPr>
            <p:cNvPr id="27" name="object 27"/>
            <p:cNvSpPr/>
            <p:nvPr/>
          </p:nvSpPr>
          <p:spPr>
            <a:xfrm>
              <a:off x="53339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9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5" y="1425003"/>
                  </a:lnTo>
                  <a:lnTo>
                    <a:pt x="338654" y="1395579"/>
                  </a:lnTo>
                  <a:lnTo>
                    <a:pt x="293196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2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4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9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1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70" y="139003"/>
                  </a:lnTo>
                  <a:lnTo>
                    <a:pt x="1245408" y="172966"/>
                  </a:lnTo>
                  <a:lnTo>
                    <a:pt x="1287426" y="210119"/>
                  </a:lnTo>
                  <a:lnTo>
                    <a:pt x="1326605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3" y="386406"/>
                  </a:lnTo>
                  <a:lnTo>
                    <a:pt x="1450839" y="436202"/>
                  </a:lnTo>
                  <a:lnTo>
                    <a:pt x="1472942" y="487764"/>
                  </a:lnTo>
                  <a:lnTo>
                    <a:pt x="1491187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4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4549" y="1514474"/>
              <a:ext cx="342900" cy="456565"/>
            </a:xfrm>
            <a:custGeom>
              <a:avLst/>
              <a:gdLst/>
              <a:ahLst/>
              <a:cxnLst/>
              <a:rect l="l" t="t" r="r" b="b"/>
              <a:pathLst>
                <a:path w="342900" h="456564">
                  <a:moveTo>
                    <a:pt x="171450" y="456016"/>
                  </a:moveTo>
                  <a:lnTo>
                    <a:pt x="123248" y="410964"/>
                  </a:lnTo>
                  <a:lnTo>
                    <a:pt x="90963" y="366514"/>
                  </a:lnTo>
                  <a:lnTo>
                    <a:pt x="57964" y="316378"/>
                  </a:lnTo>
                  <a:lnTo>
                    <a:pt x="28783" y="264517"/>
                  </a:lnTo>
                  <a:lnTo>
                    <a:pt x="7951" y="214887"/>
                  </a:lnTo>
                  <a:lnTo>
                    <a:pt x="0" y="171450"/>
                  </a:lnTo>
                  <a:lnTo>
                    <a:pt x="6108" y="126016"/>
                  </a:lnTo>
                  <a:lnTo>
                    <a:pt x="6126" y="125883"/>
                  </a:lnTo>
                  <a:lnTo>
                    <a:pt x="23415" y="84931"/>
                  </a:lnTo>
                  <a:lnTo>
                    <a:pt x="50229" y="50229"/>
                  </a:lnTo>
                  <a:lnTo>
                    <a:pt x="84931" y="23415"/>
                  </a:lnTo>
                  <a:lnTo>
                    <a:pt x="125883" y="6126"/>
                  </a:lnTo>
                  <a:lnTo>
                    <a:pt x="171450" y="0"/>
                  </a:lnTo>
                  <a:lnTo>
                    <a:pt x="217016" y="6126"/>
                  </a:lnTo>
                  <a:lnTo>
                    <a:pt x="257968" y="23415"/>
                  </a:lnTo>
                  <a:lnTo>
                    <a:pt x="292670" y="50229"/>
                  </a:lnTo>
                  <a:lnTo>
                    <a:pt x="319484" y="84931"/>
                  </a:lnTo>
                  <a:lnTo>
                    <a:pt x="331882" y="114300"/>
                  </a:lnTo>
                  <a:lnTo>
                    <a:pt x="167697" y="114300"/>
                  </a:lnTo>
                  <a:lnTo>
                    <a:pt x="163980" y="114666"/>
                  </a:lnTo>
                  <a:lnTo>
                    <a:pt x="128385" y="133692"/>
                  </a:lnTo>
                  <a:lnTo>
                    <a:pt x="114299" y="167697"/>
                  </a:lnTo>
                  <a:lnTo>
                    <a:pt x="114299" y="175202"/>
                  </a:lnTo>
                  <a:lnTo>
                    <a:pt x="133692" y="214514"/>
                  </a:lnTo>
                  <a:lnTo>
                    <a:pt x="167697" y="228599"/>
                  </a:lnTo>
                  <a:lnTo>
                    <a:pt x="329193" y="228599"/>
                  </a:lnTo>
                  <a:lnTo>
                    <a:pt x="314116" y="264517"/>
                  </a:lnTo>
                  <a:lnTo>
                    <a:pt x="284935" y="316378"/>
                  </a:lnTo>
                  <a:lnTo>
                    <a:pt x="251936" y="366514"/>
                  </a:lnTo>
                  <a:lnTo>
                    <a:pt x="219651" y="410964"/>
                  </a:lnTo>
                  <a:lnTo>
                    <a:pt x="192613" y="445770"/>
                  </a:lnTo>
                  <a:lnTo>
                    <a:pt x="182910" y="453455"/>
                  </a:lnTo>
                  <a:lnTo>
                    <a:pt x="171450" y="456016"/>
                  </a:lnTo>
                  <a:close/>
                </a:path>
                <a:path w="342900" h="456564">
                  <a:moveTo>
                    <a:pt x="329193" y="228599"/>
                  </a:moveTo>
                  <a:lnTo>
                    <a:pt x="175202" y="228599"/>
                  </a:lnTo>
                  <a:lnTo>
                    <a:pt x="178918" y="228233"/>
                  </a:lnTo>
                  <a:lnTo>
                    <a:pt x="186279" y="226769"/>
                  </a:lnTo>
                  <a:lnTo>
                    <a:pt x="221053" y="200080"/>
                  </a:lnTo>
                  <a:lnTo>
                    <a:pt x="228599" y="175202"/>
                  </a:lnTo>
                  <a:lnTo>
                    <a:pt x="228599" y="167697"/>
                  </a:lnTo>
                  <a:lnTo>
                    <a:pt x="209207" y="128385"/>
                  </a:lnTo>
                  <a:lnTo>
                    <a:pt x="175202" y="114300"/>
                  </a:lnTo>
                  <a:lnTo>
                    <a:pt x="331882" y="114300"/>
                  </a:lnTo>
                  <a:lnTo>
                    <a:pt x="336773" y="125883"/>
                  </a:lnTo>
                  <a:lnTo>
                    <a:pt x="342900" y="171450"/>
                  </a:lnTo>
                  <a:lnTo>
                    <a:pt x="335017" y="214514"/>
                  </a:lnTo>
                  <a:lnTo>
                    <a:pt x="334948" y="214887"/>
                  </a:lnTo>
                  <a:lnTo>
                    <a:pt x="329193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05128" y="2036731"/>
            <a:ext cx="78168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210" dirty="0">
                <a:solidFill>
                  <a:srgbClr val="FFFFFF"/>
                </a:solidFill>
                <a:latin typeface="SimSun"/>
                <a:cs typeface="SimSun"/>
              </a:rPr>
              <a:t>どこでも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2799" y="1162843"/>
            <a:ext cx="1524000" cy="1524000"/>
            <a:chOff x="7162799" y="1162049"/>
            <a:chExt cx="1524000" cy="1524000"/>
          </a:xfrm>
        </p:grpSpPr>
        <p:sp>
          <p:nvSpPr>
            <p:cNvPr id="31" name="object 31"/>
            <p:cNvSpPr/>
            <p:nvPr/>
          </p:nvSpPr>
          <p:spPr>
            <a:xfrm>
              <a:off x="71627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0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1" y="1450839"/>
                  </a:lnTo>
                  <a:lnTo>
                    <a:pt x="386405" y="1425003"/>
                  </a:lnTo>
                  <a:lnTo>
                    <a:pt x="338653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8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3" y="1053604"/>
                  </a:lnTo>
                  <a:lnTo>
                    <a:pt x="38461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8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3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1" y="32811"/>
                  </a:lnTo>
                  <a:lnTo>
                    <a:pt x="595038" y="18515"/>
                  </a:lnTo>
                  <a:lnTo>
                    <a:pt x="650190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0" y="22835"/>
                  </a:lnTo>
                  <a:lnTo>
                    <a:pt x="1001030" y="38461"/>
                  </a:lnTo>
                  <a:lnTo>
                    <a:pt x="1053603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69" y="139003"/>
                  </a:lnTo>
                  <a:lnTo>
                    <a:pt x="1245406" y="172966"/>
                  </a:lnTo>
                  <a:lnTo>
                    <a:pt x="1287425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8" y="338655"/>
                  </a:lnTo>
                  <a:lnTo>
                    <a:pt x="1425002" y="386406"/>
                  </a:lnTo>
                  <a:lnTo>
                    <a:pt x="1450839" y="436202"/>
                  </a:lnTo>
                  <a:lnTo>
                    <a:pt x="1472941" y="487764"/>
                  </a:lnTo>
                  <a:lnTo>
                    <a:pt x="1491187" y="540802"/>
                  </a:lnTo>
                  <a:lnTo>
                    <a:pt x="1505483" y="595039"/>
                  </a:lnTo>
                  <a:lnTo>
                    <a:pt x="1515752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1" y="892267"/>
                  </a:lnTo>
                  <a:lnTo>
                    <a:pt x="1501163" y="947150"/>
                  </a:lnTo>
                  <a:lnTo>
                    <a:pt x="1485537" y="1001030"/>
                  </a:lnTo>
                  <a:lnTo>
                    <a:pt x="1465994" y="1053604"/>
                  </a:lnTo>
                  <a:lnTo>
                    <a:pt x="1442639" y="1104598"/>
                  </a:lnTo>
                  <a:lnTo>
                    <a:pt x="1415588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79" y="1287425"/>
                  </a:lnTo>
                  <a:lnTo>
                    <a:pt x="1273727" y="1326605"/>
                  </a:lnTo>
                  <a:lnTo>
                    <a:pt x="1230801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6199" y="1543853"/>
              <a:ext cx="457200" cy="399415"/>
            </a:xfrm>
            <a:custGeom>
              <a:avLst/>
              <a:gdLst/>
              <a:ahLst/>
              <a:cxnLst/>
              <a:rect l="l" t="t" r="r" b="b"/>
              <a:pathLst>
                <a:path w="457200" h="399414">
                  <a:moveTo>
                    <a:pt x="350043" y="399246"/>
                  </a:moveTo>
                  <a:lnTo>
                    <a:pt x="262979" y="399246"/>
                  </a:lnTo>
                  <a:lnTo>
                    <a:pt x="250368" y="398318"/>
                  </a:lnTo>
                  <a:lnTo>
                    <a:pt x="181004" y="361920"/>
                  </a:lnTo>
                  <a:lnTo>
                    <a:pt x="152999" y="331034"/>
                  </a:lnTo>
                  <a:lnTo>
                    <a:pt x="142875" y="290572"/>
                  </a:lnTo>
                  <a:lnTo>
                    <a:pt x="142875" y="191273"/>
                  </a:lnTo>
                  <a:lnTo>
                    <a:pt x="161447" y="137992"/>
                  </a:lnTo>
                  <a:lnTo>
                    <a:pt x="181629" y="119032"/>
                  </a:lnTo>
                  <a:lnTo>
                    <a:pt x="197927" y="103467"/>
                  </a:lnTo>
                  <a:lnTo>
                    <a:pt x="211153" y="85457"/>
                  </a:lnTo>
                  <a:lnTo>
                    <a:pt x="221047" y="65437"/>
                  </a:lnTo>
                  <a:lnTo>
                    <a:pt x="227349" y="43844"/>
                  </a:lnTo>
                  <a:lnTo>
                    <a:pt x="229403" y="33664"/>
                  </a:lnTo>
                  <a:lnTo>
                    <a:pt x="235980" y="17957"/>
                  </a:lnTo>
                  <a:lnTo>
                    <a:pt x="247664" y="6384"/>
                  </a:lnTo>
                  <a:lnTo>
                    <a:pt x="262918" y="0"/>
                  </a:lnTo>
                  <a:lnTo>
                    <a:pt x="279856" y="0"/>
                  </a:lnTo>
                  <a:lnTo>
                    <a:pt x="295564" y="6577"/>
                  </a:lnTo>
                  <a:lnTo>
                    <a:pt x="307136" y="18261"/>
                  </a:lnTo>
                  <a:lnTo>
                    <a:pt x="313485" y="33427"/>
                  </a:lnTo>
                  <a:lnTo>
                    <a:pt x="313521" y="50452"/>
                  </a:lnTo>
                  <a:lnTo>
                    <a:pt x="311467" y="60632"/>
                  </a:lnTo>
                  <a:lnTo>
                    <a:pt x="307172" y="78282"/>
                  </a:lnTo>
                  <a:lnTo>
                    <a:pt x="301421" y="95413"/>
                  </a:lnTo>
                  <a:lnTo>
                    <a:pt x="294263" y="111942"/>
                  </a:lnTo>
                  <a:lnTo>
                    <a:pt x="285750" y="127783"/>
                  </a:lnTo>
                  <a:lnTo>
                    <a:pt x="414337" y="127783"/>
                  </a:lnTo>
                  <a:lnTo>
                    <a:pt x="431017" y="131153"/>
                  </a:lnTo>
                  <a:lnTo>
                    <a:pt x="444642" y="140341"/>
                  </a:lnTo>
                  <a:lnTo>
                    <a:pt x="453830" y="153965"/>
                  </a:lnTo>
                  <a:lnTo>
                    <a:pt x="457200" y="170646"/>
                  </a:lnTo>
                  <a:lnTo>
                    <a:pt x="455520" y="182554"/>
                  </a:lnTo>
                  <a:lnTo>
                    <a:pt x="450792" y="193182"/>
                  </a:lnTo>
                  <a:lnTo>
                    <a:pt x="443487" y="202052"/>
                  </a:lnTo>
                  <a:lnTo>
                    <a:pt x="434072" y="208686"/>
                  </a:lnTo>
                  <a:lnTo>
                    <a:pt x="440675" y="215324"/>
                  </a:lnTo>
                  <a:lnTo>
                    <a:pt x="445714" y="223275"/>
                  </a:lnTo>
                  <a:lnTo>
                    <a:pt x="448927" y="232282"/>
                  </a:lnTo>
                  <a:lnTo>
                    <a:pt x="450056" y="242083"/>
                  </a:lnTo>
                  <a:lnTo>
                    <a:pt x="447403" y="256943"/>
                  </a:lnTo>
                  <a:lnTo>
                    <a:pt x="440088" y="269542"/>
                  </a:lnTo>
                  <a:lnTo>
                    <a:pt x="429072" y="278927"/>
                  </a:lnTo>
                  <a:lnTo>
                    <a:pt x="415319" y="284142"/>
                  </a:lnTo>
                  <a:lnTo>
                    <a:pt x="419195" y="290572"/>
                  </a:lnTo>
                  <a:lnTo>
                    <a:pt x="421481" y="298251"/>
                  </a:lnTo>
                  <a:lnTo>
                    <a:pt x="421481" y="306377"/>
                  </a:lnTo>
                  <a:lnTo>
                    <a:pt x="419273" y="319985"/>
                  </a:lnTo>
                  <a:lnTo>
                    <a:pt x="413131" y="331793"/>
                  </a:lnTo>
                  <a:lnTo>
                    <a:pt x="403775" y="341073"/>
                  </a:lnTo>
                  <a:lnTo>
                    <a:pt x="391923" y="347096"/>
                  </a:lnTo>
                  <a:lnTo>
                    <a:pt x="392549" y="350043"/>
                  </a:lnTo>
                  <a:lnTo>
                    <a:pt x="392906" y="353169"/>
                  </a:lnTo>
                  <a:lnTo>
                    <a:pt x="392906" y="356383"/>
                  </a:lnTo>
                  <a:lnTo>
                    <a:pt x="389536" y="373064"/>
                  </a:lnTo>
                  <a:lnTo>
                    <a:pt x="380348" y="386688"/>
                  </a:lnTo>
                  <a:lnTo>
                    <a:pt x="366724" y="395876"/>
                  </a:lnTo>
                  <a:lnTo>
                    <a:pt x="350043" y="399246"/>
                  </a:lnTo>
                  <a:close/>
                </a:path>
                <a:path w="457200" h="399414">
                  <a:moveTo>
                    <a:pt x="85725" y="399246"/>
                  </a:moveTo>
                  <a:lnTo>
                    <a:pt x="28575" y="399246"/>
                  </a:lnTo>
                  <a:lnTo>
                    <a:pt x="17442" y="397004"/>
                  </a:lnTo>
                  <a:lnTo>
                    <a:pt x="8360" y="390885"/>
                  </a:lnTo>
                  <a:lnTo>
                    <a:pt x="2242" y="381804"/>
                  </a:lnTo>
                  <a:lnTo>
                    <a:pt x="0" y="370671"/>
                  </a:lnTo>
                  <a:lnTo>
                    <a:pt x="0" y="170646"/>
                  </a:lnTo>
                  <a:lnTo>
                    <a:pt x="2242" y="159513"/>
                  </a:lnTo>
                  <a:lnTo>
                    <a:pt x="8360" y="150431"/>
                  </a:lnTo>
                  <a:lnTo>
                    <a:pt x="17442" y="144313"/>
                  </a:lnTo>
                  <a:lnTo>
                    <a:pt x="28575" y="142071"/>
                  </a:lnTo>
                  <a:lnTo>
                    <a:pt x="85725" y="142071"/>
                  </a:lnTo>
                  <a:lnTo>
                    <a:pt x="96857" y="144313"/>
                  </a:lnTo>
                  <a:lnTo>
                    <a:pt x="105939" y="150431"/>
                  </a:lnTo>
                  <a:lnTo>
                    <a:pt x="112057" y="159513"/>
                  </a:lnTo>
                  <a:lnTo>
                    <a:pt x="114300" y="170646"/>
                  </a:lnTo>
                  <a:lnTo>
                    <a:pt x="114300" y="370671"/>
                  </a:lnTo>
                  <a:lnTo>
                    <a:pt x="112057" y="381804"/>
                  </a:lnTo>
                  <a:lnTo>
                    <a:pt x="105939" y="390885"/>
                  </a:lnTo>
                  <a:lnTo>
                    <a:pt x="96857" y="397004"/>
                  </a:lnTo>
                  <a:lnTo>
                    <a:pt x="85725" y="399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31100" y="2036731"/>
            <a:ext cx="78740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かんたん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3399" y="4534693"/>
            <a:ext cx="5410200" cy="285750"/>
            <a:chOff x="533399" y="4533899"/>
            <a:chExt cx="5410200" cy="285750"/>
          </a:xfrm>
        </p:grpSpPr>
        <p:sp>
          <p:nvSpPr>
            <p:cNvPr id="35" name="object 35"/>
            <p:cNvSpPr/>
            <p:nvPr/>
          </p:nvSpPr>
          <p:spPr>
            <a:xfrm>
              <a:off x="533399" y="4533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1000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1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399" y="4533899"/>
              <a:ext cx="4981575" cy="285750"/>
            </a:xfrm>
            <a:custGeom>
              <a:avLst/>
              <a:gdLst/>
              <a:ahLst/>
              <a:cxnLst/>
              <a:rect l="l" t="t" r="r" b="b"/>
              <a:pathLst>
                <a:path w="4981575" h="285750">
                  <a:moveTo>
                    <a:pt x="4838699" y="285749"/>
                  </a:moveTo>
                  <a:lnTo>
                    <a:pt x="142874" y="285749"/>
                  </a:lnTo>
                  <a:lnTo>
                    <a:pt x="128661" y="285063"/>
                  </a:lnTo>
                  <a:lnTo>
                    <a:pt x="128801" y="285063"/>
                  </a:lnTo>
                  <a:lnTo>
                    <a:pt x="114891" y="283003"/>
                  </a:lnTo>
                  <a:lnTo>
                    <a:pt x="75504" y="268880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8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8"/>
                  </a:lnTo>
                  <a:lnTo>
                    <a:pt x="32416" y="52224"/>
                  </a:lnTo>
                  <a:lnTo>
                    <a:pt x="63481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838699" y="0"/>
                  </a:lnTo>
                  <a:lnTo>
                    <a:pt x="4880139" y="6140"/>
                  </a:lnTo>
                  <a:lnTo>
                    <a:pt x="4918041" y="24056"/>
                  </a:lnTo>
                  <a:lnTo>
                    <a:pt x="4949135" y="52224"/>
                  </a:lnTo>
                  <a:lnTo>
                    <a:pt x="4970697" y="88198"/>
                  </a:lnTo>
                  <a:lnTo>
                    <a:pt x="4980887" y="128869"/>
                  </a:lnTo>
                  <a:lnTo>
                    <a:pt x="4981574" y="142874"/>
                  </a:lnTo>
                  <a:lnTo>
                    <a:pt x="4981402" y="149893"/>
                  </a:lnTo>
                  <a:lnTo>
                    <a:pt x="4973225" y="190999"/>
                  </a:lnTo>
                  <a:lnTo>
                    <a:pt x="4953452" y="227992"/>
                  </a:lnTo>
                  <a:lnTo>
                    <a:pt x="4923816" y="257628"/>
                  </a:lnTo>
                  <a:lnTo>
                    <a:pt x="4886824" y="277400"/>
                  </a:lnTo>
                  <a:lnTo>
                    <a:pt x="4845718" y="285578"/>
                  </a:lnTo>
                  <a:lnTo>
                    <a:pt x="48386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33399" y="5296693"/>
            <a:ext cx="5410200" cy="285750"/>
            <a:chOff x="533399" y="5295899"/>
            <a:chExt cx="5410200" cy="285750"/>
          </a:xfrm>
        </p:grpSpPr>
        <p:sp>
          <p:nvSpPr>
            <p:cNvPr id="38" name="object 38"/>
            <p:cNvSpPr/>
            <p:nvPr/>
          </p:nvSpPr>
          <p:spPr>
            <a:xfrm>
              <a:off x="533399" y="5295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7"/>
                  </a:lnTo>
                  <a:lnTo>
                    <a:pt x="94749" y="277400"/>
                  </a:lnTo>
                  <a:lnTo>
                    <a:pt x="57757" y="257627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9"/>
                  </a:lnTo>
                  <a:lnTo>
                    <a:pt x="5382077" y="227992"/>
                  </a:lnTo>
                  <a:lnTo>
                    <a:pt x="5352441" y="257627"/>
                  </a:lnTo>
                  <a:lnTo>
                    <a:pt x="5315448" y="277400"/>
                  </a:lnTo>
                  <a:lnTo>
                    <a:pt x="5274343" y="285577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399" y="5295899"/>
              <a:ext cx="4762500" cy="285750"/>
            </a:xfrm>
            <a:custGeom>
              <a:avLst/>
              <a:gdLst/>
              <a:ahLst/>
              <a:cxnLst/>
              <a:rect l="l" t="t" r="r" b="b"/>
              <a:pathLst>
                <a:path w="4762500" h="285750">
                  <a:moveTo>
                    <a:pt x="4619624" y="285749"/>
                  </a:moveTo>
                  <a:lnTo>
                    <a:pt x="142874" y="285749"/>
                  </a:lnTo>
                  <a:lnTo>
                    <a:pt x="128646" y="285062"/>
                  </a:lnTo>
                  <a:lnTo>
                    <a:pt x="128796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7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6" y="88197"/>
                  </a:lnTo>
                  <a:lnTo>
                    <a:pt x="32416" y="52224"/>
                  </a:lnTo>
                  <a:lnTo>
                    <a:pt x="63481" y="24057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619624" y="0"/>
                  </a:lnTo>
                  <a:lnTo>
                    <a:pt x="4661064" y="6140"/>
                  </a:lnTo>
                  <a:lnTo>
                    <a:pt x="4698968" y="24057"/>
                  </a:lnTo>
                  <a:lnTo>
                    <a:pt x="4730060" y="52224"/>
                  </a:lnTo>
                  <a:lnTo>
                    <a:pt x="4751622" y="88197"/>
                  </a:lnTo>
                  <a:lnTo>
                    <a:pt x="4761813" y="128869"/>
                  </a:lnTo>
                  <a:lnTo>
                    <a:pt x="4762499" y="142874"/>
                  </a:lnTo>
                  <a:lnTo>
                    <a:pt x="4762327" y="149893"/>
                  </a:lnTo>
                  <a:lnTo>
                    <a:pt x="4754150" y="190999"/>
                  </a:lnTo>
                  <a:lnTo>
                    <a:pt x="4734377" y="227991"/>
                  </a:lnTo>
                  <a:lnTo>
                    <a:pt x="4704741" y="257627"/>
                  </a:lnTo>
                  <a:lnTo>
                    <a:pt x="4667749" y="277400"/>
                  </a:lnTo>
                  <a:lnTo>
                    <a:pt x="4626643" y="285577"/>
                  </a:lnTo>
                  <a:lnTo>
                    <a:pt x="4619624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33399" y="6058693"/>
            <a:ext cx="5410200" cy="285750"/>
            <a:chOff x="533399" y="6057899"/>
            <a:chExt cx="5410200" cy="285750"/>
          </a:xfrm>
        </p:grpSpPr>
        <p:sp>
          <p:nvSpPr>
            <p:cNvPr id="41" name="object 41"/>
            <p:cNvSpPr/>
            <p:nvPr/>
          </p:nvSpPr>
          <p:spPr>
            <a:xfrm>
              <a:off x="533399" y="6057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0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8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49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8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0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399" y="6057900"/>
              <a:ext cx="4867275" cy="285750"/>
            </a:xfrm>
            <a:custGeom>
              <a:avLst/>
              <a:gdLst/>
              <a:ahLst/>
              <a:cxnLst/>
              <a:rect l="l" t="t" r="r" b="b"/>
              <a:pathLst>
                <a:path w="4867275" h="285750">
                  <a:moveTo>
                    <a:pt x="4724399" y="285749"/>
                  </a:moveTo>
                  <a:lnTo>
                    <a:pt x="142874" y="285749"/>
                  </a:lnTo>
                  <a:lnTo>
                    <a:pt x="128653" y="285062"/>
                  </a:lnTo>
                  <a:lnTo>
                    <a:pt x="128799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7"/>
                  </a:lnTo>
                  <a:lnTo>
                    <a:pt x="32416" y="52224"/>
                  </a:lnTo>
                  <a:lnTo>
                    <a:pt x="63482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724399" y="0"/>
                  </a:lnTo>
                  <a:lnTo>
                    <a:pt x="4765841" y="6140"/>
                  </a:lnTo>
                  <a:lnTo>
                    <a:pt x="4803742" y="24056"/>
                  </a:lnTo>
                  <a:lnTo>
                    <a:pt x="4834835" y="52224"/>
                  </a:lnTo>
                  <a:lnTo>
                    <a:pt x="4856398" y="88197"/>
                  </a:lnTo>
                  <a:lnTo>
                    <a:pt x="4866588" y="128869"/>
                  </a:lnTo>
                  <a:lnTo>
                    <a:pt x="4867274" y="142874"/>
                  </a:lnTo>
                  <a:lnTo>
                    <a:pt x="4867102" y="149893"/>
                  </a:lnTo>
                  <a:lnTo>
                    <a:pt x="4858925" y="190998"/>
                  </a:lnTo>
                  <a:lnTo>
                    <a:pt x="4839153" y="227991"/>
                  </a:lnTo>
                  <a:lnTo>
                    <a:pt x="4809516" y="257628"/>
                  </a:lnTo>
                  <a:lnTo>
                    <a:pt x="4772524" y="277400"/>
                  </a:lnTo>
                  <a:lnTo>
                    <a:pt x="4731418" y="285577"/>
                  </a:lnTo>
                  <a:lnTo>
                    <a:pt x="47243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850186"/>
            <a:ext cx="11582400" cy="1028700"/>
            <a:chOff x="304799" y="7848599"/>
            <a:chExt cx="11582400" cy="1028700"/>
          </a:xfrm>
        </p:grpSpPr>
        <p:sp>
          <p:nvSpPr>
            <p:cNvPr id="3" name="object 3"/>
            <p:cNvSpPr/>
            <p:nvPr/>
          </p:nvSpPr>
          <p:spPr>
            <a:xfrm>
              <a:off x="304799" y="78485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1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0"/>
                  </a:lnTo>
                  <a:lnTo>
                    <a:pt x="11578512" y="51660"/>
                  </a:lnTo>
                  <a:lnTo>
                    <a:pt x="11582397" y="71196"/>
                  </a:lnTo>
                  <a:lnTo>
                    <a:pt x="11582397" y="957502"/>
                  </a:lnTo>
                  <a:lnTo>
                    <a:pt x="11566775" y="998992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915" y="819149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20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20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38549" y="1162843"/>
            <a:ext cx="1333500" cy="1333500"/>
            <a:chOff x="3638549" y="1162049"/>
            <a:chExt cx="1333500" cy="1333500"/>
          </a:xfrm>
        </p:grpSpPr>
        <p:sp>
          <p:nvSpPr>
            <p:cNvPr id="7" name="object 7"/>
            <p:cNvSpPr/>
            <p:nvPr/>
          </p:nvSpPr>
          <p:spPr>
            <a:xfrm>
              <a:off x="36385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2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5" y="1246877"/>
                  </a:lnTo>
                  <a:lnTo>
                    <a:pt x="296322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6" y="64014"/>
                  </a:lnTo>
                  <a:lnTo>
                    <a:pt x="426793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3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90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3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5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4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2" y="1269484"/>
                  </a:lnTo>
                  <a:lnTo>
                    <a:pt x="906705" y="1288824"/>
                  </a:lnTo>
                  <a:lnTo>
                    <a:pt x="860297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3906" y="14669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134680" y="293209"/>
                  </a:moveTo>
                  <a:lnTo>
                    <a:pt x="94431" y="263319"/>
                  </a:lnTo>
                  <a:lnTo>
                    <a:pt x="87514" y="245791"/>
                  </a:lnTo>
                  <a:lnTo>
                    <a:pt x="88701" y="239357"/>
                  </a:lnTo>
                  <a:lnTo>
                    <a:pt x="90513" y="234025"/>
                  </a:lnTo>
                  <a:lnTo>
                    <a:pt x="92589" y="228009"/>
                  </a:lnTo>
                  <a:lnTo>
                    <a:pt x="94917" y="221379"/>
                  </a:lnTo>
                  <a:lnTo>
                    <a:pt x="97482" y="214205"/>
                  </a:lnTo>
                  <a:lnTo>
                    <a:pt x="12352" y="214205"/>
                  </a:lnTo>
                  <a:lnTo>
                    <a:pt x="6399" y="210782"/>
                  </a:lnTo>
                  <a:lnTo>
                    <a:pt x="0" y="199620"/>
                  </a:lnTo>
                  <a:lnTo>
                    <a:pt x="74" y="192774"/>
                  </a:lnTo>
                  <a:lnTo>
                    <a:pt x="42416" y="121411"/>
                  </a:lnTo>
                  <a:lnTo>
                    <a:pt x="74667" y="96956"/>
                  </a:lnTo>
                  <a:lnTo>
                    <a:pt x="88478" y="95143"/>
                  </a:lnTo>
                  <a:lnTo>
                    <a:pt x="149721" y="95143"/>
                  </a:lnTo>
                  <a:lnTo>
                    <a:pt x="151507" y="92166"/>
                  </a:lnTo>
                  <a:lnTo>
                    <a:pt x="194695" y="42637"/>
                  </a:lnTo>
                  <a:lnTo>
                    <a:pt x="238283" y="15849"/>
                  </a:lnTo>
                  <a:lnTo>
                    <a:pt x="282653" y="2820"/>
                  </a:lnTo>
                  <a:lnTo>
                    <a:pt x="324616" y="0"/>
                  </a:lnTo>
                  <a:lnTo>
                    <a:pt x="360982" y="3837"/>
                  </a:lnTo>
                  <a:lnTo>
                    <a:pt x="369614" y="5400"/>
                  </a:lnTo>
                  <a:lnTo>
                    <a:pt x="376311" y="12171"/>
                  </a:lnTo>
                  <a:lnTo>
                    <a:pt x="377949" y="20803"/>
                  </a:lnTo>
                  <a:lnTo>
                    <a:pt x="381779" y="57198"/>
                  </a:lnTo>
                  <a:lnTo>
                    <a:pt x="381226" y="65377"/>
                  </a:lnTo>
                  <a:lnTo>
                    <a:pt x="282695" y="65377"/>
                  </a:lnTo>
                  <a:lnTo>
                    <a:pt x="278898" y="66133"/>
                  </a:lnTo>
                  <a:lnTo>
                    <a:pt x="256877" y="91196"/>
                  </a:lnTo>
                  <a:lnTo>
                    <a:pt x="256877" y="99090"/>
                  </a:lnTo>
                  <a:lnTo>
                    <a:pt x="282695" y="124909"/>
                  </a:lnTo>
                  <a:lnTo>
                    <a:pt x="371376" y="124909"/>
                  </a:lnTo>
                  <a:lnTo>
                    <a:pt x="365904" y="143524"/>
                  </a:lnTo>
                  <a:lnTo>
                    <a:pt x="339120" y="187098"/>
                  </a:lnTo>
                  <a:lnTo>
                    <a:pt x="295051" y="226707"/>
                  </a:lnTo>
                  <a:lnTo>
                    <a:pt x="286642" y="232065"/>
                  </a:lnTo>
                  <a:lnTo>
                    <a:pt x="286642" y="283262"/>
                  </a:lnTo>
                  <a:lnTo>
                    <a:pt x="167580" y="283262"/>
                  </a:lnTo>
                  <a:lnTo>
                    <a:pt x="152958" y="288220"/>
                  </a:lnTo>
                  <a:lnTo>
                    <a:pt x="141014" y="292117"/>
                  </a:lnTo>
                  <a:lnTo>
                    <a:pt x="134680" y="293209"/>
                  </a:lnTo>
                  <a:close/>
                </a:path>
                <a:path w="382270" h="382269">
                  <a:moveTo>
                    <a:pt x="371376" y="124909"/>
                  </a:moveTo>
                  <a:lnTo>
                    <a:pt x="290590" y="124909"/>
                  </a:lnTo>
                  <a:lnTo>
                    <a:pt x="294387" y="124153"/>
                  </a:lnTo>
                  <a:lnTo>
                    <a:pt x="301680" y="121132"/>
                  </a:lnTo>
                  <a:lnTo>
                    <a:pt x="316408" y="99090"/>
                  </a:lnTo>
                  <a:lnTo>
                    <a:pt x="316408" y="91196"/>
                  </a:lnTo>
                  <a:lnTo>
                    <a:pt x="290590" y="65377"/>
                  </a:lnTo>
                  <a:lnTo>
                    <a:pt x="381226" y="65377"/>
                  </a:lnTo>
                  <a:lnTo>
                    <a:pt x="378949" y="99090"/>
                  </a:lnTo>
                  <a:lnTo>
                    <a:pt x="371376" y="124909"/>
                  </a:lnTo>
                  <a:close/>
                </a:path>
                <a:path w="382270" h="382269">
                  <a:moveTo>
                    <a:pt x="189011" y="381712"/>
                  </a:moveTo>
                  <a:lnTo>
                    <a:pt x="182035" y="381712"/>
                  </a:lnTo>
                  <a:lnTo>
                    <a:pt x="171003" y="375386"/>
                  </a:lnTo>
                  <a:lnTo>
                    <a:pt x="167580" y="369508"/>
                  </a:lnTo>
                  <a:lnTo>
                    <a:pt x="167580" y="283262"/>
                  </a:lnTo>
                  <a:lnTo>
                    <a:pt x="286642" y="283262"/>
                  </a:lnTo>
                  <a:lnTo>
                    <a:pt x="286642" y="293209"/>
                  </a:lnTo>
                  <a:lnTo>
                    <a:pt x="271354" y="330781"/>
                  </a:lnTo>
                  <a:lnTo>
                    <a:pt x="189011" y="381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1150" y="1906162"/>
            <a:ext cx="3683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4335" y="2549557"/>
            <a:ext cx="8216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35" dirty="0">
                <a:latin typeface="SimSun"/>
                <a:cs typeface="SimSun"/>
              </a:rPr>
              <a:t>年度内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29249" y="1162843"/>
            <a:ext cx="1333500" cy="1333500"/>
            <a:chOff x="5429249" y="1162049"/>
            <a:chExt cx="1333500" cy="1333500"/>
          </a:xfrm>
        </p:grpSpPr>
        <p:sp>
          <p:nvSpPr>
            <p:cNvPr id="12" name="object 12"/>
            <p:cNvSpPr/>
            <p:nvPr/>
          </p:nvSpPr>
          <p:spPr>
            <a:xfrm>
              <a:off x="54292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6" y="1331693"/>
                  </a:lnTo>
                  <a:lnTo>
                    <a:pt x="568917" y="1326283"/>
                  </a:lnTo>
                  <a:lnTo>
                    <a:pt x="520659" y="1317298"/>
                  </a:lnTo>
                  <a:lnTo>
                    <a:pt x="473202" y="1304789"/>
                  </a:lnTo>
                  <a:lnTo>
                    <a:pt x="426794" y="1288824"/>
                  </a:lnTo>
                  <a:lnTo>
                    <a:pt x="381677" y="1269484"/>
                  </a:lnTo>
                  <a:lnTo>
                    <a:pt x="338105" y="1246877"/>
                  </a:lnTo>
                  <a:lnTo>
                    <a:pt x="296323" y="1221131"/>
                  </a:lnTo>
                  <a:lnTo>
                    <a:pt x="256548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3" y="875901"/>
                  </a:lnTo>
                  <a:lnTo>
                    <a:pt x="19981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1" y="683117"/>
                  </a:lnTo>
                  <a:lnTo>
                    <a:pt x="0" y="666749"/>
                  </a:lnTo>
                  <a:lnTo>
                    <a:pt x="201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1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5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8" y="141116"/>
                  </a:lnTo>
                  <a:lnTo>
                    <a:pt x="296323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4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6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0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7" y="338105"/>
                  </a:lnTo>
                  <a:lnTo>
                    <a:pt x="1269484" y="381677"/>
                  </a:lnTo>
                  <a:lnTo>
                    <a:pt x="1288824" y="426794"/>
                  </a:lnTo>
                  <a:lnTo>
                    <a:pt x="1304788" y="473202"/>
                  </a:lnTo>
                  <a:lnTo>
                    <a:pt x="1317297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7" y="828757"/>
                  </a:lnTo>
                  <a:lnTo>
                    <a:pt x="1299845" y="875901"/>
                  </a:lnTo>
                  <a:lnTo>
                    <a:pt x="1282745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39" y="1317298"/>
                  </a:lnTo>
                  <a:lnTo>
                    <a:pt x="764581" y="1326283"/>
                  </a:lnTo>
                  <a:lnTo>
                    <a:pt x="715793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9065" y="1472802"/>
              <a:ext cx="469265" cy="373380"/>
            </a:xfrm>
            <a:custGeom>
              <a:avLst/>
              <a:gdLst/>
              <a:ahLst/>
              <a:cxnLst/>
              <a:rect l="l" t="t" r="r" b="b"/>
              <a:pathLst>
                <a:path w="469264" h="373380">
                  <a:moveTo>
                    <a:pt x="178370" y="50800"/>
                  </a:moveTo>
                  <a:lnTo>
                    <a:pt x="57447" y="50800"/>
                  </a:lnTo>
                  <a:lnTo>
                    <a:pt x="63624" y="45720"/>
                  </a:lnTo>
                  <a:lnTo>
                    <a:pt x="70191" y="41910"/>
                  </a:lnTo>
                  <a:lnTo>
                    <a:pt x="77120" y="38100"/>
                  </a:lnTo>
                  <a:lnTo>
                    <a:pt x="84385" y="35560"/>
                  </a:lnTo>
                  <a:lnTo>
                    <a:pt x="88924" y="13970"/>
                  </a:lnTo>
                  <a:lnTo>
                    <a:pt x="90338" y="6350"/>
                  </a:lnTo>
                  <a:lnTo>
                    <a:pt x="95696" y="1270"/>
                  </a:lnTo>
                  <a:lnTo>
                    <a:pt x="107602" y="0"/>
                  </a:lnTo>
                  <a:lnTo>
                    <a:pt x="133126" y="0"/>
                  </a:lnTo>
                  <a:lnTo>
                    <a:pt x="140121" y="1270"/>
                  </a:lnTo>
                  <a:lnTo>
                    <a:pt x="145479" y="6350"/>
                  </a:lnTo>
                  <a:lnTo>
                    <a:pt x="146893" y="13970"/>
                  </a:lnTo>
                  <a:lnTo>
                    <a:pt x="151432" y="35560"/>
                  </a:lnTo>
                  <a:lnTo>
                    <a:pt x="158665" y="38100"/>
                  </a:lnTo>
                  <a:lnTo>
                    <a:pt x="165599" y="41910"/>
                  </a:lnTo>
                  <a:lnTo>
                    <a:pt x="172183" y="45720"/>
                  </a:lnTo>
                  <a:lnTo>
                    <a:pt x="178370" y="50800"/>
                  </a:lnTo>
                  <a:close/>
                </a:path>
                <a:path w="469264" h="373380">
                  <a:moveTo>
                    <a:pt x="29691" y="207010"/>
                  </a:moveTo>
                  <a:lnTo>
                    <a:pt x="22249" y="205740"/>
                  </a:lnTo>
                  <a:lnTo>
                    <a:pt x="18008" y="199390"/>
                  </a:lnTo>
                  <a:lnTo>
                    <a:pt x="15329" y="195580"/>
                  </a:lnTo>
                  <a:lnTo>
                    <a:pt x="2753" y="172720"/>
                  </a:lnTo>
                  <a:lnTo>
                    <a:pt x="0" y="166370"/>
                  </a:lnTo>
                  <a:lnTo>
                    <a:pt x="2083" y="158750"/>
                  </a:lnTo>
                  <a:lnTo>
                    <a:pt x="7366" y="154940"/>
                  </a:lnTo>
                  <a:lnTo>
                    <a:pt x="23886" y="139700"/>
                  </a:lnTo>
                  <a:lnTo>
                    <a:pt x="23068" y="134620"/>
                  </a:lnTo>
                  <a:lnTo>
                    <a:pt x="22621" y="129540"/>
                  </a:lnTo>
                  <a:lnTo>
                    <a:pt x="22621" y="119380"/>
                  </a:lnTo>
                  <a:lnTo>
                    <a:pt x="22956" y="115570"/>
                  </a:lnTo>
                  <a:lnTo>
                    <a:pt x="23068" y="114300"/>
                  </a:lnTo>
                  <a:lnTo>
                    <a:pt x="23886" y="109220"/>
                  </a:lnTo>
                  <a:lnTo>
                    <a:pt x="7366" y="93980"/>
                  </a:lnTo>
                  <a:lnTo>
                    <a:pt x="2083" y="88900"/>
                  </a:lnTo>
                  <a:lnTo>
                    <a:pt x="0" y="82550"/>
                  </a:lnTo>
                  <a:lnTo>
                    <a:pt x="4464" y="71120"/>
                  </a:lnTo>
                  <a:lnTo>
                    <a:pt x="29691" y="41910"/>
                  </a:lnTo>
                  <a:lnTo>
                    <a:pt x="36388" y="44450"/>
                  </a:lnTo>
                  <a:lnTo>
                    <a:pt x="57447" y="50800"/>
                  </a:lnTo>
                  <a:lnTo>
                    <a:pt x="219362" y="50800"/>
                  </a:lnTo>
                  <a:lnTo>
                    <a:pt x="220340" y="52070"/>
                  </a:lnTo>
                  <a:lnTo>
                    <a:pt x="222795" y="55880"/>
                  </a:lnTo>
                  <a:lnTo>
                    <a:pt x="225028" y="59690"/>
                  </a:lnTo>
                  <a:lnTo>
                    <a:pt x="227334" y="63500"/>
                  </a:lnTo>
                  <a:lnTo>
                    <a:pt x="229418" y="67310"/>
                  </a:lnTo>
                  <a:lnTo>
                    <a:pt x="231278" y="71120"/>
                  </a:lnTo>
                  <a:lnTo>
                    <a:pt x="232990" y="74930"/>
                  </a:lnTo>
                  <a:lnTo>
                    <a:pt x="235743" y="82550"/>
                  </a:lnTo>
                  <a:lnTo>
                    <a:pt x="233660" y="88900"/>
                  </a:lnTo>
                  <a:lnTo>
                    <a:pt x="113135" y="88900"/>
                  </a:lnTo>
                  <a:lnTo>
                    <a:pt x="108578" y="90170"/>
                  </a:lnTo>
                  <a:lnTo>
                    <a:pt x="82153" y="119380"/>
                  </a:lnTo>
                  <a:lnTo>
                    <a:pt x="82153" y="129540"/>
                  </a:lnTo>
                  <a:lnTo>
                    <a:pt x="108578" y="158750"/>
                  </a:lnTo>
                  <a:lnTo>
                    <a:pt x="113135" y="160020"/>
                  </a:lnTo>
                  <a:lnTo>
                    <a:pt x="233858" y="160020"/>
                  </a:lnTo>
                  <a:lnTo>
                    <a:pt x="235594" y="166370"/>
                  </a:lnTo>
                  <a:lnTo>
                    <a:pt x="232841" y="172720"/>
                  </a:lnTo>
                  <a:lnTo>
                    <a:pt x="231130" y="176530"/>
                  </a:lnTo>
                  <a:lnTo>
                    <a:pt x="229269" y="181610"/>
                  </a:lnTo>
                  <a:lnTo>
                    <a:pt x="227186" y="184150"/>
                  </a:lnTo>
                  <a:lnTo>
                    <a:pt x="224879" y="189230"/>
                  </a:lnTo>
                  <a:lnTo>
                    <a:pt x="222646" y="193040"/>
                  </a:lnTo>
                  <a:lnTo>
                    <a:pt x="220191" y="195580"/>
                  </a:lnTo>
                  <a:lnTo>
                    <a:pt x="218479" y="198120"/>
                  </a:lnTo>
                  <a:lnTo>
                    <a:pt x="57373" y="198120"/>
                  </a:lnTo>
                  <a:lnTo>
                    <a:pt x="36388" y="204470"/>
                  </a:lnTo>
                  <a:lnTo>
                    <a:pt x="29691" y="207010"/>
                  </a:lnTo>
                  <a:close/>
                </a:path>
                <a:path w="469264" h="373380">
                  <a:moveTo>
                    <a:pt x="219362" y="50800"/>
                  </a:moveTo>
                  <a:lnTo>
                    <a:pt x="178370" y="50800"/>
                  </a:lnTo>
                  <a:lnTo>
                    <a:pt x="199355" y="43180"/>
                  </a:lnTo>
                  <a:lnTo>
                    <a:pt x="206052" y="41910"/>
                  </a:lnTo>
                  <a:lnTo>
                    <a:pt x="213493" y="43180"/>
                  </a:lnTo>
                  <a:lnTo>
                    <a:pt x="219362" y="50800"/>
                  </a:lnTo>
                  <a:close/>
                </a:path>
                <a:path w="469264" h="373380">
                  <a:moveTo>
                    <a:pt x="233858" y="160020"/>
                  </a:moveTo>
                  <a:lnTo>
                    <a:pt x="122608" y="160020"/>
                  </a:lnTo>
                  <a:lnTo>
                    <a:pt x="127164" y="158750"/>
                  </a:lnTo>
                  <a:lnTo>
                    <a:pt x="135916" y="154940"/>
                  </a:lnTo>
                  <a:lnTo>
                    <a:pt x="153590" y="129540"/>
                  </a:lnTo>
                  <a:lnTo>
                    <a:pt x="153590" y="119380"/>
                  </a:lnTo>
                  <a:lnTo>
                    <a:pt x="127164" y="90170"/>
                  </a:lnTo>
                  <a:lnTo>
                    <a:pt x="122608" y="88900"/>
                  </a:lnTo>
                  <a:lnTo>
                    <a:pt x="233660" y="88900"/>
                  </a:lnTo>
                  <a:lnTo>
                    <a:pt x="228376" y="93980"/>
                  </a:lnTo>
                  <a:lnTo>
                    <a:pt x="228227" y="93980"/>
                  </a:lnTo>
                  <a:lnTo>
                    <a:pt x="211708" y="109220"/>
                  </a:lnTo>
                  <a:lnTo>
                    <a:pt x="212526" y="114300"/>
                  </a:lnTo>
                  <a:lnTo>
                    <a:pt x="212973" y="119380"/>
                  </a:lnTo>
                  <a:lnTo>
                    <a:pt x="212973" y="129540"/>
                  </a:lnTo>
                  <a:lnTo>
                    <a:pt x="212638" y="133350"/>
                  </a:lnTo>
                  <a:lnTo>
                    <a:pt x="212526" y="134620"/>
                  </a:lnTo>
                  <a:lnTo>
                    <a:pt x="211708" y="139700"/>
                  </a:lnTo>
                  <a:lnTo>
                    <a:pt x="228227" y="154940"/>
                  </a:lnTo>
                  <a:lnTo>
                    <a:pt x="233511" y="158750"/>
                  </a:lnTo>
                  <a:lnTo>
                    <a:pt x="233858" y="160020"/>
                  </a:lnTo>
                  <a:close/>
                </a:path>
                <a:path w="469264" h="373380">
                  <a:moveTo>
                    <a:pt x="301749" y="373380"/>
                  </a:moveTo>
                  <a:lnTo>
                    <a:pt x="295275" y="370840"/>
                  </a:lnTo>
                  <a:lnTo>
                    <a:pt x="291331" y="368300"/>
                  </a:lnTo>
                  <a:lnTo>
                    <a:pt x="287461" y="367030"/>
                  </a:lnTo>
                  <a:lnTo>
                    <a:pt x="283740" y="364490"/>
                  </a:lnTo>
                  <a:lnTo>
                    <a:pt x="279722" y="361950"/>
                  </a:lnTo>
                  <a:lnTo>
                    <a:pt x="275927" y="360680"/>
                  </a:lnTo>
                  <a:lnTo>
                    <a:pt x="272355" y="358140"/>
                  </a:lnTo>
                  <a:lnTo>
                    <a:pt x="263202" y="350520"/>
                  </a:lnTo>
                  <a:lnTo>
                    <a:pt x="261342" y="342900"/>
                  </a:lnTo>
                  <a:lnTo>
                    <a:pt x="263574" y="336550"/>
                  </a:lnTo>
                  <a:lnTo>
                    <a:pt x="270495" y="316230"/>
                  </a:lnTo>
                  <a:lnTo>
                    <a:pt x="265825" y="309880"/>
                  </a:lnTo>
                  <a:lnTo>
                    <a:pt x="261658" y="303530"/>
                  </a:lnTo>
                  <a:lnTo>
                    <a:pt x="258021" y="295910"/>
                  </a:lnTo>
                  <a:lnTo>
                    <a:pt x="254942" y="288290"/>
                  </a:lnTo>
                  <a:lnTo>
                    <a:pt x="226442" y="283210"/>
                  </a:lnTo>
                  <a:lnTo>
                    <a:pt x="220860" y="276860"/>
                  </a:lnTo>
                  <a:lnTo>
                    <a:pt x="219447" y="265430"/>
                  </a:lnTo>
                  <a:lnTo>
                    <a:pt x="219149" y="260350"/>
                  </a:lnTo>
                  <a:lnTo>
                    <a:pt x="219223" y="248920"/>
                  </a:lnTo>
                  <a:lnTo>
                    <a:pt x="219298" y="247650"/>
                  </a:lnTo>
                  <a:lnTo>
                    <a:pt x="219372" y="246380"/>
                  </a:lnTo>
                  <a:lnTo>
                    <a:pt x="219447" y="245110"/>
                  </a:lnTo>
                  <a:lnTo>
                    <a:pt x="220860" y="233680"/>
                  </a:lnTo>
                  <a:lnTo>
                    <a:pt x="226367" y="227330"/>
                  </a:lnTo>
                  <a:lnTo>
                    <a:pt x="254942" y="222250"/>
                  </a:lnTo>
                  <a:lnTo>
                    <a:pt x="257990" y="214630"/>
                  </a:lnTo>
                  <a:lnTo>
                    <a:pt x="261630" y="208280"/>
                  </a:lnTo>
                  <a:lnTo>
                    <a:pt x="265815" y="200660"/>
                  </a:lnTo>
                  <a:lnTo>
                    <a:pt x="270495" y="194310"/>
                  </a:lnTo>
                  <a:lnTo>
                    <a:pt x="263574" y="173990"/>
                  </a:lnTo>
                  <a:lnTo>
                    <a:pt x="261342" y="167640"/>
                  </a:lnTo>
                  <a:lnTo>
                    <a:pt x="263202" y="160020"/>
                  </a:lnTo>
                  <a:lnTo>
                    <a:pt x="268858" y="154940"/>
                  </a:lnTo>
                  <a:lnTo>
                    <a:pt x="272355" y="152400"/>
                  </a:lnTo>
                  <a:lnTo>
                    <a:pt x="275927" y="149860"/>
                  </a:lnTo>
                  <a:lnTo>
                    <a:pt x="279722" y="148590"/>
                  </a:lnTo>
                  <a:lnTo>
                    <a:pt x="283592" y="146050"/>
                  </a:lnTo>
                  <a:lnTo>
                    <a:pt x="287387" y="143510"/>
                  </a:lnTo>
                  <a:lnTo>
                    <a:pt x="291256" y="142240"/>
                  </a:lnTo>
                  <a:lnTo>
                    <a:pt x="295200" y="139700"/>
                  </a:lnTo>
                  <a:lnTo>
                    <a:pt x="301749" y="137160"/>
                  </a:lnTo>
                  <a:lnTo>
                    <a:pt x="309116" y="139700"/>
                  </a:lnTo>
                  <a:lnTo>
                    <a:pt x="313804" y="144780"/>
                  </a:lnTo>
                  <a:lnTo>
                    <a:pt x="328538" y="161290"/>
                  </a:lnTo>
                  <a:lnTo>
                    <a:pt x="425363" y="161290"/>
                  </a:lnTo>
                  <a:lnTo>
                    <a:pt x="426913" y="167640"/>
                  </a:lnTo>
                  <a:lnTo>
                    <a:pt x="424681" y="173990"/>
                  </a:lnTo>
                  <a:lnTo>
                    <a:pt x="417760" y="194310"/>
                  </a:lnTo>
                  <a:lnTo>
                    <a:pt x="422430" y="200660"/>
                  </a:lnTo>
                  <a:lnTo>
                    <a:pt x="426597" y="208280"/>
                  </a:lnTo>
                  <a:lnTo>
                    <a:pt x="430234" y="214630"/>
                  </a:lnTo>
                  <a:lnTo>
                    <a:pt x="432286" y="219710"/>
                  </a:lnTo>
                  <a:lnTo>
                    <a:pt x="339354" y="219710"/>
                  </a:lnTo>
                  <a:lnTo>
                    <a:pt x="334797" y="220980"/>
                  </a:lnTo>
                  <a:lnTo>
                    <a:pt x="308371" y="250190"/>
                  </a:lnTo>
                  <a:lnTo>
                    <a:pt x="308371" y="260350"/>
                  </a:lnTo>
                  <a:lnTo>
                    <a:pt x="334797" y="289560"/>
                  </a:lnTo>
                  <a:lnTo>
                    <a:pt x="339354" y="290830"/>
                  </a:lnTo>
                  <a:lnTo>
                    <a:pt x="432297" y="290830"/>
                  </a:lnTo>
                  <a:lnTo>
                    <a:pt x="430265" y="295910"/>
                  </a:lnTo>
                  <a:lnTo>
                    <a:pt x="426625" y="303530"/>
                  </a:lnTo>
                  <a:lnTo>
                    <a:pt x="422440" y="309880"/>
                  </a:lnTo>
                  <a:lnTo>
                    <a:pt x="417760" y="316230"/>
                  </a:lnTo>
                  <a:lnTo>
                    <a:pt x="424681" y="336550"/>
                  </a:lnTo>
                  <a:lnTo>
                    <a:pt x="426913" y="342900"/>
                  </a:lnTo>
                  <a:lnTo>
                    <a:pt x="425363" y="349250"/>
                  </a:lnTo>
                  <a:lnTo>
                    <a:pt x="328612" y="349250"/>
                  </a:lnTo>
                  <a:lnTo>
                    <a:pt x="313878" y="365760"/>
                  </a:lnTo>
                  <a:lnTo>
                    <a:pt x="309116" y="370840"/>
                  </a:lnTo>
                  <a:lnTo>
                    <a:pt x="301749" y="373380"/>
                  </a:lnTo>
                  <a:close/>
                </a:path>
                <a:path w="469264" h="373380">
                  <a:moveTo>
                    <a:pt x="425363" y="161290"/>
                  </a:moveTo>
                  <a:lnTo>
                    <a:pt x="359643" y="161290"/>
                  </a:lnTo>
                  <a:lnTo>
                    <a:pt x="374377" y="144780"/>
                  </a:lnTo>
                  <a:lnTo>
                    <a:pt x="379139" y="139700"/>
                  </a:lnTo>
                  <a:lnTo>
                    <a:pt x="386506" y="137160"/>
                  </a:lnTo>
                  <a:lnTo>
                    <a:pt x="396999" y="142240"/>
                  </a:lnTo>
                  <a:lnTo>
                    <a:pt x="400868" y="143510"/>
                  </a:lnTo>
                  <a:lnTo>
                    <a:pt x="408533" y="148590"/>
                  </a:lnTo>
                  <a:lnTo>
                    <a:pt x="412253" y="151130"/>
                  </a:lnTo>
                  <a:lnTo>
                    <a:pt x="415900" y="152400"/>
                  </a:lnTo>
                  <a:lnTo>
                    <a:pt x="425053" y="160020"/>
                  </a:lnTo>
                  <a:lnTo>
                    <a:pt x="425363" y="161290"/>
                  </a:lnTo>
                  <a:close/>
                </a:path>
                <a:path w="469264" h="373380">
                  <a:moveTo>
                    <a:pt x="359643" y="161290"/>
                  </a:moveTo>
                  <a:lnTo>
                    <a:pt x="328538" y="161290"/>
                  </a:lnTo>
                  <a:lnTo>
                    <a:pt x="333598" y="160020"/>
                  </a:lnTo>
                  <a:lnTo>
                    <a:pt x="354583" y="160020"/>
                  </a:lnTo>
                  <a:lnTo>
                    <a:pt x="359643" y="161290"/>
                  </a:lnTo>
                  <a:close/>
                </a:path>
                <a:path w="469264" h="373380">
                  <a:moveTo>
                    <a:pt x="127992" y="248920"/>
                  </a:moveTo>
                  <a:lnTo>
                    <a:pt x="107602" y="248920"/>
                  </a:lnTo>
                  <a:lnTo>
                    <a:pt x="95622" y="247650"/>
                  </a:lnTo>
                  <a:lnTo>
                    <a:pt x="90264" y="242570"/>
                  </a:lnTo>
                  <a:lnTo>
                    <a:pt x="88850" y="234950"/>
                  </a:lnTo>
                  <a:lnTo>
                    <a:pt x="84311" y="213360"/>
                  </a:lnTo>
                  <a:lnTo>
                    <a:pt x="77077" y="210820"/>
                  </a:lnTo>
                  <a:lnTo>
                    <a:pt x="70144" y="207010"/>
                  </a:lnTo>
                  <a:lnTo>
                    <a:pt x="63560" y="203200"/>
                  </a:lnTo>
                  <a:lnTo>
                    <a:pt x="57373" y="198120"/>
                  </a:lnTo>
                  <a:lnTo>
                    <a:pt x="178221" y="198120"/>
                  </a:lnTo>
                  <a:lnTo>
                    <a:pt x="172045" y="203200"/>
                  </a:lnTo>
                  <a:lnTo>
                    <a:pt x="165478" y="207010"/>
                  </a:lnTo>
                  <a:lnTo>
                    <a:pt x="158548" y="210820"/>
                  </a:lnTo>
                  <a:lnTo>
                    <a:pt x="151283" y="213360"/>
                  </a:lnTo>
                  <a:lnTo>
                    <a:pt x="146744" y="234950"/>
                  </a:lnTo>
                  <a:lnTo>
                    <a:pt x="145330" y="242570"/>
                  </a:lnTo>
                  <a:lnTo>
                    <a:pt x="139972" y="247650"/>
                  </a:lnTo>
                  <a:lnTo>
                    <a:pt x="127992" y="248920"/>
                  </a:lnTo>
                  <a:close/>
                </a:path>
                <a:path w="469264" h="373380">
                  <a:moveTo>
                    <a:pt x="205903" y="207010"/>
                  </a:moveTo>
                  <a:lnTo>
                    <a:pt x="199206" y="204470"/>
                  </a:lnTo>
                  <a:lnTo>
                    <a:pt x="178221" y="198120"/>
                  </a:lnTo>
                  <a:lnTo>
                    <a:pt x="218479" y="198120"/>
                  </a:lnTo>
                  <a:lnTo>
                    <a:pt x="213345" y="205740"/>
                  </a:lnTo>
                  <a:lnTo>
                    <a:pt x="205903" y="207010"/>
                  </a:lnTo>
                  <a:close/>
                </a:path>
                <a:path w="469264" h="373380">
                  <a:moveTo>
                    <a:pt x="432297" y="290830"/>
                  </a:moveTo>
                  <a:lnTo>
                    <a:pt x="348827" y="290830"/>
                  </a:lnTo>
                  <a:lnTo>
                    <a:pt x="353383" y="289560"/>
                  </a:lnTo>
                  <a:lnTo>
                    <a:pt x="362135" y="287020"/>
                  </a:lnTo>
                  <a:lnTo>
                    <a:pt x="379809" y="260350"/>
                  </a:lnTo>
                  <a:lnTo>
                    <a:pt x="379809" y="250190"/>
                  </a:lnTo>
                  <a:lnTo>
                    <a:pt x="353383" y="220980"/>
                  </a:lnTo>
                  <a:lnTo>
                    <a:pt x="348827" y="219710"/>
                  </a:lnTo>
                  <a:lnTo>
                    <a:pt x="432286" y="219710"/>
                  </a:lnTo>
                  <a:lnTo>
                    <a:pt x="433313" y="222250"/>
                  </a:lnTo>
                  <a:lnTo>
                    <a:pt x="461813" y="227330"/>
                  </a:lnTo>
                  <a:lnTo>
                    <a:pt x="467394" y="233680"/>
                  </a:lnTo>
                  <a:lnTo>
                    <a:pt x="468808" y="245110"/>
                  </a:lnTo>
                  <a:lnTo>
                    <a:pt x="468883" y="246380"/>
                  </a:lnTo>
                  <a:lnTo>
                    <a:pt x="468957" y="247650"/>
                  </a:lnTo>
                  <a:lnTo>
                    <a:pt x="469031" y="248920"/>
                  </a:lnTo>
                  <a:lnTo>
                    <a:pt x="433313" y="288290"/>
                  </a:lnTo>
                  <a:lnTo>
                    <a:pt x="432297" y="290830"/>
                  </a:lnTo>
                  <a:close/>
                </a:path>
                <a:path w="469264" h="373380">
                  <a:moveTo>
                    <a:pt x="354657" y="350520"/>
                  </a:moveTo>
                  <a:lnTo>
                    <a:pt x="333672" y="350520"/>
                  </a:lnTo>
                  <a:lnTo>
                    <a:pt x="328612" y="349250"/>
                  </a:lnTo>
                  <a:lnTo>
                    <a:pt x="359717" y="349250"/>
                  </a:lnTo>
                  <a:lnTo>
                    <a:pt x="354657" y="350520"/>
                  </a:lnTo>
                  <a:close/>
                </a:path>
                <a:path w="469264" h="373380">
                  <a:moveTo>
                    <a:pt x="386432" y="373380"/>
                  </a:moveTo>
                  <a:lnTo>
                    <a:pt x="379065" y="370840"/>
                  </a:lnTo>
                  <a:lnTo>
                    <a:pt x="374377" y="365760"/>
                  </a:lnTo>
                  <a:lnTo>
                    <a:pt x="359717" y="349250"/>
                  </a:lnTo>
                  <a:lnTo>
                    <a:pt x="425363" y="349250"/>
                  </a:lnTo>
                  <a:lnTo>
                    <a:pt x="425053" y="350520"/>
                  </a:lnTo>
                  <a:lnTo>
                    <a:pt x="415900" y="358140"/>
                  </a:lnTo>
                  <a:lnTo>
                    <a:pt x="412253" y="360680"/>
                  </a:lnTo>
                  <a:lnTo>
                    <a:pt x="408533" y="361950"/>
                  </a:lnTo>
                  <a:lnTo>
                    <a:pt x="404514" y="364490"/>
                  </a:lnTo>
                  <a:lnTo>
                    <a:pt x="400794" y="367030"/>
                  </a:lnTo>
                  <a:lnTo>
                    <a:pt x="396924" y="368300"/>
                  </a:lnTo>
                  <a:lnTo>
                    <a:pt x="392980" y="370840"/>
                  </a:lnTo>
                  <a:lnTo>
                    <a:pt x="386432" y="373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11849" y="1906162"/>
            <a:ext cx="3683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5520" y="2549557"/>
            <a:ext cx="11607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2026</a:t>
            </a:r>
            <a:r>
              <a:rPr sz="1350" spc="-170" dirty="0">
                <a:latin typeface="PMingLiU"/>
                <a:cs typeface="PMingLiU"/>
              </a:rPr>
              <a:t>〜</a:t>
            </a:r>
            <a:r>
              <a:rPr sz="1200" dirty="0">
                <a:latin typeface="Liberation Sans"/>
                <a:cs typeface="Liberation Sans"/>
              </a:rPr>
              <a:t>2027</a:t>
            </a:r>
            <a:r>
              <a:rPr sz="1350" spc="-110" dirty="0">
                <a:latin typeface="SimSun"/>
                <a:cs typeface="SimSun"/>
              </a:rPr>
              <a:t>年度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19949" y="1162843"/>
            <a:ext cx="1333500" cy="1333500"/>
            <a:chOff x="7219949" y="1162049"/>
            <a:chExt cx="1333500" cy="1333500"/>
          </a:xfrm>
        </p:grpSpPr>
        <p:sp>
          <p:nvSpPr>
            <p:cNvPr id="17" name="object 17"/>
            <p:cNvSpPr/>
            <p:nvPr/>
          </p:nvSpPr>
          <p:spPr>
            <a:xfrm>
              <a:off x="72199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1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4" y="1246877"/>
                  </a:lnTo>
                  <a:lnTo>
                    <a:pt x="296321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2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3" y="44674"/>
                  </a:lnTo>
                  <a:lnTo>
                    <a:pt x="473201" y="28710"/>
                  </a:lnTo>
                  <a:lnTo>
                    <a:pt x="520658" y="16201"/>
                  </a:lnTo>
                  <a:lnTo>
                    <a:pt x="568916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8" y="94858"/>
                  </a:lnTo>
                  <a:lnTo>
                    <a:pt x="1050674" y="121627"/>
                  </a:lnTo>
                  <a:lnTo>
                    <a:pt x="1089732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89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6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2" y="1160779"/>
                  </a:lnTo>
                  <a:lnTo>
                    <a:pt x="1076951" y="1192382"/>
                  </a:lnTo>
                  <a:lnTo>
                    <a:pt x="1037174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6199" y="1466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07156" y="23812"/>
                  </a:moveTo>
                  <a:lnTo>
                    <a:pt x="83343" y="23812"/>
                  </a:lnTo>
                  <a:lnTo>
                    <a:pt x="83343" y="5357"/>
                  </a:lnTo>
                  <a:lnTo>
                    <a:pt x="88701" y="0"/>
                  </a:lnTo>
                  <a:lnTo>
                    <a:pt x="101798" y="0"/>
                  </a:lnTo>
                  <a:lnTo>
                    <a:pt x="107156" y="5357"/>
                  </a:lnTo>
                  <a:lnTo>
                    <a:pt x="107156" y="23812"/>
                  </a:lnTo>
                  <a:close/>
                </a:path>
                <a:path w="381000" h="381000">
                  <a:moveTo>
                    <a:pt x="125610" y="47625"/>
                  </a:moveTo>
                  <a:lnTo>
                    <a:pt x="64889" y="47625"/>
                  </a:lnTo>
                  <a:lnTo>
                    <a:pt x="59531" y="42267"/>
                  </a:lnTo>
                  <a:lnTo>
                    <a:pt x="59531" y="29170"/>
                  </a:lnTo>
                  <a:lnTo>
                    <a:pt x="64889" y="23812"/>
                  </a:lnTo>
                  <a:lnTo>
                    <a:pt x="125610" y="23812"/>
                  </a:lnTo>
                  <a:lnTo>
                    <a:pt x="130968" y="29170"/>
                  </a:lnTo>
                  <a:lnTo>
                    <a:pt x="130968" y="42267"/>
                  </a:lnTo>
                  <a:lnTo>
                    <a:pt x="125610" y="47625"/>
                  </a:lnTo>
                  <a:close/>
                </a:path>
                <a:path w="381000" h="381000">
                  <a:moveTo>
                    <a:pt x="107156" y="71437"/>
                  </a:moveTo>
                  <a:lnTo>
                    <a:pt x="83343" y="71437"/>
                  </a:lnTo>
                  <a:lnTo>
                    <a:pt x="83343" y="47625"/>
                  </a:lnTo>
                  <a:lnTo>
                    <a:pt x="107156" y="47625"/>
                  </a:lnTo>
                  <a:lnTo>
                    <a:pt x="107156" y="71437"/>
                  </a:lnTo>
                  <a:close/>
                </a:path>
                <a:path w="381000" h="381000">
                  <a:moveTo>
                    <a:pt x="135582" y="154781"/>
                  </a:moveTo>
                  <a:lnTo>
                    <a:pt x="54917" y="154781"/>
                  </a:lnTo>
                  <a:lnTo>
                    <a:pt x="30733" y="91901"/>
                  </a:lnTo>
                  <a:lnTo>
                    <a:pt x="30137" y="90115"/>
                  </a:lnTo>
                  <a:lnTo>
                    <a:pt x="29765" y="88329"/>
                  </a:lnTo>
                  <a:lnTo>
                    <a:pt x="29840" y="78134"/>
                  </a:lnTo>
                  <a:lnTo>
                    <a:pt x="36537" y="71437"/>
                  </a:lnTo>
                  <a:lnTo>
                    <a:pt x="153962" y="71437"/>
                  </a:lnTo>
                  <a:lnTo>
                    <a:pt x="160734" y="78134"/>
                  </a:lnTo>
                  <a:lnTo>
                    <a:pt x="160734" y="88329"/>
                  </a:lnTo>
                  <a:lnTo>
                    <a:pt x="160448" y="90115"/>
                  </a:lnTo>
                  <a:lnTo>
                    <a:pt x="159778" y="91901"/>
                  </a:lnTo>
                  <a:lnTo>
                    <a:pt x="135582" y="154781"/>
                  </a:lnTo>
                  <a:close/>
                </a:path>
                <a:path w="381000" h="381000">
                  <a:moveTo>
                    <a:pt x="146818" y="190500"/>
                  </a:moveTo>
                  <a:lnTo>
                    <a:pt x="43681" y="190500"/>
                  </a:lnTo>
                  <a:lnTo>
                    <a:pt x="35718" y="182537"/>
                  </a:lnTo>
                  <a:lnTo>
                    <a:pt x="35718" y="162743"/>
                  </a:lnTo>
                  <a:lnTo>
                    <a:pt x="43681" y="154781"/>
                  </a:lnTo>
                  <a:lnTo>
                    <a:pt x="146818" y="154781"/>
                  </a:lnTo>
                  <a:lnTo>
                    <a:pt x="154781" y="162743"/>
                  </a:lnTo>
                  <a:lnTo>
                    <a:pt x="154781" y="182537"/>
                  </a:lnTo>
                  <a:lnTo>
                    <a:pt x="146818" y="190500"/>
                  </a:lnTo>
                  <a:close/>
                </a:path>
                <a:path w="381000" h="381000">
                  <a:moveTo>
                    <a:pt x="145851" y="285750"/>
                  </a:moveTo>
                  <a:lnTo>
                    <a:pt x="44648" y="285750"/>
                  </a:lnTo>
                  <a:lnTo>
                    <a:pt x="56554" y="190500"/>
                  </a:lnTo>
                  <a:lnTo>
                    <a:pt x="133945" y="190500"/>
                  </a:lnTo>
                  <a:lnTo>
                    <a:pt x="145851" y="285750"/>
                  </a:lnTo>
                  <a:close/>
                </a:path>
                <a:path w="381000" h="381000">
                  <a:moveTo>
                    <a:pt x="182537" y="381000"/>
                  </a:moveTo>
                  <a:lnTo>
                    <a:pt x="7962" y="381000"/>
                  </a:lnTo>
                  <a:lnTo>
                    <a:pt x="0" y="373037"/>
                  </a:lnTo>
                  <a:lnTo>
                    <a:pt x="0" y="359271"/>
                  </a:lnTo>
                  <a:lnTo>
                    <a:pt x="1265" y="355550"/>
                  </a:lnTo>
                  <a:lnTo>
                    <a:pt x="3571" y="352425"/>
                  </a:lnTo>
                  <a:lnTo>
                    <a:pt x="35718" y="309562"/>
                  </a:lnTo>
                  <a:lnTo>
                    <a:pt x="154781" y="309562"/>
                  </a:lnTo>
                  <a:lnTo>
                    <a:pt x="186928" y="352425"/>
                  </a:lnTo>
                  <a:lnTo>
                    <a:pt x="189234" y="355550"/>
                  </a:lnTo>
                  <a:lnTo>
                    <a:pt x="190500" y="359271"/>
                  </a:lnTo>
                  <a:lnTo>
                    <a:pt x="190500" y="373037"/>
                  </a:lnTo>
                  <a:lnTo>
                    <a:pt x="182537" y="381000"/>
                  </a:lnTo>
                  <a:close/>
                </a:path>
                <a:path w="381000" h="381000">
                  <a:moveTo>
                    <a:pt x="373037" y="381000"/>
                  </a:moveTo>
                  <a:lnTo>
                    <a:pt x="222274" y="381000"/>
                  </a:lnTo>
                  <a:lnTo>
                    <a:pt x="214312" y="373037"/>
                  </a:lnTo>
                  <a:lnTo>
                    <a:pt x="214312" y="359271"/>
                  </a:lnTo>
                  <a:lnTo>
                    <a:pt x="215577" y="355550"/>
                  </a:lnTo>
                  <a:lnTo>
                    <a:pt x="217884" y="352425"/>
                  </a:lnTo>
                  <a:lnTo>
                    <a:pt x="250031" y="309562"/>
                  </a:lnTo>
                  <a:lnTo>
                    <a:pt x="345281" y="309562"/>
                  </a:lnTo>
                  <a:lnTo>
                    <a:pt x="377428" y="352425"/>
                  </a:lnTo>
                  <a:lnTo>
                    <a:pt x="379734" y="355550"/>
                  </a:lnTo>
                  <a:lnTo>
                    <a:pt x="381000" y="359271"/>
                  </a:lnTo>
                  <a:lnTo>
                    <a:pt x="381000" y="373037"/>
                  </a:lnTo>
                  <a:lnTo>
                    <a:pt x="373037" y="381000"/>
                  </a:lnTo>
                  <a:close/>
                </a:path>
                <a:path w="381000" h="381000">
                  <a:moveTo>
                    <a:pt x="344165" y="285750"/>
                  </a:moveTo>
                  <a:lnTo>
                    <a:pt x="250775" y="285750"/>
                  </a:lnTo>
                  <a:lnTo>
                    <a:pt x="252412" y="232171"/>
                  </a:lnTo>
                  <a:lnTo>
                    <a:pt x="232171" y="209103"/>
                  </a:lnTo>
                  <a:lnTo>
                    <a:pt x="228302" y="204787"/>
                  </a:lnTo>
                  <a:lnTo>
                    <a:pt x="226218" y="199132"/>
                  </a:lnTo>
                  <a:lnTo>
                    <a:pt x="226218" y="148232"/>
                  </a:lnTo>
                  <a:lnTo>
                    <a:pt x="231576" y="142875"/>
                  </a:lnTo>
                  <a:lnTo>
                    <a:pt x="256579" y="142875"/>
                  </a:lnTo>
                  <a:lnTo>
                    <a:pt x="261937" y="148232"/>
                  </a:lnTo>
                  <a:lnTo>
                    <a:pt x="261937" y="166687"/>
                  </a:lnTo>
                  <a:lnTo>
                    <a:pt x="369093" y="166687"/>
                  </a:lnTo>
                  <a:lnTo>
                    <a:pt x="369093" y="199132"/>
                  </a:lnTo>
                  <a:lnTo>
                    <a:pt x="366816" y="204787"/>
                  </a:lnTo>
                  <a:lnTo>
                    <a:pt x="362892" y="209103"/>
                  </a:lnTo>
                  <a:lnTo>
                    <a:pt x="358108" y="214312"/>
                  </a:lnTo>
                  <a:lnTo>
                    <a:pt x="291107" y="214312"/>
                  </a:lnTo>
                  <a:lnTo>
                    <a:pt x="285750" y="219670"/>
                  </a:lnTo>
                  <a:lnTo>
                    <a:pt x="285750" y="250031"/>
                  </a:lnTo>
                  <a:lnTo>
                    <a:pt x="342527" y="250031"/>
                  </a:lnTo>
                  <a:lnTo>
                    <a:pt x="344165" y="285750"/>
                  </a:lnTo>
                  <a:close/>
                </a:path>
                <a:path w="381000" h="381000">
                  <a:moveTo>
                    <a:pt x="315515" y="166687"/>
                  </a:moveTo>
                  <a:lnTo>
                    <a:pt x="279796" y="166687"/>
                  </a:lnTo>
                  <a:lnTo>
                    <a:pt x="279796" y="148232"/>
                  </a:lnTo>
                  <a:lnTo>
                    <a:pt x="285154" y="142875"/>
                  </a:lnTo>
                  <a:lnTo>
                    <a:pt x="310157" y="142875"/>
                  </a:lnTo>
                  <a:lnTo>
                    <a:pt x="315515" y="148232"/>
                  </a:lnTo>
                  <a:lnTo>
                    <a:pt x="315515" y="166687"/>
                  </a:lnTo>
                  <a:close/>
                </a:path>
                <a:path w="381000" h="381000">
                  <a:moveTo>
                    <a:pt x="369093" y="166687"/>
                  </a:moveTo>
                  <a:lnTo>
                    <a:pt x="333375" y="166687"/>
                  </a:lnTo>
                  <a:lnTo>
                    <a:pt x="333375" y="148232"/>
                  </a:lnTo>
                  <a:lnTo>
                    <a:pt x="338732" y="142875"/>
                  </a:lnTo>
                  <a:lnTo>
                    <a:pt x="363735" y="142875"/>
                  </a:lnTo>
                  <a:lnTo>
                    <a:pt x="369093" y="148232"/>
                  </a:lnTo>
                  <a:lnTo>
                    <a:pt x="369093" y="166687"/>
                  </a:lnTo>
                  <a:close/>
                </a:path>
                <a:path w="381000" h="381000">
                  <a:moveTo>
                    <a:pt x="342527" y="250031"/>
                  </a:moveTo>
                  <a:lnTo>
                    <a:pt x="309562" y="250031"/>
                  </a:lnTo>
                  <a:lnTo>
                    <a:pt x="309562" y="219670"/>
                  </a:lnTo>
                  <a:lnTo>
                    <a:pt x="304204" y="214312"/>
                  </a:lnTo>
                  <a:lnTo>
                    <a:pt x="358108" y="214312"/>
                  </a:lnTo>
                  <a:lnTo>
                    <a:pt x="341709" y="232171"/>
                  </a:lnTo>
                  <a:lnTo>
                    <a:pt x="342527" y="2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02550" y="1906162"/>
            <a:ext cx="3683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210" dirty="0">
                <a:solidFill>
                  <a:srgbClr val="FFFFFF"/>
                </a:solidFill>
                <a:latin typeface="Meiryo"/>
                <a:cs typeface="Meiryo"/>
              </a:rPr>
              <a:t>⻑</a:t>
            </a:r>
            <a:r>
              <a:rPr sz="1550" spc="-155" dirty="0">
                <a:solidFill>
                  <a:srgbClr val="FFFFFF"/>
                </a:solidFill>
                <a:latin typeface="SimSun"/>
                <a:cs typeface="SimSun"/>
              </a:rPr>
              <a:t>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9535" y="2549557"/>
            <a:ext cx="9740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2028</a:t>
            </a:r>
            <a:r>
              <a:rPr sz="1350" spc="-170" dirty="0">
                <a:latin typeface="SimSun"/>
                <a:cs typeface="SimSun"/>
              </a:rPr>
              <a:t>年度</a:t>
            </a:r>
            <a:r>
              <a:rPr sz="1350" spc="-170" dirty="0">
                <a:latin typeface="Meiryo"/>
                <a:cs typeface="Meiryo"/>
              </a:rPr>
              <a:t>以</a:t>
            </a:r>
            <a:r>
              <a:rPr sz="1350" spc="-50" dirty="0">
                <a:latin typeface="SimSun"/>
                <a:cs typeface="SimSun"/>
              </a:rPr>
              <a:t>降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076" y="7953537"/>
            <a:ext cx="10815955" cy="72410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全体ビジョン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5" dirty="0">
                <a:latin typeface="PMingLiU"/>
                <a:cs typeface="PMingLiU"/>
              </a:rPr>
              <a:t>「いつでも‧どこでも‧かんたんに」を</a:t>
            </a:r>
            <a:r>
              <a:rPr sz="1350" spc="-165" dirty="0">
                <a:latin typeface="SimSun"/>
                <a:cs typeface="SimSun"/>
              </a:rPr>
              <a:t>基本</a:t>
            </a:r>
            <a:r>
              <a:rPr sz="1350" spc="-165" dirty="0">
                <a:latin typeface="PMingLiU"/>
                <a:cs typeface="PMingLiU"/>
              </a:rPr>
              <a:t>コンセプトとしながら、</a:t>
            </a:r>
            <a:r>
              <a:rPr sz="1350" spc="-165" dirty="0">
                <a:latin typeface="SimSun"/>
                <a:cs typeface="SimSun"/>
              </a:rPr>
              <a:t>常</a:t>
            </a:r>
            <a:r>
              <a:rPr sz="1350" spc="-165" dirty="0">
                <a:latin typeface="PMingLiU"/>
                <a:cs typeface="PMingLiU"/>
              </a:rPr>
              <a:t>にお</a:t>
            </a:r>
            <a:r>
              <a:rPr sz="1350" spc="-165" dirty="0">
                <a:latin typeface="SimSun"/>
                <a:cs typeface="SimSun"/>
              </a:rPr>
              <a:t>客</a:t>
            </a:r>
            <a:r>
              <a:rPr sz="1350" spc="-165" dirty="0">
                <a:latin typeface="PMingLiU"/>
                <a:cs typeface="PMingLiU"/>
              </a:rPr>
              <a:t>さまの</a:t>
            </a:r>
            <a:r>
              <a:rPr sz="1350" spc="-165" dirty="0">
                <a:latin typeface="SimSun"/>
                <a:cs typeface="SimSun"/>
              </a:rPr>
              <a:t>声</a:t>
            </a:r>
            <a:r>
              <a:rPr sz="1350" spc="-165" dirty="0">
                <a:latin typeface="PMingLiU"/>
                <a:cs typeface="PMingLiU"/>
              </a:rPr>
              <a:t>に</a:t>
            </a:r>
            <a:r>
              <a:rPr sz="1350" spc="-165" dirty="0">
                <a:latin typeface="Meiryo"/>
                <a:cs typeface="Meiryo"/>
              </a:rPr>
              <a:t>⽿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傾</a:t>
            </a:r>
            <a:r>
              <a:rPr sz="1350" spc="-195" dirty="0">
                <a:latin typeface="PMingLiU"/>
                <a:cs typeface="PMingLiU"/>
              </a:rPr>
              <a:t>け、</a:t>
            </a:r>
            <a:r>
              <a:rPr sz="1350" spc="-165" dirty="0">
                <a:latin typeface="SimSun"/>
                <a:cs typeface="SimSun"/>
              </a:rPr>
              <a:t>顧客体験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継続的</a:t>
            </a:r>
            <a:r>
              <a:rPr sz="1350" spc="-165" dirty="0">
                <a:latin typeface="PMingLiU"/>
                <a:cs typeface="PMingLiU"/>
              </a:rPr>
              <a:t>な</a:t>
            </a:r>
            <a:r>
              <a:rPr sz="1350" spc="-165" dirty="0">
                <a:latin typeface="Meiryo"/>
                <a:cs typeface="Meiryo"/>
              </a:rPr>
              <a:t>向</a:t>
            </a:r>
            <a:r>
              <a:rPr sz="1350" spc="-165" dirty="0">
                <a:latin typeface="SimSun"/>
                <a:cs typeface="SimSun"/>
              </a:rPr>
              <a:t>上</a:t>
            </a:r>
            <a:r>
              <a:rPr sz="1350" spc="-175" dirty="0">
                <a:latin typeface="PMingLiU"/>
                <a:cs typeface="PMingLiU"/>
              </a:rPr>
              <a:t>とデジタル</a:t>
            </a:r>
            <a:r>
              <a:rPr sz="1350" spc="-165" dirty="0">
                <a:latin typeface="SimSun"/>
                <a:cs typeface="SimSun"/>
              </a:rPr>
              <a:t>変</a:t>
            </a:r>
            <a:r>
              <a:rPr sz="1350" spc="-165" dirty="0">
                <a:latin typeface="Meiryo"/>
                <a:cs typeface="Meiryo"/>
              </a:rPr>
              <a:t>⾰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推進</a:t>
            </a:r>
            <a:r>
              <a:rPr sz="1350" spc="-195" dirty="0">
                <a:latin typeface="PMingLiU"/>
                <a:cs typeface="PMingLiU"/>
              </a:rPr>
              <a:t>します。</a:t>
            </a:r>
            <a:r>
              <a:rPr sz="1350" spc="-165" dirty="0">
                <a:latin typeface="Meiryo"/>
                <a:cs typeface="Meiryo"/>
              </a:rPr>
              <a:t>代</a:t>
            </a:r>
            <a:r>
              <a:rPr sz="1350" spc="-165" dirty="0">
                <a:latin typeface="SimSun"/>
                <a:cs typeface="SimSun"/>
              </a:rPr>
              <a:t>理店</a:t>
            </a:r>
            <a:r>
              <a:rPr sz="1350" spc="-175" dirty="0">
                <a:latin typeface="PMingLiU"/>
                <a:cs typeface="PMingLiU"/>
              </a:rPr>
              <a:t>とデジタルの</a:t>
            </a:r>
            <a:r>
              <a:rPr sz="1350" spc="-165" dirty="0">
                <a:latin typeface="SimSun"/>
                <a:cs typeface="SimSun"/>
              </a:rPr>
              <a:t>共存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図</a:t>
            </a:r>
            <a:r>
              <a:rPr sz="1350" spc="-190" dirty="0">
                <a:latin typeface="PMingLiU"/>
                <a:cs typeface="PMingLiU"/>
              </a:rPr>
              <a:t>り、</a:t>
            </a:r>
            <a:r>
              <a:rPr sz="1350" spc="-165" dirty="0">
                <a:latin typeface="SimSun"/>
                <a:cs typeface="SimSun"/>
              </a:rPr>
              <a:t>業</a:t>
            </a:r>
            <a:r>
              <a:rPr sz="1350" spc="-165" dirty="0">
                <a:latin typeface="Meiryo"/>
                <a:cs typeface="Meiryo"/>
              </a:rPr>
              <a:t>務効</a:t>
            </a:r>
            <a:r>
              <a:rPr sz="1350" spc="-165" dirty="0">
                <a:latin typeface="SimSun"/>
                <a:cs typeface="SimSun"/>
              </a:rPr>
              <a:t>率化</a:t>
            </a:r>
            <a:r>
              <a:rPr sz="1350" spc="-165" dirty="0">
                <a:latin typeface="PMingLiU"/>
                <a:cs typeface="PMingLiU"/>
              </a:rPr>
              <a:t>と</a:t>
            </a:r>
            <a:r>
              <a:rPr sz="1350" spc="-165" dirty="0">
                <a:latin typeface="SimSun"/>
                <a:cs typeface="SimSun"/>
              </a:rPr>
              <a:t>顧客満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実現</a:t>
            </a:r>
            <a:r>
              <a:rPr sz="1350" spc="-195" dirty="0">
                <a:latin typeface="PMingLiU"/>
                <a:cs typeface="PMingLiU"/>
              </a:rPr>
              <a:t>していきます。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4799" y="3105943"/>
            <a:ext cx="11582400" cy="781050"/>
            <a:chOff x="304799" y="3105149"/>
            <a:chExt cx="11582400" cy="781050"/>
          </a:xfrm>
        </p:grpSpPr>
        <p:sp>
          <p:nvSpPr>
            <p:cNvPr id="23" name="object 23"/>
            <p:cNvSpPr/>
            <p:nvPr/>
          </p:nvSpPr>
          <p:spPr>
            <a:xfrm>
              <a:off x="304799" y="31051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799" y="31051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774" y="3362324"/>
              <a:ext cx="300355" cy="266700"/>
            </a:xfrm>
            <a:custGeom>
              <a:avLst/>
              <a:gdLst/>
              <a:ahLst/>
              <a:cxnLst/>
              <a:rect l="l" t="t" r="r" b="b"/>
              <a:pathLst>
                <a:path w="300355" h="266700">
                  <a:moveTo>
                    <a:pt x="266700" y="216693"/>
                  </a:moveTo>
                  <a:lnTo>
                    <a:pt x="33337" y="216693"/>
                  </a:lnTo>
                  <a:lnTo>
                    <a:pt x="20371" y="214070"/>
                  </a:lnTo>
                  <a:lnTo>
                    <a:pt x="9773" y="206920"/>
                  </a:lnTo>
                  <a:lnTo>
                    <a:pt x="2623" y="196322"/>
                  </a:lnTo>
                  <a:lnTo>
                    <a:pt x="0" y="183356"/>
                  </a:lnTo>
                  <a:lnTo>
                    <a:pt x="0" y="33337"/>
                  </a:lnTo>
                  <a:lnTo>
                    <a:pt x="2623" y="20371"/>
                  </a:lnTo>
                  <a:lnTo>
                    <a:pt x="9773" y="9773"/>
                  </a:lnTo>
                  <a:lnTo>
                    <a:pt x="20371" y="2623"/>
                  </a:lnTo>
                  <a:lnTo>
                    <a:pt x="33337" y="0"/>
                  </a:lnTo>
                  <a:lnTo>
                    <a:pt x="266700" y="0"/>
                  </a:lnTo>
                  <a:lnTo>
                    <a:pt x="279666" y="2623"/>
                  </a:lnTo>
                  <a:lnTo>
                    <a:pt x="290264" y="9773"/>
                  </a:lnTo>
                  <a:lnTo>
                    <a:pt x="297414" y="20371"/>
                  </a:lnTo>
                  <a:lnTo>
                    <a:pt x="300037" y="33337"/>
                  </a:lnTo>
                  <a:lnTo>
                    <a:pt x="33337" y="33337"/>
                  </a:lnTo>
                  <a:lnTo>
                    <a:pt x="33337" y="150018"/>
                  </a:lnTo>
                  <a:lnTo>
                    <a:pt x="300037" y="150018"/>
                  </a:lnTo>
                  <a:lnTo>
                    <a:pt x="300037" y="183356"/>
                  </a:lnTo>
                  <a:lnTo>
                    <a:pt x="297414" y="196322"/>
                  </a:lnTo>
                  <a:lnTo>
                    <a:pt x="290264" y="206920"/>
                  </a:lnTo>
                  <a:lnTo>
                    <a:pt x="279666" y="214070"/>
                  </a:lnTo>
                  <a:lnTo>
                    <a:pt x="266700" y="216693"/>
                  </a:lnTo>
                  <a:close/>
                </a:path>
                <a:path w="300355" h="266700">
                  <a:moveTo>
                    <a:pt x="300037" y="150018"/>
                  </a:moveTo>
                  <a:lnTo>
                    <a:pt x="266700" y="150018"/>
                  </a:lnTo>
                  <a:lnTo>
                    <a:pt x="266700" y="33337"/>
                  </a:lnTo>
                  <a:lnTo>
                    <a:pt x="300037" y="33337"/>
                  </a:lnTo>
                  <a:lnTo>
                    <a:pt x="300037" y="150018"/>
                  </a:lnTo>
                  <a:close/>
                </a:path>
                <a:path w="300355" h="266700">
                  <a:moveTo>
                    <a:pt x="180595" y="233362"/>
                  </a:moveTo>
                  <a:lnTo>
                    <a:pt x="119442" y="233362"/>
                  </a:lnTo>
                  <a:lnTo>
                    <a:pt x="125015" y="216693"/>
                  </a:lnTo>
                  <a:lnTo>
                    <a:pt x="175021" y="216693"/>
                  </a:lnTo>
                  <a:lnTo>
                    <a:pt x="180595" y="233362"/>
                  </a:lnTo>
                  <a:close/>
                </a:path>
                <a:path w="300355" h="266700">
                  <a:moveTo>
                    <a:pt x="225913" y="266700"/>
                  </a:moveTo>
                  <a:lnTo>
                    <a:pt x="74123" y="266700"/>
                  </a:lnTo>
                  <a:lnTo>
                    <a:pt x="66675" y="259251"/>
                  </a:lnTo>
                  <a:lnTo>
                    <a:pt x="66675" y="240811"/>
                  </a:lnTo>
                  <a:lnTo>
                    <a:pt x="74123" y="233362"/>
                  </a:lnTo>
                  <a:lnTo>
                    <a:pt x="225913" y="233362"/>
                  </a:lnTo>
                  <a:lnTo>
                    <a:pt x="233362" y="240811"/>
                  </a:lnTo>
                  <a:lnTo>
                    <a:pt x="233362" y="259251"/>
                  </a:lnTo>
                  <a:lnTo>
                    <a:pt x="225913" y="2667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8687" y="3199770"/>
            <a:ext cx="669290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sz="1350" b="1" dirty="0">
                <a:latin typeface="Liberation Sans"/>
                <a:cs typeface="Liberation Sans"/>
              </a:rPr>
              <a:t>UI/UX</a:t>
            </a:r>
            <a:r>
              <a:rPr sz="1550" spc="-190" dirty="0">
                <a:latin typeface="SimSun"/>
                <a:cs typeface="SimSun"/>
              </a:rPr>
              <a:t>の継続的改善</a:t>
            </a:r>
            <a:endParaRPr sz="1550">
              <a:latin typeface="SimSun"/>
              <a:cs typeface="SimSun"/>
            </a:endParaRPr>
          </a:p>
          <a:p>
            <a:pPr>
              <a:spcBef>
                <a:spcPts val="215"/>
              </a:spcBef>
            </a:pPr>
            <a:r>
              <a:rPr sz="1350" spc="-185" dirty="0">
                <a:latin typeface="PMingLiU"/>
                <a:cs typeface="PMingLiU"/>
              </a:rPr>
              <a:t>デジタルリテラシーの</a:t>
            </a:r>
            <a:r>
              <a:rPr sz="1350" spc="-170" dirty="0">
                <a:latin typeface="Meiryo"/>
                <a:cs typeface="Meiryo"/>
              </a:rPr>
              <a:t>異</a:t>
            </a:r>
            <a:r>
              <a:rPr sz="1350" spc="-170" dirty="0">
                <a:latin typeface="PMingLiU"/>
                <a:cs typeface="PMingLiU"/>
              </a:rPr>
              <a:t>なる</a:t>
            </a:r>
            <a:r>
              <a:rPr sz="1350" spc="-170" dirty="0">
                <a:latin typeface="SimSun"/>
                <a:cs typeface="SimSun"/>
              </a:rPr>
              <a:t>幅広</a:t>
            </a:r>
            <a:r>
              <a:rPr sz="1350" spc="-170" dirty="0">
                <a:latin typeface="PMingLiU"/>
                <a:cs typeface="PMingLiU"/>
              </a:rPr>
              <a:t>い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PMingLiU"/>
                <a:cs typeface="PMingLiU"/>
              </a:rPr>
              <a:t>のお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さまに</a:t>
            </a:r>
            <a:r>
              <a:rPr sz="1350" spc="-170" dirty="0">
                <a:latin typeface="Meiryo"/>
                <a:cs typeface="Meiryo"/>
              </a:rPr>
              <a:t>直</a:t>
            </a:r>
            <a:r>
              <a:rPr sz="1350" spc="-170" dirty="0">
                <a:latin typeface="SimSun"/>
                <a:cs typeface="SimSun"/>
              </a:rPr>
              <a:t>感的</a:t>
            </a:r>
            <a:r>
              <a:rPr sz="1350" spc="-170" dirty="0">
                <a:latin typeface="PMingLiU"/>
                <a:cs typeface="PMingLiU"/>
              </a:rPr>
              <a:t>に</a:t>
            </a:r>
            <a:r>
              <a:rPr sz="1350" spc="-170" dirty="0">
                <a:latin typeface="SimSun"/>
                <a:cs typeface="SimSun"/>
              </a:rPr>
              <a:t>操作</a:t>
            </a:r>
            <a:r>
              <a:rPr sz="1350" spc="-195" dirty="0">
                <a:latin typeface="PMingLiU"/>
                <a:cs typeface="PMingLiU"/>
              </a:rPr>
              <a:t>できるインターフェースの</a:t>
            </a:r>
            <a:r>
              <a:rPr sz="1350" spc="-110" dirty="0">
                <a:latin typeface="SimSun"/>
                <a:cs typeface="SimSun"/>
              </a:rPr>
              <a:t>開発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25222" y="3363118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7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01424" y="3380708"/>
            <a:ext cx="2794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-80" dirty="0">
                <a:solidFill>
                  <a:srgbClr val="055E45"/>
                </a:solidFill>
                <a:latin typeface="SimSun"/>
                <a:cs typeface="SimSun"/>
              </a:rPr>
              <a:t>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5" y="3409316"/>
            <a:ext cx="201409" cy="17430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04799" y="4039393"/>
            <a:ext cx="11582400" cy="781050"/>
            <a:chOff x="304799" y="4038599"/>
            <a:chExt cx="11582400" cy="781050"/>
          </a:xfrm>
        </p:grpSpPr>
        <p:sp>
          <p:nvSpPr>
            <p:cNvPr id="31" name="object 31"/>
            <p:cNvSpPr/>
            <p:nvPr/>
          </p:nvSpPr>
          <p:spPr>
            <a:xfrm>
              <a:off x="304799" y="40385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787" y="4038599"/>
              <a:ext cx="447675" cy="781050"/>
            </a:xfrm>
            <a:custGeom>
              <a:avLst/>
              <a:gdLst/>
              <a:ahLst/>
              <a:cxnLst/>
              <a:rect l="l" t="t" r="r" b="b"/>
              <a:pathLst>
                <a:path w="447675" h="781050">
                  <a:moveTo>
                    <a:pt x="3810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38100" y="781050"/>
                  </a:lnTo>
                  <a:lnTo>
                    <a:pt x="38100" y="0"/>
                  </a:lnTo>
                  <a:close/>
                </a:path>
                <a:path w="447675" h="781050">
                  <a:moveTo>
                    <a:pt x="280987" y="372973"/>
                  </a:moveTo>
                  <a:lnTo>
                    <a:pt x="273545" y="365531"/>
                  </a:lnTo>
                  <a:lnTo>
                    <a:pt x="255993" y="365531"/>
                  </a:lnTo>
                  <a:lnTo>
                    <a:pt x="243027" y="368147"/>
                  </a:lnTo>
                  <a:lnTo>
                    <a:pt x="232422" y="375297"/>
                  </a:lnTo>
                  <a:lnTo>
                    <a:pt x="225272" y="385902"/>
                  </a:lnTo>
                  <a:lnTo>
                    <a:pt x="222656" y="398868"/>
                  </a:lnTo>
                  <a:lnTo>
                    <a:pt x="222656" y="423862"/>
                  </a:lnTo>
                  <a:lnTo>
                    <a:pt x="225272" y="436829"/>
                  </a:lnTo>
                  <a:lnTo>
                    <a:pt x="232422" y="447433"/>
                  </a:lnTo>
                  <a:lnTo>
                    <a:pt x="243027" y="454583"/>
                  </a:lnTo>
                  <a:lnTo>
                    <a:pt x="255993" y="457200"/>
                  </a:lnTo>
                  <a:lnTo>
                    <a:pt x="273545" y="457200"/>
                  </a:lnTo>
                  <a:lnTo>
                    <a:pt x="280987" y="449757"/>
                  </a:lnTo>
                  <a:lnTo>
                    <a:pt x="280987" y="372973"/>
                  </a:lnTo>
                  <a:close/>
                </a:path>
                <a:path w="447675" h="781050">
                  <a:moveTo>
                    <a:pt x="406006" y="398868"/>
                  </a:moveTo>
                  <a:lnTo>
                    <a:pt x="403390" y="385902"/>
                  </a:lnTo>
                  <a:lnTo>
                    <a:pt x="396240" y="375297"/>
                  </a:lnTo>
                  <a:lnTo>
                    <a:pt x="385635" y="368147"/>
                  </a:lnTo>
                  <a:lnTo>
                    <a:pt x="372668" y="365531"/>
                  </a:lnTo>
                  <a:lnTo>
                    <a:pt x="355117" y="365531"/>
                  </a:lnTo>
                  <a:lnTo>
                    <a:pt x="347662" y="372973"/>
                  </a:lnTo>
                  <a:lnTo>
                    <a:pt x="347662" y="449757"/>
                  </a:lnTo>
                  <a:lnTo>
                    <a:pt x="355117" y="457200"/>
                  </a:lnTo>
                  <a:lnTo>
                    <a:pt x="372668" y="457200"/>
                  </a:lnTo>
                  <a:lnTo>
                    <a:pt x="385635" y="454583"/>
                  </a:lnTo>
                  <a:lnTo>
                    <a:pt x="396240" y="447433"/>
                  </a:lnTo>
                  <a:lnTo>
                    <a:pt x="403390" y="436829"/>
                  </a:lnTo>
                  <a:lnTo>
                    <a:pt x="406006" y="423862"/>
                  </a:lnTo>
                  <a:lnTo>
                    <a:pt x="406006" y="398868"/>
                  </a:lnTo>
                  <a:close/>
                </a:path>
                <a:path w="447675" h="781050">
                  <a:moveTo>
                    <a:pt x="447675" y="390525"/>
                  </a:moveTo>
                  <a:lnTo>
                    <a:pt x="440867" y="348348"/>
                  </a:lnTo>
                  <a:lnTo>
                    <a:pt x="421957" y="311772"/>
                  </a:lnTo>
                  <a:lnTo>
                    <a:pt x="393090" y="282905"/>
                  </a:lnTo>
                  <a:lnTo>
                    <a:pt x="356489" y="263982"/>
                  </a:lnTo>
                  <a:lnTo>
                    <a:pt x="314325" y="257175"/>
                  </a:lnTo>
                  <a:lnTo>
                    <a:pt x="272173" y="263982"/>
                  </a:lnTo>
                  <a:lnTo>
                    <a:pt x="235572" y="282905"/>
                  </a:lnTo>
                  <a:lnTo>
                    <a:pt x="206705" y="311772"/>
                  </a:lnTo>
                  <a:lnTo>
                    <a:pt x="187794" y="348348"/>
                  </a:lnTo>
                  <a:lnTo>
                    <a:pt x="180975" y="390525"/>
                  </a:lnTo>
                  <a:lnTo>
                    <a:pt x="180975" y="418299"/>
                  </a:lnTo>
                  <a:lnTo>
                    <a:pt x="186550" y="423862"/>
                  </a:lnTo>
                  <a:lnTo>
                    <a:pt x="200406" y="423862"/>
                  </a:lnTo>
                  <a:lnTo>
                    <a:pt x="205981" y="418299"/>
                  </a:lnTo>
                  <a:lnTo>
                    <a:pt x="205981" y="390525"/>
                  </a:lnTo>
                  <a:lnTo>
                    <a:pt x="214503" y="348348"/>
                  </a:lnTo>
                  <a:lnTo>
                    <a:pt x="237718" y="313918"/>
                  </a:lnTo>
                  <a:lnTo>
                    <a:pt x="272148" y="290703"/>
                  </a:lnTo>
                  <a:lnTo>
                    <a:pt x="314325" y="282181"/>
                  </a:lnTo>
                  <a:lnTo>
                    <a:pt x="356514" y="290703"/>
                  </a:lnTo>
                  <a:lnTo>
                    <a:pt x="390944" y="313918"/>
                  </a:lnTo>
                  <a:lnTo>
                    <a:pt x="414159" y="348348"/>
                  </a:lnTo>
                  <a:lnTo>
                    <a:pt x="422681" y="390525"/>
                  </a:lnTo>
                  <a:lnTo>
                    <a:pt x="422681" y="465594"/>
                  </a:lnTo>
                  <a:lnTo>
                    <a:pt x="421043" y="473710"/>
                  </a:lnTo>
                  <a:lnTo>
                    <a:pt x="420928" y="473875"/>
                  </a:lnTo>
                  <a:lnTo>
                    <a:pt x="416572" y="480326"/>
                  </a:lnTo>
                  <a:lnTo>
                    <a:pt x="409956" y="484797"/>
                  </a:lnTo>
                  <a:lnTo>
                    <a:pt x="402094" y="486371"/>
                  </a:lnTo>
                  <a:lnTo>
                    <a:pt x="344335" y="486371"/>
                  </a:lnTo>
                  <a:lnTo>
                    <a:pt x="340017" y="478929"/>
                  </a:lnTo>
                  <a:lnTo>
                    <a:pt x="331939" y="473875"/>
                  </a:lnTo>
                  <a:lnTo>
                    <a:pt x="305993" y="473875"/>
                  </a:lnTo>
                  <a:lnTo>
                    <a:pt x="296265" y="475843"/>
                  </a:lnTo>
                  <a:lnTo>
                    <a:pt x="288315" y="481203"/>
                  </a:lnTo>
                  <a:lnTo>
                    <a:pt x="282956" y="489153"/>
                  </a:lnTo>
                  <a:lnTo>
                    <a:pt x="280987" y="498881"/>
                  </a:lnTo>
                  <a:lnTo>
                    <a:pt x="282956" y="508609"/>
                  </a:lnTo>
                  <a:lnTo>
                    <a:pt x="288315" y="516559"/>
                  </a:lnTo>
                  <a:lnTo>
                    <a:pt x="296265" y="521919"/>
                  </a:lnTo>
                  <a:lnTo>
                    <a:pt x="305993" y="523875"/>
                  </a:lnTo>
                  <a:lnTo>
                    <a:pt x="331939" y="523875"/>
                  </a:lnTo>
                  <a:lnTo>
                    <a:pt x="340017" y="518833"/>
                  </a:lnTo>
                  <a:lnTo>
                    <a:pt x="344335" y="511378"/>
                  </a:lnTo>
                  <a:lnTo>
                    <a:pt x="402043" y="511378"/>
                  </a:lnTo>
                  <a:lnTo>
                    <a:pt x="419658" y="507834"/>
                  </a:lnTo>
                  <a:lnTo>
                    <a:pt x="434251" y="498005"/>
                  </a:lnTo>
                  <a:lnTo>
                    <a:pt x="442099" y="486371"/>
                  </a:lnTo>
                  <a:lnTo>
                    <a:pt x="444080" y="483438"/>
                  </a:lnTo>
                  <a:lnTo>
                    <a:pt x="447675" y="465594"/>
                  </a:lnTo>
                  <a:lnTo>
                    <a:pt x="447675" y="39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5350" y="4133220"/>
            <a:ext cx="685038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ハイブリッドサポート体制の構築</a:t>
            </a:r>
            <a:endParaRPr sz="1550">
              <a:latin typeface="SimSun"/>
              <a:cs typeface="SimSun"/>
            </a:endParaRPr>
          </a:p>
          <a:p>
            <a:pPr>
              <a:spcBef>
                <a:spcPts val="215"/>
              </a:spcBef>
            </a:pPr>
            <a:r>
              <a:rPr sz="1200" spc="-10" dirty="0">
                <a:latin typeface="Liberation Sans"/>
                <a:cs typeface="Liberation Sans"/>
              </a:rPr>
              <a:t>AI</a:t>
            </a:r>
            <a:r>
              <a:rPr sz="1350" spc="-180" dirty="0">
                <a:latin typeface="PMingLiU"/>
                <a:cs typeface="PMingLiU"/>
              </a:rPr>
              <a:t>チャットボットやオンライン</a:t>
            </a:r>
            <a:r>
              <a:rPr sz="1350" spc="-170" dirty="0">
                <a:latin typeface="Meiryo"/>
                <a:cs typeface="Meiryo"/>
              </a:rPr>
              <a:t>相</a:t>
            </a:r>
            <a:r>
              <a:rPr sz="1350" spc="-170" dirty="0">
                <a:latin typeface="SimSun"/>
                <a:cs typeface="SimSun"/>
              </a:rPr>
              <a:t>談窓</a:t>
            </a:r>
            <a:r>
              <a:rPr sz="1350" spc="-170" dirty="0">
                <a:latin typeface="Meiryo"/>
                <a:cs typeface="Meiryo"/>
              </a:rPr>
              <a:t>⼝</a:t>
            </a:r>
            <a:r>
              <a:rPr sz="1350" spc="-190" dirty="0">
                <a:latin typeface="PMingLiU"/>
                <a:cs typeface="PMingLiU"/>
              </a:rPr>
              <a:t>など、デジタルと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サポートを</a:t>
            </a:r>
            <a:r>
              <a:rPr sz="1350" spc="-170" dirty="0">
                <a:latin typeface="SimSun"/>
                <a:cs typeface="SimSun"/>
              </a:rPr>
              <a:t>組</a:t>
            </a:r>
            <a:r>
              <a:rPr sz="1350" spc="-170" dirty="0">
                <a:latin typeface="PMingLiU"/>
                <a:cs typeface="PMingLiU"/>
              </a:rPr>
              <a:t>み</a:t>
            </a:r>
            <a:r>
              <a:rPr sz="1350" spc="-170" dirty="0">
                <a:latin typeface="Meiryo"/>
                <a:cs typeface="Meiryo"/>
              </a:rPr>
              <a:t>合</a:t>
            </a:r>
            <a:r>
              <a:rPr sz="1350" spc="-170" dirty="0">
                <a:latin typeface="PMingLiU"/>
                <a:cs typeface="PMingLiU"/>
              </a:rPr>
              <a:t>わせた</a:t>
            </a:r>
            <a:r>
              <a:rPr sz="1350" spc="-170" dirty="0">
                <a:latin typeface="SimSun"/>
                <a:cs typeface="SimSun"/>
              </a:rPr>
              <a:t>総</a:t>
            </a:r>
            <a:r>
              <a:rPr sz="1350" spc="-170" dirty="0">
                <a:latin typeface="Meiryo"/>
                <a:cs typeface="Meiryo"/>
              </a:rPr>
              <a:t>合⽀</a:t>
            </a:r>
            <a:r>
              <a:rPr sz="1350" spc="-130" dirty="0">
                <a:latin typeface="SimSun"/>
                <a:cs typeface="SimSun"/>
              </a:rPr>
              <a:t>援体制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01424" y="4314158"/>
            <a:ext cx="2794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-80" dirty="0"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5" y="4342766"/>
            <a:ext cx="201409" cy="17430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04799" y="4972843"/>
            <a:ext cx="11582400" cy="781050"/>
            <a:chOff x="304799" y="4972049"/>
            <a:chExt cx="11582400" cy="781050"/>
          </a:xfrm>
        </p:grpSpPr>
        <p:sp>
          <p:nvSpPr>
            <p:cNvPr id="37" name="object 37"/>
            <p:cNvSpPr/>
            <p:nvPr/>
          </p:nvSpPr>
          <p:spPr>
            <a:xfrm>
              <a:off x="304799" y="49720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799" y="49720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109" y="5229224"/>
              <a:ext cx="250190" cy="265430"/>
            </a:xfrm>
            <a:custGeom>
              <a:avLst/>
              <a:gdLst/>
              <a:ahLst/>
              <a:cxnLst/>
              <a:rect l="l" t="t" r="r" b="b"/>
              <a:pathLst>
                <a:path w="250190" h="265429">
                  <a:moveTo>
                    <a:pt x="125015" y="265241"/>
                  </a:moveTo>
                  <a:lnTo>
                    <a:pt x="65253" y="230898"/>
                  </a:lnTo>
                  <a:lnTo>
                    <a:pt x="33401" y="191838"/>
                  </a:lnTo>
                  <a:lnTo>
                    <a:pt x="13429" y="149467"/>
                  </a:lnTo>
                  <a:lnTo>
                    <a:pt x="3055" y="108318"/>
                  </a:lnTo>
                  <a:lnTo>
                    <a:pt x="0" y="72925"/>
                  </a:lnTo>
                  <a:lnTo>
                    <a:pt x="1483" y="63193"/>
                  </a:lnTo>
                  <a:lnTo>
                    <a:pt x="5658" y="54726"/>
                  </a:lnTo>
                  <a:lnTo>
                    <a:pt x="11991" y="47910"/>
                  </a:lnTo>
                  <a:lnTo>
                    <a:pt x="19950" y="43130"/>
                  </a:lnTo>
                  <a:lnTo>
                    <a:pt x="118087" y="1510"/>
                  </a:lnTo>
                  <a:lnTo>
                    <a:pt x="120223" y="520"/>
                  </a:lnTo>
                  <a:lnTo>
                    <a:pt x="122619" y="0"/>
                  </a:lnTo>
                  <a:lnTo>
                    <a:pt x="127411" y="0"/>
                  </a:lnTo>
                  <a:lnTo>
                    <a:pt x="129807" y="520"/>
                  </a:lnTo>
                  <a:lnTo>
                    <a:pt x="131995" y="1510"/>
                  </a:lnTo>
                  <a:lnTo>
                    <a:pt x="210439" y="34796"/>
                  </a:lnTo>
                  <a:lnTo>
                    <a:pt x="125015" y="34796"/>
                  </a:lnTo>
                  <a:lnTo>
                    <a:pt x="125015" y="231695"/>
                  </a:lnTo>
                  <a:lnTo>
                    <a:pt x="183603" y="231695"/>
                  </a:lnTo>
                  <a:lnTo>
                    <a:pt x="138767" y="262116"/>
                  </a:lnTo>
                  <a:lnTo>
                    <a:pt x="132023" y="264460"/>
                  </a:lnTo>
                  <a:lnTo>
                    <a:pt x="125015" y="265241"/>
                  </a:lnTo>
                  <a:close/>
                </a:path>
                <a:path w="250190" h="265429">
                  <a:moveTo>
                    <a:pt x="183603" y="231695"/>
                  </a:moveTo>
                  <a:lnTo>
                    <a:pt x="125015" y="231695"/>
                  </a:lnTo>
                  <a:lnTo>
                    <a:pt x="169600" y="198819"/>
                  </a:lnTo>
                  <a:lnTo>
                    <a:pt x="197635" y="156953"/>
                  </a:lnTo>
                  <a:lnTo>
                    <a:pt x="212279" y="112947"/>
                  </a:lnTo>
                  <a:lnTo>
                    <a:pt x="216693" y="73655"/>
                  </a:lnTo>
                  <a:lnTo>
                    <a:pt x="125015" y="34796"/>
                  </a:lnTo>
                  <a:lnTo>
                    <a:pt x="210439" y="34796"/>
                  </a:lnTo>
                  <a:lnTo>
                    <a:pt x="244372" y="54726"/>
                  </a:lnTo>
                  <a:lnTo>
                    <a:pt x="250031" y="72925"/>
                  </a:lnTo>
                  <a:lnTo>
                    <a:pt x="246975" y="108318"/>
                  </a:lnTo>
                  <a:lnTo>
                    <a:pt x="236602" y="149467"/>
                  </a:lnTo>
                  <a:lnTo>
                    <a:pt x="216629" y="191838"/>
                  </a:lnTo>
                  <a:lnTo>
                    <a:pt x="184778" y="230898"/>
                  </a:lnTo>
                  <a:lnTo>
                    <a:pt x="183603" y="231695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5350" y="5066670"/>
            <a:ext cx="623697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sz="1550" spc="-215" dirty="0">
                <a:latin typeface="SimSun"/>
                <a:cs typeface="SimSun"/>
              </a:rPr>
              <a:t>セキュリティ対策の強化</a:t>
            </a:r>
            <a:endParaRPr sz="1550">
              <a:latin typeface="SimSun"/>
              <a:cs typeface="SimSun"/>
            </a:endParaRPr>
          </a:p>
          <a:p>
            <a:pPr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個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情報保護</a:t>
            </a:r>
            <a:r>
              <a:rPr sz="1350" spc="-190" dirty="0">
                <a:latin typeface="PMingLiU"/>
                <a:cs typeface="PMingLiU"/>
              </a:rPr>
              <a:t>やサイバーセキュリティ</a:t>
            </a:r>
            <a:r>
              <a:rPr sz="1350" spc="-170" dirty="0">
                <a:latin typeface="SimSun"/>
                <a:cs typeface="SimSun"/>
              </a:rPr>
              <a:t>対策</a:t>
            </a:r>
            <a:r>
              <a:rPr sz="1350" spc="-190" dirty="0">
                <a:latin typeface="PMingLiU"/>
                <a:cs typeface="PMingLiU"/>
              </a:rPr>
              <a:t>など、システムの</a:t>
            </a:r>
            <a:r>
              <a:rPr sz="1350" spc="-170" dirty="0">
                <a:latin typeface="SimSun"/>
                <a:cs typeface="SimSun"/>
              </a:rPr>
              <a:t>安全性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信頼性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SimSun"/>
                <a:cs typeface="SimSun"/>
              </a:rPr>
              <a:t>継続的</a:t>
            </a:r>
            <a:r>
              <a:rPr sz="1350" spc="-170" dirty="0">
                <a:latin typeface="PMingLiU"/>
                <a:cs typeface="PMingLiU"/>
              </a:rPr>
              <a:t>な</a:t>
            </a:r>
            <a:r>
              <a:rPr sz="1350" spc="-110" dirty="0"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25174" y="5230018"/>
            <a:ext cx="819150" cy="266700"/>
          </a:xfrm>
          <a:custGeom>
            <a:avLst/>
            <a:gdLst/>
            <a:ahLst/>
            <a:cxnLst/>
            <a:rect l="l" t="t" r="r" b="b"/>
            <a:pathLst>
              <a:path w="819150" h="266700">
                <a:moveTo>
                  <a:pt x="786101" y="266699"/>
                </a:moveTo>
                <a:lnTo>
                  <a:pt x="33046" y="266699"/>
                </a:lnTo>
                <a:lnTo>
                  <a:pt x="28186" y="265732"/>
                </a:lnTo>
                <a:lnTo>
                  <a:pt x="966" y="238511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6" y="966"/>
                </a:lnTo>
                <a:lnTo>
                  <a:pt x="33046" y="0"/>
                </a:lnTo>
                <a:lnTo>
                  <a:pt x="786101" y="0"/>
                </a:lnTo>
                <a:lnTo>
                  <a:pt x="818182" y="28187"/>
                </a:lnTo>
                <a:lnTo>
                  <a:pt x="819149" y="33047"/>
                </a:lnTo>
                <a:lnTo>
                  <a:pt x="819149" y="233652"/>
                </a:lnTo>
                <a:lnTo>
                  <a:pt x="790962" y="265732"/>
                </a:lnTo>
                <a:lnTo>
                  <a:pt x="786101" y="2666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01374" y="5247608"/>
            <a:ext cx="67945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-110" dirty="0">
                <a:solidFill>
                  <a:srgbClr val="991B1B"/>
                </a:solidFill>
                <a:latin typeface="SimSun"/>
                <a:cs typeface="SimSun"/>
              </a:rPr>
              <a:t>短期</a:t>
            </a:r>
            <a:r>
              <a:rPr sz="1150" spc="-110" dirty="0">
                <a:solidFill>
                  <a:srgbClr val="991B1B"/>
                </a:solidFill>
                <a:latin typeface="PMingLiU"/>
                <a:cs typeface="PMingLiU"/>
              </a:rPr>
              <a:t>〜</a:t>
            </a:r>
            <a:r>
              <a:rPr sz="1150" spc="-80" dirty="0">
                <a:solidFill>
                  <a:srgbClr val="991B1B"/>
                </a:solidFill>
                <a:latin typeface="SimSun"/>
                <a:cs typeface="SimSun"/>
              </a:rPr>
              <a:t>継続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5" y="5276216"/>
            <a:ext cx="201409" cy="1743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04799" y="5906293"/>
            <a:ext cx="11582400" cy="781050"/>
            <a:chOff x="304799" y="5905499"/>
            <a:chExt cx="11582400" cy="781050"/>
          </a:xfrm>
        </p:grpSpPr>
        <p:sp>
          <p:nvSpPr>
            <p:cNvPr id="45" name="object 45"/>
            <p:cNvSpPr/>
            <p:nvPr/>
          </p:nvSpPr>
          <p:spPr>
            <a:xfrm>
              <a:off x="304799" y="59054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799" y="590549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5774" y="6162674"/>
              <a:ext cx="325755" cy="266700"/>
            </a:xfrm>
            <a:custGeom>
              <a:avLst/>
              <a:gdLst/>
              <a:ahLst/>
              <a:cxnLst/>
              <a:rect l="l" t="t" r="r" b="b"/>
              <a:pathLst>
                <a:path w="325755" h="266700">
                  <a:moveTo>
                    <a:pt x="121059" y="133349"/>
                  </a:moveTo>
                  <a:lnTo>
                    <a:pt x="112303" y="133349"/>
                  </a:lnTo>
                  <a:lnTo>
                    <a:pt x="107967" y="132922"/>
                  </a:lnTo>
                  <a:lnTo>
                    <a:pt x="72630" y="116917"/>
                  </a:lnTo>
                  <a:lnTo>
                    <a:pt x="52141" y="83976"/>
                  </a:lnTo>
                  <a:lnTo>
                    <a:pt x="50006" y="71052"/>
                  </a:lnTo>
                  <a:lnTo>
                    <a:pt x="50006" y="62297"/>
                  </a:lnTo>
                  <a:lnTo>
                    <a:pt x="63675" y="25992"/>
                  </a:lnTo>
                  <a:lnTo>
                    <a:pt x="95210" y="3399"/>
                  </a:lnTo>
                  <a:lnTo>
                    <a:pt x="112303" y="0"/>
                  </a:lnTo>
                  <a:lnTo>
                    <a:pt x="121059" y="0"/>
                  </a:lnTo>
                  <a:lnTo>
                    <a:pt x="157364" y="13669"/>
                  </a:lnTo>
                  <a:lnTo>
                    <a:pt x="179956" y="45204"/>
                  </a:lnTo>
                  <a:lnTo>
                    <a:pt x="183356" y="62297"/>
                  </a:lnTo>
                  <a:lnTo>
                    <a:pt x="183356" y="71052"/>
                  </a:lnTo>
                  <a:lnTo>
                    <a:pt x="169687" y="107357"/>
                  </a:lnTo>
                  <a:lnTo>
                    <a:pt x="138151" y="129950"/>
                  </a:lnTo>
                  <a:lnTo>
                    <a:pt x="121059" y="133349"/>
                  </a:lnTo>
                  <a:close/>
                </a:path>
                <a:path w="325755" h="266700">
                  <a:moveTo>
                    <a:pt x="284696" y="134808"/>
                  </a:moveTo>
                  <a:lnTo>
                    <a:pt x="213151" y="134808"/>
                  </a:lnTo>
                  <a:lnTo>
                    <a:pt x="217527" y="134495"/>
                  </a:lnTo>
                  <a:lnTo>
                    <a:pt x="224663" y="130432"/>
                  </a:lnTo>
                  <a:lnTo>
                    <a:pt x="227058" y="126890"/>
                  </a:lnTo>
                  <a:lnTo>
                    <a:pt x="227111" y="110013"/>
                  </a:lnTo>
                  <a:lnTo>
                    <a:pt x="229455" y="106732"/>
                  </a:lnTo>
                  <a:lnTo>
                    <a:pt x="238467" y="104700"/>
                  </a:lnTo>
                  <a:lnTo>
                    <a:pt x="244197" y="104023"/>
                  </a:lnTo>
                  <a:lnTo>
                    <a:pt x="255865" y="104023"/>
                  </a:lnTo>
                  <a:lnTo>
                    <a:pt x="261595" y="104700"/>
                  </a:lnTo>
                  <a:lnTo>
                    <a:pt x="270606" y="106732"/>
                  </a:lnTo>
                  <a:lnTo>
                    <a:pt x="272950" y="110013"/>
                  </a:lnTo>
                  <a:lnTo>
                    <a:pt x="272950" y="126890"/>
                  </a:lnTo>
                  <a:lnTo>
                    <a:pt x="273200" y="127307"/>
                  </a:lnTo>
                  <a:lnTo>
                    <a:pt x="275343" y="130432"/>
                  </a:lnTo>
                  <a:lnTo>
                    <a:pt x="275451" y="130589"/>
                  </a:lnTo>
                  <a:lnTo>
                    <a:pt x="282535" y="134652"/>
                  </a:lnTo>
                  <a:lnTo>
                    <a:pt x="284696" y="134808"/>
                  </a:lnTo>
                  <a:close/>
                </a:path>
                <a:path w="325755" h="266700">
                  <a:moveTo>
                    <a:pt x="199347" y="239404"/>
                  </a:moveTo>
                  <a:lnTo>
                    <a:pt x="175386" y="206015"/>
                  </a:lnTo>
                  <a:lnTo>
                    <a:pt x="174391" y="202841"/>
                  </a:lnTo>
                  <a:lnTo>
                    <a:pt x="174292" y="202525"/>
                  </a:lnTo>
                  <a:lnTo>
                    <a:pt x="175959" y="198879"/>
                  </a:lnTo>
                  <a:lnTo>
                    <a:pt x="189815" y="190857"/>
                  </a:lnTo>
                  <a:lnTo>
                    <a:pt x="191690" y="187054"/>
                  </a:lnTo>
                  <a:lnTo>
                    <a:pt x="191620" y="179095"/>
                  </a:lnTo>
                  <a:lnTo>
                    <a:pt x="189942" y="175594"/>
                  </a:lnTo>
                  <a:lnTo>
                    <a:pt x="189867" y="175438"/>
                  </a:lnTo>
                  <a:lnTo>
                    <a:pt x="175959" y="167416"/>
                  </a:lnTo>
                  <a:lnTo>
                    <a:pt x="174344" y="163770"/>
                  </a:lnTo>
                  <a:lnTo>
                    <a:pt x="175386" y="160280"/>
                  </a:lnTo>
                  <a:lnTo>
                    <a:pt x="195388" y="127307"/>
                  </a:lnTo>
                  <a:lnTo>
                    <a:pt x="199347" y="126890"/>
                  </a:lnTo>
                  <a:lnTo>
                    <a:pt x="213151" y="134808"/>
                  </a:lnTo>
                  <a:lnTo>
                    <a:pt x="284696" y="134808"/>
                  </a:lnTo>
                  <a:lnTo>
                    <a:pt x="286858" y="134964"/>
                  </a:lnTo>
                  <a:lnTo>
                    <a:pt x="311631" y="134964"/>
                  </a:lnTo>
                  <a:lnTo>
                    <a:pt x="314545" y="138923"/>
                  </a:lnTo>
                  <a:lnTo>
                    <a:pt x="320604" y="149341"/>
                  </a:lnTo>
                  <a:lnTo>
                    <a:pt x="322963" y="154758"/>
                  </a:lnTo>
                  <a:lnTo>
                    <a:pt x="323654" y="157002"/>
                  </a:lnTo>
                  <a:lnTo>
                    <a:pt x="246635" y="157002"/>
                  </a:lnTo>
                  <a:lnTo>
                    <a:pt x="243351" y="157675"/>
                  </a:lnTo>
                  <a:lnTo>
                    <a:pt x="224940" y="187054"/>
                  </a:lnTo>
                  <a:lnTo>
                    <a:pt x="225394" y="189929"/>
                  </a:lnTo>
                  <a:lnTo>
                    <a:pt x="246635" y="209397"/>
                  </a:lnTo>
                  <a:lnTo>
                    <a:pt x="323655" y="209397"/>
                  </a:lnTo>
                  <a:lnTo>
                    <a:pt x="323102" y="211172"/>
                  </a:lnTo>
                  <a:lnTo>
                    <a:pt x="322989" y="211536"/>
                  </a:lnTo>
                  <a:lnTo>
                    <a:pt x="320658" y="216954"/>
                  </a:lnTo>
                  <a:lnTo>
                    <a:pt x="314734" y="227372"/>
                  </a:lnTo>
                  <a:lnTo>
                    <a:pt x="311677" y="231487"/>
                  </a:lnTo>
                  <a:lnTo>
                    <a:pt x="213099" y="231487"/>
                  </a:lnTo>
                  <a:lnTo>
                    <a:pt x="199347" y="239404"/>
                  </a:lnTo>
                  <a:close/>
                </a:path>
                <a:path w="325755" h="266700">
                  <a:moveTo>
                    <a:pt x="311631" y="134964"/>
                  </a:moveTo>
                  <a:lnTo>
                    <a:pt x="286858" y="134964"/>
                  </a:lnTo>
                  <a:lnTo>
                    <a:pt x="300896" y="126890"/>
                  </a:lnTo>
                  <a:lnTo>
                    <a:pt x="299724" y="126890"/>
                  </a:lnTo>
                  <a:lnTo>
                    <a:pt x="303683" y="127307"/>
                  </a:lnTo>
                  <a:lnTo>
                    <a:pt x="304575" y="127307"/>
                  </a:lnTo>
                  <a:lnTo>
                    <a:pt x="311034" y="134183"/>
                  </a:lnTo>
                  <a:lnTo>
                    <a:pt x="311285" y="134495"/>
                  </a:lnTo>
                  <a:lnTo>
                    <a:pt x="311401" y="134652"/>
                  </a:lnTo>
                  <a:lnTo>
                    <a:pt x="311516" y="134808"/>
                  </a:lnTo>
                  <a:lnTo>
                    <a:pt x="311631" y="134964"/>
                  </a:lnTo>
                  <a:close/>
                </a:path>
                <a:path w="325755" h="266700">
                  <a:moveTo>
                    <a:pt x="323655" y="209397"/>
                  </a:moveTo>
                  <a:lnTo>
                    <a:pt x="253478" y="209397"/>
                  </a:lnTo>
                  <a:lnTo>
                    <a:pt x="256762" y="208724"/>
                  </a:lnTo>
                  <a:lnTo>
                    <a:pt x="263081" y="206015"/>
                  </a:lnTo>
                  <a:lnTo>
                    <a:pt x="275173" y="187054"/>
                  </a:lnTo>
                  <a:lnTo>
                    <a:pt x="275134" y="179095"/>
                  </a:lnTo>
                  <a:lnTo>
                    <a:pt x="253478" y="157002"/>
                  </a:lnTo>
                  <a:lnTo>
                    <a:pt x="323654" y="157002"/>
                  </a:lnTo>
                  <a:lnTo>
                    <a:pt x="324581" y="160072"/>
                  </a:lnTo>
                  <a:lnTo>
                    <a:pt x="325737" y="163770"/>
                  </a:lnTo>
                  <a:lnTo>
                    <a:pt x="324958" y="165649"/>
                  </a:lnTo>
                  <a:lnTo>
                    <a:pt x="324150" y="167416"/>
                  </a:lnTo>
                  <a:lnTo>
                    <a:pt x="324284" y="167416"/>
                  </a:lnTo>
                  <a:lnTo>
                    <a:pt x="310038" y="175594"/>
                  </a:lnTo>
                  <a:lnTo>
                    <a:pt x="308337" y="179095"/>
                  </a:lnTo>
                  <a:lnTo>
                    <a:pt x="308215" y="187054"/>
                  </a:lnTo>
                  <a:lnTo>
                    <a:pt x="308860" y="188486"/>
                  </a:lnTo>
                  <a:lnTo>
                    <a:pt x="310013" y="190857"/>
                  </a:lnTo>
                  <a:lnTo>
                    <a:pt x="323921" y="198879"/>
                  </a:lnTo>
                  <a:lnTo>
                    <a:pt x="324056" y="198879"/>
                  </a:lnTo>
                  <a:lnTo>
                    <a:pt x="325671" y="202525"/>
                  </a:lnTo>
                  <a:lnTo>
                    <a:pt x="325654" y="202841"/>
                  </a:lnTo>
                  <a:lnTo>
                    <a:pt x="324707" y="206015"/>
                  </a:lnTo>
                  <a:lnTo>
                    <a:pt x="323655" y="209397"/>
                  </a:lnTo>
                  <a:close/>
                </a:path>
                <a:path w="325755" h="266700">
                  <a:moveTo>
                    <a:pt x="214558" y="266647"/>
                  </a:moveTo>
                  <a:lnTo>
                    <a:pt x="6875" y="266647"/>
                  </a:lnTo>
                  <a:lnTo>
                    <a:pt x="0" y="259772"/>
                  </a:lnTo>
                  <a:lnTo>
                    <a:pt x="0" y="251229"/>
                  </a:lnTo>
                  <a:lnTo>
                    <a:pt x="7296" y="215071"/>
                  </a:lnTo>
                  <a:lnTo>
                    <a:pt x="27197" y="185550"/>
                  </a:lnTo>
                  <a:lnTo>
                    <a:pt x="56718" y="165649"/>
                  </a:lnTo>
                  <a:lnTo>
                    <a:pt x="92876" y="158353"/>
                  </a:lnTo>
                  <a:lnTo>
                    <a:pt x="146632" y="158353"/>
                  </a:lnTo>
                  <a:lnTo>
                    <a:pt x="152675" y="158978"/>
                  </a:lnTo>
                  <a:lnTo>
                    <a:pt x="158457" y="160072"/>
                  </a:lnTo>
                  <a:lnTo>
                    <a:pt x="158538" y="162275"/>
                  </a:lnTo>
                  <a:lnTo>
                    <a:pt x="158661" y="165649"/>
                  </a:lnTo>
                  <a:lnTo>
                    <a:pt x="158715" y="167109"/>
                  </a:lnTo>
                  <a:lnTo>
                    <a:pt x="160912" y="173556"/>
                  </a:lnTo>
                  <a:lnTo>
                    <a:pt x="164720" y="179095"/>
                  </a:lnTo>
                  <a:lnTo>
                    <a:pt x="169812" y="183408"/>
                  </a:lnTo>
                  <a:lnTo>
                    <a:pt x="164046" y="188486"/>
                  </a:lnTo>
                  <a:lnTo>
                    <a:pt x="160052" y="195122"/>
                  </a:lnTo>
                  <a:lnTo>
                    <a:pt x="158404" y="202525"/>
                  </a:lnTo>
                  <a:lnTo>
                    <a:pt x="158334" y="202841"/>
                  </a:lnTo>
                  <a:lnTo>
                    <a:pt x="159394" y="211172"/>
                  </a:lnTo>
                  <a:lnTo>
                    <a:pt x="180647" y="247947"/>
                  </a:lnTo>
                  <a:lnTo>
                    <a:pt x="195174" y="255409"/>
                  </a:lnTo>
                  <a:lnTo>
                    <a:pt x="210442" y="255409"/>
                  </a:lnTo>
                  <a:lnTo>
                    <a:pt x="210442" y="257740"/>
                  </a:lnTo>
                  <a:lnTo>
                    <a:pt x="211819" y="262480"/>
                  </a:lnTo>
                  <a:lnTo>
                    <a:pt x="214558" y="266647"/>
                  </a:lnTo>
                  <a:close/>
                </a:path>
                <a:path w="325755" h="266700">
                  <a:moveTo>
                    <a:pt x="255865" y="262480"/>
                  </a:moveTo>
                  <a:lnTo>
                    <a:pt x="244197" y="262480"/>
                  </a:lnTo>
                  <a:lnTo>
                    <a:pt x="238467" y="261803"/>
                  </a:lnTo>
                  <a:lnTo>
                    <a:pt x="229455" y="259772"/>
                  </a:lnTo>
                  <a:lnTo>
                    <a:pt x="227111" y="256490"/>
                  </a:lnTo>
                  <a:lnTo>
                    <a:pt x="227002" y="239404"/>
                  </a:lnTo>
                  <a:lnTo>
                    <a:pt x="224559" y="235914"/>
                  </a:lnTo>
                  <a:lnTo>
                    <a:pt x="221017" y="233831"/>
                  </a:lnTo>
                  <a:lnTo>
                    <a:pt x="217475" y="231799"/>
                  </a:lnTo>
                  <a:lnTo>
                    <a:pt x="213099" y="231487"/>
                  </a:lnTo>
                  <a:lnTo>
                    <a:pt x="287588" y="231487"/>
                  </a:lnTo>
                  <a:lnTo>
                    <a:pt x="283212" y="231799"/>
                  </a:lnTo>
                  <a:lnTo>
                    <a:pt x="282572" y="231799"/>
                  </a:lnTo>
                  <a:lnTo>
                    <a:pt x="275451" y="235914"/>
                  </a:lnTo>
                  <a:lnTo>
                    <a:pt x="273057" y="239404"/>
                  </a:lnTo>
                  <a:lnTo>
                    <a:pt x="272950" y="256490"/>
                  </a:lnTo>
                  <a:lnTo>
                    <a:pt x="270606" y="259772"/>
                  </a:lnTo>
                  <a:lnTo>
                    <a:pt x="261595" y="261803"/>
                  </a:lnTo>
                  <a:lnTo>
                    <a:pt x="255865" y="262480"/>
                  </a:lnTo>
                  <a:close/>
                </a:path>
                <a:path w="325755" h="266700">
                  <a:moveTo>
                    <a:pt x="301665" y="239404"/>
                  </a:moveTo>
                  <a:lnTo>
                    <a:pt x="300483" y="239404"/>
                  </a:lnTo>
                  <a:lnTo>
                    <a:pt x="286769" y="231487"/>
                  </a:lnTo>
                  <a:lnTo>
                    <a:pt x="311677" y="231487"/>
                  </a:lnTo>
                  <a:lnTo>
                    <a:pt x="311210" y="232112"/>
                  </a:lnTo>
                  <a:lnTo>
                    <a:pt x="304771" y="238988"/>
                  </a:lnTo>
                  <a:lnTo>
                    <a:pt x="305676" y="238988"/>
                  </a:lnTo>
                  <a:lnTo>
                    <a:pt x="301665" y="239404"/>
                  </a:lnTo>
                  <a:close/>
                </a:path>
                <a:path w="325755" h="266700">
                  <a:moveTo>
                    <a:pt x="210442" y="255409"/>
                  </a:moveTo>
                  <a:lnTo>
                    <a:pt x="195174" y="255409"/>
                  </a:lnTo>
                  <a:lnTo>
                    <a:pt x="203069" y="255140"/>
                  </a:lnTo>
                  <a:lnTo>
                    <a:pt x="210442" y="252479"/>
                  </a:lnTo>
                  <a:lnTo>
                    <a:pt x="210442" y="25540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2026" y="6000120"/>
            <a:ext cx="594931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パーソナライズされた提案機能</a:t>
            </a:r>
            <a:endParaRPr sz="1550">
              <a:latin typeface="SimSun"/>
              <a:cs typeface="SimSun"/>
            </a:endParaRPr>
          </a:p>
          <a:p>
            <a:pPr>
              <a:spcBef>
                <a:spcPts val="215"/>
              </a:spcBef>
            </a:pPr>
            <a:r>
              <a:rPr sz="1350" spc="-170" dirty="0">
                <a:latin typeface="PMingLiU"/>
                <a:cs typeface="PMingLiU"/>
              </a:rPr>
              <a:t>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さまの</a:t>
            </a:r>
            <a:r>
              <a:rPr sz="1350" spc="-170" dirty="0">
                <a:latin typeface="SimSun"/>
                <a:cs typeface="SimSun"/>
              </a:rPr>
              <a:t>利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データやご</a:t>
            </a:r>
            <a:r>
              <a:rPr sz="1350" spc="-170" dirty="0">
                <a:latin typeface="SimSun"/>
                <a:cs typeface="SimSun"/>
              </a:rPr>
              <a:t>意</a:t>
            </a:r>
            <a:r>
              <a:rPr sz="1350" spc="-170" dirty="0">
                <a:latin typeface="Meiryo"/>
                <a:cs typeface="Meiryo"/>
              </a:rPr>
              <a:t>⾒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活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85" dirty="0">
                <a:latin typeface="PMingLiU"/>
                <a:cs typeface="PMingLiU"/>
              </a:rPr>
              <a:t>した、よりカスタマイズされた</a:t>
            </a:r>
            <a:r>
              <a:rPr sz="1350" spc="-170" dirty="0">
                <a:latin typeface="SimSun"/>
                <a:cs typeface="SimSun"/>
              </a:rPr>
              <a:t>最適</a:t>
            </a:r>
            <a:r>
              <a:rPr sz="1350" spc="-170" dirty="0">
                <a:latin typeface="PMingLiU"/>
                <a:cs typeface="PMingLiU"/>
              </a:rPr>
              <a:t>プランの</a:t>
            </a:r>
            <a:r>
              <a:rPr sz="1350" spc="-110" dirty="0">
                <a:latin typeface="SimSun"/>
                <a:cs typeface="SimSun"/>
              </a:rPr>
              <a:t>提案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325222" y="6163468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01424" y="6181058"/>
            <a:ext cx="2794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-80" dirty="0">
                <a:solidFill>
                  <a:srgbClr val="1D40AF"/>
                </a:solidFill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5" y="6209666"/>
            <a:ext cx="201409" cy="1743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04799" y="6839743"/>
            <a:ext cx="11582400" cy="781050"/>
            <a:chOff x="304799" y="6838949"/>
            <a:chExt cx="11582400" cy="781050"/>
          </a:xfrm>
        </p:grpSpPr>
        <p:sp>
          <p:nvSpPr>
            <p:cNvPr id="53" name="object 53"/>
            <p:cNvSpPr/>
            <p:nvPr/>
          </p:nvSpPr>
          <p:spPr>
            <a:xfrm>
              <a:off x="304799" y="68389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799" y="68389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5774" y="7112793"/>
              <a:ext cx="266700" cy="233679"/>
            </a:xfrm>
            <a:custGeom>
              <a:avLst/>
              <a:gdLst/>
              <a:ahLst/>
              <a:cxnLst/>
              <a:rect l="l" t="t" r="r" b="b"/>
              <a:pathLst>
                <a:path w="266700" h="233679">
                  <a:moveTo>
                    <a:pt x="259251" y="233362"/>
                  </a:moveTo>
                  <a:lnTo>
                    <a:pt x="41671" y="233362"/>
                  </a:lnTo>
                  <a:lnTo>
                    <a:pt x="25447" y="230088"/>
                  </a:lnTo>
                  <a:lnTo>
                    <a:pt x="12202" y="221160"/>
                  </a:lnTo>
                  <a:lnTo>
                    <a:pt x="3273" y="207914"/>
                  </a:lnTo>
                  <a:lnTo>
                    <a:pt x="0" y="191690"/>
                  </a:lnTo>
                  <a:lnTo>
                    <a:pt x="0" y="7448"/>
                  </a:lnTo>
                  <a:lnTo>
                    <a:pt x="7448" y="0"/>
                  </a:lnTo>
                  <a:lnTo>
                    <a:pt x="25888" y="0"/>
                  </a:lnTo>
                  <a:lnTo>
                    <a:pt x="33337" y="7448"/>
                  </a:lnTo>
                  <a:lnTo>
                    <a:pt x="33337" y="196274"/>
                  </a:lnTo>
                  <a:lnTo>
                    <a:pt x="37087" y="200025"/>
                  </a:lnTo>
                  <a:lnTo>
                    <a:pt x="259251" y="200025"/>
                  </a:lnTo>
                  <a:lnTo>
                    <a:pt x="266700" y="207473"/>
                  </a:lnTo>
                  <a:lnTo>
                    <a:pt x="266700" y="225913"/>
                  </a:lnTo>
                  <a:lnTo>
                    <a:pt x="259251" y="233362"/>
                  </a:lnTo>
                  <a:close/>
                </a:path>
                <a:path w="266700" h="233679">
                  <a:moveTo>
                    <a:pt x="213932" y="93084"/>
                  </a:moveTo>
                  <a:lnTo>
                    <a:pt x="166687" y="93084"/>
                  </a:lnTo>
                  <a:lnTo>
                    <a:pt x="221538" y="38181"/>
                  </a:lnTo>
                  <a:lnTo>
                    <a:pt x="227056" y="34519"/>
                  </a:lnTo>
                  <a:lnTo>
                    <a:pt x="233336" y="33298"/>
                  </a:lnTo>
                  <a:lnTo>
                    <a:pt x="239616" y="34519"/>
                  </a:lnTo>
                  <a:lnTo>
                    <a:pt x="245134" y="38181"/>
                  </a:lnTo>
                  <a:lnTo>
                    <a:pt x="248797" y="43700"/>
                  </a:lnTo>
                  <a:lnTo>
                    <a:pt x="250018" y="49980"/>
                  </a:lnTo>
                  <a:lnTo>
                    <a:pt x="248797" y="56260"/>
                  </a:lnTo>
                  <a:lnTo>
                    <a:pt x="244929" y="62088"/>
                  </a:lnTo>
                  <a:lnTo>
                    <a:pt x="213932" y="93084"/>
                  </a:lnTo>
                  <a:close/>
                </a:path>
                <a:path w="266700" h="233679">
                  <a:moveTo>
                    <a:pt x="66648" y="150005"/>
                  </a:moveTo>
                  <a:lnTo>
                    <a:pt x="60368" y="148784"/>
                  </a:lnTo>
                  <a:lnTo>
                    <a:pt x="54850" y="145122"/>
                  </a:lnTo>
                  <a:lnTo>
                    <a:pt x="51188" y="139604"/>
                  </a:lnTo>
                  <a:lnTo>
                    <a:pt x="49967" y="133323"/>
                  </a:lnTo>
                  <a:lnTo>
                    <a:pt x="51188" y="127043"/>
                  </a:lnTo>
                  <a:lnTo>
                    <a:pt x="54850" y="121525"/>
                  </a:lnTo>
                  <a:lnTo>
                    <a:pt x="113191" y="63184"/>
                  </a:lnTo>
                  <a:lnTo>
                    <a:pt x="118709" y="59522"/>
                  </a:lnTo>
                  <a:lnTo>
                    <a:pt x="124989" y="58301"/>
                  </a:lnTo>
                  <a:lnTo>
                    <a:pt x="131269" y="59522"/>
                  </a:lnTo>
                  <a:lnTo>
                    <a:pt x="136787" y="63184"/>
                  </a:lnTo>
                  <a:lnTo>
                    <a:pt x="166687" y="93084"/>
                  </a:lnTo>
                  <a:lnTo>
                    <a:pt x="213932" y="93084"/>
                  </a:lnTo>
                  <a:lnTo>
                    <a:pt x="208411" y="98606"/>
                  </a:lnTo>
                  <a:lnTo>
                    <a:pt x="125015" y="98606"/>
                  </a:lnTo>
                  <a:lnTo>
                    <a:pt x="78447" y="145122"/>
                  </a:lnTo>
                  <a:lnTo>
                    <a:pt x="72929" y="148784"/>
                  </a:lnTo>
                  <a:lnTo>
                    <a:pt x="66648" y="150005"/>
                  </a:lnTo>
                  <a:close/>
                </a:path>
                <a:path w="266700" h="233679">
                  <a:moveTo>
                    <a:pt x="167048" y="133323"/>
                  </a:moveTo>
                  <a:lnTo>
                    <a:pt x="166378" y="133323"/>
                  </a:lnTo>
                  <a:lnTo>
                    <a:pt x="160433" y="132168"/>
                  </a:lnTo>
                  <a:lnTo>
                    <a:pt x="154915" y="128505"/>
                  </a:lnTo>
                  <a:lnTo>
                    <a:pt x="125015" y="98606"/>
                  </a:lnTo>
                  <a:lnTo>
                    <a:pt x="208411" y="98606"/>
                  </a:lnTo>
                  <a:lnTo>
                    <a:pt x="178511" y="128505"/>
                  </a:lnTo>
                  <a:lnTo>
                    <a:pt x="172993" y="132168"/>
                  </a:lnTo>
                  <a:lnTo>
                    <a:pt x="167048" y="133323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95351" y="6934362"/>
            <a:ext cx="565213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新たなデジタルサービスの開発</a:t>
            </a:r>
            <a:endParaRPr sz="1550">
              <a:latin typeface="SimSun"/>
              <a:cs typeface="SimSun"/>
            </a:endParaRPr>
          </a:p>
          <a:p>
            <a:pPr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業</a:t>
            </a:r>
            <a:r>
              <a:rPr sz="1350" spc="-170" dirty="0">
                <a:latin typeface="Meiryo"/>
                <a:cs typeface="Meiryo"/>
              </a:rPr>
              <a:t>界</a:t>
            </a:r>
            <a:r>
              <a:rPr sz="1350" spc="-170" dirty="0">
                <a:latin typeface="SimSun"/>
                <a:cs typeface="SimSun"/>
              </a:rPr>
              <a:t>内</a:t>
            </a:r>
            <a:r>
              <a:rPr sz="1350" spc="-170" dirty="0">
                <a:latin typeface="PMingLiU"/>
                <a:cs typeface="PMingLiU"/>
              </a:rPr>
              <a:t>での</a:t>
            </a:r>
            <a:r>
              <a:rPr sz="1350" spc="-170" dirty="0">
                <a:latin typeface="Meiryo"/>
                <a:cs typeface="Meiryo"/>
              </a:rPr>
              <a:t>競</a:t>
            </a:r>
            <a:r>
              <a:rPr sz="1350" spc="-170" dirty="0">
                <a:latin typeface="SimSun"/>
                <a:cs typeface="SimSun"/>
              </a:rPr>
              <a:t>争</a:t>
            </a:r>
            <a:r>
              <a:rPr sz="1350" spc="-170" dirty="0">
                <a:latin typeface="Meiryo"/>
                <a:cs typeface="Meiryo"/>
              </a:rPr>
              <a:t>⼒</a:t>
            </a:r>
            <a:r>
              <a:rPr sz="1350" spc="-170" dirty="0">
                <a:latin typeface="SimSun"/>
                <a:cs typeface="SimSun"/>
              </a:rPr>
              <a:t>強化</a:t>
            </a:r>
            <a:r>
              <a:rPr sz="1350" spc="-170" dirty="0">
                <a:latin typeface="PMingLiU"/>
                <a:cs typeface="PMingLiU"/>
              </a:rPr>
              <a:t>および</a:t>
            </a:r>
            <a:r>
              <a:rPr sz="1350" spc="-170" dirty="0">
                <a:latin typeface="SimSun"/>
                <a:cs typeface="SimSun"/>
              </a:rPr>
              <a:t>顧客体験価値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Meiryo"/>
                <a:cs typeface="Meiryo"/>
              </a:rPr>
              <a:t>向</a:t>
            </a:r>
            <a:r>
              <a:rPr sz="1350" spc="-170" dirty="0">
                <a:latin typeface="SimSun"/>
                <a:cs typeface="SimSun"/>
              </a:rPr>
              <a:t>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⽬</a:t>
            </a:r>
            <a:r>
              <a:rPr sz="1350" spc="-170" dirty="0">
                <a:latin typeface="SimSun"/>
                <a:cs typeface="SimSun"/>
              </a:rPr>
              <a:t>指</a:t>
            </a:r>
            <a:r>
              <a:rPr sz="1350" spc="-170" dirty="0">
                <a:latin typeface="PMingLiU"/>
                <a:cs typeface="PMingLiU"/>
              </a:rPr>
              <a:t>した</a:t>
            </a:r>
            <a:r>
              <a:rPr sz="1350" spc="-170" dirty="0">
                <a:latin typeface="Meiryo"/>
                <a:cs typeface="Meiryo"/>
              </a:rPr>
              <a:t>⾰新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なサービス</a:t>
            </a:r>
            <a:r>
              <a:rPr sz="1350" spc="-110" dirty="0">
                <a:latin typeface="SimSun"/>
                <a:cs typeface="SimSun"/>
              </a:rPr>
              <a:t>展開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325222" y="7097711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1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401424" y="7115300"/>
            <a:ext cx="27940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150" spc="-110" dirty="0">
                <a:solidFill>
                  <a:srgbClr val="5B20B5"/>
                </a:solidFill>
                <a:latin typeface="Meiryo"/>
                <a:cs typeface="Meiryo"/>
              </a:rPr>
              <a:t>⻑</a:t>
            </a:r>
            <a:r>
              <a:rPr sz="1150" spc="-50" dirty="0">
                <a:solidFill>
                  <a:srgbClr val="5B20B5"/>
                </a:solidFill>
                <a:latin typeface="SimSun"/>
                <a:cs typeface="SimSun"/>
              </a:rPr>
              <a:t>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5" y="7143907"/>
            <a:ext cx="201409" cy="1743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2">
            <a:extLst>
              <a:ext uri="{FF2B5EF4-FFF2-40B4-BE49-F238E27FC236}">
                <a16:creationId xmlns:a16="http://schemas.microsoft.com/office/drawing/2014/main" id="{82428331-0C23-4ACD-AA71-CCC9AE096E2C}"/>
              </a:ext>
            </a:extLst>
          </p:cNvPr>
          <p:cNvSpPr txBox="1">
            <a:spLocks/>
          </p:cNvSpPr>
          <p:nvPr/>
        </p:nvSpPr>
        <p:spPr>
          <a:xfrm>
            <a:off x="119336" y="116639"/>
            <a:ext cx="2339102" cy="46166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b="1" kern="0" dirty="0">
                <a:latin typeface="メイリオ"/>
              </a:rPr>
              <a:t>目次</a:t>
            </a:r>
            <a:endParaRPr lang="ja-JP" altLang="en-US" kern="0" dirty="0"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120988-5B74-400B-AF3E-72F3BB3F4604}"/>
              </a:ext>
            </a:extLst>
          </p:cNvPr>
          <p:cNvSpPr/>
          <p:nvPr/>
        </p:nvSpPr>
        <p:spPr>
          <a:xfrm>
            <a:off x="767408" y="908720"/>
            <a:ext cx="9187908" cy="36004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導入の背景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取り組み①　ースケジュールー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取り組み②　ー課題ー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取り組み③　ーアプローチポイントー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成果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12" indent="-457212">
              <a:buFont typeface="+mj-lt"/>
              <a:buAutoNum type="arabicPeriod"/>
              <a:defRPr/>
            </a:pP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今後の課題・展望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98266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テキスト ボックス 3">
            <a:extLst>
              <a:ext uri="{FF2B5EF4-FFF2-40B4-BE49-F238E27FC236}">
                <a16:creationId xmlns:a16="http://schemas.microsoft.com/office/drawing/2014/main" id="{01578BBA-968E-4DFB-95C0-3263F5597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1" y="602104"/>
            <a:ext cx="1152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indent="-216006" eaLnBrk="1" hangingPunct="1">
              <a:spcBef>
                <a:spcPts val="600"/>
              </a:spcBef>
              <a:buClr>
                <a:srgbClr val="006C60"/>
              </a:buClr>
              <a:buFont typeface="Wingdings" panose="05000000000000000000" pitchFamily="2" charset="2"/>
              <a:buChar char="n"/>
              <a:defRPr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MS&amp;AD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システムズは、世界トップ水準の保険・金融グループを目指す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MS&amp;AD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インシュアランスグループ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システムの企画・開発・運用面で支え、事業会社各社の目標実現を支援し、デジタル技術をベースにした新たな保険商品やサービスをタイムリーに提供してグループ全体の価値を高めていこうとしています。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AE1D419-56DD-445B-B970-1A1F8FA43788}"/>
              </a:ext>
            </a:extLst>
          </p:cNvPr>
          <p:cNvGrpSpPr/>
          <p:nvPr/>
        </p:nvGrpSpPr>
        <p:grpSpPr>
          <a:xfrm>
            <a:off x="1991545" y="1772824"/>
            <a:ext cx="7848872" cy="4874424"/>
            <a:chOff x="2424761" y="1772824"/>
            <a:chExt cx="7415655" cy="4605381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7A8870F-319F-4FC3-A7BD-97FE623C2F48}"/>
                </a:ext>
              </a:extLst>
            </p:cNvPr>
            <p:cNvSpPr/>
            <p:nvPr/>
          </p:nvSpPr>
          <p:spPr bwMode="auto">
            <a:xfrm>
              <a:off x="2639616" y="1772824"/>
              <a:ext cx="7200800" cy="4605381"/>
            </a:xfrm>
            <a:prstGeom prst="roundRect">
              <a:avLst>
                <a:gd name="adj" fmla="val 391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3200">
                <a:latin typeface="Arial" charset="0"/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96B2A98-DD97-4559-AA68-ED3127EE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664" y="5196054"/>
              <a:ext cx="6552728" cy="1094691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5051C1F-B505-45B5-845C-BED8F142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9696" y="1879413"/>
              <a:ext cx="5976664" cy="3317501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769B8-741B-4B89-B283-39EADCD61CA6}"/>
                </a:ext>
              </a:extLst>
            </p:cNvPr>
            <p:cNvSpPr txBox="1"/>
            <p:nvPr/>
          </p:nvSpPr>
          <p:spPr>
            <a:xfrm>
              <a:off x="2424761" y="2186281"/>
              <a:ext cx="430887" cy="363726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ＭＳ＆ＡＤインシュアランスグループ</a:t>
              </a: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49812294-9742-4876-944C-A7F9D77E2B15}"/>
                </a:ext>
              </a:extLst>
            </p:cNvPr>
            <p:cNvSpPr/>
            <p:nvPr/>
          </p:nvSpPr>
          <p:spPr bwMode="auto">
            <a:xfrm>
              <a:off x="5447928" y="5533797"/>
              <a:ext cx="2016224" cy="324892"/>
            </a:xfrm>
            <a:prstGeom prst="roundRect">
              <a:avLst>
                <a:gd name="adj" fmla="val 391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3200">
                <a:latin typeface="Arial" charset="0"/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275A6DE9-11DE-4627-9723-726A78DC8D72}"/>
                </a:ext>
              </a:extLst>
            </p:cNvPr>
            <p:cNvSpPr/>
            <p:nvPr/>
          </p:nvSpPr>
          <p:spPr bwMode="auto">
            <a:xfrm>
              <a:off x="3584104" y="2853255"/>
              <a:ext cx="2727920" cy="413153"/>
            </a:xfrm>
            <a:prstGeom prst="roundRect">
              <a:avLst>
                <a:gd name="adj" fmla="val 391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3200">
                <a:latin typeface="Arial" charset="0"/>
              </a:endParaRPr>
            </a:p>
          </p:txBody>
        </p:sp>
      </p:grpSp>
      <p:sp>
        <p:nvSpPr>
          <p:cNvPr id="10" name="タイトル 2">
            <a:extLst>
              <a:ext uri="{FF2B5EF4-FFF2-40B4-BE49-F238E27FC236}">
                <a16:creationId xmlns:a16="http://schemas.microsoft.com/office/drawing/2014/main" id="{D711CC02-1886-4345-8DF7-5DE0358DB426}"/>
              </a:ext>
            </a:extLst>
          </p:cNvPr>
          <p:cNvSpPr txBox="1">
            <a:spLocks/>
          </p:cNvSpPr>
          <p:nvPr/>
        </p:nvSpPr>
        <p:spPr>
          <a:xfrm>
            <a:off x="119336" y="116639"/>
            <a:ext cx="4452922" cy="46166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b="1" kern="0" dirty="0">
                <a:latin typeface="メイリオ"/>
              </a:rPr>
              <a:t>１．会社概要①</a:t>
            </a:r>
            <a:endParaRPr lang="ja-JP" altLang="en-US" kern="0" dirty="0"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27F68-7070-4B92-8510-8DE28CF11B97}"/>
              </a:ext>
            </a:extLst>
          </p:cNvPr>
          <p:cNvSpPr/>
          <p:nvPr/>
        </p:nvSpPr>
        <p:spPr bwMode="auto">
          <a:xfrm>
            <a:off x="3209750" y="3370586"/>
            <a:ext cx="2906805" cy="4372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55223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2">
            <a:extLst>
              <a:ext uri="{FF2B5EF4-FFF2-40B4-BE49-F238E27FC236}">
                <a16:creationId xmlns:a16="http://schemas.microsoft.com/office/drawing/2014/main" id="{D711CC02-1886-4345-8DF7-5DE0358DB426}"/>
              </a:ext>
            </a:extLst>
          </p:cNvPr>
          <p:cNvSpPr txBox="1">
            <a:spLocks/>
          </p:cNvSpPr>
          <p:nvPr/>
        </p:nvSpPr>
        <p:spPr>
          <a:xfrm>
            <a:off x="119336" y="116639"/>
            <a:ext cx="4812961" cy="46166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b="1" kern="0" dirty="0">
                <a:latin typeface="メイリオ"/>
              </a:rPr>
              <a:t>１．はじめに　会社概要②</a:t>
            </a:r>
            <a:endParaRPr lang="ja-JP" altLang="en-US" kern="0" dirty="0">
              <a:ea typeface="ＭＳ Ｐゴシック" panose="020B060007020508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A0EACC82-0DB6-490D-B6D3-FBC37885F2CB}"/>
              </a:ext>
            </a:extLst>
          </p:cNvPr>
          <p:cNvGrpSpPr/>
          <p:nvPr/>
        </p:nvGrpSpPr>
        <p:grpSpPr>
          <a:xfrm>
            <a:off x="191344" y="764704"/>
            <a:ext cx="11637827" cy="5832640"/>
            <a:chOff x="1065526" y="836720"/>
            <a:chExt cx="10105899" cy="5544608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316E360C-E0E3-443B-9960-FF6AFAD5A403}"/>
                </a:ext>
              </a:extLst>
            </p:cNvPr>
            <p:cNvGrpSpPr/>
            <p:nvPr/>
          </p:nvGrpSpPr>
          <p:grpSpPr>
            <a:xfrm>
              <a:off x="1065526" y="1303304"/>
              <a:ext cx="7286317" cy="540000"/>
              <a:chOff x="-2249" y="1844824"/>
              <a:chExt cx="7286317" cy="540000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E26796E-74D6-4F36-8CF8-CC0F4A50F944}"/>
                  </a:ext>
                </a:extLst>
              </p:cNvPr>
              <p:cNvSpPr/>
              <p:nvPr/>
            </p:nvSpPr>
            <p:spPr>
              <a:xfrm>
                <a:off x="-2249" y="1844824"/>
                <a:ext cx="1656184" cy="540000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社名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EC222F3-A9AD-4C0A-A7AE-9CB99A34D4A6}"/>
                  </a:ext>
                </a:extLst>
              </p:cNvPr>
              <p:cNvSpPr/>
              <p:nvPr/>
            </p:nvSpPr>
            <p:spPr>
              <a:xfrm>
                <a:off x="1693877" y="1844824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4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MS&amp;AD</a:t>
                </a:r>
                <a:r>
                  <a:rPr kumimoji="0" lang="ja-JP" altLang="en-US" sz="14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システムズ株式会社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CF2B6DB-DAE2-4CF9-A880-858FF366C1C0}"/>
                  </a:ext>
                </a:extLst>
              </p:cNvPr>
              <p:cNvSpPr/>
              <p:nvPr/>
            </p:nvSpPr>
            <p:spPr>
              <a:xfrm>
                <a:off x="4562392" y="1844824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4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三井住友海上火災保険株式会社</a:t>
                </a:r>
              </a:p>
            </p:txBody>
          </p: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8EE0DAE2-7EFF-47F2-B1B1-7ECC3CEB2F05}"/>
                </a:ext>
              </a:extLst>
            </p:cNvPr>
            <p:cNvGrpSpPr/>
            <p:nvPr/>
          </p:nvGrpSpPr>
          <p:grpSpPr>
            <a:xfrm>
              <a:off x="1065526" y="5841328"/>
              <a:ext cx="7286317" cy="540000"/>
              <a:chOff x="-2249" y="7410964"/>
              <a:chExt cx="7286317" cy="540000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CEE9A8F-C5B6-447F-9D7E-A2303A924C90}"/>
                  </a:ext>
                </a:extLst>
              </p:cNvPr>
              <p:cNvSpPr/>
              <p:nvPr/>
            </p:nvSpPr>
            <p:spPr>
              <a:xfrm>
                <a:off x="-2249" y="7410964"/>
                <a:ext cx="1656184" cy="540000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会社概要</a:t>
                </a:r>
                <a:r>
                  <a:rPr kumimoji="0" lang="en-US" altLang="ja-JP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URL</a:t>
                </a:r>
                <a:endParaRPr kumimoji="0" lang="ja-JP" altLang="en-US" sz="1600" kern="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6E47E4-3689-4F77-98E9-AD4BEE560683}"/>
                  </a:ext>
                </a:extLst>
              </p:cNvPr>
              <p:cNvSpPr/>
              <p:nvPr/>
            </p:nvSpPr>
            <p:spPr>
              <a:xfrm>
                <a:off x="1693877" y="7410964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2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https://www.ms-ad-systems.com/ja/corporate/profile.html</a:t>
                </a:r>
                <a:endParaRPr kumimoji="0" lang="ja-JP" altLang="en-US" sz="1200" kern="0" dirty="0">
                  <a:solidFill>
                    <a:sysClr val="windowText" lastClr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D5E77C5-DA9F-4CB0-881A-217041280C9E}"/>
                  </a:ext>
                </a:extLst>
              </p:cNvPr>
              <p:cNvSpPr/>
              <p:nvPr/>
            </p:nvSpPr>
            <p:spPr>
              <a:xfrm>
                <a:off x="4562392" y="7410964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2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https://www.ms-ins.com/company/aboutus/outline/</a:t>
                </a:r>
                <a:endParaRPr kumimoji="0" lang="ja-JP" altLang="en-US" sz="1200" kern="0" dirty="0">
                  <a:solidFill>
                    <a:sysClr val="windowText" lastClr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96565CA-63CF-459C-8401-8C3AB4B10B33}"/>
                </a:ext>
              </a:extLst>
            </p:cNvPr>
            <p:cNvGrpSpPr/>
            <p:nvPr/>
          </p:nvGrpSpPr>
          <p:grpSpPr>
            <a:xfrm>
              <a:off x="1065526" y="1941062"/>
              <a:ext cx="7286317" cy="540000"/>
              <a:chOff x="-2249" y="2492896"/>
              <a:chExt cx="7286317" cy="54000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6E567F8-AE81-49B0-BFA5-5DC4A70B9DFE}"/>
                  </a:ext>
                </a:extLst>
              </p:cNvPr>
              <p:cNvSpPr/>
              <p:nvPr/>
            </p:nvSpPr>
            <p:spPr>
              <a:xfrm>
                <a:off x="-2249" y="2492896"/>
                <a:ext cx="1656184" cy="540000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設立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CC1C6BC8-6FF1-4789-A01D-0DB84969AAD9}"/>
                  </a:ext>
                </a:extLst>
              </p:cNvPr>
              <p:cNvSpPr/>
              <p:nvPr/>
            </p:nvSpPr>
            <p:spPr>
              <a:xfrm>
                <a:off x="4562392" y="2492896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1918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年</a:t>
                </a: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10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月</a:t>
                </a: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21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日</a:t>
                </a: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B735B6D0-6A01-4476-95F4-8724ADFC7DFC}"/>
                  </a:ext>
                </a:extLst>
              </p:cNvPr>
              <p:cNvSpPr/>
              <p:nvPr/>
            </p:nvSpPr>
            <p:spPr>
              <a:xfrm>
                <a:off x="1693877" y="2492896"/>
                <a:ext cx="2721675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1986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年</a:t>
                </a: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7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月</a:t>
                </a: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5DE8B4-197A-4B28-9FAD-0015AD50ACBD}"/>
                </a:ext>
              </a:extLst>
            </p:cNvPr>
            <p:cNvGrpSpPr/>
            <p:nvPr/>
          </p:nvGrpSpPr>
          <p:grpSpPr>
            <a:xfrm>
              <a:off x="1065526" y="2578826"/>
              <a:ext cx="10105897" cy="1889237"/>
              <a:chOff x="-2249" y="3140968"/>
              <a:chExt cx="10105897" cy="1889237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559EF95-BA1B-43AB-9656-71D7038B53B7}"/>
                  </a:ext>
                </a:extLst>
              </p:cNvPr>
              <p:cNvSpPr/>
              <p:nvPr/>
            </p:nvSpPr>
            <p:spPr>
              <a:xfrm>
                <a:off x="-2249" y="3140968"/>
                <a:ext cx="1656184" cy="1889237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事業内容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E3A5960-A04D-40B1-9786-8D8D5DA35BC8}"/>
                  </a:ext>
                </a:extLst>
              </p:cNvPr>
              <p:cNvSpPr/>
              <p:nvPr/>
            </p:nvSpPr>
            <p:spPr>
              <a:xfrm>
                <a:off x="4562391" y="3140968"/>
                <a:ext cx="5541257" cy="188923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marL="342908" indent="-342908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損害保険業</a:t>
                </a:r>
              </a:p>
              <a:p>
                <a:pPr marL="798533" lvl="1" indent="-34290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保険引受</a:t>
                </a:r>
              </a:p>
              <a:p>
                <a:pPr marL="798533" lvl="1" indent="-342908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資産の運用</a:t>
                </a:r>
              </a:p>
              <a:p>
                <a:pPr marL="342908" indent="-342908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他の保険会社の保険業に係る業務の代理または事務の代行</a:t>
                </a:r>
              </a:p>
              <a:p>
                <a:pPr marL="342908" indent="-342908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債務の保証</a:t>
                </a:r>
              </a:p>
              <a:p>
                <a:pPr marL="342908" indent="-342908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確定拠出年金の運営管理業務</a:t>
                </a:r>
              </a:p>
              <a:p>
                <a:pPr marL="342908" indent="-342908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自動車損害賠償保障事業委託業務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24CDDB9-EB4E-4B1F-937A-606D827C85AC}"/>
                  </a:ext>
                </a:extLst>
              </p:cNvPr>
              <p:cNvSpPr/>
              <p:nvPr/>
            </p:nvSpPr>
            <p:spPr>
              <a:xfrm>
                <a:off x="1693877" y="3140968"/>
                <a:ext cx="2721675" cy="188923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MS&amp;AD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インシュアランス グループ内の保険システム全般にわたる企画・設計・開発・運用</a:t>
                </a: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F72BA26-29FA-4B9C-8773-2B145719C659}"/>
                </a:ext>
              </a:extLst>
            </p:cNvPr>
            <p:cNvGrpSpPr/>
            <p:nvPr/>
          </p:nvGrpSpPr>
          <p:grpSpPr>
            <a:xfrm>
              <a:off x="1065526" y="4565812"/>
              <a:ext cx="7286317" cy="540000"/>
              <a:chOff x="-2249" y="5157192"/>
              <a:chExt cx="7286317" cy="54000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3AFE22E-F744-4E7D-AC0C-FA4E450742F2}"/>
                  </a:ext>
                </a:extLst>
              </p:cNvPr>
              <p:cNvSpPr/>
              <p:nvPr/>
            </p:nvSpPr>
            <p:spPr>
              <a:xfrm>
                <a:off x="-2249" y="5157192"/>
                <a:ext cx="1656184" cy="540000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資本金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1E11676-B58D-4198-8636-250C467119FE}"/>
                  </a:ext>
                </a:extLst>
              </p:cNvPr>
              <p:cNvSpPr/>
              <p:nvPr/>
            </p:nvSpPr>
            <p:spPr>
              <a:xfrm>
                <a:off x="4562392" y="5157192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1,395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億</a:t>
                </a:r>
                <a:r>
                  <a:rPr kumimoji="0" lang="en-US" altLang="ja-JP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9,552</a:t>
                </a: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万円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266A4691-2B37-4CBB-A933-9BDBD6B7192A}"/>
                  </a:ext>
                </a:extLst>
              </p:cNvPr>
              <p:cNvSpPr/>
              <p:nvPr/>
            </p:nvSpPr>
            <p:spPr>
              <a:xfrm>
                <a:off x="1693877" y="5157192"/>
                <a:ext cx="2721675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１億円</a:t>
                </a: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943BB05-0F19-4986-AD39-7B13AE00AF48}"/>
                </a:ext>
              </a:extLst>
            </p:cNvPr>
            <p:cNvGrpSpPr/>
            <p:nvPr/>
          </p:nvGrpSpPr>
          <p:grpSpPr>
            <a:xfrm>
              <a:off x="1065526" y="5203569"/>
              <a:ext cx="7286317" cy="540000"/>
              <a:chOff x="-2249" y="6330107"/>
              <a:chExt cx="7286317" cy="54000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119C9AE-C0DC-4E1D-AB86-394DF94390B6}"/>
                  </a:ext>
                </a:extLst>
              </p:cNvPr>
              <p:cNvSpPr/>
              <p:nvPr/>
            </p:nvSpPr>
            <p:spPr>
              <a:xfrm>
                <a:off x="-2249" y="6330107"/>
                <a:ext cx="1656184" cy="540000"/>
              </a:xfrm>
              <a:prstGeom prst="rect">
                <a:avLst/>
              </a:prstGeom>
              <a:solidFill>
                <a:srgbClr val="006C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ja-JP" altLang="en-US" sz="1600" kern="0" dirty="0">
                    <a:solidFill>
                      <a:srgbClr val="FFFFFF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従業員数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C03D48E-0D9D-46F1-8712-D2D8445ACDFE}"/>
                  </a:ext>
                </a:extLst>
              </p:cNvPr>
              <p:cNvSpPr/>
              <p:nvPr/>
            </p:nvSpPr>
            <p:spPr>
              <a:xfrm>
                <a:off x="4562392" y="6330107"/>
                <a:ext cx="2721676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12,143</a:t>
                </a:r>
                <a:r>
                  <a:rPr kumimoji="0" lang="zh-TW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名</a:t>
                </a:r>
                <a:endParaRPr kumimoji="0" lang="ja-JP" altLang="en-US" sz="1600" kern="0" dirty="0">
                  <a:solidFill>
                    <a:sysClr val="windowText" lastClr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59D44AF-203B-4041-8C44-D4AC4C748CDF}"/>
                  </a:ext>
                </a:extLst>
              </p:cNvPr>
              <p:cNvSpPr/>
              <p:nvPr/>
            </p:nvSpPr>
            <p:spPr>
              <a:xfrm>
                <a:off x="1693877" y="6330107"/>
                <a:ext cx="2721675" cy="54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72000" rIns="72000" bIns="7200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1,724</a:t>
                </a:r>
                <a:r>
                  <a:rPr kumimoji="0" lang="zh-TW" altLang="en-US" sz="1600" kern="0" dirty="0">
                    <a:solidFill>
                      <a:sysClr val="windowText" lastClr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名</a:t>
                </a:r>
                <a:endParaRPr kumimoji="0" lang="ja-JP" altLang="en-US" sz="1600" kern="0" dirty="0">
                  <a:solidFill>
                    <a:sysClr val="windowText" lastClr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6C116FA-B001-4FDB-8E95-E9975160E219}"/>
                </a:ext>
              </a:extLst>
            </p:cNvPr>
            <p:cNvGrpSpPr/>
            <p:nvPr/>
          </p:nvGrpSpPr>
          <p:grpSpPr>
            <a:xfrm>
              <a:off x="1065526" y="836720"/>
              <a:ext cx="10105899" cy="393751"/>
              <a:chOff x="-66265" y="1780779"/>
              <a:chExt cx="10170123" cy="393751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DF32B1B-FF21-47BE-B061-408948193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265" y="2154759"/>
                <a:ext cx="10170123" cy="1977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D87794F-A640-4D75-BADE-154DA60295B2}"/>
                  </a:ext>
                </a:extLst>
              </p:cNvPr>
              <p:cNvSpPr txBox="1"/>
              <p:nvPr/>
            </p:nvSpPr>
            <p:spPr>
              <a:xfrm>
                <a:off x="1640632" y="1780779"/>
                <a:ext cx="6616128" cy="374925"/>
              </a:xfrm>
              <a:prstGeom prst="rect">
                <a:avLst/>
              </a:prstGeom>
              <a:noFill/>
            </p:spPr>
            <p:txBody>
              <a:bodyPr vert="horz" wrap="none" lIns="72000" tIns="72000" rIns="72000" bIns="72000" rtlCol="0">
                <a:noAutofit/>
              </a:bodyPr>
              <a:lstStyle/>
              <a:p>
                <a:pPr algn="ctr">
                  <a:defRPr/>
                </a:pPr>
                <a:r>
                  <a:rPr kumimoji="0" lang="ja-JP" altLang="en-US" sz="1800" kern="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Arial" charset="0"/>
                  </a:rPr>
                  <a:t>会社概要</a:t>
                </a:r>
              </a:p>
            </p:txBody>
          </p:sp>
        </p:grp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CEFF5C7-DCEC-4A81-9C88-925F36957490}"/>
              </a:ext>
            </a:extLst>
          </p:cNvPr>
          <p:cNvSpPr/>
          <p:nvPr/>
        </p:nvSpPr>
        <p:spPr>
          <a:xfrm>
            <a:off x="8722391" y="1255526"/>
            <a:ext cx="2846217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三井住友海上火災保険株式会社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75727E3-92AA-4411-AEBE-FF72A0DB36B4}"/>
              </a:ext>
            </a:extLst>
          </p:cNvPr>
          <p:cNvSpPr/>
          <p:nvPr/>
        </p:nvSpPr>
        <p:spPr>
          <a:xfrm>
            <a:off x="8722391" y="6029292"/>
            <a:ext cx="3134249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https://www.aioinissaydowa.co.jp/corporate/about/company/</a:t>
            </a:r>
            <a:endParaRPr kumimoji="0" lang="ja-JP" altLang="en-US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CE51E04-CF5D-4306-8CB1-7ED7443D43E9}"/>
              </a:ext>
            </a:extLst>
          </p:cNvPr>
          <p:cNvSpPr/>
          <p:nvPr/>
        </p:nvSpPr>
        <p:spPr>
          <a:xfrm>
            <a:off x="8722392" y="1926414"/>
            <a:ext cx="3106778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1918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D78C150-7756-45FA-B6D6-7B26BB285614}"/>
              </a:ext>
            </a:extLst>
          </p:cNvPr>
          <p:cNvSpPr/>
          <p:nvPr/>
        </p:nvSpPr>
        <p:spPr>
          <a:xfrm>
            <a:off x="8722391" y="4687515"/>
            <a:ext cx="2846217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1,395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9,552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万円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49F9B1-A9FF-442B-82FC-E89744001200}"/>
              </a:ext>
            </a:extLst>
          </p:cNvPr>
          <p:cNvSpPr/>
          <p:nvPr/>
        </p:nvSpPr>
        <p:spPr>
          <a:xfrm>
            <a:off x="8722391" y="5358403"/>
            <a:ext cx="2846217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12,143</a:t>
            </a:r>
            <a:r>
              <a:rPr kumimoji="0" lang="zh-TW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0" lang="ja-JP" altLang="en-US" sz="16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45229C7-7FB7-4950-95C2-93B80C72B433}"/>
              </a:ext>
            </a:extLst>
          </p:cNvPr>
          <p:cNvSpPr/>
          <p:nvPr/>
        </p:nvSpPr>
        <p:spPr>
          <a:xfrm>
            <a:off x="8694922" y="1255526"/>
            <a:ext cx="3134249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あいおいニッセイ同和損害保険株式会社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31014D0-2ACB-45D2-8A0F-541C60947E6C}"/>
              </a:ext>
            </a:extLst>
          </p:cNvPr>
          <p:cNvSpPr/>
          <p:nvPr/>
        </p:nvSpPr>
        <p:spPr>
          <a:xfrm>
            <a:off x="8694922" y="4687515"/>
            <a:ext cx="3134249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D6D8841-780C-4509-ABA3-84BE36FFEB1E}"/>
              </a:ext>
            </a:extLst>
          </p:cNvPr>
          <p:cNvSpPr/>
          <p:nvPr/>
        </p:nvSpPr>
        <p:spPr>
          <a:xfrm>
            <a:off x="8694922" y="5358403"/>
            <a:ext cx="3134249" cy="5680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12,143</a:t>
            </a:r>
            <a:r>
              <a:rPr kumimoji="0" lang="zh-TW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0" lang="ja-JP" altLang="en-US" sz="16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77158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8450261"/>
            <a:ext cx="10972800" cy="1295400"/>
            <a:chOff x="609599" y="8448674"/>
            <a:chExt cx="10972800" cy="1295400"/>
          </a:xfrm>
        </p:grpSpPr>
        <p:sp>
          <p:nvSpPr>
            <p:cNvPr id="3" name="object 3"/>
            <p:cNvSpPr/>
            <p:nvPr/>
          </p:nvSpPr>
          <p:spPr>
            <a:xfrm>
              <a:off x="609599" y="8448674"/>
              <a:ext cx="10972800" cy="1295400"/>
            </a:xfrm>
            <a:custGeom>
              <a:avLst/>
              <a:gdLst/>
              <a:ahLst/>
              <a:cxnLst/>
              <a:rect l="l" t="t" r="r" b="b"/>
              <a:pathLst>
                <a:path w="10972800" h="1295400">
                  <a:moveTo>
                    <a:pt x="10901602" y="1295399"/>
                  </a:moveTo>
                  <a:lnTo>
                    <a:pt x="71196" y="1295399"/>
                  </a:lnTo>
                  <a:lnTo>
                    <a:pt x="66241" y="1294910"/>
                  </a:lnTo>
                  <a:lnTo>
                    <a:pt x="29705" y="1279776"/>
                  </a:lnTo>
                  <a:lnTo>
                    <a:pt x="3885" y="1243736"/>
                  </a:lnTo>
                  <a:lnTo>
                    <a:pt x="0" y="1224202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1224202"/>
                  </a:lnTo>
                  <a:lnTo>
                    <a:pt x="10957175" y="1265693"/>
                  </a:lnTo>
                  <a:lnTo>
                    <a:pt x="10921136" y="1291512"/>
                  </a:lnTo>
                  <a:lnTo>
                    <a:pt x="10906556" y="1294910"/>
                  </a:lnTo>
                  <a:lnTo>
                    <a:pt x="10901602" y="1295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8187" y="9001124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79551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2024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Q1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9080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2024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Q2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609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2024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Q3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8138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2024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Q4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7667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2025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Q1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7195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2025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Q2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96724" y="835057"/>
            <a:ext cx="72072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2025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年</a:t>
            </a:r>
            <a:r>
              <a:rPr sz="1200" spc="-25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Q3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8012111"/>
            <a:ext cx="190499" cy="1904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45978" y="7970074"/>
            <a:ext cx="132524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r>
              <a:rPr sz="1350" spc="-16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システムズ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8012111"/>
            <a:ext cx="190499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16897" y="7970074"/>
            <a:ext cx="77914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spc="-1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NTT</a:t>
            </a:r>
            <a:r>
              <a:rPr sz="1350" spc="-135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データ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7374" y="8012111"/>
            <a:ext cx="190499" cy="1904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41912" y="7970074"/>
            <a:ext cx="26162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三井住友海上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‧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あいおい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ニッセイ</a:t>
            </a:r>
            <a:r>
              <a:rPr sz="1350" spc="-11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同和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9674" y="8012111"/>
            <a:ext cx="190499" cy="190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104362" y="7970074"/>
            <a:ext cx="6273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6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リリース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300" y="8482016"/>
            <a:ext cx="5131435" cy="1092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350" spc="-165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プロジェクト推進体制のポイント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  <a:p>
            <a:pPr marL="240665" marR="473709">
              <a:lnSpc>
                <a:spcPct val="111100"/>
              </a:lnSpc>
              <a:spcBef>
                <a:spcPts val="600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基本設計、外部設計、総合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は</a:t>
            </a:r>
            <a:r>
              <a:rPr sz="1200" b="1" dirty="0">
                <a:solidFill>
                  <a:srgbClr val="2562EB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r>
              <a:rPr sz="1350" spc="-185" dirty="0">
                <a:solidFill>
                  <a:srgbClr val="2562EB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システムズ</a:t>
            </a:r>
            <a:r>
              <a:rPr sz="1350" spc="-13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が主導</a:t>
            </a:r>
            <a:r>
              <a:rPr sz="1350" spc="50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 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</a:rPr>
              <a:t>内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部設計、製造単体</a:t>
            </a:r>
            <a:r>
              <a:rPr sz="1350" spc="-18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、結合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は</a:t>
            </a:r>
            <a:r>
              <a:rPr sz="1200" b="1" spc="-1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NTT</a:t>
            </a:r>
            <a:r>
              <a:rPr sz="1350" spc="-155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データが請負担当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  <a:p>
            <a:pPr marL="240665">
              <a:spcBef>
                <a:spcPts val="180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基本設計と受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</a:rPr>
              <a:t>⼊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には</a:t>
            </a:r>
            <a:r>
              <a:rPr sz="1350" spc="-170" dirty="0">
                <a:solidFill>
                  <a:srgbClr val="04956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三井住友海上</a:t>
            </a:r>
            <a:r>
              <a:rPr sz="1350" spc="-170" dirty="0">
                <a:solidFill>
                  <a:srgbClr val="04956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‧</a:t>
            </a:r>
            <a:r>
              <a:rPr sz="1350" spc="-170" dirty="0">
                <a:solidFill>
                  <a:srgbClr val="04956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あいおい</a:t>
            </a:r>
            <a:r>
              <a:rPr sz="1350" spc="-170" dirty="0">
                <a:solidFill>
                  <a:srgbClr val="04956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ニッセイ</a:t>
            </a:r>
            <a:r>
              <a:rPr sz="1350" spc="-170" dirty="0">
                <a:solidFill>
                  <a:srgbClr val="04956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同和</a:t>
            </a:r>
            <a:r>
              <a:rPr sz="1350" spc="-13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も参画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3051" y="1473232"/>
            <a:ext cx="635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45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基本設計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3051" y="2187607"/>
            <a:ext cx="635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45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外部設計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3051" y="2901982"/>
            <a:ext cx="6350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</a:rPr>
              <a:t>内</a:t>
            </a:r>
            <a:r>
              <a:rPr sz="1350" spc="-14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部設計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451" y="3616357"/>
            <a:ext cx="12446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製造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‧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単体</a:t>
            </a:r>
            <a:r>
              <a:rPr sz="1350" spc="-13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0651" y="4330732"/>
            <a:ext cx="7874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結合</a:t>
            </a:r>
            <a:r>
              <a:rPr sz="1350" spc="-135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967" y="5045106"/>
            <a:ext cx="8724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総合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200" spc="-5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1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5967" y="5759481"/>
            <a:ext cx="8724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総合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r>
              <a:rPr sz="1200" spc="-5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0651" y="6473856"/>
            <a:ext cx="7874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受</a:t>
            </a: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</a:rPr>
              <a:t>⼊</a:t>
            </a:r>
            <a:r>
              <a:rPr sz="1350" spc="-135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テスト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5990" y="7189024"/>
            <a:ext cx="9321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350" spc="-170" dirty="0"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本番</a:t>
            </a:r>
            <a:r>
              <a:rPr sz="1350" spc="-155" dirty="0">
                <a:latin typeface="Meiryo UI" panose="020B0604030504040204" pitchFamily="50" charset="-128"/>
                <a:ea typeface="Meiryo UI" panose="020B0604030504040204" pitchFamily="50" charset="-128"/>
                <a:cs typeface="PMingLiU"/>
              </a:rPr>
              <a:t>リリース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PMingLiU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6499" y="7040561"/>
            <a:ext cx="571500" cy="571500"/>
            <a:chOff x="2476499" y="7038974"/>
            <a:chExt cx="571500" cy="571500"/>
          </a:xfrm>
        </p:grpSpPr>
        <p:sp>
          <p:nvSpPr>
            <p:cNvPr id="32" name="object 32"/>
            <p:cNvSpPr/>
            <p:nvPr/>
          </p:nvSpPr>
          <p:spPr>
            <a:xfrm>
              <a:off x="2476499" y="7038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1" y="559194"/>
                  </a:lnTo>
                  <a:lnTo>
                    <a:pt x="163575" y="544063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0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4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5"/>
                  </a:lnTo>
                  <a:lnTo>
                    <a:pt x="420451" y="537757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>
              <a:endParaRPr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553" y="7229498"/>
              <a:ext cx="190916" cy="19088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11500" y="7208837"/>
            <a:ext cx="619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2025/7/9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85999" y="1420018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4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22425" y="1493044"/>
            <a:ext cx="58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endParaRPr sz="1200" dirty="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00374" y="1420018"/>
            <a:ext cx="857250" cy="476250"/>
            <a:chOff x="3000374" y="1419224"/>
            <a:chExt cx="857250" cy="476250"/>
          </a:xfrm>
        </p:grpSpPr>
        <p:sp>
          <p:nvSpPr>
            <p:cNvPr id="38" name="object 38"/>
            <p:cNvSpPr/>
            <p:nvPr/>
          </p:nvSpPr>
          <p:spPr>
            <a:xfrm>
              <a:off x="3095624" y="1704974"/>
              <a:ext cx="142875" cy="190500"/>
            </a:xfrm>
            <a:custGeom>
              <a:avLst/>
              <a:gdLst/>
              <a:ahLst/>
              <a:cxnLst/>
              <a:rect l="l" t="t" r="r" b="b"/>
              <a:pathLst>
                <a:path w="142875" h="190500">
                  <a:moveTo>
                    <a:pt x="0" y="190499"/>
                  </a:moveTo>
                  <a:lnTo>
                    <a:pt x="0" y="0"/>
                  </a:lnTo>
                  <a:lnTo>
                    <a:pt x="142874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1875D1"/>
            </a:solidFill>
          </p:spPr>
          <p:txBody>
            <a:bodyPr wrap="square" lIns="0" tIns="0" rIns="0" bIns="0" rtlCol="0"/>
            <a:lstStyle/>
            <a:p>
              <a:endParaRPr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00374" y="1419224"/>
              <a:ext cx="857250" cy="381000"/>
            </a:xfrm>
            <a:custGeom>
              <a:avLst/>
              <a:gdLst/>
              <a:ahLst/>
              <a:cxnLst/>
              <a:rect l="l" t="t" r="r" b="b"/>
              <a:pathLst>
                <a:path w="857250" h="381000">
                  <a:moveTo>
                    <a:pt x="815939" y="380999"/>
                  </a:moveTo>
                  <a:lnTo>
                    <a:pt x="41309" y="380999"/>
                  </a:lnTo>
                  <a:lnTo>
                    <a:pt x="35234" y="379791"/>
                  </a:lnTo>
                  <a:lnTo>
                    <a:pt x="1208" y="345765"/>
                  </a:lnTo>
                  <a:lnTo>
                    <a:pt x="0" y="339690"/>
                  </a:lnTo>
                  <a:lnTo>
                    <a:pt x="0" y="3333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815939" y="0"/>
                  </a:lnTo>
                  <a:lnTo>
                    <a:pt x="851207" y="23564"/>
                  </a:lnTo>
                  <a:lnTo>
                    <a:pt x="857249" y="41309"/>
                  </a:lnTo>
                  <a:lnTo>
                    <a:pt x="857249" y="339690"/>
                  </a:lnTo>
                  <a:lnTo>
                    <a:pt x="833684" y="374957"/>
                  </a:lnTo>
                  <a:lnTo>
                    <a:pt x="822014" y="379791"/>
                  </a:lnTo>
                  <a:lnTo>
                    <a:pt x="815939" y="380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11351" y="1470794"/>
            <a:ext cx="6350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4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保険会社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10000" y="1705768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43249" y="2134393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79675" y="2207419"/>
            <a:ext cx="58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52875" y="2420143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00499" y="2848768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87801" y="2766224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デ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  <a:p>
            <a:pPr marL="12700"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ータ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4375" y="3134518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71999" y="3563143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9301" y="3480599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デ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  <a:p>
            <a:pPr marL="12700"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ータ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5875" y="3848893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43498" y="4277518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10" y="380999"/>
                </a:lnTo>
                <a:lnTo>
                  <a:pt x="35235" y="379791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10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50" y="41309"/>
                </a:lnTo>
                <a:lnTo>
                  <a:pt x="857250" y="339689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82592" y="4328294"/>
            <a:ext cx="77914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NTT</a:t>
            </a:r>
            <a:r>
              <a:rPr sz="1350" spc="-13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データ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53125" y="4563268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00749" y="4991893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8" y="380999"/>
                </a:lnTo>
                <a:lnTo>
                  <a:pt x="35233" y="379790"/>
                </a:lnTo>
                <a:lnTo>
                  <a:pt x="1208" y="345764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8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6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4300" y="5064918"/>
            <a:ext cx="58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24625" y="5277643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72249" y="5706268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0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3"/>
                </a:lnTo>
                <a:lnTo>
                  <a:pt x="571499" y="41309"/>
                </a:lnTo>
                <a:lnTo>
                  <a:pt x="571499" y="339689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800" y="5779293"/>
            <a:ext cx="58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iberation Sans"/>
              </a:rPr>
              <a:t>MS&amp;AD</a:t>
            </a:r>
            <a:endParaRPr sz="1200">
              <a:latin typeface="Meiryo UI" panose="020B0604030504040204" pitchFamily="50" charset="-128"/>
              <a:ea typeface="Meiryo UI" panose="020B0604030504040204" pitchFamily="50" charset="-128"/>
              <a:cs typeface="Liberation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96125" y="5992018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72249" y="6420643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59550" y="6338099"/>
            <a:ext cx="482600" cy="45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7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保険会</a:t>
            </a:r>
            <a:r>
              <a:rPr sz="1350" spc="-5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imSun"/>
              </a:rPr>
              <a:t>社</a:t>
            </a:r>
            <a:endParaRPr sz="1350">
              <a:latin typeface="Meiryo UI" panose="020B0604030504040204" pitchFamily="50" charset="-128"/>
              <a:ea typeface="Meiryo UI" panose="020B0604030504040204" pitchFamily="50" charset="-128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96125" y="6706393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521" y="3680751"/>
            <a:ext cx="11613482" cy="2949790"/>
            <a:chOff x="409574" y="4924424"/>
            <a:chExt cx="11372850" cy="3810000"/>
          </a:xfrm>
        </p:grpSpPr>
        <p:sp>
          <p:nvSpPr>
            <p:cNvPr id="3" name="object 3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11292752" y="3809999"/>
                  </a:moveTo>
                  <a:lnTo>
                    <a:pt x="80096" y="3809999"/>
                  </a:lnTo>
                  <a:lnTo>
                    <a:pt x="74521" y="3809450"/>
                  </a:lnTo>
                  <a:lnTo>
                    <a:pt x="33418" y="3792424"/>
                  </a:lnTo>
                  <a:lnTo>
                    <a:pt x="8679" y="3762279"/>
                  </a:lnTo>
                  <a:lnTo>
                    <a:pt x="0" y="3729903"/>
                  </a:lnTo>
                  <a:lnTo>
                    <a:pt x="0" y="3724274"/>
                  </a:lnTo>
                  <a:lnTo>
                    <a:pt x="0" y="80095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1292752" y="0"/>
                  </a:lnTo>
                  <a:lnTo>
                    <a:pt x="11330067" y="11319"/>
                  </a:lnTo>
                  <a:lnTo>
                    <a:pt x="11361527" y="42778"/>
                  </a:lnTo>
                  <a:lnTo>
                    <a:pt x="11372849" y="80095"/>
                  </a:lnTo>
                  <a:lnTo>
                    <a:pt x="11372849" y="3729903"/>
                  </a:lnTo>
                  <a:lnTo>
                    <a:pt x="11361527" y="3767219"/>
                  </a:lnTo>
                  <a:lnTo>
                    <a:pt x="11330067" y="3798678"/>
                  </a:lnTo>
                  <a:lnTo>
                    <a:pt x="11298326" y="3809450"/>
                  </a:lnTo>
                  <a:lnTo>
                    <a:pt x="11292752" y="38099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0" y="3724274"/>
                  </a:moveTo>
                  <a:lnTo>
                    <a:pt x="0" y="85724"/>
                  </a:lnTo>
                  <a:lnTo>
                    <a:pt x="0" y="80095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7"/>
                  </a:lnTo>
                  <a:lnTo>
                    <a:pt x="21128" y="29087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11287124" y="0"/>
                  </a:lnTo>
                  <a:lnTo>
                    <a:pt x="11292752" y="0"/>
                  </a:lnTo>
                  <a:lnTo>
                    <a:pt x="11298326" y="548"/>
                  </a:lnTo>
                  <a:lnTo>
                    <a:pt x="11334747" y="14446"/>
                  </a:lnTo>
                  <a:lnTo>
                    <a:pt x="11358401" y="38098"/>
                  </a:lnTo>
                  <a:lnTo>
                    <a:pt x="11361527" y="42778"/>
                  </a:lnTo>
                  <a:lnTo>
                    <a:pt x="11371200" y="69000"/>
                  </a:lnTo>
                  <a:lnTo>
                    <a:pt x="11372299" y="74521"/>
                  </a:lnTo>
                  <a:lnTo>
                    <a:pt x="11372849" y="80095"/>
                  </a:lnTo>
                  <a:lnTo>
                    <a:pt x="11372849" y="85724"/>
                  </a:lnTo>
                  <a:lnTo>
                    <a:pt x="11372849" y="3724274"/>
                  </a:lnTo>
                  <a:lnTo>
                    <a:pt x="11372849" y="3729903"/>
                  </a:lnTo>
                  <a:lnTo>
                    <a:pt x="11372299" y="3735478"/>
                  </a:lnTo>
                  <a:lnTo>
                    <a:pt x="11371200" y="3740998"/>
                  </a:lnTo>
                  <a:lnTo>
                    <a:pt x="11370102" y="3746518"/>
                  </a:lnTo>
                  <a:lnTo>
                    <a:pt x="11351720" y="3780910"/>
                  </a:lnTo>
                  <a:lnTo>
                    <a:pt x="11334747" y="3795551"/>
                  </a:lnTo>
                  <a:lnTo>
                    <a:pt x="11330067" y="3798678"/>
                  </a:lnTo>
                  <a:lnTo>
                    <a:pt x="11292752" y="3809999"/>
                  </a:lnTo>
                  <a:lnTo>
                    <a:pt x="11287124" y="3809999"/>
                  </a:lnTo>
                  <a:lnTo>
                    <a:pt x="85724" y="3809999"/>
                  </a:lnTo>
                  <a:lnTo>
                    <a:pt x="80096" y="3809999"/>
                  </a:lnTo>
                  <a:lnTo>
                    <a:pt x="74521" y="3809450"/>
                  </a:lnTo>
                  <a:lnTo>
                    <a:pt x="38098" y="3795551"/>
                  </a:lnTo>
                  <a:lnTo>
                    <a:pt x="33418" y="3792424"/>
                  </a:lnTo>
                  <a:lnTo>
                    <a:pt x="14447" y="3771899"/>
                  </a:lnTo>
                  <a:lnTo>
                    <a:pt x="11320" y="3767219"/>
                  </a:lnTo>
                  <a:lnTo>
                    <a:pt x="0" y="3729903"/>
                  </a:lnTo>
                  <a:lnTo>
                    <a:pt x="0" y="37242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34509" y="5984147"/>
              <a:ext cx="11058525" cy="2583591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10991777" y="2428874"/>
                  </a:moveTo>
                  <a:lnTo>
                    <a:pt x="66746" y="2428874"/>
                  </a:lnTo>
                  <a:lnTo>
                    <a:pt x="62101" y="2428416"/>
                  </a:lnTo>
                  <a:lnTo>
                    <a:pt x="24240" y="2411267"/>
                  </a:lnTo>
                  <a:lnTo>
                    <a:pt x="2287" y="2375973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991777" y="0"/>
                  </a:lnTo>
                  <a:lnTo>
                    <a:pt x="11030674" y="14644"/>
                  </a:lnTo>
                  <a:lnTo>
                    <a:pt x="11054880" y="48431"/>
                  </a:lnTo>
                  <a:lnTo>
                    <a:pt x="11058523" y="66746"/>
                  </a:lnTo>
                  <a:lnTo>
                    <a:pt x="11058523" y="2362127"/>
                  </a:lnTo>
                  <a:lnTo>
                    <a:pt x="11043878" y="2401024"/>
                  </a:lnTo>
                  <a:lnTo>
                    <a:pt x="11010091" y="2425230"/>
                  </a:lnTo>
                  <a:lnTo>
                    <a:pt x="10996422" y="2428416"/>
                  </a:lnTo>
                  <a:lnTo>
                    <a:pt x="10991777" y="242887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34508" y="5974626"/>
              <a:ext cx="11058525" cy="2624176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987086" y="0"/>
                  </a:lnTo>
                  <a:lnTo>
                    <a:pt x="10991777" y="0"/>
                  </a:lnTo>
                  <a:lnTo>
                    <a:pt x="10996422" y="457"/>
                  </a:lnTo>
                  <a:lnTo>
                    <a:pt x="11001022" y="1372"/>
                  </a:lnTo>
                  <a:lnTo>
                    <a:pt x="11005623" y="2287"/>
                  </a:lnTo>
                  <a:lnTo>
                    <a:pt x="11010091" y="3642"/>
                  </a:lnTo>
                  <a:lnTo>
                    <a:pt x="11014424" y="5437"/>
                  </a:lnTo>
                  <a:lnTo>
                    <a:pt x="11018757" y="7232"/>
                  </a:lnTo>
                  <a:lnTo>
                    <a:pt x="11037600" y="20923"/>
                  </a:lnTo>
                  <a:lnTo>
                    <a:pt x="11040918" y="24239"/>
                  </a:lnTo>
                  <a:lnTo>
                    <a:pt x="11057149" y="57499"/>
                  </a:lnTo>
                  <a:lnTo>
                    <a:pt x="11058064" y="62100"/>
                  </a:lnTo>
                  <a:lnTo>
                    <a:pt x="11058523" y="66746"/>
                  </a:lnTo>
                  <a:lnTo>
                    <a:pt x="11058524" y="71437"/>
                  </a:lnTo>
                  <a:lnTo>
                    <a:pt x="11058524" y="2357437"/>
                  </a:lnTo>
                  <a:lnTo>
                    <a:pt x="11046484" y="2397124"/>
                  </a:lnTo>
                  <a:lnTo>
                    <a:pt x="11037600" y="2407950"/>
                  </a:lnTo>
                  <a:lnTo>
                    <a:pt x="11034283" y="2411267"/>
                  </a:lnTo>
                  <a:lnTo>
                    <a:pt x="10996422" y="2428416"/>
                  </a:lnTo>
                  <a:lnTo>
                    <a:pt x="10987086" y="2428874"/>
                  </a:lnTo>
                  <a:lnTo>
                    <a:pt x="71437" y="2428874"/>
                  </a:lnTo>
                  <a:lnTo>
                    <a:pt x="31748" y="2416834"/>
                  </a:lnTo>
                  <a:lnTo>
                    <a:pt x="20923" y="2407950"/>
                  </a:lnTo>
                  <a:lnTo>
                    <a:pt x="17606" y="2404633"/>
                  </a:lnTo>
                  <a:lnTo>
                    <a:pt x="1372" y="2371373"/>
                  </a:lnTo>
                  <a:lnTo>
                    <a:pt x="457" y="2366772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04199" y="7803182"/>
              <a:ext cx="10734675" cy="692559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10667927" y="771524"/>
                  </a:moveTo>
                  <a:lnTo>
                    <a:pt x="66746" y="771524"/>
                  </a:lnTo>
                  <a:lnTo>
                    <a:pt x="62101" y="771066"/>
                  </a:lnTo>
                  <a:lnTo>
                    <a:pt x="24240" y="753917"/>
                  </a:lnTo>
                  <a:lnTo>
                    <a:pt x="2287" y="718623"/>
                  </a:lnTo>
                  <a:lnTo>
                    <a:pt x="0" y="704777"/>
                  </a:lnTo>
                  <a:lnTo>
                    <a:pt x="0" y="7000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667927" y="0"/>
                  </a:lnTo>
                  <a:lnTo>
                    <a:pt x="10706824" y="14643"/>
                  </a:lnTo>
                  <a:lnTo>
                    <a:pt x="10731030" y="48431"/>
                  </a:lnTo>
                  <a:lnTo>
                    <a:pt x="10734673" y="66746"/>
                  </a:lnTo>
                  <a:lnTo>
                    <a:pt x="10734673" y="704777"/>
                  </a:lnTo>
                  <a:lnTo>
                    <a:pt x="10720027" y="743674"/>
                  </a:lnTo>
                  <a:lnTo>
                    <a:pt x="10686238" y="767880"/>
                  </a:lnTo>
                  <a:lnTo>
                    <a:pt x="10672572" y="771066"/>
                  </a:lnTo>
                  <a:lnTo>
                    <a:pt x="10667927" y="771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04199" y="7822949"/>
              <a:ext cx="10689979" cy="658964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0" y="700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5"/>
                  </a:lnTo>
                  <a:lnTo>
                    <a:pt x="27848" y="14643"/>
                  </a:lnTo>
                  <a:lnTo>
                    <a:pt x="31748" y="12038"/>
                  </a:lnTo>
                  <a:lnTo>
                    <a:pt x="35648" y="9431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663236" y="0"/>
                  </a:lnTo>
                  <a:lnTo>
                    <a:pt x="10667927" y="0"/>
                  </a:lnTo>
                  <a:lnTo>
                    <a:pt x="10672572" y="457"/>
                  </a:lnTo>
                  <a:lnTo>
                    <a:pt x="10677171" y="1372"/>
                  </a:lnTo>
                  <a:lnTo>
                    <a:pt x="10681771" y="2287"/>
                  </a:lnTo>
                  <a:lnTo>
                    <a:pt x="10702923" y="12038"/>
                  </a:lnTo>
                  <a:lnTo>
                    <a:pt x="10706824" y="14643"/>
                  </a:lnTo>
                  <a:lnTo>
                    <a:pt x="10710432" y="17605"/>
                  </a:lnTo>
                  <a:lnTo>
                    <a:pt x="10713749" y="20922"/>
                  </a:lnTo>
                  <a:lnTo>
                    <a:pt x="10717067" y="24239"/>
                  </a:lnTo>
                  <a:lnTo>
                    <a:pt x="10720027" y="27847"/>
                  </a:lnTo>
                  <a:lnTo>
                    <a:pt x="10722633" y="31748"/>
                  </a:lnTo>
                  <a:lnTo>
                    <a:pt x="10725238" y="35647"/>
                  </a:lnTo>
                  <a:lnTo>
                    <a:pt x="10727439" y="39764"/>
                  </a:lnTo>
                  <a:lnTo>
                    <a:pt x="10729235" y="44098"/>
                  </a:lnTo>
                  <a:lnTo>
                    <a:pt x="10731030" y="48431"/>
                  </a:lnTo>
                  <a:lnTo>
                    <a:pt x="10734674" y="71437"/>
                  </a:lnTo>
                  <a:lnTo>
                    <a:pt x="10734674" y="700087"/>
                  </a:lnTo>
                  <a:lnTo>
                    <a:pt x="10734673" y="704777"/>
                  </a:lnTo>
                  <a:lnTo>
                    <a:pt x="10734214" y="709422"/>
                  </a:lnTo>
                  <a:lnTo>
                    <a:pt x="10733299" y="714023"/>
                  </a:lnTo>
                  <a:lnTo>
                    <a:pt x="10732384" y="718623"/>
                  </a:lnTo>
                  <a:lnTo>
                    <a:pt x="10710432" y="753917"/>
                  </a:lnTo>
                  <a:lnTo>
                    <a:pt x="10672572" y="771066"/>
                  </a:lnTo>
                  <a:lnTo>
                    <a:pt x="10663236" y="771524"/>
                  </a:lnTo>
                  <a:lnTo>
                    <a:pt x="71437" y="771524"/>
                  </a:lnTo>
                  <a:lnTo>
                    <a:pt x="66746" y="771524"/>
                  </a:lnTo>
                  <a:lnTo>
                    <a:pt x="62101" y="771066"/>
                  </a:lnTo>
                  <a:lnTo>
                    <a:pt x="57500" y="770151"/>
                  </a:lnTo>
                  <a:lnTo>
                    <a:pt x="52900" y="769236"/>
                  </a:lnTo>
                  <a:lnTo>
                    <a:pt x="17606" y="747283"/>
                  </a:lnTo>
                  <a:lnTo>
                    <a:pt x="457" y="709422"/>
                  </a:lnTo>
                  <a:lnTo>
                    <a:pt x="0" y="704777"/>
                  </a:lnTo>
                  <a:lnTo>
                    <a:pt x="0" y="7000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251" y="5018358"/>
              <a:ext cx="251893" cy="27177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9574" y="704511"/>
            <a:ext cx="5467350" cy="2823626"/>
            <a:chOff x="409574" y="1266824"/>
            <a:chExt cx="5467350" cy="3505200"/>
          </a:xfrm>
        </p:grpSpPr>
        <p:sp>
          <p:nvSpPr>
            <p:cNvPr id="12" name="object 12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6" y="3505199"/>
                  </a:lnTo>
                  <a:lnTo>
                    <a:pt x="74521" y="3504650"/>
                  </a:lnTo>
                  <a:lnTo>
                    <a:pt x="33418" y="3487624"/>
                  </a:lnTo>
                  <a:lnTo>
                    <a:pt x="8679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5387253" y="0"/>
                  </a:lnTo>
                  <a:lnTo>
                    <a:pt x="5424569" y="11319"/>
                  </a:lnTo>
                  <a:lnTo>
                    <a:pt x="5456029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9" y="3462420"/>
                  </a:lnTo>
                  <a:lnTo>
                    <a:pt x="5424569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398347" y="1647"/>
                  </a:lnTo>
                  <a:lnTo>
                    <a:pt x="5403868" y="2745"/>
                  </a:lnTo>
                  <a:lnTo>
                    <a:pt x="5409229" y="4371"/>
                  </a:lnTo>
                  <a:lnTo>
                    <a:pt x="5414429" y="6525"/>
                  </a:lnTo>
                  <a:lnTo>
                    <a:pt x="5419629" y="8679"/>
                  </a:lnTo>
                  <a:lnTo>
                    <a:pt x="5449775" y="33418"/>
                  </a:lnTo>
                  <a:lnTo>
                    <a:pt x="5460823" y="52919"/>
                  </a:lnTo>
                  <a:lnTo>
                    <a:pt x="5462977" y="58119"/>
                  </a:lnTo>
                  <a:lnTo>
                    <a:pt x="5464603" y="63480"/>
                  </a:lnTo>
                  <a:lnTo>
                    <a:pt x="5465702" y="69000"/>
                  </a:lnTo>
                  <a:lnTo>
                    <a:pt x="5466800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800" y="3430677"/>
                  </a:lnTo>
                  <a:lnTo>
                    <a:pt x="5465702" y="3436198"/>
                  </a:lnTo>
                  <a:lnTo>
                    <a:pt x="5464603" y="3441719"/>
                  </a:lnTo>
                  <a:lnTo>
                    <a:pt x="5462977" y="3447079"/>
                  </a:lnTo>
                  <a:lnTo>
                    <a:pt x="5460823" y="3452279"/>
                  </a:lnTo>
                  <a:lnTo>
                    <a:pt x="5458669" y="3457480"/>
                  </a:lnTo>
                  <a:lnTo>
                    <a:pt x="5456029" y="3462420"/>
                  </a:lnTo>
                  <a:lnTo>
                    <a:pt x="5452902" y="3467100"/>
                  </a:lnTo>
                  <a:lnTo>
                    <a:pt x="5449775" y="3471780"/>
                  </a:lnTo>
                  <a:lnTo>
                    <a:pt x="5419629" y="3496519"/>
                  </a:lnTo>
                  <a:lnTo>
                    <a:pt x="5414429" y="3498673"/>
                  </a:lnTo>
                  <a:lnTo>
                    <a:pt x="5409229" y="3500827"/>
                  </a:lnTo>
                  <a:lnTo>
                    <a:pt x="5403868" y="3502453"/>
                  </a:lnTo>
                  <a:lnTo>
                    <a:pt x="5398347" y="3503552"/>
                  </a:lnTo>
                  <a:lnTo>
                    <a:pt x="5392827" y="3504650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47719" y="3496519"/>
                  </a:lnTo>
                  <a:lnTo>
                    <a:pt x="38098" y="3490751"/>
                  </a:lnTo>
                  <a:lnTo>
                    <a:pt x="33418" y="3487624"/>
                  </a:lnTo>
                  <a:lnTo>
                    <a:pt x="14447" y="3467100"/>
                  </a:lnTo>
                  <a:lnTo>
                    <a:pt x="11320" y="3462420"/>
                  </a:lnTo>
                  <a:lnTo>
                    <a:pt x="8679" y="3457480"/>
                  </a:lnTo>
                  <a:lnTo>
                    <a:pt x="6525" y="3452279"/>
                  </a:lnTo>
                  <a:lnTo>
                    <a:pt x="4371" y="3447079"/>
                  </a:lnTo>
                  <a:lnTo>
                    <a:pt x="2745" y="3441719"/>
                  </a:lnTo>
                  <a:lnTo>
                    <a:pt x="1647" y="3436198"/>
                  </a:lnTo>
                  <a:lnTo>
                    <a:pt x="549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4" y="1520325"/>
              <a:ext cx="190499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8722" y="798398"/>
            <a:ext cx="3218458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500" b="1" spc="-10" dirty="0">
                <a:solidFill>
                  <a:srgbClr val="0056B3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2025</a:t>
            </a:r>
            <a:r>
              <a:rPr sz="1700" b="1" spc="-204" dirty="0">
                <a:solidFill>
                  <a:srgbClr val="0056B3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年問題：満期到来件数の急増</a:t>
            </a:r>
            <a:endParaRPr sz="17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6" y="1218756"/>
            <a:ext cx="5162549" cy="178435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13219" y="3101231"/>
            <a:ext cx="518414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050" spc="-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2015</a:t>
            </a:r>
            <a:r>
              <a:rPr sz="115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年に⽕災保険の最⻑期間が</a:t>
            </a:r>
            <a:r>
              <a:rPr sz="1050" spc="-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36</a:t>
            </a:r>
            <a:r>
              <a:rPr sz="115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年</a:t>
            </a:r>
            <a:r>
              <a:rPr sz="1050" spc="-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→10</a:t>
            </a:r>
            <a:r>
              <a:rPr sz="115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年に短縮さ</a:t>
            </a:r>
            <a:r>
              <a:rPr sz="1150" spc="-10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れ</a:t>
            </a:r>
            <a:r>
              <a:rPr sz="115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、</a:t>
            </a:r>
            <a:r>
              <a:rPr sz="1050" spc="-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2025</a:t>
            </a:r>
            <a:r>
              <a:rPr sz="115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年以降に満期件</a:t>
            </a:r>
            <a:r>
              <a:rPr sz="1150" spc="-10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数が集中</a:t>
            </a:r>
            <a:endParaRPr sz="115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05549" y="696838"/>
            <a:ext cx="5717508" cy="2823627"/>
            <a:chOff x="6305549" y="1257299"/>
            <a:chExt cx="5486400" cy="3524250"/>
          </a:xfrm>
        </p:grpSpPr>
        <p:sp>
          <p:nvSpPr>
            <p:cNvPr id="19" name="object 19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5" y="3505199"/>
                  </a:lnTo>
                  <a:lnTo>
                    <a:pt x="74521" y="3504650"/>
                  </a:lnTo>
                  <a:lnTo>
                    <a:pt x="33417" y="3487624"/>
                  </a:lnTo>
                  <a:lnTo>
                    <a:pt x="8678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5" y="0"/>
                  </a:lnTo>
                  <a:lnTo>
                    <a:pt x="5387253" y="0"/>
                  </a:lnTo>
                  <a:lnTo>
                    <a:pt x="5424568" y="11319"/>
                  </a:lnTo>
                  <a:lnTo>
                    <a:pt x="5456028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8" y="3462420"/>
                  </a:lnTo>
                  <a:lnTo>
                    <a:pt x="5424568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4" y="63480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9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3" y="33418"/>
                  </a:lnTo>
                  <a:lnTo>
                    <a:pt x="21127" y="29088"/>
                  </a:lnTo>
                  <a:lnTo>
                    <a:pt x="25107" y="25108"/>
                  </a:lnTo>
                  <a:lnTo>
                    <a:pt x="29087" y="21128"/>
                  </a:lnTo>
                  <a:lnTo>
                    <a:pt x="33417" y="17574"/>
                  </a:lnTo>
                  <a:lnTo>
                    <a:pt x="38097" y="14447"/>
                  </a:lnTo>
                  <a:lnTo>
                    <a:pt x="42778" y="11319"/>
                  </a:lnTo>
                  <a:lnTo>
                    <a:pt x="47718" y="8679"/>
                  </a:lnTo>
                  <a:lnTo>
                    <a:pt x="52918" y="6525"/>
                  </a:lnTo>
                  <a:lnTo>
                    <a:pt x="58119" y="4371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5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429248" y="14447"/>
                  </a:lnTo>
                  <a:lnTo>
                    <a:pt x="5433928" y="17574"/>
                  </a:lnTo>
                  <a:lnTo>
                    <a:pt x="5452901" y="38098"/>
                  </a:lnTo>
                  <a:lnTo>
                    <a:pt x="5456028" y="42778"/>
                  </a:lnTo>
                  <a:lnTo>
                    <a:pt x="5465700" y="69000"/>
                  </a:lnTo>
                  <a:lnTo>
                    <a:pt x="5466799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799" y="3430677"/>
                  </a:lnTo>
                  <a:lnTo>
                    <a:pt x="5465700" y="3436198"/>
                  </a:lnTo>
                  <a:lnTo>
                    <a:pt x="5464603" y="3441719"/>
                  </a:lnTo>
                  <a:lnTo>
                    <a:pt x="5452901" y="3467100"/>
                  </a:lnTo>
                  <a:lnTo>
                    <a:pt x="5449775" y="3471780"/>
                  </a:lnTo>
                  <a:lnTo>
                    <a:pt x="5429248" y="3490751"/>
                  </a:lnTo>
                  <a:lnTo>
                    <a:pt x="5424568" y="3493878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52918" y="3498673"/>
                  </a:lnTo>
                  <a:lnTo>
                    <a:pt x="47718" y="3496519"/>
                  </a:lnTo>
                  <a:lnTo>
                    <a:pt x="42778" y="3493878"/>
                  </a:lnTo>
                  <a:lnTo>
                    <a:pt x="38097" y="3490751"/>
                  </a:lnTo>
                  <a:lnTo>
                    <a:pt x="33417" y="3487624"/>
                  </a:lnTo>
                  <a:lnTo>
                    <a:pt x="29087" y="3484071"/>
                  </a:lnTo>
                  <a:lnTo>
                    <a:pt x="25107" y="3480091"/>
                  </a:lnTo>
                  <a:lnTo>
                    <a:pt x="21127" y="3476110"/>
                  </a:lnTo>
                  <a:lnTo>
                    <a:pt x="17573" y="3471780"/>
                  </a:lnTo>
                  <a:lnTo>
                    <a:pt x="14446" y="3467100"/>
                  </a:lnTo>
                  <a:lnTo>
                    <a:pt x="11319" y="3462420"/>
                  </a:lnTo>
                  <a:lnTo>
                    <a:pt x="8678" y="3457480"/>
                  </a:lnTo>
                  <a:lnTo>
                    <a:pt x="6524" y="3452279"/>
                  </a:lnTo>
                  <a:lnTo>
                    <a:pt x="4370" y="3447079"/>
                  </a:lnTo>
                  <a:lnTo>
                    <a:pt x="2744" y="3441719"/>
                  </a:lnTo>
                  <a:lnTo>
                    <a:pt x="1646" y="3436198"/>
                  </a:lnTo>
                  <a:lnTo>
                    <a:pt x="548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474" y="1457324"/>
              <a:ext cx="142874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10348" y="795233"/>
            <a:ext cx="154940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b="1" spc="-210" dirty="0">
                <a:solidFill>
                  <a:srgbClr val="0056B3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保険料の⾼</a:t>
            </a:r>
            <a:r>
              <a:rPr sz="1700" b="1" spc="-185" dirty="0">
                <a:solidFill>
                  <a:srgbClr val="0056B3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騰要因</a:t>
            </a:r>
            <a:endParaRPr sz="17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8550" y="1576961"/>
            <a:ext cx="3314700" cy="381000"/>
          </a:xfrm>
          <a:custGeom>
            <a:avLst/>
            <a:gdLst/>
            <a:ahLst/>
            <a:cxnLst/>
            <a:rect l="l" t="t" r="r" b="b"/>
            <a:pathLst>
              <a:path w="3314700" h="381000">
                <a:moveTo>
                  <a:pt x="166674" y="187350"/>
                </a:moveTo>
                <a:lnTo>
                  <a:pt x="146024" y="166687"/>
                </a:lnTo>
                <a:lnTo>
                  <a:pt x="139712" y="166687"/>
                </a:lnTo>
                <a:lnTo>
                  <a:pt x="119049" y="187350"/>
                </a:lnTo>
                <a:lnTo>
                  <a:pt x="119049" y="193662"/>
                </a:lnTo>
                <a:lnTo>
                  <a:pt x="139712" y="214312"/>
                </a:lnTo>
                <a:lnTo>
                  <a:pt x="146024" y="214312"/>
                </a:lnTo>
                <a:lnTo>
                  <a:pt x="166674" y="193662"/>
                </a:lnTo>
                <a:lnTo>
                  <a:pt x="166674" y="187350"/>
                </a:lnTo>
                <a:close/>
              </a:path>
              <a:path w="3314700" h="381000">
                <a:moveTo>
                  <a:pt x="285737" y="225780"/>
                </a:moveTo>
                <a:lnTo>
                  <a:pt x="279184" y="181089"/>
                </a:lnTo>
                <a:lnTo>
                  <a:pt x="260794" y="141503"/>
                </a:lnTo>
                <a:lnTo>
                  <a:pt x="232486" y="108978"/>
                </a:lnTo>
                <a:lnTo>
                  <a:pt x="214299" y="97167"/>
                </a:lnTo>
                <a:lnTo>
                  <a:pt x="214299" y="185813"/>
                </a:lnTo>
                <a:lnTo>
                  <a:pt x="214299" y="195199"/>
                </a:lnTo>
                <a:lnTo>
                  <a:pt x="213842" y="199847"/>
                </a:lnTo>
                <a:lnTo>
                  <a:pt x="212013" y="209042"/>
                </a:lnTo>
                <a:lnTo>
                  <a:pt x="210667" y="213512"/>
                </a:lnTo>
                <a:lnTo>
                  <a:pt x="210578" y="213715"/>
                </a:lnTo>
                <a:lnTo>
                  <a:pt x="207073" y="222173"/>
                </a:lnTo>
                <a:lnTo>
                  <a:pt x="178650" y="252514"/>
                </a:lnTo>
                <a:lnTo>
                  <a:pt x="147561" y="261937"/>
                </a:lnTo>
                <a:lnTo>
                  <a:pt x="138176" y="261937"/>
                </a:lnTo>
                <a:lnTo>
                  <a:pt x="99275" y="247294"/>
                </a:lnTo>
                <a:lnTo>
                  <a:pt x="75069" y="213512"/>
                </a:lnTo>
                <a:lnTo>
                  <a:pt x="71424" y="195199"/>
                </a:lnTo>
                <a:lnTo>
                  <a:pt x="71424" y="185813"/>
                </a:lnTo>
                <a:lnTo>
                  <a:pt x="71907" y="181089"/>
                </a:lnTo>
                <a:lnTo>
                  <a:pt x="73723" y="171970"/>
                </a:lnTo>
                <a:lnTo>
                  <a:pt x="75069" y="167500"/>
                </a:lnTo>
                <a:lnTo>
                  <a:pt x="75158" y="167297"/>
                </a:lnTo>
                <a:lnTo>
                  <a:pt x="78663" y="158838"/>
                </a:lnTo>
                <a:lnTo>
                  <a:pt x="107073" y="128498"/>
                </a:lnTo>
                <a:lnTo>
                  <a:pt x="138176" y="119062"/>
                </a:lnTo>
                <a:lnTo>
                  <a:pt x="147561" y="119062"/>
                </a:lnTo>
                <a:lnTo>
                  <a:pt x="186461" y="133718"/>
                </a:lnTo>
                <a:lnTo>
                  <a:pt x="210667" y="167500"/>
                </a:lnTo>
                <a:lnTo>
                  <a:pt x="214299" y="185813"/>
                </a:lnTo>
                <a:lnTo>
                  <a:pt x="214299" y="97167"/>
                </a:lnTo>
                <a:lnTo>
                  <a:pt x="196189" y="85394"/>
                </a:lnTo>
                <a:lnTo>
                  <a:pt x="153809" y="72707"/>
                </a:lnTo>
                <a:lnTo>
                  <a:pt x="147701" y="71818"/>
                </a:lnTo>
                <a:lnTo>
                  <a:pt x="142862" y="66675"/>
                </a:lnTo>
                <a:lnTo>
                  <a:pt x="142862" y="6400"/>
                </a:lnTo>
                <a:lnTo>
                  <a:pt x="136918" y="901"/>
                </a:lnTo>
                <a:lnTo>
                  <a:pt x="88265" y="14973"/>
                </a:lnTo>
                <a:lnTo>
                  <a:pt x="52438" y="38646"/>
                </a:lnTo>
                <a:lnTo>
                  <a:pt x="24549" y="71094"/>
                </a:lnTo>
                <a:lnTo>
                  <a:pt x="6438" y="110426"/>
                </a:lnTo>
                <a:lnTo>
                  <a:pt x="0" y="154724"/>
                </a:lnTo>
                <a:lnTo>
                  <a:pt x="584" y="158838"/>
                </a:lnTo>
                <a:lnTo>
                  <a:pt x="6553" y="199478"/>
                </a:lnTo>
                <a:lnTo>
                  <a:pt x="24942" y="239052"/>
                </a:lnTo>
                <a:lnTo>
                  <a:pt x="53238" y="271589"/>
                </a:lnTo>
                <a:lnTo>
                  <a:pt x="89547" y="295160"/>
                </a:lnTo>
                <a:lnTo>
                  <a:pt x="131927" y="307860"/>
                </a:lnTo>
                <a:lnTo>
                  <a:pt x="138036" y="308749"/>
                </a:lnTo>
                <a:lnTo>
                  <a:pt x="142862" y="313880"/>
                </a:lnTo>
                <a:lnTo>
                  <a:pt x="142862" y="374230"/>
                </a:lnTo>
                <a:lnTo>
                  <a:pt x="148742" y="379742"/>
                </a:lnTo>
                <a:lnTo>
                  <a:pt x="197472" y="365582"/>
                </a:lnTo>
                <a:lnTo>
                  <a:pt x="233299" y="341909"/>
                </a:lnTo>
                <a:lnTo>
                  <a:pt x="261188" y="309473"/>
                </a:lnTo>
                <a:lnTo>
                  <a:pt x="279298" y="270141"/>
                </a:lnTo>
                <a:lnTo>
                  <a:pt x="280555" y="261480"/>
                </a:lnTo>
                <a:lnTo>
                  <a:pt x="285737" y="225780"/>
                </a:lnTo>
                <a:close/>
              </a:path>
              <a:path w="3314700" h="381000">
                <a:moveTo>
                  <a:pt x="3219437" y="295135"/>
                </a:moveTo>
                <a:lnTo>
                  <a:pt x="3163036" y="322300"/>
                </a:lnTo>
                <a:lnTo>
                  <a:pt x="3107296" y="332092"/>
                </a:lnTo>
                <a:lnTo>
                  <a:pt x="3076562" y="333375"/>
                </a:lnTo>
                <a:lnTo>
                  <a:pt x="3045841" y="332092"/>
                </a:lnTo>
                <a:lnTo>
                  <a:pt x="2990100" y="322300"/>
                </a:lnTo>
                <a:lnTo>
                  <a:pt x="2948965" y="305600"/>
                </a:lnTo>
                <a:lnTo>
                  <a:pt x="2933687" y="295135"/>
                </a:lnTo>
                <a:lnTo>
                  <a:pt x="2933687" y="321475"/>
                </a:lnTo>
                <a:lnTo>
                  <a:pt x="2944926" y="344652"/>
                </a:lnTo>
                <a:lnTo>
                  <a:pt x="2975546" y="363575"/>
                </a:lnTo>
                <a:lnTo>
                  <a:pt x="3020961" y="376326"/>
                </a:lnTo>
                <a:lnTo>
                  <a:pt x="3076562" y="381000"/>
                </a:lnTo>
                <a:lnTo>
                  <a:pt x="3132175" y="376326"/>
                </a:lnTo>
                <a:lnTo>
                  <a:pt x="3177590" y="363575"/>
                </a:lnTo>
                <a:lnTo>
                  <a:pt x="3208210" y="344652"/>
                </a:lnTo>
                <a:lnTo>
                  <a:pt x="3213671" y="333375"/>
                </a:lnTo>
                <a:lnTo>
                  <a:pt x="3219437" y="321475"/>
                </a:lnTo>
                <a:lnTo>
                  <a:pt x="3219437" y="295135"/>
                </a:lnTo>
                <a:close/>
              </a:path>
              <a:path w="3314700" h="381000">
                <a:moveTo>
                  <a:pt x="3219437" y="223697"/>
                </a:moveTo>
                <a:lnTo>
                  <a:pt x="3218396" y="224510"/>
                </a:lnTo>
                <a:lnTo>
                  <a:pt x="3217392" y="225374"/>
                </a:lnTo>
                <a:lnTo>
                  <a:pt x="3212249" y="229184"/>
                </a:lnTo>
                <a:lnTo>
                  <a:pt x="3163036" y="250863"/>
                </a:lnTo>
                <a:lnTo>
                  <a:pt x="3107296" y="260654"/>
                </a:lnTo>
                <a:lnTo>
                  <a:pt x="3076562" y="261937"/>
                </a:lnTo>
                <a:lnTo>
                  <a:pt x="3045841" y="260654"/>
                </a:lnTo>
                <a:lnTo>
                  <a:pt x="2990100" y="250863"/>
                </a:lnTo>
                <a:lnTo>
                  <a:pt x="2948838" y="234073"/>
                </a:lnTo>
                <a:lnTo>
                  <a:pt x="2933687" y="223697"/>
                </a:lnTo>
                <a:lnTo>
                  <a:pt x="2933687" y="250037"/>
                </a:lnTo>
                <a:lnTo>
                  <a:pt x="2962262" y="285750"/>
                </a:lnTo>
                <a:lnTo>
                  <a:pt x="3011665" y="303072"/>
                </a:lnTo>
                <a:lnTo>
                  <a:pt x="3076562" y="309562"/>
                </a:lnTo>
                <a:lnTo>
                  <a:pt x="3108820" y="308051"/>
                </a:lnTo>
                <a:lnTo>
                  <a:pt x="3138474" y="303707"/>
                </a:lnTo>
                <a:lnTo>
                  <a:pt x="3164738" y="296887"/>
                </a:lnTo>
                <a:lnTo>
                  <a:pt x="3186773" y="287909"/>
                </a:lnTo>
                <a:lnTo>
                  <a:pt x="3188195" y="287172"/>
                </a:lnTo>
                <a:lnTo>
                  <a:pt x="3189528" y="286499"/>
                </a:lnTo>
                <a:lnTo>
                  <a:pt x="3217494" y="259867"/>
                </a:lnTo>
                <a:lnTo>
                  <a:pt x="3219437" y="250037"/>
                </a:lnTo>
                <a:lnTo>
                  <a:pt x="3219437" y="223697"/>
                </a:lnTo>
                <a:close/>
              </a:path>
              <a:path w="3314700" h="381000">
                <a:moveTo>
                  <a:pt x="3219437" y="178600"/>
                </a:moveTo>
                <a:lnTo>
                  <a:pt x="3190049" y="142430"/>
                </a:lnTo>
                <a:lnTo>
                  <a:pt x="3140875" y="125425"/>
                </a:lnTo>
                <a:lnTo>
                  <a:pt x="3076562" y="119062"/>
                </a:lnTo>
                <a:lnTo>
                  <a:pt x="3068675" y="119062"/>
                </a:lnTo>
                <a:lnTo>
                  <a:pt x="3028937" y="122491"/>
                </a:lnTo>
                <a:lnTo>
                  <a:pt x="2990926" y="130975"/>
                </a:lnTo>
                <a:lnTo>
                  <a:pt x="2990786" y="130975"/>
                </a:lnTo>
                <a:lnTo>
                  <a:pt x="2960497" y="143878"/>
                </a:lnTo>
                <a:lnTo>
                  <a:pt x="2940774" y="160045"/>
                </a:lnTo>
                <a:lnTo>
                  <a:pt x="2933687" y="178600"/>
                </a:lnTo>
                <a:lnTo>
                  <a:pt x="2935630" y="188429"/>
                </a:lnTo>
                <a:lnTo>
                  <a:pt x="2964878" y="215734"/>
                </a:lnTo>
                <a:lnTo>
                  <a:pt x="3014649" y="232194"/>
                </a:lnTo>
                <a:lnTo>
                  <a:pt x="3076562" y="238061"/>
                </a:lnTo>
                <a:lnTo>
                  <a:pt x="3110484" y="236372"/>
                </a:lnTo>
                <a:lnTo>
                  <a:pt x="3168599" y="224053"/>
                </a:lnTo>
                <a:lnTo>
                  <a:pt x="3208591" y="201345"/>
                </a:lnTo>
                <a:lnTo>
                  <a:pt x="3219437" y="181559"/>
                </a:lnTo>
                <a:lnTo>
                  <a:pt x="3219437" y="178600"/>
                </a:lnTo>
                <a:close/>
              </a:path>
              <a:path w="3314700" h="381000">
                <a:moveTo>
                  <a:pt x="3314687" y="176072"/>
                </a:moveTo>
                <a:lnTo>
                  <a:pt x="3273056" y="198501"/>
                </a:lnTo>
                <a:lnTo>
                  <a:pt x="3243249" y="206946"/>
                </a:lnTo>
                <a:lnTo>
                  <a:pt x="3243186" y="252717"/>
                </a:lnTo>
                <a:lnTo>
                  <a:pt x="3292830" y="234073"/>
                </a:lnTo>
                <a:lnTo>
                  <a:pt x="3312033" y="213728"/>
                </a:lnTo>
                <a:lnTo>
                  <a:pt x="3314001" y="208267"/>
                </a:lnTo>
                <a:lnTo>
                  <a:pt x="3314052" y="207772"/>
                </a:lnTo>
                <a:lnTo>
                  <a:pt x="3314154" y="206946"/>
                </a:lnTo>
                <a:lnTo>
                  <a:pt x="3314217" y="206387"/>
                </a:lnTo>
                <a:lnTo>
                  <a:pt x="3314687" y="202412"/>
                </a:lnTo>
                <a:lnTo>
                  <a:pt x="3314687" y="176072"/>
                </a:lnTo>
                <a:close/>
              </a:path>
              <a:path w="3314700" h="381000">
                <a:moveTo>
                  <a:pt x="3314687" y="104635"/>
                </a:moveTo>
                <a:lnTo>
                  <a:pt x="3269221" y="128384"/>
                </a:lnTo>
                <a:lnTo>
                  <a:pt x="3225317" y="138861"/>
                </a:lnTo>
                <a:lnTo>
                  <a:pt x="3232366" y="147015"/>
                </a:lnTo>
                <a:lnTo>
                  <a:pt x="3238055" y="156387"/>
                </a:lnTo>
                <a:lnTo>
                  <a:pt x="3241865" y="166928"/>
                </a:lnTo>
                <a:lnTo>
                  <a:pt x="3243249" y="178600"/>
                </a:lnTo>
                <a:lnTo>
                  <a:pt x="3243161" y="181559"/>
                </a:lnTo>
                <a:lnTo>
                  <a:pt x="3243110" y="182613"/>
                </a:lnTo>
                <a:lnTo>
                  <a:pt x="3253956" y="179730"/>
                </a:lnTo>
                <a:lnTo>
                  <a:pt x="3295764" y="160616"/>
                </a:lnTo>
                <a:lnTo>
                  <a:pt x="3314687" y="130975"/>
                </a:lnTo>
                <a:lnTo>
                  <a:pt x="3314687" y="104635"/>
                </a:lnTo>
                <a:close/>
              </a:path>
              <a:path w="3314700" h="381000">
                <a:moveTo>
                  <a:pt x="3314687" y="59537"/>
                </a:moveTo>
                <a:lnTo>
                  <a:pt x="3303460" y="36360"/>
                </a:lnTo>
                <a:lnTo>
                  <a:pt x="3272840" y="17437"/>
                </a:lnTo>
                <a:lnTo>
                  <a:pt x="3227425" y="4686"/>
                </a:lnTo>
                <a:lnTo>
                  <a:pt x="3171812" y="0"/>
                </a:lnTo>
                <a:lnTo>
                  <a:pt x="3116211" y="4686"/>
                </a:lnTo>
                <a:lnTo>
                  <a:pt x="3070796" y="17437"/>
                </a:lnTo>
                <a:lnTo>
                  <a:pt x="3040176" y="36360"/>
                </a:lnTo>
                <a:lnTo>
                  <a:pt x="3028937" y="59537"/>
                </a:lnTo>
                <a:lnTo>
                  <a:pt x="3030880" y="69367"/>
                </a:lnTo>
                <a:lnTo>
                  <a:pt x="3036506" y="78676"/>
                </a:lnTo>
                <a:lnTo>
                  <a:pt x="3045485" y="87350"/>
                </a:lnTo>
                <a:lnTo>
                  <a:pt x="3057512" y="95250"/>
                </a:lnTo>
                <a:lnTo>
                  <a:pt x="3058337" y="95707"/>
                </a:lnTo>
                <a:lnTo>
                  <a:pt x="3064370" y="95402"/>
                </a:lnTo>
                <a:lnTo>
                  <a:pt x="3070390" y="95250"/>
                </a:lnTo>
                <a:lnTo>
                  <a:pt x="3076562" y="95250"/>
                </a:lnTo>
                <a:lnTo>
                  <a:pt x="3107296" y="96545"/>
                </a:lnTo>
                <a:lnTo>
                  <a:pt x="3162998" y="106337"/>
                </a:lnTo>
                <a:lnTo>
                  <a:pt x="3195104" y="118249"/>
                </a:lnTo>
                <a:lnTo>
                  <a:pt x="3221913" y="115277"/>
                </a:lnTo>
                <a:lnTo>
                  <a:pt x="3267976" y="103543"/>
                </a:lnTo>
                <a:lnTo>
                  <a:pt x="3307130" y="78676"/>
                </a:lnTo>
                <a:lnTo>
                  <a:pt x="3312744" y="69367"/>
                </a:lnTo>
                <a:lnTo>
                  <a:pt x="3314687" y="59537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1750" y="2108563"/>
            <a:ext cx="1834530" cy="50013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spcBef>
                <a:spcPts val="340"/>
              </a:spcBef>
            </a:pPr>
            <a:r>
              <a:rPr sz="14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⾃</a:t>
            </a:r>
            <a:r>
              <a:rPr sz="1400" b="1" spc="-15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然災害の増加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>
              <a:spcBef>
                <a:spcPts val="229"/>
              </a:spcBef>
            </a:pPr>
            <a:r>
              <a:rPr sz="140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頻発する台⾵‧洪⽔‧</a:t>
            </a:r>
            <a:r>
              <a:rPr sz="1400" spc="-8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地震</a:t>
            </a:r>
            <a:endParaRPr sz="14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35902" y="1729596"/>
            <a:ext cx="3832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b="1" spc="-50" dirty="0">
                <a:solidFill>
                  <a:srgbClr val="EF4444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+</a:t>
            </a:r>
            <a:endParaRPr sz="1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00592" y="2052709"/>
            <a:ext cx="1806675" cy="50013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spcBef>
                <a:spcPts val="340"/>
              </a:spcBef>
            </a:pPr>
            <a:r>
              <a:rPr sz="1400" b="1" spc="-18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インフレの進</a:t>
            </a:r>
            <a:r>
              <a:rPr sz="1400" b="1" spc="-5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⾏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>
              <a:spcBef>
                <a:spcPts val="229"/>
              </a:spcBef>
            </a:pPr>
            <a:r>
              <a:rPr sz="1400" spc="-11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建築資材‧⼈件費の⾼</a:t>
            </a:r>
            <a:r>
              <a:rPr sz="1400" spc="-50" dirty="0">
                <a:solidFill>
                  <a:srgbClr val="4A546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騰</a:t>
            </a:r>
            <a:endParaRPr sz="14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85490" y="2648425"/>
            <a:ext cx="1684040" cy="5148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spcBef>
                <a:spcPts val="275"/>
              </a:spcBef>
            </a:pPr>
            <a:endParaRPr sz="135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>
              <a:spcBef>
                <a:spcPts val="180"/>
              </a:spcBef>
            </a:pPr>
            <a:r>
              <a:rPr sz="16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保険料の⼤</a:t>
            </a:r>
            <a:r>
              <a:rPr sz="1600" b="1" spc="-14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幅な上昇</a:t>
            </a:r>
            <a:endParaRPr sz="16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722" y="3744435"/>
            <a:ext cx="212090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b="1" spc="-204" dirty="0">
                <a:solidFill>
                  <a:srgbClr val="0056B3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代理店と顧客対応の課題</a:t>
            </a:r>
            <a:endParaRPr sz="17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0249" y="4005064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14064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4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5" y="6041"/>
                </a:lnTo>
                <a:lnTo>
                  <a:pt x="41309" y="0"/>
                </a:lnTo>
                <a:lnTo>
                  <a:pt x="1406490" y="0"/>
                </a:lnTo>
                <a:lnTo>
                  <a:pt x="1441757" y="23563"/>
                </a:lnTo>
                <a:lnTo>
                  <a:pt x="1447799" y="41309"/>
                </a:lnTo>
                <a:lnTo>
                  <a:pt x="1447799" y="377790"/>
                </a:lnTo>
                <a:lnTo>
                  <a:pt x="1424234" y="413057"/>
                </a:lnTo>
                <a:lnTo>
                  <a:pt x="1412565" y="417891"/>
                </a:lnTo>
                <a:lnTo>
                  <a:pt x="1406490" y="419099"/>
                </a:lnTo>
                <a:close/>
              </a:path>
            </a:pathLst>
          </a:custGeom>
          <a:solidFill>
            <a:srgbClr val="E1F5FE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82514" y="4089698"/>
            <a:ext cx="126553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b="1" spc="-15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満期件数の急増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43300" y="4005064"/>
            <a:ext cx="2057400" cy="419100"/>
            <a:chOff x="3543300" y="5534024"/>
            <a:chExt cx="2057400" cy="4191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3300" y="5656421"/>
              <a:ext cx="201409" cy="1743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838574" y="5534024"/>
              <a:ext cx="1762125" cy="419100"/>
            </a:xfrm>
            <a:custGeom>
              <a:avLst/>
              <a:gdLst/>
              <a:ahLst/>
              <a:cxnLst/>
              <a:rect l="l" t="t" r="r" b="b"/>
              <a:pathLst>
                <a:path w="1762125" h="419100">
                  <a:moveTo>
                    <a:pt x="1720815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20815" y="0"/>
                  </a:lnTo>
                  <a:lnTo>
                    <a:pt x="1756083" y="23563"/>
                  </a:lnTo>
                  <a:lnTo>
                    <a:pt x="1762125" y="41309"/>
                  </a:lnTo>
                  <a:lnTo>
                    <a:pt x="1762125" y="377790"/>
                  </a:lnTo>
                  <a:lnTo>
                    <a:pt x="1738560" y="413057"/>
                  </a:lnTo>
                  <a:lnTo>
                    <a:pt x="1726890" y="417891"/>
                  </a:lnTo>
                  <a:lnTo>
                    <a:pt x="1720815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20988" y="4077072"/>
            <a:ext cx="161870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b="1" spc="-16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代理店の業務量増加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95950" y="4005064"/>
            <a:ext cx="2047875" cy="419100"/>
            <a:chOff x="5695949" y="5534024"/>
            <a:chExt cx="2047875" cy="41910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949" y="5656421"/>
              <a:ext cx="201409" cy="1743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91223" y="5534024"/>
              <a:ext cx="1752600" cy="419100"/>
            </a:xfrm>
            <a:custGeom>
              <a:avLst/>
              <a:gdLst/>
              <a:ahLst/>
              <a:cxnLst/>
              <a:rect l="l" t="t" r="r" b="b"/>
              <a:pathLst>
                <a:path w="1752600" h="419100">
                  <a:moveTo>
                    <a:pt x="1711290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11290" y="0"/>
                  </a:lnTo>
                  <a:lnTo>
                    <a:pt x="1746557" y="23563"/>
                  </a:lnTo>
                  <a:lnTo>
                    <a:pt x="1752599" y="41309"/>
                  </a:lnTo>
                  <a:lnTo>
                    <a:pt x="1752599" y="377790"/>
                  </a:lnTo>
                  <a:lnTo>
                    <a:pt x="1729035" y="413057"/>
                  </a:lnTo>
                  <a:lnTo>
                    <a:pt x="1717365" y="417891"/>
                  </a:lnTo>
                  <a:lnTo>
                    <a:pt x="17112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64262" y="4089698"/>
            <a:ext cx="161870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顧客対応時間の不</a:t>
            </a:r>
            <a:r>
              <a:rPr sz="1400" b="1" spc="-5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⾜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39076" y="4005064"/>
            <a:ext cx="2352675" cy="419100"/>
            <a:chOff x="7839075" y="5534024"/>
            <a:chExt cx="2352675" cy="41910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9075" y="5656421"/>
              <a:ext cx="201409" cy="1743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34349" y="5534024"/>
              <a:ext cx="2057400" cy="419100"/>
            </a:xfrm>
            <a:custGeom>
              <a:avLst/>
              <a:gdLst/>
              <a:ahLst/>
              <a:cxnLst/>
              <a:rect l="l" t="t" r="r" b="b"/>
              <a:pathLst>
                <a:path w="2057400" h="419100">
                  <a:moveTo>
                    <a:pt x="2016090" y="419099"/>
                  </a:moveTo>
                  <a:lnTo>
                    <a:pt x="41309" y="419099"/>
                  </a:lnTo>
                  <a:lnTo>
                    <a:pt x="35233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9" y="0"/>
                  </a:lnTo>
                  <a:lnTo>
                    <a:pt x="2016090" y="0"/>
                  </a:lnTo>
                  <a:lnTo>
                    <a:pt x="2051356" y="23563"/>
                  </a:lnTo>
                  <a:lnTo>
                    <a:pt x="2057399" y="41309"/>
                  </a:lnTo>
                  <a:lnTo>
                    <a:pt x="2057399" y="377790"/>
                  </a:lnTo>
                  <a:lnTo>
                    <a:pt x="2033834" y="413057"/>
                  </a:lnTo>
                  <a:lnTo>
                    <a:pt x="2022165" y="417891"/>
                  </a:lnTo>
                  <a:lnTo>
                    <a:pt x="20160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07535" y="4077072"/>
            <a:ext cx="1971879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顧客満⾜</a:t>
            </a:r>
            <a:r>
              <a:rPr sz="1400" b="1" spc="-15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度の低下リスク</a:t>
            </a:r>
            <a:endParaRPr sz="14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7649" y="6059602"/>
            <a:ext cx="187028" cy="26939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-120796" y="5943164"/>
            <a:ext cx="10152092" cy="401391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17570" algn="dist"/>
            <a:r>
              <a:rPr sz="1800" b="1" spc="-210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お客さま</a:t>
            </a:r>
            <a:r>
              <a:rPr sz="1800" b="1" spc="-210" dirty="0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⾃⾝</a:t>
            </a:r>
            <a:r>
              <a:rPr sz="1800" b="1" spc="-210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が「いつでも‧</a:t>
            </a:r>
            <a:r>
              <a:rPr sz="1800" b="1" spc="-225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どこでも</a:t>
            </a:r>
            <a:r>
              <a:rPr sz="1800" b="1" spc="-210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‧かんたん</a:t>
            </a:r>
            <a:r>
              <a:rPr sz="1800" b="1" spc="-165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に</a:t>
            </a:r>
            <a:r>
              <a:rPr sz="1800" b="1" spc="-165" dirty="0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」</a:t>
            </a:r>
            <a:r>
              <a:rPr sz="1800" b="1" spc="-210" dirty="0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⼿</a:t>
            </a:r>
            <a:r>
              <a:rPr sz="1800" b="1" spc="-210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続きを⾏</a:t>
            </a:r>
            <a:r>
              <a:rPr sz="1800" b="1" spc="-254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え</a:t>
            </a:r>
            <a:r>
              <a:rPr sz="1800" b="1" spc="-210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る新サービス</a:t>
            </a:r>
            <a:r>
              <a:rPr sz="1800" b="1" spc="-175" dirty="0" err="1">
                <a:solidFill>
                  <a:srgbClr val="1C4ED8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の必要性</a:t>
            </a:r>
            <a:endParaRPr sz="18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4AEA64D6-B03B-4F16-8733-C6603E271E38}"/>
              </a:ext>
            </a:extLst>
          </p:cNvPr>
          <p:cNvSpPr txBox="1"/>
          <p:nvPr/>
        </p:nvSpPr>
        <p:spPr>
          <a:xfrm>
            <a:off x="1084393" y="4445645"/>
            <a:ext cx="9250173" cy="136216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spcBef>
                <a:spcPts val="969"/>
              </a:spcBef>
            </a:pPr>
            <a:r>
              <a:rPr lang="ja-JP" altLang="en-US" sz="1700" b="1" spc="-21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直面</a:t>
            </a:r>
            <a:r>
              <a:rPr sz="1700" b="1" spc="-175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する課題</a:t>
            </a:r>
            <a:endParaRPr lang="ja-JP" altLang="en-US" sz="1700" b="1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240665">
              <a:spcBef>
                <a:spcPts val="710"/>
              </a:spcBef>
            </a:pPr>
            <a:r>
              <a:rPr lang="ja-JP" altLang="en-US" sz="15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　代理店の負担増⼤</a:t>
            </a:r>
            <a:r>
              <a:rPr lang="ja-JP" altLang="en-US" sz="1500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：更新⼿続きの急増による業務過多</a:t>
            </a:r>
            <a:endParaRPr lang="ja-JP" altLang="en-US" sz="15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240665" marR="2574290">
              <a:lnSpc>
                <a:spcPct val="148100"/>
              </a:lnSpc>
            </a:pPr>
            <a:r>
              <a:rPr lang="ja-JP" altLang="en-US" sz="1500" b="1" spc="-18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sz="1500" b="1" spc="-185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顧客ニーズの変化</a:t>
            </a:r>
            <a:r>
              <a:rPr lang="ja-JP" altLang="en-US" sz="1500" b="1" spc="-18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sz="1500" spc="-185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：</a:t>
            </a:r>
            <a:r>
              <a:rPr sz="1500" spc="-185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補償内容の柔軟な</a:t>
            </a:r>
            <a:r>
              <a:rPr sz="1500" spc="-170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⾒直しと保険料抑制の要</a:t>
            </a:r>
            <a:r>
              <a:rPr sz="1500" spc="-130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望増加</a:t>
            </a:r>
            <a:endParaRPr lang="en-US" sz="1500" spc="-13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240665" marR="2574290">
              <a:lnSpc>
                <a:spcPct val="148100"/>
              </a:lnSpc>
            </a:pPr>
            <a:r>
              <a:rPr lang="ja-JP" altLang="en-US" sz="1500" b="1" spc="-17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　専⾨</a:t>
            </a:r>
            <a:r>
              <a:rPr sz="1500" b="1" spc="-170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的対応の困難</a:t>
            </a:r>
            <a:r>
              <a:rPr sz="1500" spc="-170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：代理店が⼗分な契約⼿</a:t>
            </a:r>
            <a:r>
              <a:rPr sz="1500" spc="-160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続き時間を確保できない</a:t>
            </a:r>
            <a:endParaRPr lang="ja-JP" altLang="en-US" sz="15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タイトル 2">
            <a:extLst>
              <a:ext uri="{FF2B5EF4-FFF2-40B4-BE49-F238E27FC236}">
                <a16:creationId xmlns:a16="http://schemas.microsoft.com/office/drawing/2014/main" id="{D37BCE10-D21D-46CE-91DF-A9672044674C}"/>
              </a:ext>
            </a:extLst>
          </p:cNvPr>
          <p:cNvSpPr txBox="1">
            <a:spLocks/>
          </p:cNvSpPr>
          <p:nvPr/>
        </p:nvSpPr>
        <p:spPr>
          <a:xfrm>
            <a:off x="119336" y="116639"/>
            <a:ext cx="4812961" cy="46166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26262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３．導入の背景</a:t>
            </a:r>
            <a:endParaRPr lang="ja-JP" altLang="en-US" kern="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0C01CE1-AC11-448F-A7B6-8D688051278A}"/>
              </a:ext>
            </a:extLst>
          </p:cNvPr>
          <p:cNvSpPr/>
          <p:nvPr/>
        </p:nvSpPr>
        <p:spPr bwMode="auto">
          <a:xfrm rot="5400000">
            <a:off x="8983529" y="2508935"/>
            <a:ext cx="349814" cy="263066"/>
          </a:xfrm>
          <a:prstGeom prst="rightArrow">
            <a:avLst/>
          </a:prstGeom>
          <a:solidFill>
            <a:srgbClr val="FF6A6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448843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887243"/>
            <a:ext cx="11582400" cy="1047750"/>
            <a:chOff x="304799" y="5886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5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15371" y="1372"/>
                  </a:lnTo>
                  <a:lnTo>
                    <a:pt x="11519972" y="2287"/>
                  </a:lnTo>
                  <a:lnTo>
                    <a:pt x="11524439" y="3642"/>
                  </a:lnTo>
                  <a:lnTo>
                    <a:pt x="11528773" y="5437"/>
                  </a:lnTo>
                  <a:lnTo>
                    <a:pt x="11533106" y="7232"/>
                  </a:lnTo>
                  <a:lnTo>
                    <a:pt x="11537223" y="9433"/>
                  </a:lnTo>
                  <a:lnTo>
                    <a:pt x="11541123" y="12039"/>
                  </a:lnTo>
                  <a:lnTo>
                    <a:pt x="11545023" y="14645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41123" y="1026184"/>
                  </a:lnTo>
                  <a:lnTo>
                    <a:pt x="11537223" y="1028790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7848" y="1023578"/>
                  </a:lnTo>
                  <a:lnTo>
                    <a:pt x="5437" y="994124"/>
                  </a:lnTo>
                  <a:lnTo>
                    <a:pt x="3642" y="989790"/>
                  </a:lnTo>
                  <a:lnTo>
                    <a:pt x="2287" y="98532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267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905499" y="1985417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3128" y="3570256"/>
            <a:ext cx="230568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215" dirty="0">
                <a:latin typeface="SimSun"/>
                <a:cs typeface="SimSun"/>
              </a:rPr>
              <a:t>クラウド化によるメリット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" y="4401343"/>
            <a:ext cx="3705225" cy="1181100"/>
            <a:chOff x="304799" y="44005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1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88811" y="55858"/>
                  </a:lnTo>
                  <a:lnTo>
                    <a:pt x="3691085" y="61348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8"/>
                  </a:lnTo>
                  <a:lnTo>
                    <a:pt x="3680449" y="1131358"/>
                  </a:lnTo>
                  <a:lnTo>
                    <a:pt x="3677148" y="1136298"/>
                  </a:lnTo>
                  <a:lnTo>
                    <a:pt x="3673397" y="1140869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6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18550" y="1136298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4785585"/>
              <a:ext cx="321945" cy="297180"/>
            </a:xfrm>
            <a:custGeom>
              <a:avLst/>
              <a:gdLst/>
              <a:ahLst/>
              <a:cxnLst/>
              <a:rect l="l" t="t" r="r" b="b"/>
              <a:pathLst>
                <a:path w="321944" h="297179">
                  <a:moveTo>
                    <a:pt x="40751" y="126917"/>
                  </a:moveTo>
                  <a:lnTo>
                    <a:pt x="32347" y="125727"/>
                  </a:lnTo>
                  <a:lnTo>
                    <a:pt x="25061" y="121363"/>
                  </a:lnTo>
                  <a:lnTo>
                    <a:pt x="20167" y="114777"/>
                  </a:lnTo>
                  <a:lnTo>
                    <a:pt x="18098" y="106834"/>
                  </a:lnTo>
                  <a:lnTo>
                    <a:pt x="19288" y="98402"/>
                  </a:lnTo>
                  <a:lnTo>
                    <a:pt x="43247" y="55051"/>
                  </a:lnTo>
                  <a:lnTo>
                    <a:pt x="93413" y="14222"/>
                  </a:lnTo>
                  <a:lnTo>
                    <a:pt x="137401" y="130"/>
                  </a:lnTo>
                  <a:lnTo>
                    <a:pt x="183156" y="0"/>
                  </a:lnTo>
                  <a:lnTo>
                    <a:pt x="227224" y="13827"/>
                  </a:lnTo>
                  <a:lnTo>
                    <a:pt x="265598" y="41216"/>
                  </a:lnTo>
                  <a:lnTo>
                    <a:pt x="160332" y="41216"/>
                  </a:lnTo>
                  <a:lnTo>
                    <a:pt x="120243" y="49147"/>
                  </a:lnTo>
                  <a:lnTo>
                    <a:pt x="84988" y="72618"/>
                  </a:lnTo>
                  <a:lnTo>
                    <a:pt x="59672" y="112667"/>
                  </a:lnTo>
                  <a:lnTo>
                    <a:pt x="55411" y="119766"/>
                  </a:lnTo>
                  <a:lnTo>
                    <a:pt x="55299" y="119954"/>
                  </a:lnTo>
                  <a:lnTo>
                    <a:pt x="48697" y="124848"/>
                  </a:lnTo>
                  <a:lnTo>
                    <a:pt x="40751" y="126917"/>
                  </a:lnTo>
                  <a:close/>
                </a:path>
                <a:path w="321944" h="297179">
                  <a:moveTo>
                    <a:pt x="321468" y="41609"/>
                  </a:moveTo>
                  <a:lnTo>
                    <a:pt x="266149" y="41609"/>
                  </a:lnTo>
                  <a:lnTo>
                    <a:pt x="298631" y="9128"/>
                  </a:lnTo>
                  <a:lnTo>
                    <a:pt x="305529" y="7788"/>
                  </a:lnTo>
                  <a:lnTo>
                    <a:pt x="317584" y="12744"/>
                  </a:lnTo>
                  <a:lnTo>
                    <a:pt x="321468" y="18638"/>
                  </a:lnTo>
                  <a:lnTo>
                    <a:pt x="321468" y="41609"/>
                  </a:lnTo>
                  <a:close/>
                </a:path>
                <a:path w="321944" h="297179">
                  <a:moveTo>
                    <a:pt x="314318" y="126917"/>
                  </a:moveTo>
                  <a:lnTo>
                    <a:pt x="213150" y="126917"/>
                  </a:lnTo>
                  <a:lnTo>
                    <a:pt x="207280" y="123048"/>
                  </a:lnTo>
                  <a:lnTo>
                    <a:pt x="202324" y="110993"/>
                  </a:lnTo>
                  <a:lnTo>
                    <a:pt x="203663" y="104095"/>
                  </a:lnTo>
                  <a:lnTo>
                    <a:pt x="235877" y="71948"/>
                  </a:lnTo>
                  <a:lnTo>
                    <a:pt x="200472" y="48818"/>
                  </a:lnTo>
                  <a:lnTo>
                    <a:pt x="160332" y="41216"/>
                  </a:lnTo>
                  <a:lnTo>
                    <a:pt x="265598" y="41216"/>
                  </a:lnTo>
                  <a:lnTo>
                    <a:pt x="266149" y="41609"/>
                  </a:lnTo>
                  <a:lnTo>
                    <a:pt x="321468" y="41609"/>
                  </a:lnTo>
                  <a:lnTo>
                    <a:pt x="321468" y="119766"/>
                  </a:lnTo>
                  <a:lnTo>
                    <a:pt x="314318" y="126917"/>
                  </a:lnTo>
                  <a:close/>
                </a:path>
                <a:path w="321944" h="297179">
                  <a:moveTo>
                    <a:pt x="15939" y="288939"/>
                  </a:moveTo>
                  <a:lnTo>
                    <a:pt x="3884" y="283983"/>
                  </a:lnTo>
                  <a:lnTo>
                    <a:pt x="0" y="278090"/>
                  </a:lnTo>
                  <a:lnTo>
                    <a:pt x="120" y="176841"/>
                  </a:lnTo>
                  <a:lnTo>
                    <a:pt x="7166" y="169795"/>
                  </a:lnTo>
                  <a:lnTo>
                    <a:pt x="108294" y="169795"/>
                  </a:lnTo>
                  <a:lnTo>
                    <a:pt x="114188" y="173679"/>
                  </a:lnTo>
                  <a:lnTo>
                    <a:pt x="119144" y="185734"/>
                  </a:lnTo>
                  <a:lnTo>
                    <a:pt x="117804" y="192633"/>
                  </a:lnTo>
                  <a:lnTo>
                    <a:pt x="85658" y="224847"/>
                  </a:lnTo>
                  <a:lnTo>
                    <a:pt x="121063" y="247976"/>
                  </a:lnTo>
                  <a:lnTo>
                    <a:pt x="158772" y="255118"/>
                  </a:lnTo>
                  <a:lnTo>
                    <a:pt x="55319" y="255118"/>
                  </a:lnTo>
                  <a:lnTo>
                    <a:pt x="22837" y="287600"/>
                  </a:lnTo>
                  <a:lnTo>
                    <a:pt x="15939" y="288939"/>
                  </a:lnTo>
                  <a:close/>
                </a:path>
                <a:path w="321944" h="297179">
                  <a:moveTo>
                    <a:pt x="265257" y="255579"/>
                  </a:moveTo>
                  <a:lnTo>
                    <a:pt x="161203" y="255579"/>
                  </a:lnTo>
                  <a:lnTo>
                    <a:pt x="201292" y="247648"/>
                  </a:lnTo>
                  <a:lnTo>
                    <a:pt x="236547" y="224177"/>
                  </a:lnTo>
                  <a:lnTo>
                    <a:pt x="244750" y="215028"/>
                  </a:lnTo>
                  <a:lnTo>
                    <a:pt x="251691" y="205232"/>
                  </a:lnTo>
                  <a:lnTo>
                    <a:pt x="257389" y="194896"/>
                  </a:lnTo>
                  <a:lnTo>
                    <a:pt x="261863" y="184127"/>
                  </a:lnTo>
                  <a:lnTo>
                    <a:pt x="266236" y="176841"/>
                  </a:lnTo>
                  <a:lnTo>
                    <a:pt x="272838" y="171947"/>
                  </a:lnTo>
                  <a:lnTo>
                    <a:pt x="281101" y="169795"/>
                  </a:lnTo>
                  <a:lnTo>
                    <a:pt x="280199" y="169795"/>
                  </a:lnTo>
                  <a:lnTo>
                    <a:pt x="289187" y="171067"/>
                  </a:lnTo>
                  <a:lnTo>
                    <a:pt x="296474" y="175431"/>
                  </a:lnTo>
                  <a:lnTo>
                    <a:pt x="301368" y="182018"/>
                  </a:lnTo>
                  <a:lnTo>
                    <a:pt x="303437" y="189960"/>
                  </a:lnTo>
                  <a:lnTo>
                    <a:pt x="302247" y="198392"/>
                  </a:lnTo>
                  <a:lnTo>
                    <a:pt x="295958" y="213499"/>
                  </a:lnTo>
                  <a:lnTo>
                    <a:pt x="287948" y="227977"/>
                  </a:lnTo>
                  <a:lnTo>
                    <a:pt x="278231" y="241678"/>
                  </a:lnTo>
                  <a:lnTo>
                    <a:pt x="266819" y="254448"/>
                  </a:lnTo>
                  <a:lnTo>
                    <a:pt x="265257" y="255579"/>
                  </a:lnTo>
                  <a:close/>
                </a:path>
                <a:path w="321944" h="297179">
                  <a:moveTo>
                    <a:pt x="138311" y="296728"/>
                  </a:moveTo>
                  <a:lnTo>
                    <a:pt x="94243" y="282901"/>
                  </a:lnTo>
                  <a:lnTo>
                    <a:pt x="55319" y="255118"/>
                  </a:lnTo>
                  <a:lnTo>
                    <a:pt x="158772" y="255118"/>
                  </a:lnTo>
                  <a:lnTo>
                    <a:pt x="161203" y="255579"/>
                  </a:lnTo>
                  <a:lnTo>
                    <a:pt x="265257" y="255579"/>
                  </a:lnTo>
                  <a:lnTo>
                    <a:pt x="228055" y="282505"/>
                  </a:lnTo>
                  <a:lnTo>
                    <a:pt x="184067" y="296597"/>
                  </a:lnTo>
                  <a:lnTo>
                    <a:pt x="138311" y="296728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4528319"/>
            <a:ext cx="15494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柔軟性</a:t>
            </a: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‧</a:t>
            </a: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拡張性の向上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4944269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400" y="4828355"/>
            <a:ext cx="227901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25" dirty="0">
                <a:latin typeface="PMingLiU"/>
                <a:cs typeface="PMingLiU"/>
              </a:rPr>
              <a:t>アクセス</a:t>
            </a:r>
            <a:r>
              <a:rPr sz="1150" spc="-110" dirty="0">
                <a:latin typeface="SimSun"/>
                <a:cs typeface="SimSun"/>
              </a:rPr>
              <a:t>増加時に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動で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拡張</a:t>
            </a:r>
            <a:r>
              <a:rPr sz="1150" spc="-110" dirty="0">
                <a:latin typeface="SimSun"/>
                <a:cs typeface="SimSun"/>
              </a:rPr>
              <a:t>短期間での機能追加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00" dirty="0">
                <a:latin typeface="SimSun"/>
                <a:cs typeface="SimSun"/>
              </a:rPr>
              <a:t>変更が容易</a:t>
            </a:r>
            <a:endParaRPr sz="1150">
              <a:latin typeface="SimSun"/>
              <a:cs typeface="SimSun"/>
            </a:endParaRPr>
          </a:p>
          <a:p>
            <a:pPr marL="12700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ビジネス</a:t>
            </a:r>
            <a:r>
              <a:rPr sz="1150" spc="-105" dirty="0">
                <a:latin typeface="SimSun"/>
                <a:cs typeface="SimSun"/>
              </a:rPr>
              <a:t>要件の変化に迅速対応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4401343"/>
            <a:ext cx="3714750" cy="1181100"/>
            <a:chOff x="4238624" y="44005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74519" y="22301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9974" y="1131358"/>
                  </a:lnTo>
                  <a:lnTo>
                    <a:pt x="3686673" y="1136298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6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1290" y="47624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5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5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4528319"/>
            <a:ext cx="18453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可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⽤</a:t>
            </a: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性</a:t>
            </a:r>
            <a:r>
              <a:rPr sz="1350" spc="-185" dirty="0">
                <a:solidFill>
                  <a:srgbClr val="0177BD"/>
                </a:solidFill>
                <a:latin typeface="PMingLiU"/>
                <a:cs typeface="PMingLiU"/>
              </a:rPr>
              <a:t>‧セキュリティ</a:t>
            </a:r>
            <a:r>
              <a:rPr sz="1350" spc="-110" dirty="0">
                <a:solidFill>
                  <a:srgbClr val="0177BD"/>
                </a:solidFill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4944269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4828356"/>
            <a:ext cx="2151380" cy="56630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冗</a:t>
            </a:r>
            <a:r>
              <a:rPr sz="1150" spc="-110" dirty="0">
                <a:latin typeface="Meiryo"/>
                <a:cs typeface="Meiryo"/>
              </a:rPr>
              <a:t>⻑</a:t>
            </a:r>
            <a:r>
              <a:rPr sz="1150" spc="-110" dirty="0">
                <a:latin typeface="SimSun"/>
                <a:cs typeface="SimSun"/>
              </a:rPr>
              <a:t>構成に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可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95" dirty="0">
                <a:latin typeface="SimSun"/>
                <a:cs typeface="SimSun"/>
              </a:rPr>
              <a:t>性の確保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最新の</a:t>
            </a:r>
            <a:r>
              <a:rPr sz="1150" spc="-125" dirty="0">
                <a:latin typeface="PMingLiU"/>
                <a:cs typeface="PMingLiU"/>
              </a:rPr>
              <a:t>セキュリティ</a:t>
            </a:r>
            <a:r>
              <a:rPr sz="1150" spc="-110" dirty="0">
                <a:latin typeface="SimSun"/>
                <a:cs typeface="SimSun"/>
              </a:rPr>
              <a:t>対策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9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災害時の</a:t>
            </a:r>
            <a:r>
              <a:rPr sz="1150" spc="-110" dirty="0">
                <a:latin typeface="PMingLiU"/>
                <a:cs typeface="PMingLiU"/>
              </a:rPr>
              <a:t>データ</a:t>
            </a:r>
            <a:r>
              <a:rPr sz="1150" spc="-105" dirty="0">
                <a:latin typeface="SimSun"/>
                <a:cs typeface="SimSun"/>
              </a:rPr>
              <a:t>保全と業務継続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4" y="4401343"/>
            <a:ext cx="3705225" cy="1181100"/>
            <a:chOff x="8181973" y="44005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8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6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8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89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43924" y="47839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4"/>
                  </a:lnTo>
                  <a:lnTo>
                    <a:pt x="321468" y="257174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899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4">
                  <a:moveTo>
                    <a:pt x="275056" y="119680"/>
                  </a:moveTo>
                  <a:lnTo>
                    <a:pt x="214312" y="119680"/>
                  </a:lnTo>
                  <a:lnTo>
                    <a:pt x="284834" y="49090"/>
                  </a:lnTo>
                  <a:lnTo>
                    <a:pt x="291929" y="44381"/>
                  </a:lnTo>
                  <a:lnTo>
                    <a:pt x="300004" y="42812"/>
                  </a:lnTo>
                  <a:lnTo>
                    <a:pt x="308078" y="44381"/>
                  </a:lnTo>
                  <a:lnTo>
                    <a:pt x="315173" y="49090"/>
                  </a:lnTo>
                  <a:lnTo>
                    <a:pt x="319882" y="56185"/>
                  </a:lnTo>
                  <a:lnTo>
                    <a:pt x="321452" y="64260"/>
                  </a:lnTo>
                  <a:lnTo>
                    <a:pt x="319882" y="72334"/>
                  </a:lnTo>
                  <a:lnTo>
                    <a:pt x="314908" y="79827"/>
                  </a:lnTo>
                  <a:lnTo>
                    <a:pt x="275056" y="119680"/>
                  </a:lnTo>
                  <a:close/>
                </a:path>
                <a:path w="342900" h="300354">
                  <a:moveTo>
                    <a:pt x="85691" y="192864"/>
                  </a:moveTo>
                  <a:lnTo>
                    <a:pt x="77617" y="191294"/>
                  </a:lnTo>
                  <a:lnTo>
                    <a:pt x="70522" y="186585"/>
                  </a:lnTo>
                  <a:lnTo>
                    <a:pt x="65813" y="179490"/>
                  </a:lnTo>
                  <a:lnTo>
                    <a:pt x="64243" y="171416"/>
                  </a:lnTo>
                  <a:lnTo>
                    <a:pt x="65813" y="163342"/>
                  </a:lnTo>
                  <a:lnTo>
                    <a:pt x="70522" y="156247"/>
                  </a:lnTo>
                  <a:lnTo>
                    <a:pt x="145531" y="81237"/>
                  </a:lnTo>
                  <a:lnTo>
                    <a:pt x="152626" y="76528"/>
                  </a:lnTo>
                  <a:lnTo>
                    <a:pt x="160700" y="74959"/>
                  </a:lnTo>
                  <a:lnTo>
                    <a:pt x="168775" y="76528"/>
                  </a:lnTo>
                  <a:lnTo>
                    <a:pt x="175870" y="81237"/>
                  </a:lnTo>
                  <a:lnTo>
                    <a:pt x="214312" y="119680"/>
                  </a:lnTo>
                  <a:lnTo>
                    <a:pt x="275056" y="119680"/>
                  </a:lnTo>
                  <a:lnTo>
                    <a:pt x="267957" y="126779"/>
                  </a:lnTo>
                  <a:lnTo>
                    <a:pt x="160734" y="126779"/>
                  </a:lnTo>
                  <a:lnTo>
                    <a:pt x="100860" y="186585"/>
                  </a:lnTo>
                  <a:lnTo>
                    <a:pt x="93765" y="191294"/>
                  </a:lnTo>
                  <a:lnTo>
                    <a:pt x="85691" y="192864"/>
                  </a:lnTo>
                  <a:close/>
                </a:path>
                <a:path w="342900" h="300354">
                  <a:moveTo>
                    <a:pt x="314908" y="79827"/>
                  </a:moveTo>
                  <a:lnTo>
                    <a:pt x="315162" y="79445"/>
                  </a:lnTo>
                  <a:lnTo>
                    <a:pt x="315291" y="79445"/>
                  </a:lnTo>
                  <a:lnTo>
                    <a:pt x="314908" y="79827"/>
                  </a:lnTo>
                  <a:close/>
                </a:path>
                <a:path w="342900" h="300354">
                  <a:moveTo>
                    <a:pt x="214776" y="171416"/>
                  </a:moveTo>
                  <a:lnTo>
                    <a:pt x="213915" y="171416"/>
                  </a:lnTo>
                  <a:lnTo>
                    <a:pt x="206271" y="169930"/>
                  </a:lnTo>
                  <a:lnTo>
                    <a:pt x="199176" y="165221"/>
                  </a:lnTo>
                  <a:lnTo>
                    <a:pt x="160734" y="126779"/>
                  </a:lnTo>
                  <a:lnTo>
                    <a:pt x="267957" y="126779"/>
                  </a:lnTo>
                  <a:lnTo>
                    <a:pt x="229515" y="165221"/>
                  </a:lnTo>
                  <a:lnTo>
                    <a:pt x="222420" y="169930"/>
                  </a:lnTo>
                  <a:lnTo>
                    <a:pt x="214776" y="17141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4528319"/>
            <a:ext cx="9398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コスト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4944269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0" y="4828355"/>
            <a:ext cx="14922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初期投資の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90" dirty="0">
                <a:latin typeface="SimSun"/>
                <a:cs typeface="SimSun"/>
              </a:rPr>
              <a:t>幅削減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利</a:t>
            </a:r>
            <a:r>
              <a:rPr sz="1150" spc="-110" dirty="0">
                <a:latin typeface="Meiryo"/>
                <a:cs typeface="Meiryo"/>
              </a:rPr>
              <a:t>⽤量</a:t>
            </a:r>
            <a:r>
              <a:rPr sz="1150" spc="-110" dirty="0">
                <a:latin typeface="SimSun"/>
                <a:cs typeface="SimSun"/>
              </a:rPr>
              <a:t>に応じた従</a:t>
            </a:r>
            <a:r>
              <a:rPr sz="1150" spc="-110" dirty="0">
                <a:latin typeface="Meiryo"/>
                <a:cs typeface="Meiryo"/>
              </a:rPr>
              <a:t>量</a:t>
            </a:r>
            <a:r>
              <a:rPr sz="1150" spc="-110" dirty="0">
                <a:latin typeface="SimSun"/>
                <a:cs typeface="SimSun"/>
              </a:rPr>
              <a:t>課</a:t>
            </a:r>
            <a:r>
              <a:rPr sz="1150" spc="-114" dirty="0">
                <a:latin typeface="Meiryo"/>
                <a:cs typeface="Meiryo"/>
              </a:rPr>
              <a:t>⾦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保守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114" dirty="0">
                <a:latin typeface="SimSun"/>
                <a:cs typeface="SimSun"/>
              </a:rPr>
              <a:t>の低減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6000120"/>
            <a:ext cx="6400800" cy="72282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当社初の</a:t>
            </a:r>
            <a:r>
              <a:rPr sz="1350" spc="-185" dirty="0">
                <a:latin typeface="PMingLiU"/>
                <a:cs typeface="PMingLiU"/>
              </a:rPr>
              <a:t>クラウドネイティブ</a:t>
            </a:r>
            <a:r>
              <a:rPr sz="1350" spc="-170" dirty="0">
                <a:latin typeface="SimSun"/>
                <a:cs typeface="SimSun"/>
              </a:rPr>
              <a:t>開発に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</a:t>
            </a:r>
            <a:r>
              <a:rPr sz="1350" spc="-185" dirty="0">
                <a:latin typeface="PMingLiU"/>
                <a:cs typeface="PMingLiU"/>
              </a:rPr>
              <a:t>システム</a:t>
            </a:r>
            <a:r>
              <a:rPr sz="1350" spc="-170" dirty="0">
                <a:latin typeface="SimSun"/>
                <a:cs typeface="SimSun"/>
              </a:rPr>
              <a:t>の柔軟性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拡張性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可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SimSun"/>
                <a:cs typeface="SimSun"/>
              </a:rPr>
              <a:t>性が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50" dirty="0">
                <a:latin typeface="SimSun"/>
                <a:cs typeface="SimSun"/>
              </a:rPr>
              <a:t>幅に向上。</a:t>
            </a:r>
            <a:r>
              <a:rPr sz="1350" spc="-175" dirty="0">
                <a:latin typeface="SimSun"/>
                <a:cs typeface="SimSun"/>
              </a:rPr>
              <a:t>お客さまの利便性向上と同時に、運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コスト</a:t>
            </a:r>
            <a:r>
              <a:rPr sz="1350" spc="-170" dirty="0">
                <a:latin typeface="SimSun"/>
                <a:cs typeface="SimSun"/>
              </a:rPr>
              <a:t>削減と</a:t>
            </a:r>
            <a:r>
              <a:rPr sz="1350" spc="-185" dirty="0">
                <a:latin typeface="PMingLiU"/>
                <a:cs typeface="PMingLiU"/>
              </a:rPr>
              <a:t>セキュリティ</a:t>
            </a:r>
            <a:r>
              <a:rPr sz="1350" spc="-160" dirty="0">
                <a:latin typeface="SimSun"/>
                <a:cs typeface="SimSun"/>
              </a:rPr>
              <a:t>強化も実現しました。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43199" y="1162843"/>
            <a:ext cx="2857500" cy="1905000"/>
            <a:chOff x="2743199" y="1162049"/>
            <a:chExt cx="2857500" cy="1905000"/>
          </a:xfrm>
        </p:grpSpPr>
        <p:sp>
          <p:nvSpPr>
            <p:cNvPr id="36" name="object 36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3349" y="126682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171450"/>
                  </a:moveTo>
                  <a:lnTo>
                    <a:pt x="57150" y="171450"/>
                  </a:lnTo>
                  <a:lnTo>
                    <a:pt x="34922" y="166953"/>
                  </a:lnTo>
                  <a:lnTo>
                    <a:pt x="16754" y="154695"/>
                  </a:lnTo>
                  <a:lnTo>
                    <a:pt x="4496" y="136527"/>
                  </a:lnTo>
                  <a:lnTo>
                    <a:pt x="0" y="1143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457200" y="64293"/>
                  </a:lnTo>
                  <a:lnTo>
                    <a:pt x="304339" y="64293"/>
                  </a:lnTo>
                  <a:lnTo>
                    <a:pt x="301605" y="64837"/>
                  </a:lnTo>
                  <a:lnTo>
                    <a:pt x="285749" y="82883"/>
                  </a:lnTo>
                  <a:lnTo>
                    <a:pt x="285749" y="88566"/>
                  </a:lnTo>
                  <a:lnTo>
                    <a:pt x="304339" y="107156"/>
                  </a:lnTo>
                  <a:lnTo>
                    <a:pt x="457200" y="107156"/>
                  </a:lnTo>
                  <a:lnTo>
                    <a:pt x="457200" y="114300"/>
                  </a:lnTo>
                  <a:lnTo>
                    <a:pt x="452703" y="136527"/>
                  </a:lnTo>
                  <a:lnTo>
                    <a:pt x="440445" y="154695"/>
                  </a:lnTo>
                  <a:lnTo>
                    <a:pt x="422277" y="166953"/>
                  </a:lnTo>
                  <a:lnTo>
                    <a:pt x="400050" y="171450"/>
                  </a:lnTo>
                  <a:close/>
                </a:path>
                <a:path w="457200" h="400050">
                  <a:moveTo>
                    <a:pt x="368633" y="107156"/>
                  </a:moveTo>
                  <a:lnTo>
                    <a:pt x="310023" y="107156"/>
                  </a:lnTo>
                  <a:lnTo>
                    <a:pt x="312756" y="106612"/>
                  </a:lnTo>
                  <a:lnTo>
                    <a:pt x="318008" y="104437"/>
                  </a:lnTo>
                  <a:lnTo>
                    <a:pt x="328612" y="88566"/>
                  </a:lnTo>
                  <a:lnTo>
                    <a:pt x="328612" y="82883"/>
                  </a:lnTo>
                  <a:lnTo>
                    <a:pt x="310023" y="64293"/>
                  </a:lnTo>
                  <a:lnTo>
                    <a:pt x="368633" y="64293"/>
                  </a:lnTo>
                  <a:lnTo>
                    <a:pt x="350043" y="82883"/>
                  </a:lnTo>
                  <a:lnTo>
                    <a:pt x="350043" y="88566"/>
                  </a:lnTo>
                  <a:lnTo>
                    <a:pt x="365899" y="106612"/>
                  </a:lnTo>
                  <a:lnTo>
                    <a:pt x="368633" y="107156"/>
                  </a:lnTo>
                  <a:close/>
                </a:path>
                <a:path w="457200" h="400050">
                  <a:moveTo>
                    <a:pt x="457200" y="107156"/>
                  </a:moveTo>
                  <a:lnTo>
                    <a:pt x="374316" y="107156"/>
                  </a:lnTo>
                  <a:lnTo>
                    <a:pt x="377050" y="106612"/>
                  </a:lnTo>
                  <a:lnTo>
                    <a:pt x="382301" y="104437"/>
                  </a:lnTo>
                  <a:lnTo>
                    <a:pt x="392906" y="88566"/>
                  </a:lnTo>
                  <a:lnTo>
                    <a:pt x="392906" y="82883"/>
                  </a:lnTo>
                  <a:lnTo>
                    <a:pt x="374316" y="64293"/>
                  </a:lnTo>
                  <a:lnTo>
                    <a:pt x="457200" y="64293"/>
                  </a:lnTo>
                  <a:lnTo>
                    <a:pt x="457200" y="107156"/>
                  </a:lnTo>
                  <a:close/>
                </a:path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285750"/>
                  </a:lnTo>
                  <a:lnTo>
                    <a:pt x="4496" y="263522"/>
                  </a:lnTo>
                  <a:lnTo>
                    <a:pt x="16754" y="245354"/>
                  </a:lnTo>
                  <a:lnTo>
                    <a:pt x="34922" y="233096"/>
                  </a:lnTo>
                  <a:lnTo>
                    <a:pt x="57150" y="228600"/>
                  </a:lnTo>
                  <a:lnTo>
                    <a:pt x="400050" y="228600"/>
                  </a:lnTo>
                  <a:lnTo>
                    <a:pt x="422277" y="233096"/>
                  </a:lnTo>
                  <a:lnTo>
                    <a:pt x="440445" y="245354"/>
                  </a:lnTo>
                  <a:lnTo>
                    <a:pt x="452703" y="263522"/>
                  </a:lnTo>
                  <a:lnTo>
                    <a:pt x="457200" y="285750"/>
                  </a:lnTo>
                  <a:lnTo>
                    <a:pt x="457200" y="292893"/>
                  </a:lnTo>
                  <a:lnTo>
                    <a:pt x="304339" y="292893"/>
                  </a:lnTo>
                  <a:lnTo>
                    <a:pt x="301605" y="293437"/>
                  </a:lnTo>
                  <a:lnTo>
                    <a:pt x="285749" y="311483"/>
                  </a:lnTo>
                  <a:lnTo>
                    <a:pt x="285749" y="317166"/>
                  </a:lnTo>
                  <a:lnTo>
                    <a:pt x="304339" y="335756"/>
                  </a:lnTo>
                  <a:lnTo>
                    <a:pt x="457200" y="335756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375776" y="335756"/>
                  </a:moveTo>
                  <a:lnTo>
                    <a:pt x="310023" y="335756"/>
                  </a:lnTo>
                  <a:lnTo>
                    <a:pt x="312756" y="335212"/>
                  </a:lnTo>
                  <a:lnTo>
                    <a:pt x="318008" y="333037"/>
                  </a:lnTo>
                  <a:lnTo>
                    <a:pt x="328612" y="317166"/>
                  </a:lnTo>
                  <a:lnTo>
                    <a:pt x="328612" y="311483"/>
                  </a:lnTo>
                  <a:lnTo>
                    <a:pt x="310023" y="292893"/>
                  </a:lnTo>
                  <a:lnTo>
                    <a:pt x="375776" y="292893"/>
                  </a:lnTo>
                  <a:lnTo>
                    <a:pt x="357187" y="311483"/>
                  </a:lnTo>
                  <a:lnTo>
                    <a:pt x="357187" y="317166"/>
                  </a:lnTo>
                  <a:lnTo>
                    <a:pt x="373042" y="335212"/>
                  </a:lnTo>
                  <a:lnTo>
                    <a:pt x="375776" y="335756"/>
                  </a:lnTo>
                  <a:close/>
                </a:path>
                <a:path w="457200" h="400050">
                  <a:moveTo>
                    <a:pt x="457200" y="335756"/>
                  </a:moveTo>
                  <a:lnTo>
                    <a:pt x="381460" y="335756"/>
                  </a:lnTo>
                  <a:lnTo>
                    <a:pt x="384194" y="335212"/>
                  </a:lnTo>
                  <a:lnTo>
                    <a:pt x="389445" y="333037"/>
                  </a:lnTo>
                  <a:lnTo>
                    <a:pt x="400049" y="317166"/>
                  </a:lnTo>
                  <a:lnTo>
                    <a:pt x="400049" y="311483"/>
                  </a:lnTo>
                  <a:lnTo>
                    <a:pt x="381460" y="292893"/>
                  </a:lnTo>
                  <a:lnTo>
                    <a:pt x="457200" y="292893"/>
                  </a:lnTo>
                  <a:lnTo>
                    <a:pt x="457200" y="335756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51883" y="1801524"/>
            <a:ext cx="124015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 dirty="0">
              <a:latin typeface="SimSun"/>
              <a:cs typeface="SimSun"/>
            </a:endParaRPr>
          </a:p>
          <a:p>
            <a:pPr algn="ctr">
              <a:spcBef>
                <a:spcPts val="110"/>
              </a:spcBef>
            </a:pPr>
            <a:r>
              <a:rPr sz="1350" spc="-185" dirty="0">
                <a:latin typeface="PMingLiU"/>
                <a:cs typeface="PMingLiU"/>
              </a:rPr>
              <a:t>オンプレミス</a:t>
            </a:r>
            <a:r>
              <a:rPr sz="1350" spc="-110" dirty="0">
                <a:latin typeface="SimSun"/>
                <a:cs typeface="SimSun"/>
              </a:rPr>
              <a:t>環境</a:t>
            </a:r>
            <a:endParaRPr sz="1350" dirty="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0546" y="2389956"/>
            <a:ext cx="1663064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固定的な</a:t>
            </a:r>
            <a:r>
              <a:rPr sz="1150" spc="-110" dirty="0">
                <a:latin typeface="PMingLiU"/>
                <a:cs typeface="PMingLiU"/>
              </a:rPr>
              <a:t>リソース</a:t>
            </a:r>
            <a:endParaRPr sz="1150" dirty="0">
              <a:latin typeface="PMingLiU"/>
              <a:cs typeface="PMingLiU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拡張に時間</a:t>
            </a:r>
            <a:r>
              <a:rPr sz="1050" dirty="0">
                <a:latin typeface="Liberation Sans"/>
                <a:cs typeface="Liberation Sans"/>
              </a:rPr>
              <a:t>/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90" dirty="0">
                <a:latin typeface="SimSun"/>
                <a:cs typeface="SimSun"/>
              </a:rPr>
              <a:t>が必要</a:t>
            </a:r>
            <a:endParaRPr sz="1150" dirty="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負荷が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80" dirty="0">
                <a:latin typeface="SimSun"/>
                <a:cs typeface="SimSun"/>
              </a:rPr>
              <a:t>きい</a:t>
            </a:r>
            <a:endParaRPr sz="1150" dirty="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1299" y="1162843"/>
            <a:ext cx="2857500" cy="1905000"/>
            <a:chOff x="6591299" y="1162049"/>
            <a:chExt cx="2857500" cy="1905000"/>
          </a:xfrm>
        </p:grpSpPr>
        <p:sp>
          <p:nvSpPr>
            <p:cNvPr id="42" name="object 42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4299" y="126682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33928" y="1801524"/>
            <a:ext cx="97218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新システム</a:t>
            </a:r>
            <a:endParaRPr sz="1700">
              <a:latin typeface="SimSun"/>
              <a:cs typeface="SimSun"/>
            </a:endParaRPr>
          </a:p>
          <a:p>
            <a:pPr marL="28575">
              <a:spcBef>
                <a:spcPts val="110"/>
              </a:spcBef>
            </a:pP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10" dirty="0">
                <a:latin typeface="SimSun"/>
                <a:cs typeface="SimSun"/>
              </a:rPr>
              <a:t>基盤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5859" y="2389956"/>
            <a:ext cx="148844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柔軟な</a:t>
            </a:r>
            <a:r>
              <a:rPr sz="1150" spc="-125" dirty="0">
                <a:solidFill>
                  <a:srgbClr val="1C4ED8"/>
                </a:solidFill>
                <a:latin typeface="PMingLiU"/>
                <a:cs typeface="PMingLiU"/>
              </a:rPr>
              <a:t>リソース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配分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迅速な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スケール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対応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動化に</a:t>
            </a:r>
            <a:r>
              <a:rPr sz="1150" spc="-130" dirty="0">
                <a:solidFill>
                  <a:srgbClr val="1C4ED8"/>
                </a:solidFill>
                <a:latin typeface="PMingLiU"/>
                <a:cs typeface="PMingLiU"/>
              </a:rPr>
              <a:t>よる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効率運</a:t>
            </a:r>
            <a:r>
              <a:rPr sz="1150" spc="-50" dirty="0">
                <a:solidFill>
                  <a:srgbClr val="1C4ED8"/>
                </a:solidFill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258343"/>
            <a:ext cx="11582400" cy="647700"/>
          </a:xfrm>
          <a:custGeom>
            <a:avLst/>
            <a:gdLst/>
            <a:ahLst/>
            <a:cxnLst/>
            <a:rect l="l" t="t" r="r" b="b"/>
            <a:pathLst>
              <a:path w="11582400" h="647700">
                <a:moveTo>
                  <a:pt x="11511202" y="647699"/>
                </a:moveTo>
                <a:lnTo>
                  <a:pt x="71196" y="647699"/>
                </a:lnTo>
                <a:lnTo>
                  <a:pt x="66241" y="647211"/>
                </a:lnTo>
                <a:lnTo>
                  <a:pt x="29705" y="632078"/>
                </a:lnTo>
                <a:lnTo>
                  <a:pt x="3885" y="596037"/>
                </a:lnTo>
                <a:lnTo>
                  <a:pt x="0" y="576503"/>
                </a:lnTo>
                <a:lnTo>
                  <a:pt x="0" y="5714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576503"/>
                </a:lnTo>
                <a:lnTo>
                  <a:pt x="11566775" y="617994"/>
                </a:lnTo>
                <a:lnTo>
                  <a:pt x="11530735" y="643813"/>
                </a:lnTo>
                <a:lnTo>
                  <a:pt x="11516156" y="647211"/>
                </a:lnTo>
                <a:lnTo>
                  <a:pt x="11511202" y="647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734843"/>
            <a:ext cx="11582400" cy="1047750"/>
            <a:chOff x="304799" y="57340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4"/>
                  </a:lnTo>
                  <a:lnTo>
                    <a:pt x="0" y="971478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8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1123" y="12038"/>
                  </a:lnTo>
                  <a:lnTo>
                    <a:pt x="11545023" y="14644"/>
                  </a:lnTo>
                  <a:lnTo>
                    <a:pt x="11548632" y="17605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60832" y="100647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0770" y="1037766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6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8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1150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7219" y="1917701"/>
            <a:ext cx="185737" cy="1857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044" y="1953419"/>
            <a:ext cx="185737" cy="114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7744" y="3379756"/>
            <a:ext cx="1776730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spc="-225" dirty="0">
                <a:latin typeface="SimSun"/>
                <a:cs typeface="SimSun"/>
              </a:rPr>
              <a:t>融合による</a:t>
            </a:r>
            <a:r>
              <a:rPr sz="1500" b="1" spc="-20" dirty="0">
                <a:latin typeface="Liberation Sans"/>
                <a:cs typeface="Liberation Sans"/>
              </a:rPr>
              <a:t>QCD</a:t>
            </a:r>
            <a:r>
              <a:rPr sz="1700" spc="-160" dirty="0">
                <a:latin typeface="SimSun"/>
                <a:cs typeface="SimSun"/>
              </a:rPr>
              <a:t>向上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99" y="4134644"/>
            <a:ext cx="3705224" cy="1295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8899" y="4233877"/>
            <a:ext cx="208280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1200" b="1" spc="-35" dirty="0">
                <a:solidFill>
                  <a:srgbClr val="047857"/>
                </a:solidFill>
                <a:latin typeface="Liberation Sans"/>
                <a:cs typeface="Liberation Sans"/>
              </a:rPr>
              <a:t>Quality</a:t>
            </a:r>
            <a:r>
              <a:rPr sz="1350" spc="-35" dirty="0">
                <a:solidFill>
                  <a:srgbClr val="047857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047857"/>
                </a:solidFill>
                <a:latin typeface="SimSun"/>
                <a:cs typeface="SimSun"/>
              </a:rPr>
              <a:t>品質</a:t>
            </a:r>
            <a:r>
              <a:rPr sz="1350" spc="-50" dirty="0">
                <a:solidFill>
                  <a:srgbClr val="047857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検証済みの計算</a:t>
            </a:r>
            <a:r>
              <a:rPr sz="1150" spc="-110" dirty="0">
                <a:latin typeface="PMingLiU"/>
                <a:cs typeface="PMingLiU"/>
              </a:rPr>
              <a:t>ロジックを</a:t>
            </a:r>
            <a:r>
              <a:rPr sz="1150" spc="-110" dirty="0">
                <a:latin typeface="SimSun"/>
                <a:cs typeface="SimSun"/>
              </a:rPr>
              <a:t>活</a:t>
            </a:r>
            <a:r>
              <a:rPr sz="1150" spc="-95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業務</a:t>
            </a:r>
            <a:r>
              <a:rPr sz="1150" spc="-110" dirty="0">
                <a:latin typeface="PMingLiU"/>
                <a:cs typeface="PMingLiU"/>
              </a:rPr>
              <a:t>ノウハウ</a:t>
            </a:r>
            <a:r>
              <a:rPr sz="1150" spc="-100" dirty="0">
                <a:latin typeface="SimSun"/>
                <a:cs typeface="SimSun"/>
              </a:rPr>
              <a:t>の継承と発展</a:t>
            </a:r>
            <a:endParaRPr sz="1150">
              <a:latin typeface="SimSun"/>
              <a:cs typeface="SimSun"/>
            </a:endParaRPr>
          </a:p>
          <a:p>
            <a:pPr marL="202565"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05" dirty="0">
                <a:latin typeface="SimSun"/>
                <a:cs typeface="SimSun"/>
              </a:rPr>
              <a:t>い信頼性の維持</a:t>
            </a:r>
            <a:endParaRPr sz="1150">
              <a:latin typeface="SimSun"/>
              <a:cs typeface="SimSun"/>
            </a:endParaRPr>
          </a:p>
          <a:p>
            <a:pPr marL="202565"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実績に基づく安定性確保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625" y="4134644"/>
            <a:ext cx="3714749" cy="1295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95850" y="4233877"/>
            <a:ext cx="15430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1200" b="1" spc="-40" dirty="0">
                <a:solidFill>
                  <a:srgbClr val="B45309"/>
                </a:solidFill>
                <a:latin typeface="Liberation Sans"/>
                <a:cs typeface="Liberation Sans"/>
              </a:rPr>
              <a:t>Cost</a:t>
            </a:r>
            <a:r>
              <a:rPr sz="1350" spc="-40" dirty="0">
                <a:solidFill>
                  <a:srgbClr val="B45309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B45309"/>
                </a:solidFill>
                <a:latin typeface="SimSun"/>
                <a:cs typeface="SimSun"/>
              </a:rPr>
              <a:t>コスト</a:t>
            </a:r>
            <a:r>
              <a:rPr sz="1350" spc="-50" dirty="0">
                <a:solidFill>
                  <a:srgbClr val="B45309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05" dirty="0">
                <a:latin typeface="Meiryo"/>
                <a:cs typeface="Meiryo"/>
              </a:rPr>
              <a:t>再</a:t>
            </a:r>
            <a:r>
              <a:rPr sz="1150" spc="-105" dirty="0">
                <a:latin typeface="SimSun"/>
                <a:cs typeface="SimSun"/>
              </a:rPr>
              <a:t>開発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の削減既存資</a:t>
            </a:r>
            <a:r>
              <a:rPr sz="1150" spc="-105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の有効活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SimSun"/>
                <a:cs typeface="SimSun"/>
              </a:rPr>
              <a:t>運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の最適化</a:t>
            </a:r>
            <a:r>
              <a:rPr sz="1150" spc="-125" dirty="0">
                <a:latin typeface="PMingLiU"/>
                <a:cs typeface="PMingLiU"/>
              </a:rPr>
              <a:t>リソー</a:t>
            </a:r>
            <a:r>
              <a:rPr sz="1150" spc="-105" dirty="0">
                <a:latin typeface="PMingLiU"/>
                <a:cs typeface="PMingLiU"/>
              </a:rPr>
              <a:t>ス</a:t>
            </a:r>
            <a:r>
              <a:rPr sz="1150" spc="-105" dirty="0">
                <a:latin typeface="SimSun"/>
                <a:cs typeface="SimSun"/>
              </a:rPr>
              <a:t>の効率的配分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81974" y="4134643"/>
            <a:ext cx="3705225" cy="1295400"/>
            <a:chOff x="8181973" y="4133849"/>
            <a:chExt cx="3705225" cy="1295400"/>
          </a:xfrm>
        </p:grpSpPr>
        <p:sp>
          <p:nvSpPr>
            <p:cNvPr id="16" name="object 16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3611153" y="1285874"/>
                  </a:moveTo>
                  <a:lnTo>
                    <a:pt x="84545" y="1285874"/>
                  </a:lnTo>
                  <a:lnTo>
                    <a:pt x="78661" y="1285294"/>
                  </a:lnTo>
                  <a:lnTo>
                    <a:pt x="35275" y="1267323"/>
                  </a:lnTo>
                  <a:lnTo>
                    <a:pt x="9161" y="1235503"/>
                  </a:lnTo>
                  <a:lnTo>
                    <a:pt x="0" y="1201328"/>
                  </a:lnTo>
                  <a:lnTo>
                    <a:pt x="0" y="11953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5"/>
                  </a:lnTo>
                  <a:lnTo>
                    <a:pt x="3695699" y="84545"/>
                  </a:lnTo>
                  <a:lnTo>
                    <a:pt x="3695699" y="1201328"/>
                  </a:lnTo>
                  <a:lnTo>
                    <a:pt x="3683748" y="1240718"/>
                  </a:lnTo>
                  <a:lnTo>
                    <a:pt x="3650542" y="1273924"/>
                  </a:lnTo>
                  <a:lnTo>
                    <a:pt x="3617037" y="1285294"/>
                  </a:lnTo>
                  <a:lnTo>
                    <a:pt x="3611153" y="1285874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0" y="11953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50" y="40215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5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195387"/>
                  </a:lnTo>
                  <a:lnTo>
                    <a:pt x="3695699" y="1201328"/>
                  </a:lnTo>
                  <a:lnTo>
                    <a:pt x="3695118" y="1207213"/>
                  </a:lnTo>
                  <a:lnTo>
                    <a:pt x="3693959" y="1213040"/>
                  </a:lnTo>
                  <a:lnTo>
                    <a:pt x="3692800" y="1218867"/>
                  </a:lnTo>
                  <a:lnTo>
                    <a:pt x="3680447" y="1245658"/>
                  </a:lnTo>
                  <a:lnTo>
                    <a:pt x="3677146" y="1250599"/>
                  </a:lnTo>
                  <a:lnTo>
                    <a:pt x="3645328" y="1276712"/>
                  </a:lnTo>
                  <a:lnTo>
                    <a:pt x="3639839" y="1278985"/>
                  </a:lnTo>
                  <a:lnTo>
                    <a:pt x="3634350" y="1281260"/>
                  </a:lnTo>
                  <a:lnTo>
                    <a:pt x="3628692" y="1282976"/>
                  </a:lnTo>
                  <a:lnTo>
                    <a:pt x="3622866" y="1284135"/>
                  </a:lnTo>
                  <a:lnTo>
                    <a:pt x="3617037" y="1285294"/>
                  </a:lnTo>
                  <a:lnTo>
                    <a:pt x="3611153" y="1285874"/>
                  </a:lnTo>
                  <a:lnTo>
                    <a:pt x="3605212" y="1285874"/>
                  </a:lnTo>
                  <a:lnTo>
                    <a:pt x="90488" y="1285874"/>
                  </a:lnTo>
                  <a:lnTo>
                    <a:pt x="84545" y="1285874"/>
                  </a:lnTo>
                  <a:lnTo>
                    <a:pt x="78661" y="1285294"/>
                  </a:lnTo>
                  <a:lnTo>
                    <a:pt x="72834" y="1284135"/>
                  </a:lnTo>
                  <a:lnTo>
                    <a:pt x="67006" y="1282976"/>
                  </a:lnTo>
                  <a:lnTo>
                    <a:pt x="61348" y="1281260"/>
                  </a:lnTo>
                  <a:lnTo>
                    <a:pt x="55859" y="1278985"/>
                  </a:lnTo>
                  <a:lnTo>
                    <a:pt x="50370" y="1276712"/>
                  </a:lnTo>
                  <a:lnTo>
                    <a:pt x="26503" y="1259371"/>
                  </a:lnTo>
                  <a:lnTo>
                    <a:pt x="22302" y="1255169"/>
                  </a:lnTo>
                  <a:lnTo>
                    <a:pt x="6887" y="1230014"/>
                  </a:lnTo>
                  <a:lnTo>
                    <a:pt x="4613" y="1224525"/>
                  </a:lnTo>
                  <a:lnTo>
                    <a:pt x="2897" y="1218867"/>
                  </a:lnTo>
                  <a:lnTo>
                    <a:pt x="1738" y="1213040"/>
                  </a:lnTo>
                  <a:lnTo>
                    <a:pt x="579" y="1207213"/>
                  </a:lnTo>
                  <a:lnTo>
                    <a:pt x="0" y="120132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4374" y="4286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43120" y="4495895"/>
              <a:ext cx="344170" cy="343535"/>
            </a:xfrm>
            <a:custGeom>
              <a:avLst/>
              <a:gdLst/>
              <a:ahLst/>
              <a:cxnLst/>
              <a:rect l="l" t="t" r="r" b="b"/>
              <a:pathLst>
                <a:path w="344170" h="343535">
                  <a:moveTo>
                    <a:pt x="119412" y="265316"/>
                  </a:moveTo>
                  <a:lnTo>
                    <a:pt x="111241" y="263240"/>
                  </a:lnTo>
                  <a:lnTo>
                    <a:pt x="79295" y="231294"/>
                  </a:lnTo>
                  <a:lnTo>
                    <a:pt x="77286" y="223056"/>
                  </a:lnTo>
                  <a:lnTo>
                    <a:pt x="81840" y="209461"/>
                  </a:lnTo>
                  <a:lnTo>
                    <a:pt x="84519" y="201692"/>
                  </a:lnTo>
                  <a:lnTo>
                    <a:pt x="87734" y="192785"/>
                  </a:lnTo>
                  <a:lnTo>
                    <a:pt x="11117" y="192785"/>
                  </a:lnTo>
                  <a:lnTo>
                    <a:pt x="5759" y="189704"/>
                  </a:lnTo>
                  <a:lnTo>
                    <a:pt x="0" y="179658"/>
                  </a:lnTo>
                  <a:lnTo>
                    <a:pt x="66" y="173497"/>
                  </a:lnTo>
                  <a:lnTo>
                    <a:pt x="38174" y="109270"/>
                  </a:lnTo>
                  <a:lnTo>
                    <a:pt x="79630" y="85629"/>
                  </a:lnTo>
                  <a:lnTo>
                    <a:pt x="134748" y="85629"/>
                  </a:lnTo>
                  <a:lnTo>
                    <a:pt x="136356" y="82950"/>
                  </a:lnTo>
                  <a:lnTo>
                    <a:pt x="175225" y="38373"/>
                  </a:lnTo>
                  <a:lnTo>
                    <a:pt x="214455" y="14264"/>
                  </a:lnTo>
                  <a:lnTo>
                    <a:pt x="254388" y="2538"/>
                  </a:lnTo>
                  <a:lnTo>
                    <a:pt x="292155" y="0"/>
                  </a:lnTo>
                  <a:lnTo>
                    <a:pt x="324884" y="3453"/>
                  </a:lnTo>
                  <a:lnTo>
                    <a:pt x="332653" y="4860"/>
                  </a:lnTo>
                  <a:lnTo>
                    <a:pt x="338680" y="10954"/>
                  </a:lnTo>
                  <a:lnTo>
                    <a:pt x="340154" y="18723"/>
                  </a:lnTo>
                  <a:lnTo>
                    <a:pt x="343601" y="51478"/>
                  </a:lnTo>
                  <a:lnTo>
                    <a:pt x="343104" y="58840"/>
                  </a:lnTo>
                  <a:lnTo>
                    <a:pt x="254426" y="58840"/>
                  </a:lnTo>
                  <a:lnTo>
                    <a:pt x="251008" y="59519"/>
                  </a:lnTo>
                  <a:lnTo>
                    <a:pt x="231189" y="82076"/>
                  </a:lnTo>
                  <a:lnTo>
                    <a:pt x="231189" y="89181"/>
                  </a:lnTo>
                  <a:lnTo>
                    <a:pt x="254426" y="112418"/>
                  </a:lnTo>
                  <a:lnTo>
                    <a:pt x="334239" y="112418"/>
                  </a:lnTo>
                  <a:lnTo>
                    <a:pt x="329314" y="129172"/>
                  </a:lnTo>
                  <a:lnTo>
                    <a:pt x="305208" y="168388"/>
                  </a:lnTo>
                  <a:lnTo>
                    <a:pt x="265546" y="204036"/>
                  </a:lnTo>
                  <a:lnTo>
                    <a:pt x="257978" y="208858"/>
                  </a:lnTo>
                  <a:lnTo>
                    <a:pt x="257978" y="254935"/>
                  </a:lnTo>
                  <a:lnTo>
                    <a:pt x="150822" y="254935"/>
                  </a:lnTo>
                  <a:lnTo>
                    <a:pt x="141379" y="258217"/>
                  </a:lnTo>
                  <a:lnTo>
                    <a:pt x="119412" y="265316"/>
                  </a:lnTo>
                  <a:close/>
                </a:path>
                <a:path w="344170" h="343535">
                  <a:moveTo>
                    <a:pt x="334239" y="112418"/>
                  </a:moveTo>
                  <a:lnTo>
                    <a:pt x="261531" y="112418"/>
                  </a:lnTo>
                  <a:lnTo>
                    <a:pt x="264948" y="111738"/>
                  </a:lnTo>
                  <a:lnTo>
                    <a:pt x="271512" y="109019"/>
                  </a:lnTo>
                  <a:lnTo>
                    <a:pt x="284767" y="89181"/>
                  </a:lnTo>
                  <a:lnTo>
                    <a:pt x="284767" y="82076"/>
                  </a:lnTo>
                  <a:lnTo>
                    <a:pt x="261531" y="58840"/>
                  </a:lnTo>
                  <a:lnTo>
                    <a:pt x="343104" y="58840"/>
                  </a:lnTo>
                  <a:lnTo>
                    <a:pt x="341054" y="89181"/>
                  </a:lnTo>
                  <a:lnTo>
                    <a:pt x="334239" y="112418"/>
                  </a:lnTo>
                  <a:close/>
                </a:path>
                <a:path w="344170" h="343535">
                  <a:moveTo>
                    <a:pt x="170110" y="343540"/>
                  </a:moveTo>
                  <a:lnTo>
                    <a:pt x="163832" y="343540"/>
                  </a:lnTo>
                  <a:lnTo>
                    <a:pt x="153903" y="337848"/>
                  </a:lnTo>
                  <a:lnTo>
                    <a:pt x="150822" y="332557"/>
                  </a:lnTo>
                  <a:lnTo>
                    <a:pt x="150822" y="254935"/>
                  </a:lnTo>
                  <a:lnTo>
                    <a:pt x="257978" y="254935"/>
                  </a:lnTo>
                  <a:lnTo>
                    <a:pt x="257978" y="263977"/>
                  </a:lnTo>
                  <a:lnTo>
                    <a:pt x="234337" y="305433"/>
                  </a:lnTo>
                  <a:lnTo>
                    <a:pt x="170110" y="343540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96387" y="460057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22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22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22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32800" y="4233877"/>
            <a:ext cx="16827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1200" b="1" spc="-25" dirty="0">
                <a:solidFill>
                  <a:srgbClr val="1C4ED8"/>
                </a:solidFill>
                <a:latin typeface="Liberation Sans"/>
                <a:cs typeface="Liberation Sans"/>
              </a:rPr>
              <a:t>Delivery</a:t>
            </a:r>
            <a:r>
              <a:rPr sz="1350" spc="-25" dirty="0">
                <a:solidFill>
                  <a:srgbClr val="1C4ED8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1C4ED8"/>
                </a:solidFill>
                <a:latin typeface="SimSun"/>
                <a:cs typeface="SimSun"/>
              </a:rPr>
              <a:t>納期</a:t>
            </a:r>
            <a:r>
              <a:rPr sz="1350" spc="-50" dirty="0">
                <a:solidFill>
                  <a:srgbClr val="1C4ED8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>
              <a:spcBef>
                <a:spcPts val="229"/>
              </a:spcBef>
            </a:pPr>
            <a:r>
              <a:rPr sz="1150" spc="-105" dirty="0">
                <a:latin typeface="SimSun"/>
                <a:cs typeface="SimSun"/>
              </a:rPr>
              <a:t>開発期間の短縮</a:t>
            </a:r>
            <a:endParaRPr sz="1150">
              <a:latin typeface="SimSun"/>
              <a:cs typeface="SimSun"/>
            </a:endParaRPr>
          </a:p>
          <a:p>
            <a:pPr marL="202565" marR="1447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段階的な</a:t>
            </a:r>
            <a:r>
              <a:rPr sz="1150" spc="-125" dirty="0">
                <a:latin typeface="PMingLiU"/>
                <a:cs typeface="PMingLiU"/>
              </a:rPr>
              <a:t>リリース</a:t>
            </a:r>
            <a:r>
              <a:rPr sz="1150" spc="-110" dirty="0">
                <a:latin typeface="SimSun"/>
                <a:cs typeface="SimSun"/>
              </a:rPr>
              <a:t>実現市場投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00" dirty="0">
                <a:latin typeface="SimSun"/>
                <a:cs typeface="SimSun"/>
              </a:rPr>
              <a:t>の迅速化</a:t>
            </a:r>
            <a:endParaRPr sz="1150">
              <a:latin typeface="SimSun"/>
              <a:cs typeface="SimSun"/>
            </a:endParaRPr>
          </a:p>
          <a:p>
            <a:pPr marL="202565"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機能改善の反映速度向上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738" y="5847720"/>
            <a:ext cx="687641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既存の</a:t>
            </a:r>
            <a:r>
              <a:rPr sz="1350" spc="-170" dirty="0">
                <a:latin typeface="Meiryo"/>
                <a:cs typeface="Meiryo"/>
              </a:rPr>
              <a:t>⾼</a:t>
            </a:r>
            <a:r>
              <a:rPr sz="1350" spc="-170" dirty="0">
                <a:latin typeface="SimSun"/>
                <a:cs typeface="SimSun"/>
              </a:rPr>
              <a:t>品質な</a:t>
            </a:r>
            <a:r>
              <a:rPr sz="1350" spc="-185" dirty="0">
                <a:latin typeface="PMingLiU"/>
                <a:cs typeface="PMingLiU"/>
              </a:rPr>
              <a:t>レガシーシステム</a:t>
            </a:r>
            <a:r>
              <a:rPr sz="1350" spc="-170" dirty="0">
                <a:latin typeface="SimSun"/>
                <a:cs typeface="SimSun"/>
              </a:rPr>
              <a:t>と</a:t>
            </a: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70" dirty="0">
                <a:latin typeface="SimSun"/>
                <a:cs typeface="SimSun"/>
              </a:rPr>
              <a:t>基盤の融合に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、信頼性と</a:t>
            </a:r>
            <a:r>
              <a:rPr sz="1350" spc="-170" dirty="0">
                <a:latin typeface="Meiryo"/>
                <a:cs typeface="Meiryo"/>
              </a:rPr>
              <a:t>⾰</a:t>
            </a:r>
            <a:r>
              <a:rPr sz="1350" spc="-170" dirty="0">
                <a:latin typeface="SimSun"/>
                <a:cs typeface="SimSun"/>
              </a:rPr>
              <a:t>新性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両</a:t>
            </a:r>
            <a:r>
              <a:rPr sz="1350" spc="-170" dirty="0">
                <a:latin typeface="Meiryo"/>
                <a:cs typeface="Meiryo"/>
              </a:rPr>
              <a:t>⽴</a:t>
            </a:r>
            <a:r>
              <a:rPr sz="1350" spc="-50" dirty="0">
                <a:latin typeface="SimSun"/>
                <a:cs typeface="SimSun"/>
              </a:rPr>
              <a:t>。</a:t>
            </a:r>
            <a:endParaRPr sz="1350">
              <a:latin typeface="SimSun"/>
              <a:cs typeface="SimSun"/>
            </a:endParaRPr>
          </a:p>
          <a:p>
            <a:pPr marL="12700"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⻑</a:t>
            </a:r>
            <a:r>
              <a:rPr sz="1350" spc="-170" dirty="0">
                <a:latin typeface="SimSun"/>
                <a:cs typeface="SimSun"/>
              </a:rPr>
              <a:t>年蓄積さ</a:t>
            </a:r>
            <a:r>
              <a:rPr sz="1350" spc="-170" dirty="0">
                <a:latin typeface="PMingLiU"/>
                <a:cs typeface="PMingLiU"/>
              </a:rPr>
              <a:t>れ</a:t>
            </a:r>
            <a:r>
              <a:rPr sz="1350" spc="-170" dirty="0">
                <a:latin typeface="SimSun"/>
                <a:cs typeface="SimSun"/>
              </a:rPr>
              <a:t>た業務</a:t>
            </a:r>
            <a:r>
              <a:rPr sz="1350" spc="-170" dirty="0">
                <a:latin typeface="PMingLiU"/>
                <a:cs typeface="PMingLiU"/>
              </a:rPr>
              <a:t>ノウハウを</a:t>
            </a:r>
            <a:r>
              <a:rPr sz="1350" spc="-170" dirty="0">
                <a:latin typeface="SimSun"/>
                <a:cs typeface="SimSun"/>
              </a:rPr>
              <a:t>活かしなが</a:t>
            </a:r>
            <a:r>
              <a:rPr sz="1350" spc="-170" dirty="0">
                <a:latin typeface="PMingLiU"/>
                <a:cs typeface="PMingLiU"/>
              </a:rPr>
              <a:t>ら</a:t>
            </a:r>
            <a:r>
              <a:rPr sz="1350" spc="-170" dirty="0">
                <a:latin typeface="SimSun"/>
                <a:cs typeface="SimSun"/>
              </a:rPr>
              <a:t>、最新技術に</a:t>
            </a:r>
            <a:r>
              <a:rPr sz="1350" spc="-190" dirty="0">
                <a:latin typeface="PMingLiU"/>
                <a:cs typeface="PMingLiU"/>
              </a:rPr>
              <a:t>よるユーザー</a:t>
            </a:r>
            <a:r>
              <a:rPr sz="1350" spc="-170" dirty="0">
                <a:latin typeface="SimSun"/>
                <a:cs typeface="SimSun"/>
              </a:rPr>
              <a:t>体験の向上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55" dirty="0">
                <a:latin typeface="SimSun"/>
                <a:cs typeface="SimSun"/>
              </a:rPr>
              <a:t>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71674" y="1162843"/>
            <a:ext cx="2286000" cy="1714500"/>
            <a:chOff x="1971674" y="1162049"/>
            <a:chExt cx="2286000" cy="1714500"/>
          </a:xfrm>
        </p:grpSpPr>
        <p:sp>
          <p:nvSpPr>
            <p:cNvPr id="24" name="object 24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F9E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3224" y="1219199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120"/>
                  </a:lnTo>
                  <a:lnTo>
                    <a:pt x="16754" y="439420"/>
                  </a:lnTo>
                  <a:lnTo>
                    <a:pt x="4496" y="421640"/>
                  </a:lnTo>
                  <a:lnTo>
                    <a:pt x="0" y="400050"/>
                  </a:lnTo>
                  <a:lnTo>
                    <a:pt x="0" y="57150"/>
                  </a:lnTo>
                  <a:lnTo>
                    <a:pt x="4496" y="34290"/>
                  </a:lnTo>
                  <a:lnTo>
                    <a:pt x="16754" y="16510"/>
                  </a:lnTo>
                  <a:lnTo>
                    <a:pt x="34922" y="3810"/>
                  </a:lnTo>
                  <a:lnTo>
                    <a:pt x="57150" y="0"/>
                  </a:lnTo>
                  <a:lnTo>
                    <a:pt x="285750" y="0"/>
                  </a:lnTo>
                  <a:lnTo>
                    <a:pt x="307977" y="3810"/>
                  </a:lnTo>
                  <a:lnTo>
                    <a:pt x="326145" y="16510"/>
                  </a:lnTo>
                  <a:lnTo>
                    <a:pt x="338403" y="34290"/>
                  </a:lnTo>
                  <a:lnTo>
                    <a:pt x="342900" y="57150"/>
                  </a:lnTo>
                  <a:lnTo>
                    <a:pt x="85725" y="57150"/>
                  </a:lnTo>
                  <a:lnTo>
                    <a:pt x="74592" y="58420"/>
                  </a:lnTo>
                  <a:lnTo>
                    <a:pt x="65510" y="64770"/>
                  </a:lnTo>
                  <a:lnTo>
                    <a:pt x="59392" y="73660"/>
                  </a:lnTo>
                  <a:lnTo>
                    <a:pt x="57150" y="85090"/>
                  </a:lnTo>
                  <a:lnTo>
                    <a:pt x="57150" y="114300"/>
                  </a:lnTo>
                  <a:lnTo>
                    <a:pt x="59392" y="124460"/>
                  </a:lnTo>
                  <a:lnTo>
                    <a:pt x="65510" y="133350"/>
                  </a:lnTo>
                  <a:lnTo>
                    <a:pt x="74592" y="139700"/>
                  </a:lnTo>
                  <a:lnTo>
                    <a:pt x="85725" y="142240"/>
                  </a:lnTo>
                  <a:lnTo>
                    <a:pt x="342900" y="142240"/>
                  </a:lnTo>
                  <a:lnTo>
                    <a:pt x="342900" y="171450"/>
                  </a:lnTo>
                  <a:lnTo>
                    <a:pt x="78290" y="171450"/>
                  </a:lnTo>
                  <a:lnTo>
                    <a:pt x="71288" y="173990"/>
                  </a:lnTo>
                  <a:lnTo>
                    <a:pt x="57149" y="195580"/>
                  </a:lnTo>
                  <a:lnTo>
                    <a:pt x="57149" y="203200"/>
                  </a:lnTo>
                  <a:lnTo>
                    <a:pt x="78290" y="227330"/>
                  </a:lnTo>
                  <a:lnTo>
                    <a:pt x="167660" y="227330"/>
                  </a:lnTo>
                  <a:lnTo>
                    <a:pt x="171450" y="228600"/>
                  </a:lnTo>
                  <a:lnTo>
                    <a:pt x="342900" y="228600"/>
                  </a:lnTo>
                  <a:lnTo>
                    <a:pt x="342900" y="256540"/>
                  </a:lnTo>
                  <a:lnTo>
                    <a:pt x="81935" y="256540"/>
                  </a:lnTo>
                  <a:lnTo>
                    <a:pt x="78290" y="257810"/>
                  </a:lnTo>
                  <a:lnTo>
                    <a:pt x="57149" y="281940"/>
                  </a:lnTo>
                  <a:lnTo>
                    <a:pt x="57149" y="288290"/>
                  </a:lnTo>
                  <a:lnTo>
                    <a:pt x="81935" y="313690"/>
                  </a:lnTo>
                  <a:lnTo>
                    <a:pt x="342900" y="313690"/>
                  </a:lnTo>
                  <a:lnTo>
                    <a:pt x="342900" y="342900"/>
                  </a:lnTo>
                  <a:lnTo>
                    <a:pt x="85725" y="342900"/>
                  </a:lnTo>
                  <a:lnTo>
                    <a:pt x="74592" y="344170"/>
                  </a:lnTo>
                  <a:lnTo>
                    <a:pt x="65510" y="350520"/>
                  </a:lnTo>
                  <a:lnTo>
                    <a:pt x="59392" y="359410"/>
                  </a:lnTo>
                  <a:lnTo>
                    <a:pt x="57150" y="370840"/>
                  </a:lnTo>
                  <a:lnTo>
                    <a:pt x="59392" y="382270"/>
                  </a:lnTo>
                  <a:lnTo>
                    <a:pt x="65510" y="391160"/>
                  </a:lnTo>
                  <a:lnTo>
                    <a:pt x="74592" y="397510"/>
                  </a:lnTo>
                  <a:lnTo>
                    <a:pt x="85725" y="400050"/>
                  </a:lnTo>
                  <a:lnTo>
                    <a:pt x="342900" y="400050"/>
                  </a:lnTo>
                  <a:lnTo>
                    <a:pt x="338403" y="421640"/>
                  </a:lnTo>
                  <a:lnTo>
                    <a:pt x="326145" y="439420"/>
                  </a:lnTo>
                  <a:lnTo>
                    <a:pt x="307977" y="452120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42240"/>
                  </a:moveTo>
                  <a:lnTo>
                    <a:pt x="257175" y="142240"/>
                  </a:lnTo>
                  <a:lnTo>
                    <a:pt x="268307" y="139700"/>
                  </a:lnTo>
                  <a:lnTo>
                    <a:pt x="277389" y="133350"/>
                  </a:lnTo>
                  <a:lnTo>
                    <a:pt x="283507" y="124460"/>
                  </a:lnTo>
                  <a:lnTo>
                    <a:pt x="285750" y="114300"/>
                  </a:lnTo>
                  <a:lnTo>
                    <a:pt x="285750" y="85090"/>
                  </a:lnTo>
                  <a:lnTo>
                    <a:pt x="283507" y="73660"/>
                  </a:lnTo>
                  <a:lnTo>
                    <a:pt x="277389" y="64770"/>
                  </a:lnTo>
                  <a:lnTo>
                    <a:pt x="268307" y="58420"/>
                  </a:lnTo>
                  <a:lnTo>
                    <a:pt x="257175" y="57150"/>
                  </a:lnTo>
                  <a:lnTo>
                    <a:pt x="342900" y="57150"/>
                  </a:lnTo>
                  <a:lnTo>
                    <a:pt x="342900" y="142240"/>
                  </a:lnTo>
                  <a:close/>
                </a:path>
                <a:path w="342900" h="457200">
                  <a:moveTo>
                    <a:pt x="164015" y="227330"/>
                  </a:moveTo>
                  <a:lnTo>
                    <a:pt x="93159" y="227330"/>
                  </a:lnTo>
                  <a:lnTo>
                    <a:pt x="100161" y="224790"/>
                  </a:lnTo>
                  <a:lnTo>
                    <a:pt x="103251" y="222250"/>
                  </a:lnTo>
                  <a:lnTo>
                    <a:pt x="108609" y="217170"/>
                  </a:lnTo>
                  <a:lnTo>
                    <a:pt x="110674" y="213360"/>
                  </a:lnTo>
                  <a:lnTo>
                    <a:pt x="113574" y="207010"/>
                  </a:lnTo>
                  <a:lnTo>
                    <a:pt x="114299" y="203200"/>
                  </a:lnTo>
                  <a:lnTo>
                    <a:pt x="114299" y="195580"/>
                  </a:lnTo>
                  <a:lnTo>
                    <a:pt x="93159" y="171450"/>
                  </a:lnTo>
                  <a:lnTo>
                    <a:pt x="164015" y="171450"/>
                  </a:lnTo>
                  <a:lnTo>
                    <a:pt x="142874" y="195580"/>
                  </a:lnTo>
                  <a:lnTo>
                    <a:pt x="142874" y="203200"/>
                  </a:lnTo>
                  <a:lnTo>
                    <a:pt x="157013" y="224790"/>
                  </a:lnTo>
                  <a:lnTo>
                    <a:pt x="164015" y="227330"/>
                  </a:lnTo>
                  <a:close/>
                </a:path>
                <a:path w="342900" h="457200">
                  <a:moveTo>
                    <a:pt x="249740" y="227330"/>
                  </a:moveTo>
                  <a:lnTo>
                    <a:pt x="178884" y="227330"/>
                  </a:lnTo>
                  <a:lnTo>
                    <a:pt x="185885" y="224790"/>
                  </a:lnTo>
                  <a:lnTo>
                    <a:pt x="188976" y="222250"/>
                  </a:lnTo>
                  <a:lnTo>
                    <a:pt x="194334" y="217170"/>
                  </a:lnTo>
                  <a:lnTo>
                    <a:pt x="196399" y="213360"/>
                  </a:lnTo>
                  <a:lnTo>
                    <a:pt x="199299" y="207010"/>
                  </a:lnTo>
                  <a:lnTo>
                    <a:pt x="200024" y="203200"/>
                  </a:lnTo>
                  <a:lnTo>
                    <a:pt x="200024" y="195580"/>
                  </a:lnTo>
                  <a:lnTo>
                    <a:pt x="178884" y="171450"/>
                  </a:lnTo>
                  <a:lnTo>
                    <a:pt x="249740" y="171450"/>
                  </a:lnTo>
                  <a:lnTo>
                    <a:pt x="228599" y="195580"/>
                  </a:lnTo>
                  <a:lnTo>
                    <a:pt x="228599" y="203200"/>
                  </a:lnTo>
                  <a:lnTo>
                    <a:pt x="242738" y="224790"/>
                  </a:lnTo>
                  <a:lnTo>
                    <a:pt x="249740" y="227330"/>
                  </a:lnTo>
                  <a:close/>
                </a:path>
                <a:path w="342900" h="457200">
                  <a:moveTo>
                    <a:pt x="342900" y="228600"/>
                  </a:moveTo>
                  <a:lnTo>
                    <a:pt x="257175" y="228600"/>
                  </a:lnTo>
                  <a:lnTo>
                    <a:pt x="260964" y="227330"/>
                  </a:lnTo>
                  <a:lnTo>
                    <a:pt x="264609" y="227330"/>
                  </a:lnTo>
                  <a:lnTo>
                    <a:pt x="271610" y="224790"/>
                  </a:lnTo>
                  <a:lnTo>
                    <a:pt x="285749" y="203200"/>
                  </a:lnTo>
                  <a:lnTo>
                    <a:pt x="285749" y="195580"/>
                  </a:lnTo>
                  <a:lnTo>
                    <a:pt x="264609" y="171450"/>
                  </a:lnTo>
                  <a:lnTo>
                    <a:pt x="342900" y="171450"/>
                  </a:lnTo>
                  <a:lnTo>
                    <a:pt x="342900" y="228600"/>
                  </a:lnTo>
                  <a:close/>
                </a:path>
                <a:path w="342900" h="457200">
                  <a:moveTo>
                    <a:pt x="257175" y="228600"/>
                  </a:moveTo>
                  <a:lnTo>
                    <a:pt x="171450" y="228600"/>
                  </a:lnTo>
                  <a:lnTo>
                    <a:pt x="175239" y="227330"/>
                  </a:lnTo>
                  <a:lnTo>
                    <a:pt x="253385" y="227330"/>
                  </a:lnTo>
                  <a:lnTo>
                    <a:pt x="257175" y="228600"/>
                  </a:lnTo>
                  <a:close/>
                </a:path>
                <a:path w="342900" h="457200">
                  <a:moveTo>
                    <a:pt x="167660" y="313690"/>
                  </a:moveTo>
                  <a:lnTo>
                    <a:pt x="89514" y="313690"/>
                  </a:lnTo>
                  <a:lnTo>
                    <a:pt x="93159" y="312420"/>
                  </a:lnTo>
                  <a:lnTo>
                    <a:pt x="100161" y="309880"/>
                  </a:lnTo>
                  <a:lnTo>
                    <a:pt x="114299" y="288290"/>
                  </a:lnTo>
                  <a:lnTo>
                    <a:pt x="114299" y="281940"/>
                  </a:lnTo>
                  <a:lnTo>
                    <a:pt x="89514" y="256540"/>
                  </a:lnTo>
                  <a:lnTo>
                    <a:pt x="167660" y="256540"/>
                  </a:lnTo>
                  <a:lnTo>
                    <a:pt x="142874" y="281940"/>
                  </a:lnTo>
                  <a:lnTo>
                    <a:pt x="142874" y="288290"/>
                  </a:lnTo>
                  <a:lnTo>
                    <a:pt x="164015" y="312420"/>
                  </a:lnTo>
                  <a:lnTo>
                    <a:pt x="167660" y="313690"/>
                  </a:lnTo>
                  <a:close/>
                </a:path>
                <a:path w="342900" h="457200">
                  <a:moveTo>
                    <a:pt x="253385" y="313690"/>
                  </a:moveTo>
                  <a:lnTo>
                    <a:pt x="175239" y="313690"/>
                  </a:lnTo>
                  <a:lnTo>
                    <a:pt x="178884" y="312420"/>
                  </a:lnTo>
                  <a:lnTo>
                    <a:pt x="185885" y="309880"/>
                  </a:lnTo>
                  <a:lnTo>
                    <a:pt x="200024" y="288290"/>
                  </a:lnTo>
                  <a:lnTo>
                    <a:pt x="200024" y="281940"/>
                  </a:lnTo>
                  <a:lnTo>
                    <a:pt x="175239" y="256540"/>
                  </a:lnTo>
                  <a:lnTo>
                    <a:pt x="253385" y="256540"/>
                  </a:lnTo>
                  <a:lnTo>
                    <a:pt x="228599" y="281940"/>
                  </a:lnTo>
                  <a:lnTo>
                    <a:pt x="228599" y="288290"/>
                  </a:lnTo>
                  <a:lnTo>
                    <a:pt x="249740" y="312420"/>
                  </a:lnTo>
                  <a:lnTo>
                    <a:pt x="253385" y="313690"/>
                  </a:lnTo>
                  <a:close/>
                </a:path>
                <a:path w="342900" h="457200">
                  <a:moveTo>
                    <a:pt x="342900" y="313690"/>
                  </a:moveTo>
                  <a:lnTo>
                    <a:pt x="260964" y="313690"/>
                  </a:lnTo>
                  <a:lnTo>
                    <a:pt x="264609" y="312420"/>
                  </a:lnTo>
                  <a:lnTo>
                    <a:pt x="271610" y="309880"/>
                  </a:lnTo>
                  <a:lnTo>
                    <a:pt x="285749" y="288290"/>
                  </a:lnTo>
                  <a:lnTo>
                    <a:pt x="285749" y="281940"/>
                  </a:lnTo>
                  <a:lnTo>
                    <a:pt x="260964" y="256540"/>
                  </a:lnTo>
                  <a:lnTo>
                    <a:pt x="342900" y="256540"/>
                  </a:lnTo>
                  <a:lnTo>
                    <a:pt x="342900" y="313690"/>
                  </a:lnTo>
                  <a:close/>
                </a:path>
                <a:path w="342900" h="457200">
                  <a:moveTo>
                    <a:pt x="257175" y="400050"/>
                  </a:moveTo>
                  <a:lnTo>
                    <a:pt x="171450" y="400050"/>
                  </a:lnTo>
                  <a:lnTo>
                    <a:pt x="182582" y="397510"/>
                  </a:lnTo>
                  <a:lnTo>
                    <a:pt x="191664" y="391160"/>
                  </a:lnTo>
                  <a:lnTo>
                    <a:pt x="197782" y="382270"/>
                  </a:lnTo>
                  <a:lnTo>
                    <a:pt x="200025" y="370840"/>
                  </a:lnTo>
                  <a:lnTo>
                    <a:pt x="197782" y="359410"/>
                  </a:lnTo>
                  <a:lnTo>
                    <a:pt x="191664" y="350520"/>
                  </a:lnTo>
                  <a:lnTo>
                    <a:pt x="182582" y="344170"/>
                  </a:lnTo>
                  <a:lnTo>
                    <a:pt x="171450" y="342900"/>
                  </a:lnTo>
                  <a:lnTo>
                    <a:pt x="249740" y="342900"/>
                  </a:lnTo>
                  <a:lnTo>
                    <a:pt x="228599" y="367030"/>
                  </a:lnTo>
                  <a:lnTo>
                    <a:pt x="228599" y="374650"/>
                  </a:lnTo>
                  <a:lnTo>
                    <a:pt x="249740" y="398780"/>
                  </a:lnTo>
                  <a:lnTo>
                    <a:pt x="253385" y="398780"/>
                  </a:lnTo>
                  <a:lnTo>
                    <a:pt x="257175" y="400050"/>
                  </a:lnTo>
                  <a:close/>
                </a:path>
                <a:path w="342900" h="457200">
                  <a:moveTo>
                    <a:pt x="342900" y="400050"/>
                  </a:moveTo>
                  <a:lnTo>
                    <a:pt x="257175" y="400050"/>
                  </a:lnTo>
                  <a:lnTo>
                    <a:pt x="260964" y="398780"/>
                  </a:lnTo>
                  <a:lnTo>
                    <a:pt x="264609" y="398780"/>
                  </a:lnTo>
                  <a:lnTo>
                    <a:pt x="271610" y="396240"/>
                  </a:lnTo>
                  <a:lnTo>
                    <a:pt x="285749" y="374650"/>
                  </a:lnTo>
                  <a:lnTo>
                    <a:pt x="285749" y="367030"/>
                  </a:lnTo>
                  <a:lnTo>
                    <a:pt x="264609" y="342900"/>
                  </a:lnTo>
                  <a:lnTo>
                    <a:pt x="342900" y="342900"/>
                  </a:lnTo>
                  <a:lnTo>
                    <a:pt x="342900" y="400050"/>
                  </a:lnTo>
                  <a:close/>
                </a:path>
              </a:pathLst>
            </a:custGeom>
            <a:solidFill>
              <a:srgbClr val="D97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20342" y="1772977"/>
            <a:ext cx="1388745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204" dirty="0">
                <a:latin typeface="SimSun"/>
                <a:cs typeface="SimSun"/>
              </a:rPr>
              <a:t>レガシーシステム</a:t>
            </a:r>
            <a:endParaRPr sz="1550">
              <a:latin typeface="SimSun"/>
              <a:cs typeface="SimSun"/>
            </a:endParaRPr>
          </a:p>
          <a:p>
            <a:pPr algn="ctr">
              <a:spcBef>
                <a:spcPts val="265"/>
              </a:spcBef>
            </a:pPr>
            <a:r>
              <a:rPr sz="1150" spc="-105" dirty="0">
                <a:latin typeface="SimSun"/>
                <a:cs typeface="SimSun"/>
              </a:rPr>
              <a:t>保険料計算機能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8877" y="2335436"/>
            <a:ext cx="15119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215">
              <a:spcBef>
                <a:spcPts val="114"/>
              </a:spcBef>
            </a:pPr>
            <a:r>
              <a:rPr spc="-100" dirty="0">
                <a:latin typeface="PMingLiU"/>
                <a:cs typeface="PMingLiU"/>
              </a:rPr>
              <a:t>‧</a:t>
            </a:r>
            <a:r>
              <a:rPr spc="-100" dirty="0">
                <a:latin typeface="Meiryo"/>
                <a:cs typeface="Meiryo"/>
              </a:rPr>
              <a:t>⻑</a:t>
            </a:r>
            <a:r>
              <a:rPr spc="-100" dirty="0">
                <a:latin typeface="SimSun"/>
                <a:cs typeface="SimSun"/>
              </a:rPr>
              <a:t>年の実績と</a:t>
            </a:r>
            <a:r>
              <a:rPr spc="-100" dirty="0">
                <a:latin typeface="Meiryo"/>
                <a:cs typeface="Meiryo"/>
              </a:rPr>
              <a:t>⾼</a:t>
            </a:r>
            <a:r>
              <a:rPr spc="-90" dirty="0">
                <a:latin typeface="SimSun"/>
                <a:cs typeface="SimSun"/>
              </a:rPr>
              <a:t>い信頼性</a:t>
            </a:r>
            <a:endParaRPr>
              <a:latin typeface="SimSun"/>
              <a:cs typeface="SimSun"/>
            </a:endParaRPr>
          </a:p>
          <a:p>
            <a:pPr marL="12700"/>
            <a:r>
              <a:rPr spc="-100" dirty="0">
                <a:latin typeface="PMingLiU"/>
                <a:cs typeface="PMingLiU"/>
              </a:rPr>
              <a:t>‧</a:t>
            </a:r>
            <a:r>
              <a:rPr spc="-100" dirty="0">
                <a:latin typeface="SimSun"/>
                <a:cs typeface="SimSun"/>
              </a:rPr>
              <a:t>精緻な保険料計算</a:t>
            </a:r>
            <a:r>
              <a:rPr spc="-90" dirty="0">
                <a:latin typeface="PMingLiU"/>
                <a:cs typeface="PMingLiU"/>
              </a:rPr>
              <a:t>ロジック</a:t>
            </a:r>
            <a:endParaRPr>
              <a:latin typeface="PMingLiU"/>
              <a:cs typeface="PMingLiU"/>
            </a:endParaRPr>
          </a:p>
          <a:p>
            <a:pPr marL="69215"/>
            <a:r>
              <a:rPr spc="-100" dirty="0">
                <a:latin typeface="PMingLiU"/>
                <a:cs typeface="PMingLiU"/>
              </a:rPr>
              <a:t>‧</a:t>
            </a:r>
            <a:r>
              <a:rPr spc="-100" dirty="0">
                <a:latin typeface="SimSun"/>
                <a:cs typeface="SimSun"/>
              </a:rPr>
              <a:t>蓄積さ</a:t>
            </a:r>
            <a:r>
              <a:rPr spc="-100" dirty="0">
                <a:latin typeface="PMingLiU"/>
                <a:cs typeface="PMingLiU"/>
              </a:rPr>
              <a:t>れ</a:t>
            </a:r>
            <a:r>
              <a:rPr spc="-100" dirty="0">
                <a:latin typeface="SimSun"/>
                <a:cs typeface="SimSun"/>
              </a:rPr>
              <a:t>た業務</a:t>
            </a:r>
            <a:r>
              <a:rPr spc="-90" dirty="0">
                <a:latin typeface="PMingLiU"/>
                <a:cs typeface="PMingLiU"/>
              </a:rPr>
              <a:t>ノウハウ</a:t>
            </a:r>
            <a:endParaRPr>
              <a:latin typeface="PMingLiU"/>
              <a:cs typeface="PMingLiU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62499" y="1162843"/>
            <a:ext cx="2286000" cy="1714500"/>
            <a:chOff x="4762499" y="1162049"/>
            <a:chExt cx="2286000" cy="1714500"/>
          </a:xfrm>
        </p:grpSpPr>
        <p:sp>
          <p:nvSpPr>
            <p:cNvPr id="30" name="object 30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9749" y="124777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78449" y="1772977"/>
            <a:ext cx="105410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185" dirty="0">
                <a:latin typeface="SimSun"/>
                <a:cs typeface="SimSun"/>
              </a:rPr>
              <a:t>クラウド基盤</a:t>
            </a:r>
            <a:endParaRPr sz="1550">
              <a:latin typeface="SimSun"/>
              <a:cs typeface="SimSun"/>
            </a:endParaRPr>
          </a:p>
          <a:p>
            <a:pPr algn="ctr"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新</a:t>
            </a:r>
            <a:r>
              <a:rPr sz="1150" spc="-110" dirty="0">
                <a:latin typeface="PMingLiU"/>
                <a:cs typeface="PMingLiU"/>
              </a:rPr>
              <a:t>システム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4002" y="2335436"/>
            <a:ext cx="12833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pc="-100" dirty="0">
                <a:latin typeface="PMingLiU"/>
                <a:cs typeface="PMingLiU"/>
              </a:rPr>
              <a:t>‧</a:t>
            </a:r>
            <a:r>
              <a:rPr spc="-95" dirty="0">
                <a:latin typeface="SimSun"/>
                <a:cs typeface="SimSun"/>
              </a:rPr>
              <a:t>柔軟性と拡張性</a:t>
            </a:r>
            <a:endParaRPr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pc="-100" dirty="0">
                <a:latin typeface="PMingLiU"/>
                <a:cs typeface="PMingLiU"/>
              </a:rPr>
              <a:t>‧</a:t>
            </a:r>
            <a:r>
              <a:rPr spc="-100" dirty="0">
                <a:latin typeface="SimSun"/>
                <a:cs typeface="SimSun"/>
              </a:rPr>
              <a:t>迅速な</a:t>
            </a:r>
            <a:r>
              <a:rPr spc="-95" dirty="0">
                <a:latin typeface="PMingLiU"/>
                <a:cs typeface="PMingLiU"/>
              </a:rPr>
              <a:t>デプロイメント</a:t>
            </a:r>
            <a:endParaRPr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</a:pPr>
            <a:r>
              <a:rPr spc="-100" dirty="0">
                <a:latin typeface="PMingLiU"/>
                <a:cs typeface="PMingLiU"/>
              </a:rPr>
              <a:t>‧モダン</a:t>
            </a:r>
            <a:r>
              <a:rPr spc="-100" dirty="0">
                <a:latin typeface="SimSun"/>
                <a:cs typeface="SimSun"/>
              </a:rPr>
              <a:t>な</a:t>
            </a:r>
            <a:r>
              <a:rPr spc="-110" dirty="0">
                <a:latin typeface="PMingLiU"/>
                <a:cs typeface="PMingLiU"/>
              </a:rPr>
              <a:t>ユーザー</a:t>
            </a:r>
            <a:r>
              <a:rPr spc="-75" dirty="0">
                <a:latin typeface="SimSun"/>
                <a:cs typeface="SimSun"/>
              </a:rPr>
              <a:t>体験</a:t>
            </a:r>
            <a:endParaRPr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53324" y="1162843"/>
            <a:ext cx="2667000" cy="1714500"/>
            <a:chOff x="7553324" y="1162049"/>
            <a:chExt cx="2667000" cy="1714500"/>
          </a:xfrm>
        </p:grpSpPr>
        <p:sp>
          <p:nvSpPr>
            <p:cNvPr id="36" name="object 36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2514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1074" y="127634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251939" y="342821"/>
                  </a:moveTo>
                  <a:lnTo>
                    <a:pt x="235694" y="340420"/>
                  </a:lnTo>
                  <a:lnTo>
                    <a:pt x="221099" y="331648"/>
                  </a:lnTo>
                  <a:lnTo>
                    <a:pt x="139481" y="257175"/>
                  </a:lnTo>
                  <a:lnTo>
                    <a:pt x="114300" y="257175"/>
                  </a:lnTo>
                  <a:lnTo>
                    <a:pt x="114300" y="57150"/>
                  </a:lnTo>
                  <a:lnTo>
                    <a:pt x="178593" y="14287"/>
                  </a:lnTo>
                  <a:lnTo>
                    <a:pt x="189514" y="8138"/>
                  </a:lnTo>
                  <a:lnTo>
                    <a:pt x="201130" y="3672"/>
                  </a:lnTo>
                  <a:lnTo>
                    <a:pt x="213721" y="862"/>
                  </a:lnTo>
                  <a:lnTo>
                    <a:pt x="214717" y="862"/>
                  </a:lnTo>
                  <a:lnTo>
                    <a:pt x="227016" y="0"/>
                  </a:lnTo>
                  <a:lnTo>
                    <a:pt x="223931" y="0"/>
                  </a:lnTo>
                  <a:lnTo>
                    <a:pt x="234204" y="506"/>
                  </a:lnTo>
                  <a:lnTo>
                    <a:pt x="242541" y="1752"/>
                  </a:lnTo>
                  <a:lnTo>
                    <a:pt x="250693" y="3818"/>
                  </a:lnTo>
                  <a:lnTo>
                    <a:pt x="258603" y="6697"/>
                  </a:lnTo>
                  <a:lnTo>
                    <a:pt x="184308" y="66794"/>
                  </a:lnTo>
                  <a:lnTo>
                    <a:pt x="168711" y="85398"/>
                  </a:lnTo>
                  <a:lnTo>
                    <a:pt x="161392" y="107736"/>
                  </a:lnTo>
                  <a:lnTo>
                    <a:pt x="162630" y="130016"/>
                  </a:lnTo>
                  <a:lnTo>
                    <a:pt x="162697" y="131213"/>
                  </a:lnTo>
                  <a:lnTo>
                    <a:pt x="172968" y="153233"/>
                  </a:lnTo>
                  <a:lnTo>
                    <a:pt x="191967" y="170509"/>
                  </a:lnTo>
                  <a:lnTo>
                    <a:pt x="215328" y="178660"/>
                  </a:lnTo>
                  <a:lnTo>
                    <a:pt x="362219" y="178660"/>
                  </a:lnTo>
                  <a:lnTo>
                    <a:pt x="428982" y="239851"/>
                  </a:lnTo>
                  <a:lnTo>
                    <a:pt x="438980" y="253605"/>
                  </a:lnTo>
                  <a:lnTo>
                    <a:pt x="442800" y="269587"/>
                  </a:lnTo>
                  <a:lnTo>
                    <a:pt x="440359" y="285836"/>
                  </a:lnTo>
                  <a:lnTo>
                    <a:pt x="431571" y="300394"/>
                  </a:lnTo>
                  <a:lnTo>
                    <a:pt x="422744" y="307091"/>
                  </a:lnTo>
                  <a:lnTo>
                    <a:pt x="376118" y="307091"/>
                  </a:lnTo>
                  <a:lnTo>
                    <a:pt x="374910" y="310485"/>
                  </a:lnTo>
                  <a:lnTo>
                    <a:pt x="291554" y="310485"/>
                  </a:lnTo>
                  <a:lnTo>
                    <a:pt x="289857" y="317093"/>
                  </a:lnTo>
                  <a:lnTo>
                    <a:pt x="286553" y="323433"/>
                  </a:lnTo>
                  <a:lnTo>
                    <a:pt x="281642" y="328880"/>
                  </a:lnTo>
                  <a:lnTo>
                    <a:pt x="267900" y="338944"/>
                  </a:lnTo>
                  <a:lnTo>
                    <a:pt x="251939" y="342821"/>
                  </a:lnTo>
                  <a:close/>
                </a:path>
                <a:path w="571500" h="342900">
                  <a:moveTo>
                    <a:pt x="219313" y="150320"/>
                  </a:moveTo>
                  <a:lnTo>
                    <a:pt x="206499" y="145845"/>
                  </a:lnTo>
                  <a:lnTo>
                    <a:pt x="196095" y="136356"/>
                  </a:lnTo>
                  <a:lnTo>
                    <a:pt x="190454" y="124288"/>
                  </a:lnTo>
                  <a:lnTo>
                    <a:pt x="189744" y="111409"/>
                  </a:lnTo>
                  <a:lnTo>
                    <a:pt x="193772" y="99148"/>
                  </a:lnTo>
                  <a:lnTo>
                    <a:pt x="288786" y="18930"/>
                  </a:lnTo>
                  <a:lnTo>
                    <a:pt x="327914" y="1237"/>
                  </a:lnTo>
                  <a:lnTo>
                    <a:pt x="342364" y="0"/>
                  </a:lnTo>
                  <a:lnTo>
                    <a:pt x="354470" y="862"/>
                  </a:lnTo>
                  <a:lnTo>
                    <a:pt x="366284" y="3415"/>
                  </a:lnTo>
                  <a:lnTo>
                    <a:pt x="377612" y="7609"/>
                  </a:lnTo>
                  <a:lnTo>
                    <a:pt x="388262" y="13394"/>
                  </a:lnTo>
                  <a:lnTo>
                    <a:pt x="456574" y="57150"/>
                  </a:lnTo>
                  <a:lnTo>
                    <a:pt x="457200" y="57150"/>
                  </a:lnTo>
                  <a:lnTo>
                    <a:pt x="457200" y="69562"/>
                  </a:lnTo>
                  <a:lnTo>
                    <a:pt x="340399" y="69562"/>
                  </a:lnTo>
                  <a:lnTo>
                    <a:pt x="245477" y="143321"/>
                  </a:lnTo>
                  <a:lnTo>
                    <a:pt x="232863" y="149554"/>
                  </a:lnTo>
                  <a:lnTo>
                    <a:pt x="219313" y="150320"/>
                  </a:lnTo>
                  <a:close/>
                </a:path>
                <a:path w="571500" h="342900">
                  <a:moveTo>
                    <a:pt x="457200" y="225742"/>
                  </a:moveTo>
                  <a:lnTo>
                    <a:pt x="333120" y="111409"/>
                  </a:lnTo>
                  <a:lnTo>
                    <a:pt x="351740" y="96976"/>
                  </a:lnTo>
                  <a:lnTo>
                    <a:pt x="357991" y="92065"/>
                  </a:lnTo>
                  <a:lnTo>
                    <a:pt x="359152" y="83135"/>
                  </a:lnTo>
                  <a:lnTo>
                    <a:pt x="349329" y="70633"/>
                  </a:lnTo>
                  <a:lnTo>
                    <a:pt x="340399" y="69562"/>
                  </a:lnTo>
                  <a:lnTo>
                    <a:pt x="457200" y="69562"/>
                  </a:lnTo>
                  <a:lnTo>
                    <a:pt x="457200" y="225742"/>
                  </a:lnTo>
                  <a:close/>
                </a:path>
                <a:path w="571500" h="342900">
                  <a:moveTo>
                    <a:pt x="362219" y="178660"/>
                  </a:moveTo>
                  <a:lnTo>
                    <a:pt x="215328" y="178660"/>
                  </a:lnTo>
                  <a:lnTo>
                    <a:pt x="240011" y="177268"/>
                  </a:lnTo>
                  <a:lnTo>
                    <a:pt x="262979" y="165913"/>
                  </a:lnTo>
                  <a:lnTo>
                    <a:pt x="309145" y="130016"/>
                  </a:lnTo>
                  <a:lnTo>
                    <a:pt x="362219" y="178660"/>
                  </a:lnTo>
                  <a:close/>
                </a:path>
                <a:path w="571500" h="342900">
                  <a:moveTo>
                    <a:pt x="404883" y="314057"/>
                  </a:moveTo>
                  <a:lnTo>
                    <a:pt x="390044" y="313178"/>
                  </a:lnTo>
                  <a:lnTo>
                    <a:pt x="376118" y="307091"/>
                  </a:lnTo>
                  <a:lnTo>
                    <a:pt x="422744" y="307091"/>
                  </a:lnTo>
                  <a:lnTo>
                    <a:pt x="419202" y="309779"/>
                  </a:lnTo>
                  <a:lnTo>
                    <a:pt x="404883" y="314057"/>
                  </a:lnTo>
                  <a:close/>
                </a:path>
                <a:path w="571500" h="342900">
                  <a:moveTo>
                    <a:pt x="337542" y="335644"/>
                  </a:moveTo>
                  <a:lnTo>
                    <a:pt x="321292" y="333202"/>
                  </a:lnTo>
                  <a:lnTo>
                    <a:pt x="306734" y="324415"/>
                  </a:lnTo>
                  <a:lnTo>
                    <a:pt x="291554" y="310485"/>
                  </a:lnTo>
                  <a:lnTo>
                    <a:pt x="374910" y="310485"/>
                  </a:lnTo>
                  <a:lnTo>
                    <a:pt x="337542" y="335644"/>
                  </a:lnTo>
                  <a:close/>
                </a:path>
                <a:path w="571500" h="342900">
                  <a:moveTo>
                    <a:pt x="57150" y="285750"/>
                  </a:moveTo>
                  <a:lnTo>
                    <a:pt x="28575" y="285750"/>
                  </a:lnTo>
                  <a:lnTo>
                    <a:pt x="17442" y="283507"/>
                  </a:lnTo>
                  <a:lnTo>
                    <a:pt x="8360" y="277389"/>
                  </a:lnTo>
                  <a:lnTo>
                    <a:pt x="2242" y="268307"/>
                  </a:lnTo>
                  <a:lnTo>
                    <a:pt x="0" y="257174"/>
                  </a:lnTo>
                  <a:lnTo>
                    <a:pt x="0" y="63579"/>
                  </a:lnTo>
                  <a:lnTo>
                    <a:pt x="6429" y="57150"/>
                  </a:lnTo>
                  <a:lnTo>
                    <a:pt x="85725" y="57150"/>
                  </a:lnTo>
                  <a:lnTo>
                    <a:pt x="85725" y="228600"/>
                  </a:lnTo>
                  <a:lnTo>
                    <a:pt x="40967" y="228600"/>
                  </a:lnTo>
                  <a:lnTo>
                    <a:pt x="39145" y="228962"/>
                  </a:lnTo>
                  <a:lnTo>
                    <a:pt x="28574" y="240992"/>
                  </a:lnTo>
                  <a:lnTo>
                    <a:pt x="28574" y="244782"/>
                  </a:lnTo>
                  <a:lnTo>
                    <a:pt x="40967" y="257174"/>
                  </a:lnTo>
                  <a:lnTo>
                    <a:pt x="85725" y="257174"/>
                  </a:lnTo>
                  <a:lnTo>
                    <a:pt x="83482" y="268307"/>
                  </a:lnTo>
                  <a:lnTo>
                    <a:pt x="77364" y="277389"/>
                  </a:lnTo>
                  <a:lnTo>
                    <a:pt x="68282" y="283507"/>
                  </a:lnTo>
                  <a:lnTo>
                    <a:pt x="57150" y="285750"/>
                  </a:lnTo>
                  <a:close/>
                </a:path>
                <a:path w="571500" h="342900">
                  <a:moveTo>
                    <a:pt x="85725" y="257174"/>
                  </a:moveTo>
                  <a:lnTo>
                    <a:pt x="44757" y="257174"/>
                  </a:lnTo>
                  <a:lnTo>
                    <a:pt x="46579" y="256812"/>
                  </a:lnTo>
                  <a:lnTo>
                    <a:pt x="50080" y="255362"/>
                  </a:lnTo>
                  <a:lnTo>
                    <a:pt x="57149" y="244782"/>
                  </a:lnTo>
                  <a:lnTo>
                    <a:pt x="57149" y="240992"/>
                  </a:lnTo>
                  <a:lnTo>
                    <a:pt x="44757" y="228600"/>
                  </a:lnTo>
                  <a:lnTo>
                    <a:pt x="85725" y="228600"/>
                  </a:lnTo>
                  <a:lnTo>
                    <a:pt x="85725" y="257174"/>
                  </a:lnTo>
                  <a:close/>
                </a:path>
                <a:path w="571500" h="342900">
                  <a:moveTo>
                    <a:pt x="542925" y="285750"/>
                  </a:moveTo>
                  <a:lnTo>
                    <a:pt x="514350" y="285750"/>
                  </a:lnTo>
                  <a:lnTo>
                    <a:pt x="503217" y="283507"/>
                  </a:lnTo>
                  <a:lnTo>
                    <a:pt x="494135" y="277389"/>
                  </a:lnTo>
                  <a:lnTo>
                    <a:pt x="488017" y="268307"/>
                  </a:lnTo>
                  <a:lnTo>
                    <a:pt x="485775" y="257174"/>
                  </a:lnTo>
                  <a:lnTo>
                    <a:pt x="485775" y="57150"/>
                  </a:lnTo>
                  <a:lnTo>
                    <a:pt x="565070" y="57150"/>
                  </a:lnTo>
                  <a:lnTo>
                    <a:pt x="571500" y="63579"/>
                  </a:lnTo>
                  <a:lnTo>
                    <a:pt x="571500" y="228600"/>
                  </a:lnTo>
                  <a:lnTo>
                    <a:pt x="526742" y="228600"/>
                  </a:lnTo>
                  <a:lnTo>
                    <a:pt x="524920" y="228962"/>
                  </a:lnTo>
                  <a:lnTo>
                    <a:pt x="514349" y="240992"/>
                  </a:lnTo>
                  <a:lnTo>
                    <a:pt x="514349" y="244782"/>
                  </a:lnTo>
                  <a:lnTo>
                    <a:pt x="526742" y="257174"/>
                  </a:lnTo>
                  <a:lnTo>
                    <a:pt x="571500" y="257174"/>
                  </a:lnTo>
                  <a:lnTo>
                    <a:pt x="569257" y="268307"/>
                  </a:lnTo>
                  <a:lnTo>
                    <a:pt x="563139" y="277389"/>
                  </a:lnTo>
                  <a:lnTo>
                    <a:pt x="554057" y="283507"/>
                  </a:lnTo>
                  <a:lnTo>
                    <a:pt x="542925" y="285750"/>
                  </a:lnTo>
                  <a:close/>
                </a:path>
                <a:path w="571500" h="342900">
                  <a:moveTo>
                    <a:pt x="571500" y="257174"/>
                  </a:moveTo>
                  <a:lnTo>
                    <a:pt x="530532" y="257174"/>
                  </a:lnTo>
                  <a:lnTo>
                    <a:pt x="532354" y="256812"/>
                  </a:lnTo>
                  <a:lnTo>
                    <a:pt x="535855" y="255362"/>
                  </a:lnTo>
                  <a:lnTo>
                    <a:pt x="542924" y="244782"/>
                  </a:lnTo>
                  <a:lnTo>
                    <a:pt x="542924" y="240992"/>
                  </a:lnTo>
                  <a:lnTo>
                    <a:pt x="530532" y="228600"/>
                  </a:lnTo>
                  <a:lnTo>
                    <a:pt x="571500" y="228600"/>
                  </a:lnTo>
                  <a:lnTo>
                    <a:pt x="571500" y="257174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41890" y="1772977"/>
            <a:ext cx="148971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spcBef>
                <a:spcPts val="395"/>
              </a:spcBef>
            </a:pPr>
            <a:r>
              <a:rPr sz="1550" spc="-200" dirty="0">
                <a:latin typeface="SimSun"/>
                <a:cs typeface="SimSun"/>
              </a:rPr>
              <a:t>システム融合</a:t>
            </a:r>
            <a:endParaRPr sz="1550">
              <a:latin typeface="SimSun"/>
              <a:cs typeface="SimSun"/>
            </a:endParaRPr>
          </a:p>
          <a:p>
            <a:pPr algn="ctr"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最適な</a:t>
            </a:r>
            <a:r>
              <a:rPr sz="1150" spc="-120" dirty="0">
                <a:latin typeface="PMingLiU"/>
                <a:cs typeface="PMingLiU"/>
              </a:rPr>
              <a:t>ハイブリッド</a:t>
            </a:r>
            <a:r>
              <a:rPr sz="1150" spc="-80" dirty="0">
                <a:latin typeface="SimSun"/>
                <a:cs typeface="SimSun"/>
              </a:rPr>
              <a:t>構成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3877" y="2335436"/>
            <a:ext cx="16262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pc="-100" dirty="0">
                <a:solidFill>
                  <a:srgbClr val="047857"/>
                </a:solidFill>
                <a:latin typeface="Meiryo"/>
                <a:cs typeface="Meiryo"/>
              </a:rPr>
              <a:t>⾼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品質な</a:t>
            </a: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レガシー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資</a:t>
            </a:r>
            <a:r>
              <a:rPr spc="-100" dirty="0">
                <a:solidFill>
                  <a:srgbClr val="047857"/>
                </a:solidFill>
                <a:latin typeface="Meiryo"/>
                <a:cs typeface="Meiryo"/>
              </a:rPr>
              <a:t>産</a:t>
            </a: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活</a:t>
            </a:r>
            <a:r>
              <a:rPr spc="-50" dirty="0">
                <a:solidFill>
                  <a:srgbClr val="047857"/>
                </a:solidFill>
                <a:latin typeface="Meiryo"/>
                <a:cs typeface="Meiryo"/>
              </a:rPr>
              <a:t>⽤</a:t>
            </a:r>
            <a:endParaRPr>
              <a:latin typeface="Meiryo"/>
              <a:cs typeface="Meiryo"/>
            </a:endParaRPr>
          </a:p>
          <a:p>
            <a:pPr algn="ctr">
              <a:lnSpc>
                <a:spcPct val="100000"/>
              </a:lnSpc>
            </a:pP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‧クラウド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の柔軟性</a:t>
            </a: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pc="-75" dirty="0">
                <a:solidFill>
                  <a:srgbClr val="047857"/>
                </a:solidFill>
                <a:latin typeface="SimSun"/>
                <a:cs typeface="SimSun"/>
              </a:rPr>
              <a:t>付加</a:t>
            </a:r>
            <a:endParaRPr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両者の</a:t>
            </a:r>
            <a:r>
              <a:rPr spc="-100" dirty="0">
                <a:solidFill>
                  <a:srgbClr val="047857"/>
                </a:solidFill>
                <a:latin typeface="Meiryo"/>
                <a:cs typeface="Meiryo"/>
              </a:rPr>
              <a:t>⻑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所</a:t>
            </a:r>
            <a:r>
              <a:rPr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pc="-100" dirty="0">
                <a:solidFill>
                  <a:srgbClr val="047857"/>
                </a:solidFill>
                <a:latin typeface="SimSun"/>
                <a:cs typeface="SimSun"/>
              </a:rPr>
              <a:t>最</a:t>
            </a:r>
            <a:r>
              <a:rPr spc="-100" dirty="0">
                <a:solidFill>
                  <a:srgbClr val="047857"/>
                </a:solidFill>
                <a:latin typeface="Meiryo"/>
                <a:cs typeface="Meiryo"/>
              </a:rPr>
              <a:t>⼤</a:t>
            </a:r>
            <a:r>
              <a:rPr spc="-50" dirty="0">
                <a:solidFill>
                  <a:srgbClr val="047857"/>
                </a:solidFill>
                <a:latin typeface="SimSun"/>
                <a:cs typeface="SimSun"/>
              </a:rPr>
              <a:t>化</a:t>
            </a:r>
            <a:endParaRPr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63" y="6273007"/>
            <a:ext cx="11572875" cy="1038225"/>
          </a:xfrm>
          <a:custGeom>
            <a:avLst/>
            <a:gdLst/>
            <a:ahLst/>
            <a:cxnLst/>
            <a:rect l="l" t="t" r="r" b="b"/>
            <a:pathLst>
              <a:path w="11572875" h="1038225">
                <a:moveTo>
                  <a:pt x="11506125" y="1038224"/>
                </a:moveTo>
                <a:lnTo>
                  <a:pt x="66746" y="1038224"/>
                </a:lnTo>
                <a:lnTo>
                  <a:pt x="62101" y="1037767"/>
                </a:lnTo>
                <a:lnTo>
                  <a:pt x="24240" y="1020617"/>
                </a:lnTo>
                <a:lnTo>
                  <a:pt x="2287" y="985323"/>
                </a:lnTo>
                <a:lnTo>
                  <a:pt x="0" y="971477"/>
                </a:lnTo>
                <a:lnTo>
                  <a:pt x="0" y="96678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11506125" y="0"/>
                </a:lnTo>
                <a:lnTo>
                  <a:pt x="11545023" y="14645"/>
                </a:lnTo>
                <a:lnTo>
                  <a:pt x="11569230" y="48432"/>
                </a:lnTo>
                <a:lnTo>
                  <a:pt x="11572872" y="66746"/>
                </a:lnTo>
                <a:lnTo>
                  <a:pt x="11572872" y="971477"/>
                </a:lnTo>
                <a:lnTo>
                  <a:pt x="11558227" y="1010375"/>
                </a:lnTo>
                <a:lnTo>
                  <a:pt x="11524439" y="1034580"/>
                </a:lnTo>
                <a:lnTo>
                  <a:pt x="11510770" y="1037767"/>
                </a:lnTo>
                <a:lnTo>
                  <a:pt x="11506125" y="1038224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268243"/>
            <a:ext cx="11582400" cy="1047750"/>
            <a:chOff x="304799" y="6267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6272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7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7"/>
                  </a:lnTo>
                  <a:lnTo>
                    <a:pt x="11551949" y="20923"/>
                  </a:lnTo>
                  <a:lnTo>
                    <a:pt x="11555267" y="24240"/>
                  </a:lnTo>
                  <a:lnTo>
                    <a:pt x="11571499" y="57500"/>
                  </a:lnTo>
                  <a:lnTo>
                    <a:pt x="11572414" y="62100"/>
                  </a:lnTo>
                  <a:lnTo>
                    <a:pt x="11572872" y="66746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6648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448844"/>
            <a:ext cx="11582397" cy="11048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05499" y="1985417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1628" y="3570255"/>
            <a:ext cx="3448685" cy="720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幅広い</a:t>
            </a:r>
            <a:r>
              <a:rPr sz="1700" spc="-225" dirty="0">
                <a:latin typeface="PMingLiU"/>
                <a:cs typeface="PMingLiU"/>
              </a:rPr>
              <a:t>デバイス‧</a:t>
            </a:r>
            <a:r>
              <a:rPr sz="1700" spc="-210" dirty="0">
                <a:latin typeface="SimSun"/>
                <a:cs typeface="SimSun"/>
              </a:rPr>
              <a:t>環境での検証</a:t>
            </a:r>
            <a:r>
              <a:rPr sz="1700" spc="-210" dirty="0">
                <a:latin typeface="PMingLiU"/>
                <a:cs typeface="PMingLiU"/>
              </a:rPr>
              <a:t>を</a:t>
            </a:r>
            <a:r>
              <a:rPr sz="1700" spc="-210" dirty="0">
                <a:latin typeface="Meiryo"/>
                <a:cs typeface="Meiryo"/>
              </a:rPr>
              <a:t>⾃</a:t>
            </a:r>
            <a:r>
              <a:rPr sz="1700" spc="-130" dirty="0">
                <a:latin typeface="SimSun"/>
                <a:cs typeface="SimSun"/>
              </a:rPr>
              <a:t>動化</a:t>
            </a:r>
            <a:endParaRPr sz="1700">
              <a:latin typeface="SimSun"/>
              <a:cs typeface="SimSun"/>
            </a:endParaRPr>
          </a:p>
          <a:p>
            <a:pPr algn="ctr">
              <a:spcBef>
                <a:spcPts val="1610"/>
              </a:spcBef>
              <a:tabLst>
                <a:tab pos="1787525" algn="l"/>
              </a:tabLst>
            </a:pPr>
            <a:r>
              <a:rPr sz="1500" b="1" spc="-50" dirty="0">
                <a:latin typeface="Liberation Sans"/>
                <a:cs typeface="Liberation Sans"/>
              </a:rPr>
              <a:t>×</a:t>
            </a:r>
            <a:r>
              <a:rPr sz="1500" b="1" dirty="0">
                <a:latin typeface="Liberation Sans"/>
                <a:cs typeface="Liberation Sans"/>
              </a:rPr>
              <a:t>	</a:t>
            </a:r>
            <a:r>
              <a:rPr sz="1500" b="1" spc="-50" dirty="0">
                <a:latin typeface="Liberation Sans"/>
                <a:cs typeface="Liberation Sans"/>
              </a:rPr>
              <a:t>×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4782344"/>
            <a:ext cx="3705224" cy="1181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8899" y="4909319"/>
            <a:ext cx="15494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60" dirty="0">
                <a:solidFill>
                  <a:srgbClr val="0177BD"/>
                </a:solidFill>
                <a:latin typeface="SimSun"/>
                <a:cs typeface="SimSun"/>
              </a:rPr>
              <a:t>テスト効率の劇的向上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400" y="5209355"/>
            <a:ext cx="224853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作業の約</a:t>
            </a:r>
            <a:r>
              <a:rPr sz="1050" spc="-10" dirty="0">
                <a:latin typeface="Liberation Sans"/>
                <a:cs typeface="Liberation Sans"/>
              </a:rPr>
              <a:t>10</a:t>
            </a:r>
            <a:r>
              <a:rPr sz="1150" spc="-110" dirty="0">
                <a:latin typeface="SimSun"/>
                <a:cs typeface="SimSun"/>
              </a:rPr>
              <a:t>分の</a:t>
            </a:r>
            <a:r>
              <a:rPr sz="1050" spc="-10" dirty="0">
                <a:latin typeface="Liberation Sans"/>
                <a:cs typeface="Liberation Sans"/>
              </a:rPr>
              <a:t>1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間で検証可能</a:t>
            </a:r>
            <a:r>
              <a:rPr sz="1150" spc="-90" dirty="0">
                <a:latin typeface="SimSun"/>
                <a:cs typeface="SimSun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24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間連続稼働に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検証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90" dirty="0">
                <a:latin typeface="SimSun"/>
                <a:cs typeface="SimSun"/>
              </a:rPr>
              <a:t>間短縮</a:t>
            </a:r>
            <a:r>
              <a:rPr sz="1150" spc="-110" dirty="0">
                <a:latin typeface="SimSun"/>
                <a:cs typeface="SimSun"/>
              </a:rPr>
              <a:t>複数環境の並</a:t>
            </a:r>
            <a:r>
              <a:rPr sz="1150" spc="-110" dirty="0">
                <a:latin typeface="Meiryo"/>
                <a:cs typeface="Meiryo"/>
              </a:rPr>
              <a:t>⾏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実現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4" y="4782343"/>
            <a:ext cx="3714750" cy="1181100"/>
            <a:chOff x="4238624" y="4781549"/>
            <a:chExt cx="3714750" cy="1181100"/>
          </a:xfrm>
        </p:grpSpPr>
        <p:sp>
          <p:nvSpPr>
            <p:cNvPr id="14" name="object 14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65008" y="15249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6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8"/>
                  </a:lnTo>
                  <a:lnTo>
                    <a:pt x="3689974" y="1131358"/>
                  </a:lnTo>
                  <a:lnTo>
                    <a:pt x="3686673" y="1136299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18550" y="1136299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102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9099" y="5164880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67816" y="98299"/>
                  </a:moveTo>
                  <a:lnTo>
                    <a:pt x="107206" y="98299"/>
                  </a:lnTo>
                  <a:lnTo>
                    <a:pt x="199159" y="6278"/>
                  </a:lnTo>
                  <a:lnTo>
                    <a:pt x="206254" y="1569"/>
                  </a:lnTo>
                  <a:lnTo>
                    <a:pt x="214329" y="0"/>
                  </a:lnTo>
                  <a:lnTo>
                    <a:pt x="222403" y="1569"/>
                  </a:lnTo>
                  <a:lnTo>
                    <a:pt x="229498" y="6278"/>
                  </a:lnTo>
                  <a:lnTo>
                    <a:pt x="234207" y="13373"/>
                  </a:lnTo>
                  <a:lnTo>
                    <a:pt x="235777" y="21447"/>
                  </a:lnTo>
                  <a:lnTo>
                    <a:pt x="234207" y="29522"/>
                  </a:lnTo>
                  <a:lnTo>
                    <a:pt x="229498" y="36617"/>
                  </a:lnTo>
                  <a:lnTo>
                    <a:pt x="167816" y="98299"/>
                  </a:lnTo>
                  <a:close/>
                </a:path>
                <a:path w="300354" h="300354">
                  <a:moveTo>
                    <a:pt x="107172" y="150052"/>
                  </a:moveTo>
                  <a:lnTo>
                    <a:pt x="38425" y="90195"/>
                  </a:lnTo>
                  <a:lnTo>
                    <a:pt x="32146" y="75026"/>
                  </a:lnTo>
                  <a:lnTo>
                    <a:pt x="33716" y="66951"/>
                  </a:lnTo>
                  <a:lnTo>
                    <a:pt x="38425" y="59856"/>
                  </a:lnTo>
                  <a:lnTo>
                    <a:pt x="45520" y="55147"/>
                  </a:lnTo>
                  <a:lnTo>
                    <a:pt x="53594" y="53578"/>
                  </a:lnTo>
                  <a:lnTo>
                    <a:pt x="61669" y="55147"/>
                  </a:lnTo>
                  <a:lnTo>
                    <a:pt x="68764" y="59856"/>
                  </a:lnTo>
                  <a:lnTo>
                    <a:pt x="107206" y="98299"/>
                  </a:lnTo>
                  <a:lnTo>
                    <a:pt x="167816" y="98299"/>
                  </a:lnTo>
                  <a:lnTo>
                    <a:pt x="122342" y="143773"/>
                  </a:lnTo>
                  <a:lnTo>
                    <a:pt x="115247" y="148482"/>
                  </a:lnTo>
                  <a:lnTo>
                    <a:pt x="107172" y="150052"/>
                  </a:lnTo>
                  <a:close/>
                </a:path>
                <a:path w="300354" h="300354">
                  <a:moveTo>
                    <a:pt x="167883" y="248317"/>
                  </a:moveTo>
                  <a:lnTo>
                    <a:pt x="107206" y="248317"/>
                  </a:lnTo>
                  <a:lnTo>
                    <a:pt x="263453" y="92003"/>
                  </a:lnTo>
                  <a:lnTo>
                    <a:pt x="270548" y="87294"/>
                  </a:lnTo>
                  <a:lnTo>
                    <a:pt x="278622" y="85724"/>
                  </a:lnTo>
                  <a:lnTo>
                    <a:pt x="286697" y="87294"/>
                  </a:lnTo>
                  <a:lnTo>
                    <a:pt x="293792" y="92003"/>
                  </a:lnTo>
                  <a:lnTo>
                    <a:pt x="298501" y="99098"/>
                  </a:lnTo>
                  <a:lnTo>
                    <a:pt x="300070" y="107172"/>
                  </a:lnTo>
                  <a:lnTo>
                    <a:pt x="298501" y="115247"/>
                  </a:lnTo>
                  <a:lnTo>
                    <a:pt x="293770" y="122375"/>
                  </a:lnTo>
                  <a:lnTo>
                    <a:pt x="293660" y="122541"/>
                  </a:lnTo>
                  <a:lnTo>
                    <a:pt x="167883" y="248317"/>
                  </a:lnTo>
                  <a:close/>
                </a:path>
                <a:path w="300354" h="300354">
                  <a:moveTo>
                    <a:pt x="107172" y="300137"/>
                  </a:moveTo>
                  <a:lnTo>
                    <a:pt x="6278" y="208134"/>
                  </a:lnTo>
                  <a:lnTo>
                    <a:pt x="0" y="192964"/>
                  </a:lnTo>
                  <a:lnTo>
                    <a:pt x="1569" y="184890"/>
                  </a:lnTo>
                  <a:lnTo>
                    <a:pt x="6278" y="177795"/>
                  </a:lnTo>
                  <a:lnTo>
                    <a:pt x="13373" y="173086"/>
                  </a:lnTo>
                  <a:lnTo>
                    <a:pt x="21447" y="171516"/>
                  </a:lnTo>
                  <a:lnTo>
                    <a:pt x="29522" y="173086"/>
                  </a:lnTo>
                  <a:lnTo>
                    <a:pt x="36617" y="177795"/>
                  </a:lnTo>
                  <a:lnTo>
                    <a:pt x="107206" y="248317"/>
                  </a:lnTo>
                  <a:lnTo>
                    <a:pt x="167883" y="248317"/>
                  </a:lnTo>
                  <a:lnTo>
                    <a:pt x="122342" y="293859"/>
                  </a:lnTo>
                  <a:lnTo>
                    <a:pt x="115247" y="298568"/>
                  </a:lnTo>
                  <a:lnTo>
                    <a:pt x="107172" y="300137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95850" y="4909319"/>
            <a:ext cx="78740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品質の向上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53037" y="5325269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350" y="5209355"/>
            <a:ext cx="20256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ミスを</a:t>
            </a:r>
            <a:r>
              <a:rPr sz="1150" spc="-110" dirty="0">
                <a:latin typeface="SimSun"/>
                <a:cs typeface="SimSun"/>
              </a:rPr>
              <a:t>排除した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精度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再現性の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い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結果</a:t>
            </a:r>
            <a:endParaRPr sz="1150">
              <a:latin typeface="SimSun"/>
              <a:cs typeface="SimSun"/>
            </a:endParaRPr>
          </a:p>
          <a:p>
            <a:pPr marL="12700">
              <a:spcBef>
                <a:spcPts val="120"/>
              </a:spcBef>
            </a:pPr>
            <a:r>
              <a:rPr sz="1150" spc="-125" dirty="0">
                <a:latin typeface="PMingLiU"/>
                <a:cs typeface="PMingLiU"/>
              </a:rPr>
              <a:t>エッジケースを</a:t>
            </a:r>
            <a:r>
              <a:rPr sz="1150" spc="-105" dirty="0">
                <a:latin typeface="SimSun"/>
                <a:cs typeface="SimSun"/>
              </a:rPr>
              <a:t>含む網羅的検証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81974" y="4782343"/>
            <a:ext cx="3705225" cy="1181100"/>
            <a:chOff x="8181973" y="4781549"/>
            <a:chExt cx="3705225" cy="1181100"/>
          </a:xfrm>
        </p:grpSpPr>
        <p:sp>
          <p:nvSpPr>
            <p:cNvPr id="22" name="object 22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9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9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437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6780" y="5143499"/>
              <a:ext cx="363855" cy="342900"/>
            </a:xfrm>
            <a:custGeom>
              <a:avLst/>
              <a:gdLst/>
              <a:ahLst/>
              <a:cxnLst/>
              <a:rect l="l" t="t" r="r" b="b"/>
              <a:pathLst>
                <a:path w="363854" h="342900">
                  <a:moveTo>
                    <a:pt x="337810" y="160734"/>
                  </a:moveTo>
                  <a:lnTo>
                    <a:pt x="182165" y="160734"/>
                  </a:lnTo>
                  <a:lnTo>
                    <a:pt x="182165" y="5089"/>
                  </a:lnTo>
                  <a:lnTo>
                    <a:pt x="186853" y="0"/>
                  </a:lnTo>
                  <a:lnTo>
                    <a:pt x="192881" y="0"/>
                  </a:lnTo>
                  <a:lnTo>
                    <a:pt x="240295" y="7648"/>
                  </a:lnTo>
                  <a:lnTo>
                    <a:pt x="281476" y="28947"/>
                  </a:lnTo>
                  <a:lnTo>
                    <a:pt x="313952" y="61423"/>
                  </a:lnTo>
                  <a:lnTo>
                    <a:pt x="335251" y="102604"/>
                  </a:lnTo>
                  <a:lnTo>
                    <a:pt x="342899" y="150018"/>
                  </a:lnTo>
                  <a:lnTo>
                    <a:pt x="342899" y="156046"/>
                  </a:lnTo>
                  <a:lnTo>
                    <a:pt x="337810" y="160734"/>
                  </a:lnTo>
                  <a:close/>
                </a:path>
                <a:path w="363854" h="342900">
                  <a:moveTo>
                    <a:pt x="160734" y="342899"/>
                  </a:moveTo>
                  <a:lnTo>
                    <a:pt x="109942" y="334708"/>
                  </a:lnTo>
                  <a:lnTo>
                    <a:pt x="65820" y="311897"/>
                  </a:lnTo>
                  <a:lnTo>
                    <a:pt x="31021" y="277108"/>
                  </a:lnTo>
                  <a:lnTo>
                    <a:pt x="8197" y="232983"/>
                  </a:lnTo>
                  <a:lnTo>
                    <a:pt x="0" y="182165"/>
                  </a:lnTo>
                  <a:lnTo>
                    <a:pt x="6901" y="135442"/>
                  </a:lnTo>
                  <a:lnTo>
                    <a:pt x="26251" y="94120"/>
                  </a:lnTo>
                  <a:lnTo>
                    <a:pt x="56012" y="60240"/>
                  </a:lnTo>
                  <a:lnTo>
                    <a:pt x="94151" y="35843"/>
                  </a:lnTo>
                  <a:lnTo>
                    <a:pt x="138633" y="22971"/>
                  </a:lnTo>
                  <a:lnTo>
                    <a:pt x="144794" y="22100"/>
                  </a:lnTo>
                  <a:lnTo>
                    <a:pt x="150018" y="27056"/>
                  </a:lnTo>
                  <a:lnTo>
                    <a:pt x="150018" y="192881"/>
                  </a:lnTo>
                  <a:lnTo>
                    <a:pt x="259318" y="302180"/>
                  </a:lnTo>
                  <a:lnTo>
                    <a:pt x="210444" y="335064"/>
                  </a:lnTo>
                  <a:lnTo>
                    <a:pt x="186223" y="340890"/>
                  </a:lnTo>
                  <a:lnTo>
                    <a:pt x="160734" y="342899"/>
                  </a:lnTo>
                  <a:close/>
                </a:path>
                <a:path w="363854" h="342900">
                  <a:moveTo>
                    <a:pt x="309346" y="303319"/>
                  </a:moveTo>
                  <a:lnTo>
                    <a:pt x="303051" y="303051"/>
                  </a:lnTo>
                  <a:lnTo>
                    <a:pt x="299166" y="299099"/>
                  </a:lnTo>
                  <a:lnTo>
                    <a:pt x="192881" y="192881"/>
                  </a:lnTo>
                  <a:lnTo>
                    <a:pt x="358772" y="192881"/>
                  </a:lnTo>
                  <a:lnTo>
                    <a:pt x="363661" y="198105"/>
                  </a:lnTo>
                  <a:lnTo>
                    <a:pt x="346047" y="256739"/>
                  </a:lnTo>
                  <a:lnTo>
                    <a:pt x="313365" y="299568"/>
                  </a:lnTo>
                  <a:lnTo>
                    <a:pt x="309346" y="30331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2800" y="4909319"/>
            <a:ext cx="108458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リソース最適化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96387" y="5325269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23300" y="5209356"/>
            <a:ext cx="2152650" cy="57368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当者の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90" dirty="0">
                <a:latin typeface="SimSun"/>
                <a:cs typeface="SimSun"/>
              </a:rPr>
              <a:t>数削減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創造的</a:t>
            </a:r>
            <a:r>
              <a:rPr sz="1150" spc="-110" dirty="0">
                <a:latin typeface="PMingLiU"/>
                <a:cs typeface="PMingLiU"/>
              </a:rPr>
              <a:t>タスク</a:t>
            </a:r>
            <a:r>
              <a:rPr sz="1150" spc="-110" dirty="0">
                <a:latin typeface="SimSun"/>
                <a:cs typeface="SimSun"/>
              </a:rPr>
              <a:t>への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集中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結果の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</a:t>
            </a:r>
            <a:r>
              <a:rPr sz="1150" spc="-110" dirty="0">
                <a:latin typeface="PMingLiU"/>
                <a:cs typeface="PMingLiU"/>
              </a:rPr>
              <a:t>レポート</a:t>
            </a:r>
            <a:r>
              <a:rPr sz="1150" spc="-6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738" y="6381119"/>
            <a:ext cx="10828655" cy="71423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従来は数百</a:t>
            </a:r>
            <a:r>
              <a:rPr sz="1350" spc="-165" dirty="0">
                <a:latin typeface="Meiryo"/>
                <a:cs typeface="Meiryo"/>
              </a:rPr>
              <a:t>⼈⽇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80" dirty="0">
                <a:latin typeface="SimSun"/>
                <a:cs typeface="SimSun"/>
              </a:rPr>
              <a:t>要していた</a:t>
            </a:r>
            <a:r>
              <a:rPr sz="1350" spc="-175" dirty="0">
                <a:latin typeface="PMingLiU"/>
                <a:cs typeface="PMingLiU"/>
              </a:rPr>
              <a:t>マルチデバイス</a:t>
            </a:r>
            <a:r>
              <a:rPr sz="1350" spc="-165" dirty="0">
                <a:latin typeface="SimSun"/>
                <a:cs typeface="SimSun"/>
              </a:rPr>
              <a:t>検証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200" dirty="0">
                <a:latin typeface="Liberation Sans"/>
                <a:cs typeface="Liberation Sans"/>
              </a:rPr>
              <a:t>1/10</a:t>
            </a:r>
            <a:r>
              <a:rPr sz="1350" spc="-165" dirty="0">
                <a:latin typeface="SimSun"/>
                <a:cs typeface="SimSun"/>
              </a:rPr>
              <a:t>の</a:t>
            </a:r>
            <a:r>
              <a:rPr sz="1350" spc="-165" dirty="0">
                <a:latin typeface="Meiryo"/>
                <a:cs typeface="Meiryo"/>
              </a:rPr>
              <a:t>⼯</a:t>
            </a:r>
            <a:r>
              <a:rPr sz="1350" spc="-165" dirty="0">
                <a:latin typeface="SimSun"/>
                <a:cs typeface="SimSun"/>
              </a:rPr>
              <a:t>数で実現。</a:t>
            </a:r>
            <a:r>
              <a:rPr sz="1350" spc="-165" dirty="0">
                <a:latin typeface="PMingLiU"/>
                <a:cs typeface="PMingLiU"/>
              </a:rPr>
              <a:t>テスト</a:t>
            </a:r>
            <a:r>
              <a:rPr sz="1350" spc="-165" dirty="0">
                <a:latin typeface="SimSun"/>
                <a:cs typeface="SimSun"/>
              </a:rPr>
              <a:t>品質向上と開発効率化の両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SimSun"/>
                <a:cs typeface="SimSun"/>
              </a:rPr>
              <a:t>に成功し、限</a:t>
            </a:r>
            <a:r>
              <a:rPr sz="1350" spc="-165" dirty="0">
                <a:latin typeface="PMingLiU"/>
                <a:cs typeface="PMingLiU"/>
              </a:rPr>
              <a:t>られ</a:t>
            </a:r>
            <a:r>
              <a:rPr sz="1350" spc="-165" dirty="0">
                <a:latin typeface="SimSun"/>
                <a:cs typeface="SimSun"/>
              </a:rPr>
              <a:t>た開発期間内での</a:t>
            </a:r>
            <a:r>
              <a:rPr sz="1350" spc="-165" dirty="0">
                <a:latin typeface="PMingLiU"/>
                <a:cs typeface="PMingLiU"/>
              </a:rPr>
              <a:t>サービスリリ</a:t>
            </a:r>
            <a:r>
              <a:rPr sz="1350" spc="-185" dirty="0">
                <a:latin typeface="PMingLiU"/>
                <a:cs typeface="PMingLiU"/>
              </a:rPr>
              <a:t>ースを</a:t>
            </a:r>
            <a:r>
              <a:rPr sz="1350" spc="-165" dirty="0">
                <a:latin typeface="SimSun"/>
                <a:cs typeface="SimSun"/>
              </a:rPr>
              <a:t>可能にしました。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43199" y="1162843"/>
            <a:ext cx="2857500" cy="1905000"/>
            <a:chOff x="2743199" y="1162049"/>
            <a:chExt cx="2857500" cy="1905000"/>
          </a:xfrm>
        </p:grpSpPr>
        <p:sp>
          <p:nvSpPr>
            <p:cNvPr id="31" name="object 31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1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207530" y="228599"/>
                  </a:moveTo>
                  <a:lnTo>
                    <a:pt x="192519" y="228599"/>
                  </a:lnTo>
                  <a:lnTo>
                    <a:pt x="185087" y="227867"/>
                  </a:lnTo>
                  <a:lnTo>
                    <a:pt x="142763" y="213506"/>
                  </a:lnTo>
                  <a:lnTo>
                    <a:pt x="109157" y="184041"/>
                  </a:lnTo>
                  <a:lnTo>
                    <a:pt x="89385" y="143959"/>
                  </a:lnTo>
                  <a:lnTo>
                    <a:pt x="85724" y="121805"/>
                  </a:lnTo>
                  <a:lnTo>
                    <a:pt x="85724" y="106794"/>
                  </a:lnTo>
                  <a:lnTo>
                    <a:pt x="97297" y="63625"/>
                  </a:lnTo>
                  <a:lnTo>
                    <a:pt x="124509" y="28170"/>
                  </a:lnTo>
                  <a:lnTo>
                    <a:pt x="163218" y="5828"/>
                  </a:lnTo>
                  <a:lnTo>
                    <a:pt x="192519" y="0"/>
                  </a:lnTo>
                  <a:lnTo>
                    <a:pt x="207530" y="0"/>
                  </a:lnTo>
                  <a:lnTo>
                    <a:pt x="250699" y="11572"/>
                  </a:lnTo>
                  <a:lnTo>
                    <a:pt x="286154" y="38784"/>
                  </a:lnTo>
                  <a:lnTo>
                    <a:pt x="308496" y="77493"/>
                  </a:lnTo>
                  <a:lnTo>
                    <a:pt x="314324" y="106794"/>
                  </a:lnTo>
                  <a:lnTo>
                    <a:pt x="314324" y="121805"/>
                  </a:lnTo>
                  <a:lnTo>
                    <a:pt x="302752" y="164974"/>
                  </a:lnTo>
                  <a:lnTo>
                    <a:pt x="275540" y="200429"/>
                  </a:lnTo>
                  <a:lnTo>
                    <a:pt x="236831" y="222771"/>
                  </a:lnTo>
                  <a:lnTo>
                    <a:pt x="207530" y="228599"/>
                  </a:lnTo>
                  <a:close/>
                </a:path>
                <a:path w="571500" h="457200">
                  <a:moveTo>
                    <a:pt x="451355" y="457199"/>
                  </a:moveTo>
                  <a:lnTo>
                    <a:pt x="434469" y="457199"/>
                  </a:lnTo>
                  <a:lnTo>
                    <a:pt x="426107" y="456376"/>
                  </a:lnTo>
                  <a:lnTo>
                    <a:pt x="385903" y="444180"/>
                  </a:lnTo>
                  <a:lnTo>
                    <a:pt x="346017" y="413567"/>
                  </a:lnTo>
                  <a:lnTo>
                    <a:pt x="320882" y="370020"/>
                  </a:lnTo>
                  <a:lnTo>
                    <a:pt x="314324" y="337055"/>
                  </a:lnTo>
                  <a:lnTo>
                    <a:pt x="314324" y="320169"/>
                  </a:lnTo>
                  <a:lnTo>
                    <a:pt x="327344" y="271603"/>
                  </a:lnTo>
                  <a:lnTo>
                    <a:pt x="357957" y="231717"/>
                  </a:lnTo>
                  <a:lnTo>
                    <a:pt x="401504" y="206582"/>
                  </a:lnTo>
                  <a:lnTo>
                    <a:pt x="434469" y="200025"/>
                  </a:lnTo>
                  <a:lnTo>
                    <a:pt x="451355" y="200025"/>
                  </a:lnTo>
                  <a:lnTo>
                    <a:pt x="499921" y="213044"/>
                  </a:lnTo>
                  <a:lnTo>
                    <a:pt x="539807" y="243657"/>
                  </a:lnTo>
                  <a:lnTo>
                    <a:pt x="549830" y="257175"/>
                  </a:lnTo>
                  <a:lnTo>
                    <a:pt x="435054" y="257175"/>
                  </a:lnTo>
                  <a:lnTo>
                    <a:pt x="428625" y="263604"/>
                  </a:lnTo>
                  <a:lnTo>
                    <a:pt x="428625" y="336470"/>
                  </a:lnTo>
                  <a:lnTo>
                    <a:pt x="435054" y="342900"/>
                  </a:lnTo>
                  <a:lnTo>
                    <a:pt x="570924" y="342900"/>
                  </a:lnTo>
                  <a:lnTo>
                    <a:pt x="570676" y="345417"/>
                  </a:lnTo>
                  <a:lnTo>
                    <a:pt x="558480" y="385621"/>
                  </a:lnTo>
                  <a:lnTo>
                    <a:pt x="527867" y="425507"/>
                  </a:lnTo>
                  <a:lnTo>
                    <a:pt x="484320" y="450642"/>
                  </a:lnTo>
                  <a:lnTo>
                    <a:pt x="459717" y="456376"/>
                  </a:lnTo>
                  <a:lnTo>
                    <a:pt x="451355" y="457199"/>
                  </a:lnTo>
                  <a:close/>
                </a:path>
                <a:path w="571500" h="457200">
                  <a:moveTo>
                    <a:pt x="570924" y="342900"/>
                  </a:moveTo>
                  <a:lnTo>
                    <a:pt x="493633" y="342900"/>
                  </a:lnTo>
                  <a:lnTo>
                    <a:pt x="500062" y="336470"/>
                  </a:lnTo>
                  <a:lnTo>
                    <a:pt x="500062" y="320754"/>
                  </a:lnTo>
                  <a:lnTo>
                    <a:pt x="493633" y="314325"/>
                  </a:lnTo>
                  <a:lnTo>
                    <a:pt x="457200" y="314325"/>
                  </a:lnTo>
                  <a:lnTo>
                    <a:pt x="457200" y="263604"/>
                  </a:lnTo>
                  <a:lnTo>
                    <a:pt x="450770" y="257175"/>
                  </a:lnTo>
                  <a:lnTo>
                    <a:pt x="549830" y="257175"/>
                  </a:lnTo>
                  <a:lnTo>
                    <a:pt x="554519" y="264193"/>
                  </a:lnTo>
                  <a:lnTo>
                    <a:pt x="558405" y="271462"/>
                  </a:lnTo>
                  <a:lnTo>
                    <a:pt x="558480" y="271603"/>
                  </a:lnTo>
                  <a:lnTo>
                    <a:pt x="564942" y="287204"/>
                  </a:lnTo>
                  <a:lnTo>
                    <a:pt x="567381" y="295245"/>
                  </a:lnTo>
                  <a:lnTo>
                    <a:pt x="570676" y="311807"/>
                  </a:lnTo>
                  <a:lnTo>
                    <a:pt x="571499" y="320169"/>
                  </a:lnTo>
                  <a:lnTo>
                    <a:pt x="571499" y="337055"/>
                  </a:lnTo>
                  <a:lnTo>
                    <a:pt x="570924" y="342900"/>
                  </a:lnTo>
                  <a:close/>
                </a:path>
                <a:path w="571500" h="457200">
                  <a:moveTo>
                    <a:pt x="352544" y="457199"/>
                  </a:moveTo>
                  <a:lnTo>
                    <a:pt x="26521" y="457199"/>
                  </a:lnTo>
                  <a:lnTo>
                    <a:pt x="16199" y="455115"/>
                  </a:lnTo>
                  <a:lnTo>
                    <a:pt x="7768" y="449431"/>
                  </a:lnTo>
                  <a:lnTo>
                    <a:pt x="2084" y="441000"/>
                  </a:lnTo>
                  <a:lnTo>
                    <a:pt x="32" y="430838"/>
                  </a:lnTo>
                  <a:lnTo>
                    <a:pt x="0" y="430678"/>
                  </a:lnTo>
                  <a:lnTo>
                    <a:pt x="8114" y="380344"/>
                  </a:lnTo>
                  <a:lnTo>
                    <a:pt x="30712" y="336637"/>
                  </a:lnTo>
                  <a:lnTo>
                    <a:pt x="65174" y="302174"/>
                  </a:lnTo>
                  <a:lnTo>
                    <a:pt x="108882" y="279577"/>
                  </a:lnTo>
                  <a:lnTo>
                    <a:pt x="159216" y="271462"/>
                  </a:lnTo>
                  <a:lnTo>
                    <a:pt x="240833" y="271462"/>
                  </a:lnTo>
                  <a:lnTo>
                    <a:pt x="280791" y="276510"/>
                  </a:lnTo>
                  <a:lnTo>
                    <a:pt x="290082" y="291919"/>
                  </a:lnTo>
                  <a:lnTo>
                    <a:pt x="287703" y="303854"/>
                  </a:lnTo>
                  <a:lnTo>
                    <a:pt x="286245" y="316091"/>
                  </a:lnTo>
                  <a:lnTo>
                    <a:pt x="285750" y="328612"/>
                  </a:lnTo>
                  <a:lnTo>
                    <a:pt x="290498" y="367113"/>
                  </a:lnTo>
                  <a:lnTo>
                    <a:pt x="303977" y="402148"/>
                  </a:lnTo>
                  <a:lnTo>
                    <a:pt x="325042" y="432562"/>
                  </a:lnTo>
                  <a:lnTo>
                    <a:pt x="352544" y="45719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78101" y="1801524"/>
            <a:ext cx="7874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>
              <a:latin typeface="SimSun"/>
              <a:cs typeface="SimSun"/>
            </a:endParaRPr>
          </a:p>
          <a:p>
            <a:pPr algn="ctr"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30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9150" y="2389956"/>
            <a:ext cx="162560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量の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80" dirty="0"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膨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な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100" dirty="0">
                <a:latin typeface="SimSun"/>
                <a:cs typeface="SimSun"/>
              </a:rPr>
              <a:t>数が必要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90" dirty="0">
                <a:latin typeface="PMingLiU"/>
                <a:cs typeface="PMingLiU"/>
              </a:rPr>
              <a:t>リスク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91299" y="1162843"/>
            <a:ext cx="2857500" cy="1905000"/>
            <a:chOff x="6591299" y="1162049"/>
            <a:chExt cx="2857500" cy="1905000"/>
          </a:xfrm>
        </p:grpSpPr>
        <p:sp>
          <p:nvSpPr>
            <p:cNvPr id="37" name="object 37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42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73801" y="1801524"/>
            <a:ext cx="10922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</a:t>
            </a:r>
            <a:r>
              <a:rPr sz="1700" spc="-210" dirty="0">
                <a:latin typeface="Meiryo"/>
                <a:cs typeface="Meiryo"/>
              </a:rPr>
              <a:t>⼿</a:t>
            </a:r>
            <a:r>
              <a:rPr sz="1700" spc="-50" dirty="0">
                <a:latin typeface="SimSun"/>
                <a:cs typeface="SimSun"/>
              </a:rPr>
              <a:t>法</a:t>
            </a:r>
            <a:endParaRPr sz="1700">
              <a:latin typeface="SimSun"/>
              <a:cs typeface="SimSun"/>
            </a:endParaRPr>
          </a:p>
          <a:p>
            <a:pPr algn="ctr"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70" dirty="0">
                <a:latin typeface="Meiryo"/>
                <a:cs typeface="Meiryo"/>
              </a:rPr>
              <a:t>打</a:t>
            </a:r>
            <a:r>
              <a:rPr sz="1350" spc="-170" dirty="0">
                <a:latin typeface="SimSun"/>
                <a:cs typeface="SimSun"/>
              </a:rPr>
              <a:t>鍵</a:t>
            </a:r>
            <a:r>
              <a:rPr sz="1350" spc="-130" dirty="0">
                <a:latin typeface="PMingLiU"/>
                <a:cs typeface="PMingLiU"/>
              </a:rPr>
              <a:t>ツール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40575" y="2389956"/>
            <a:ext cx="17589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‧テストシナリオ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の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動実</a:t>
            </a:r>
            <a:r>
              <a:rPr sz="1150" spc="-60" dirty="0">
                <a:solidFill>
                  <a:srgbClr val="1C4ED8"/>
                </a:solidFill>
                <a:latin typeface="Meiryo"/>
                <a:cs typeface="Meiryo"/>
              </a:rPr>
              <a:t>⾏</a:t>
            </a:r>
            <a:endParaRPr sz="1150">
              <a:latin typeface="Meiryo"/>
              <a:cs typeface="Meiryo"/>
            </a:endParaRPr>
          </a:p>
          <a:p>
            <a:pPr algn="ctr">
              <a:spcBef>
                <a:spcPts val="120"/>
              </a:spcBef>
            </a:pPr>
            <a:r>
              <a:rPr sz="1150" spc="-45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050" spc="-45" dirty="0">
                <a:solidFill>
                  <a:srgbClr val="1C4ED8"/>
                </a:solidFill>
                <a:latin typeface="Liberation Sans"/>
                <a:cs typeface="Liberation Sans"/>
              </a:rPr>
              <a:t>24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時間無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⼈</a:t>
            </a:r>
            <a:r>
              <a:rPr sz="1150" spc="-100" dirty="0">
                <a:solidFill>
                  <a:srgbClr val="1C4ED8"/>
                </a:solidFill>
                <a:latin typeface="SimSun"/>
                <a:cs typeface="SimSun"/>
              </a:rPr>
              <a:t>検証が可能</a:t>
            </a:r>
            <a:endParaRPr sz="1150">
              <a:latin typeface="SimSun"/>
              <a:cs typeface="SimSun"/>
            </a:endParaRPr>
          </a:p>
          <a:p>
            <a:pPr algn="ctr"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⾼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精度で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⼀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貫性のあ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る</a:t>
            </a:r>
            <a:r>
              <a:rPr sz="1150" spc="-90" dirty="0">
                <a:solidFill>
                  <a:srgbClr val="1C4ED8"/>
                </a:solidFill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7/08/02 15:32: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7/08/02 15:32: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7/08/02 15:32:21"/>
</p:tagLst>
</file>

<file path=ppt/theme/theme1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【Fホスト移行】依存関係を踏まえた基本設計スケジュールの策定・妥当性検証に向けて_ver0.9</Template>
  <TotalTime>23455</TotalTime>
  <Words>1104</Words>
  <Application>Microsoft Office PowerPoint</Application>
  <PresentationFormat>ワイド画面</PresentationFormat>
  <Paragraphs>274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7" baseType="lpstr">
      <vt:lpstr>HGPｺﾞｼｯｸE</vt:lpstr>
      <vt:lpstr>HGP創英角ｺﾞｼｯｸUB</vt:lpstr>
      <vt:lpstr>Liberation Sans</vt:lpstr>
      <vt:lpstr>Meiryo UI</vt:lpstr>
      <vt:lpstr>ＭＳ Ｐゴシック</vt:lpstr>
      <vt:lpstr>PMingLiU</vt:lpstr>
      <vt:lpstr>SimSun</vt:lpstr>
      <vt:lpstr>Meiryo</vt:lpstr>
      <vt:lpstr>Meiryo</vt:lpstr>
      <vt:lpstr>Arial</vt:lpstr>
      <vt:lpstr>Lucida Sans Unicode</vt:lpstr>
      <vt:lpstr>Times New Roman</vt:lpstr>
      <vt:lpstr>Wingdings</vt:lpstr>
      <vt:lpstr>3_デザインの設定</vt:lpstr>
      <vt:lpstr>火災保険の継続手続き等をスマートフォンで いつでも・どこでも・かんたんに 火災保険 Ｗｅｂ見積り・継続サービスの構築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稲岡正道_A1S15</dc:creator>
  <cp:lastModifiedBy>篠原悠汰_A6M6Z</cp:lastModifiedBy>
  <cp:revision>1615</cp:revision>
  <cp:lastPrinted>2023-04-05T05:48:02Z</cp:lastPrinted>
  <dcterms:created xsi:type="dcterms:W3CDTF">2020-02-11T04:42:29Z</dcterms:created>
  <dcterms:modified xsi:type="dcterms:W3CDTF">2025-07-25T09:55:33Z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