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BF06A-68F1-49C9-BD24-410D9F3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A157DC-9DE5-4A66-BE5A-C944C5240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3F90A6-C10B-4C34-B30E-5A259BE1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FEF4-33B2-45B2-A790-DBB8343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ED5C-28DC-4A30-B377-8B9E65F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4C9B2-6FF8-4901-B791-1717A007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FC08DC-768F-45A9-88AC-B2D5500A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AF02D-82AC-4E49-A2A4-9235D44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2C1DA-FC4E-45A0-B644-027B763C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37F4E-E0BC-43C9-A63B-3B77BDD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D5A8D8-3256-44D0-9BF7-35812263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0793D5-FC44-44B3-9271-38199779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D5625-6980-455D-BB1B-8B1E70E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B371C-FCF9-4F42-8A14-0BA9D07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7666-E7F4-48A0-8D11-98A8CEF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3936D-24E7-4738-92A6-F0BEDC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FB58C-1C0F-4636-A6B1-E14B64D1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4EC7B-51A9-4548-A493-734161B0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827C6-29D3-4288-AC8D-D2E10F4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67DA9-C115-48D7-84F9-6B80C51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50E29-FB89-491A-A921-D8A17AE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6015A-109F-40B7-BD40-A8E22828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4D2A6-60F4-4FD6-937B-99C15700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A8D71-77C6-4837-884C-515CD546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21BF7-52D0-45C8-933D-A115A4E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6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BE47A-345B-4702-BC60-06CBD715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EDE6-2A3C-4B34-8342-C04F46138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4257B-94E6-43F9-846E-F548BCB7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D449F-90C3-413E-821A-B2358DE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31DBA-869E-44A8-947D-EA78732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FA1CE-F4FD-4971-9FCE-BD7A2C8B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7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0A6E2-E585-4E95-9E92-87711E4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EF253-AF22-48F9-96C7-69FECB59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F3DC5-0331-4283-85D2-D053B906F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C8B206-CFAC-4AE0-98EA-C64D5D8F0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F1915C-B65D-4B00-9699-46F08CDCF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287D2-B75B-4390-BF82-0417EB38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03F877-CEC1-4166-B5A8-00922C4C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14A47F-74FC-4F9C-9317-181AE1BF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28670-666A-4EDC-BFF2-F15990E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4FEBBF-94E1-4B6C-96ED-3B8C89E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896E2A-BE4F-4EEB-90E5-26D82D2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B8E67C-C836-4C0A-8D59-91C22F2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6D7E-DE85-45E3-B364-35DD535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E9CBB0-B28B-4BDD-8F46-C8AF1E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F0CA9-15D1-4915-B68A-D90598F0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8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C706F-0A4C-44D3-8413-6A0E8C64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50B23-2569-4891-B611-F11BC83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78F68-5D20-4515-8FD3-1FA4E04E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7C68C9-9236-4429-8EE3-70B2522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CE8D2-84A1-487C-9794-6B60FAE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4853C5-F001-4468-A94A-C1488392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48639-6BD3-4600-B7F2-9EE886A1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06766B-558D-4658-8AAA-29710CE8F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09F3-ED57-43D5-AA63-8B77D5B1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88A8D-A7D7-4C70-991F-77AFBE4D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FF7B5-4BC5-40EC-8CE4-F1281060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F325F8-8734-445E-A0E8-535C4751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BDC2ED-65D7-4968-8DF2-01D812E3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CAE0C-0D55-4FEA-B980-F05B8CBE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2580-C7BA-40C4-9F75-2F91B70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6509-EF98-41B8-B99E-AE693C831604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BFC9B-5A7C-4FB5-9E7E-680D12FE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29AFD-112C-449E-891A-7A94AD6CE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A9BB-8207-4573-8730-F33142C83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E1833-1DA3-43C0-B705-10880427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089" y="1311655"/>
            <a:ext cx="9502588" cy="2263261"/>
          </a:xfrm>
        </p:spPr>
        <p:txBody>
          <a:bodyPr>
            <a:normAutofit fontScale="90000"/>
          </a:bodyPr>
          <a:lstStyle/>
          <a:p>
            <a:pPr algn="dist"/>
            <a:r>
              <a:rPr kumimoji="1" lang="en-US" altLang="ja-JP" sz="11500" dirty="0">
                <a:effectLst>
                  <a:glow rad="177800">
                    <a:schemeClr val="bg1">
                      <a:alpha val="64000"/>
                    </a:schemeClr>
                  </a:glow>
                </a:effectLst>
                <a:latin typeface="Goudy Stout" panose="0202090407030B020401" pitchFamily="18" charset="0"/>
              </a:rPr>
              <a:t>DAMAS</a:t>
            </a:r>
            <a:endParaRPr kumimoji="1" lang="ja-JP" altLang="en-US" sz="11500" dirty="0">
              <a:effectLst>
                <a:glow rad="177800">
                  <a:schemeClr val="bg1">
                    <a:alpha val="64000"/>
                  </a:schemeClr>
                </a:glow>
              </a:effectLst>
              <a:latin typeface="Goudy Stout" panose="0202090407030B020401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8BEF5-3232-4D0D-9E34-B96BD995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889" y="3439582"/>
            <a:ext cx="9144000" cy="980739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rPr>
              <a:t>～三日坊主で終わらせない！～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A2AC0A1-A172-4631-B91E-8E03059C25E7}"/>
              </a:ext>
            </a:extLst>
          </p:cNvPr>
          <p:cNvCxnSpPr>
            <a:cxnSpLocks/>
          </p:cNvCxnSpPr>
          <p:nvPr/>
        </p:nvCxnSpPr>
        <p:spPr>
          <a:xfrm>
            <a:off x="1799465" y="3337982"/>
            <a:ext cx="89288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101600">
              <a:schemeClr val="bg1">
                <a:alpha val="6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92FA1EC-E37B-4628-A295-C57A72E54F46}"/>
              </a:ext>
            </a:extLst>
          </p:cNvPr>
          <p:cNvGrpSpPr/>
          <p:nvPr/>
        </p:nvGrpSpPr>
        <p:grpSpPr>
          <a:xfrm>
            <a:off x="6687111" y="4836116"/>
            <a:ext cx="7539317" cy="2054154"/>
            <a:chOff x="5629836" y="4604270"/>
            <a:chExt cx="7539317" cy="2054154"/>
          </a:xfrm>
        </p:grpSpPr>
        <p:sp>
          <p:nvSpPr>
            <p:cNvPr id="5" name="字幕 2">
              <a:extLst>
                <a:ext uri="{FF2B5EF4-FFF2-40B4-BE49-F238E27FC236}">
                  <a16:creationId xmlns:a16="http://schemas.microsoft.com/office/drawing/2014/main" id="{CA00AAD9-6029-4EF9-BC92-3604202227A5}"/>
                </a:ext>
              </a:extLst>
            </p:cNvPr>
            <p:cNvSpPr txBox="1">
              <a:spLocks/>
            </p:cNvSpPr>
            <p:nvPr/>
          </p:nvSpPr>
          <p:spPr>
            <a:xfrm>
              <a:off x="5629836" y="4604270"/>
              <a:ext cx="2474259" cy="7607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游明朝" panose="02020400000000000000" pitchFamily="18" charset="-128"/>
                  <a:ea typeface="游明朝" panose="02020400000000000000" pitchFamily="18" charset="-128"/>
                </a:rPr>
                <a:t>AT12B</a:t>
              </a:r>
              <a:r>
                <a:rPr lang="en-US" altLang="ja-JP" sz="40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  </a:t>
              </a:r>
              <a:endParaRPr lang="ja-JP" altLang="en-US" sz="40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14E77D-6D3E-4CC1-B5C2-EB5E11F8C0DA}"/>
                </a:ext>
              </a:extLst>
            </p:cNvPr>
            <p:cNvSpPr txBox="1"/>
            <p:nvPr/>
          </p:nvSpPr>
          <p:spPr>
            <a:xfrm>
              <a:off x="6526306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安藤匠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05_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大栗優斗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24_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田中勇輝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10870C3-10B7-4F7E-ADFF-4D6B3495B4F9}"/>
                </a:ext>
              </a:extLst>
            </p:cNvPr>
            <p:cNvSpPr txBox="1"/>
            <p:nvPr/>
          </p:nvSpPr>
          <p:spPr>
            <a:xfrm>
              <a:off x="8901953" y="5181096"/>
              <a:ext cx="4267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29_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中村祐紀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37_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柳澤優太</a:t>
              </a:r>
              <a:endParaRPr lang="en-US" altLang="ja-JP" sz="2400" b="1" dirty="0">
                <a:effectLst>
                  <a:glow rad="355600">
                    <a:schemeClr val="bg1">
                      <a:alpha val="71000"/>
                    </a:schemeClr>
                  </a:glow>
                </a:effectLst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  <a:p>
              <a:r>
                <a:rPr lang="en-US" altLang="ja-JP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41_</a:t>
              </a:r>
              <a:r>
                <a:rPr lang="ja-JP" altLang="en-US" sz="2400" b="1" dirty="0">
                  <a:effectLst>
                    <a:glow rad="355600">
                      <a:schemeClr val="bg1">
                        <a:alpha val="71000"/>
                      </a:schemeClr>
                    </a:glow>
                  </a:effectLst>
                  <a:latin typeface="HGP教科書体" panose="02020600000000000000" pitchFamily="18" charset="-128"/>
                  <a:ea typeface="HGP教科書体" panose="02020600000000000000" pitchFamily="18" charset="-128"/>
                </a:rPr>
                <a:t>米田理佐子</a:t>
              </a:r>
            </a:p>
            <a:p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0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40D9C-0CEE-4C85-B5BC-A1793E1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優位性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119DE0A-216C-4290-A7F8-E69C6EE9EBD9}"/>
              </a:ext>
            </a:extLst>
          </p:cNvPr>
          <p:cNvSpPr txBox="1">
            <a:spLocks/>
          </p:cNvSpPr>
          <p:nvPr/>
        </p:nvSpPr>
        <p:spPr>
          <a:xfrm>
            <a:off x="838200" y="3490985"/>
            <a:ext cx="10515600" cy="72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0F68627-04DC-47D6-9866-37E5FE1B6245}"/>
              </a:ext>
            </a:extLst>
          </p:cNvPr>
          <p:cNvSpPr txBox="1">
            <a:spLocks/>
          </p:cNvSpPr>
          <p:nvPr/>
        </p:nvSpPr>
        <p:spPr>
          <a:xfrm>
            <a:off x="838200" y="2578389"/>
            <a:ext cx="10515600" cy="720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sz="36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6EC43A3-1297-4584-8BA3-8F5AEC497EEE}"/>
              </a:ext>
            </a:extLst>
          </p:cNvPr>
          <p:cNvGrpSpPr/>
          <p:nvPr/>
        </p:nvGrpSpPr>
        <p:grpSpPr>
          <a:xfrm>
            <a:off x="1103745" y="1765206"/>
            <a:ext cx="7509164" cy="2363176"/>
            <a:chOff x="1103745" y="1765206"/>
            <a:chExt cx="7509164" cy="236317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A8F7AC0-B100-4881-A19E-A490AF404A07}"/>
                </a:ext>
              </a:extLst>
            </p:cNvPr>
            <p:cNvSpPr txBox="1"/>
            <p:nvPr/>
          </p:nvSpPr>
          <p:spPr>
            <a:xfrm>
              <a:off x="1103745" y="2578389"/>
              <a:ext cx="750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/>
                <a:t>体重を落とし、筋肉を育てる</a:t>
              </a:r>
              <a:endParaRPr kumimoji="1" lang="en-US" altLang="ja-JP" sz="36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9644C73-144D-4A28-B9AE-44879DE6D601}"/>
                </a:ext>
              </a:extLst>
            </p:cNvPr>
            <p:cNvSpPr txBox="1"/>
            <p:nvPr/>
          </p:nvSpPr>
          <p:spPr>
            <a:xfrm>
              <a:off x="1103745" y="3482051"/>
              <a:ext cx="750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/>
                <a:t>運動を促進させる環境づくり</a:t>
              </a:r>
              <a:endParaRPr kumimoji="1" lang="ja-JP" altLang="en-US" sz="36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AB2404B-9D2E-4DA2-A181-2C7FB8F1717D}"/>
                </a:ext>
              </a:extLst>
            </p:cNvPr>
            <p:cNvSpPr txBox="1"/>
            <p:nvPr/>
          </p:nvSpPr>
          <p:spPr>
            <a:xfrm>
              <a:off x="1103745" y="1765206"/>
              <a:ext cx="750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/>
                <a:t>体調重視</a:t>
              </a:r>
              <a:endParaRPr kumimoji="1" lang="en-US" altLang="ja-JP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8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42AAE6-0750-42D9-B94E-DD916435414E}"/>
              </a:ext>
            </a:extLst>
          </p:cNvPr>
          <p:cNvSpPr/>
          <p:nvPr/>
        </p:nvSpPr>
        <p:spPr>
          <a:xfrm>
            <a:off x="714478" y="1695450"/>
            <a:ext cx="10763046" cy="33845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A8AA4E-B3D0-43C5-9672-C56A7569E115}"/>
              </a:ext>
            </a:extLst>
          </p:cNvPr>
          <p:cNvSpPr txBox="1"/>
          <p:nvPr/>
        </p:nvSpPr>
        <p:spPr>
          <a:xfrm>
            <a:off x="801945" y="864453"/>
            <a:ext cx="327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CONCEPT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FBD4D-3BCF-419A-9128-D8F33EDED54A}"/>
              </a:ext>
            </a:extLst>
          </p:cNvPr>
          <p:cNvSpPr txBox="1"/>
          <p:nvPr/>
        </p:nvSpPr>
        <p:spPr>
          <a:xfrm>
            <a:off x="1178334" y="2662367"/>
            <a:ext cx="1015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effectLst>
                  <a:glow rad="254000">
                    <a:schemeClr val="bg1">
                      <a:alpha val="93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ダイエットをしたい、続けたいと思っている貴方を定期便で全力サポート！</a:t>
            </a:r>
          </a:p>
        </p:txBody>
      </p:sp>
    </p:spTree>
    <p:extLst>
      <p:ext uri="{BB962C8B-B14F-4D97-AF65-F5344CB8AC3E}">
        <p14:creationId xmlns:p14="http://schemas.microsoft.com/office/powerpoint/2010/main" val="78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761E3-712C-46A6-A3E0-2E8044E94E8F}"/>
              </a:ext>
            </a:extLst>
          </p:cNvPr>
          <p:cNvSpPr txBox="1"/>
          <p:nvPr/>
        </p:nvSpPr>
        <p:spPr>
          <a:xfrm>
            <a:off x="344131" y="237272"/>
            <a:ext cx="37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ポジショニングマップ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014D5-FC10-4293-A834-4088064BF3C3}"/>
              </a:ext>
            </a:extLst>
          </p:cNvPr>
          <p:cNvSpPr/>
          <p:nvPr/>
        </p:nvSpPr>
        <p:spPr>
          <a:xfrm>
            <a:off x="5496232" y="560437"/>
            <a:ext cx="1199535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877564-5BC8-46EE-B1CE-E503F4F0EFCC}"/>
              </a:ext>
            </a:extLst>
          </p:cNvPr>
          <p:cNvSpPr/>
          <p:nvPr/>
        </p:nvSpPr>
        <p:spPr>
          <a:xfrm>
            <a:off x="5530644" y="5837594"/>
            <a:ext cx="1130709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D10C7-F676-4C2A-AC25-A5F9F3142CE6}"/>
              </a:ext>
            </a:extLst>
          </p:cNvPr>
          <p:cNvSpPr/>
          <p:nvPr/>
        </p:nvSpPr>
        <p:spPr>
          <a:xfrm>
            <a:off x="10481183" y="3199013"/>
            <a:ext cx="683344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男性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A8673-B7F7-4ECC-AC17-560FBF329E29}"/>
              </a:ext>
            </a:extLst>
          </p:cNvPr>
          <p:cNvSpPr/>
          <p:nvPr/>
        </p:nvSpPr>
        <p:spPr>
          <a:xfrm>
            <a:off x="1027473" y="3199012"/>
            <a:ext cx="786580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女性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8C839F-FB6D-4DBD-AD47-B0D2F3D597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020406"/>
            <a:ext cx="1" cy="481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CCCF09-9FA7-4456-8F71-A6F0D93CA32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1814053" y="3428997"/>
            <a:ext cx="86671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CCC904-2BE5-4E00-8556-3C674A0B3012}"/>
              </a:ext>
            </a:extLst>
          </p:cNvPr>
          <p:cNvSpPr txBox="1"/>
          <p:nvPr/>
        </p:nvSpPr>
        <p:spPr>
          <a:xfrm>
            <a:off x="344131" y="883603"/>
            <a:ext cx="329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フードデリバリー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B1A2BF-D746-4CDE-8C0F-FFB30B8B8478}"/>
              </a:ext>
            </a:extLst>
          </p:cNvPr>
          <p:cNvSpPr/>
          <p:nvPr/>
        </p:nvSpPr>
        <p:spPr>
          <a:xfrm>
            <a:off x="7531510" y="2458065"/>
            <a:ext cx="2846425" cy="33795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D42688-E707-4760-A10F-2DC568C172AB}"/>
              </a:ext>
            </a:extLst>
          </p:cNvPr>
          <p:cNvSpPr txBox="1"/>
          <p:nvPr/>
        </p:nvSpPr>
        <p:spPr>
          <a:xfrm>
            <a:off x="8354955" y="3501498"/>
            <a:ext cx="11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ナッシュ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弁当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6D9801F-45F2-4AC0-AFFD-4A36A779DDD8}"/>
              </a:ext>
            </a:extLst>
          </p:cNvPr>
          <p:cNvSpPr/>
          <p:nvPr/>
        </p:nvSpPr>
        <p:spPr>
          <a:xfrm>
            <a:off x="7579432" y="4590729"/>
            <a:ext cx="2750580" cy="12171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929A0A-EC4F-4BF5-92E4-85B78F9A71E0}"/>
              </a:ext>
            </a:extLst>
          </p:cNvPr>
          <p:cNvSpPr txBox="1"/>
          <p:nvPr/>
        </p:nvSpPr>
        <p:spPr>
          <a:xfrm>
            <a:off x="8272899" y="4882936"/>
            <a:ext cx="13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IMADEYA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お酒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CF1043A-EC8E-4370-985E-94241181616E}"/>
              </a:ext>
            </a:extLst>
          </p:cNvPr>
          <p:cNvSpPr/>
          <p:nvPr/>
        </p:nvSpPr>
        <p:spPr>
          <a:xfrm>
            <a:off x="1774739" y="1969216"/>
            <a:ext cx="2187662" cy="4328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B45302-8D07-4D45-AD7C-B46BE0817E6C}"/>
              </a:ext>
            </a:extLst>
          </p:cNvPr>
          <p:cNvSpPr txBox="1"/>
          <p:nvPr/>
        </p:nvSpPr>
        <p:spPr>
          <a:xfrm>
            <a:off x="1970139" y="2552681"/>
            <a:ext cx="18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ベルーナグルメ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惣菜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E36EA8A-2F7B-49B4-8703-E49136FEAADF}"/>
              </a:ext>
            </a:extLst>
          </p:cNvPr>
          <p:cNvSpPr/>
          <p:nvPr/>
        </p:nvSpPr>
        <p:spPr>
          <a:xfrm>
            <a:off x="1774740" y="4282930"/>
            <a:ext cx="1863194" cy="1921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BA173BE-F693-43CA-AD95-1E42B4650FAF}"/>
              </a:ext>
            </a:extLst>
          </p:cNvPr>
          <p:cNvSpPr txBox="1"/>
          <p:nvPr/>
        </p:nvSpPr>
        <p:spPr>
          <a:xfrm>
            <a:off x="1899627" y="4876157"/>
            <a:ext cx="16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スナックミー</a:t>
            </a:r>
            <a:r>
              <a:rPr lang="en-US" altLang="ja-JP" b="1" dirty="0"/>
              <a:t>(</a:t>
            </a:r>
            <a:r>
              <a:rPr lang="ja-JP" altLang="en-US" b="1" dirty="0"/>
              <a:t>お菓子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C8F537C-EC74-4926-8C1F-36B5D7586092}"/>
              </a:ext>
            </a:extLst>
          </p:cNvPr>
          <p:cNvSpPr/>
          <p:nvPr/>
        </p:nvSpPr>
        <p:spPr>
          <a:xfrm>
            <a:off x="1853366" y="3274143"/>
            <a:ext cx="4807983" cy="915599"/>
          </a:xfrm>
          <a:prstGeom prst="roundRect">
            <a:avLst/>
          </a:prstGeom>
          <a:solidFill>
            <a:srgbClr val="FADE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AC19E-7F1B-4D30-B6BA-A480C015DDAE}"/>
              </a:ext>
            </a:extLst>
          </p:cNvPr>
          <p:cNvSpPr txBox="1"/>
          <p:nvPr/>
        </p:nvSpPr>
        <p:spPr>
          <a:xfrm>
            <a:off x="3637933" y="3406613"/>
            <a:ext cx="13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ヤクルト</a:t>
            </a:r>
            <a:r>
              <a:rPr lang="en-US" altLang="ja-JP" b="1" dirty="0"/>
              <a:t>(</a:t>
            </a:r>
            <a:r>
              <a:rPr lang="ja-JP" altLang="en-US" b="1" dirty="0"/>
              <a:t>健康飲料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1D1D6F3-392B-4323-88D3-04B5E07ACB59}"/>
              </a:ext>
            </a:extLst>
          </p:cNvPr>
          <p:cNvSpPr/>
          <p:nvPr/>
        </p:nvSpPr>
        <p:spPr>
          <a:xfrm>
            <a:off x="2074623" y="958734"/>
            <a:ext cx="2585866" cy="15231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D46606-9DA3-4644-847F-7ADAD828DFEC}"/>
              </a:ext>
            </a:extLst>
          </p:cNvPr>
          <p:cNvSpPr txBox="1"/>
          <p:nvPr/>
        </p:nvSpPr>
        <p:spPr>
          <a:xfrm>
            <a:off x="2567429" y="1390950"/>
            <a:ext cx="15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おうち</a:t>
            </a:r>
            <a:r>
              <a:rPr lang="en-US" altLang="ja-JP" b="1" dirty="0"/>
              <a:t>co–op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日用品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B16084F-59D2-4C18-9C7D-08CD8E20B428}"/>
              </a:ext>
            </a:extLst>
          </p:cNvPr>
          <p:cNvSpPr/>
          <p:nvPr/>
        </p:nvSpPr>
        <p:spPr>
          <a:xfrm>
            <a:off x="4131564" y="4238599"/>
            <a:ext cx="3354030" cy="15693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D35F25-993E-4C4E-88A8-9AB5E96F4CE2}"/>
              </a:ext>
            </a:extLst>
          </p:cNvPr>
          <p:cNvSpPr txBox="1"/>
          <p:nvPr/>
        </p:nvSpPr>
        <p:spPr>
          <a:xfrm>
            <a:off x="4948557" y="4731294"/>
            <a:ext cx="16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99D66F0-2EBA-4ED0-93EB-996F118C44D7}"/>
              </a:ext>
            </a:extLst>
          </p:cNvPr>
          <p:cNvSpPr/>
          <p:nvPr/>
        </p:nvSpPr>
        <p:spPr>
          <a:xfrm>
            <a:off x="4760020" y="1046578"/>
            <a:ext cx="5145337" cy="17360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B583A9-101F-4C29-987C-6C72CFCB4D91}"/>
              </a:ext>
            </a:extLst>
          </p:cNvPr>
          <p:cNvSpPr txBox="1"/>
          <p:nvPr/>
        </p:nvSpPr>
        <p:spPr>
          <a:xfrm>
            <a:off x="6114454" y="1506841"/>
            <a:ext cx="2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</p:spTree>
    <p:extLst>
      <p:ext uri="{BB962C8B-B14F-4D97-AF65-F5344CB8AC3E}">
        <p14:creationId xmlns:p14="http://schemas.microsoft.com/office/powerpoint/2010/main" val="55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7D8F5-E270-4E46-B63D-58E1CB1D899F}"/>
              </a:ext>
            </a:extLst>
          </p:cNvPr>
          <p:cNvSpPr/>
          <p:nvPr/>
        </p:nvSpPr>
        <p:spPr>
          <a:xfrm>
            <a:off x="4880228" y="418746"/>
            <a:ext cx="4370662" cy="639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M1</a:t>
            </a:r>
            <a:r>
              <a:rPr kumimoji="1" lang="ja-JP" altLang="en-US" dirty="0"/>
              <a:t>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5176C9-EE61-4EBE-BEC6-9D3BB25265CA}"/>
              </a:ext>
            </a:extLst>
          </p:cNvPr>
          <p:cNvSpPr/>
          <p:nvPr/>
        </p:nvSpPr>
        <p:spPr>
          <a:xfrm>
            <a:off x="4732110" y="4207800"/>
            <a:ext cx="4666895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ダイエットに適した食事が定期的に届く！</a:t>
            </a:r>
            <a:endParaRPr kumimoji="1" lang="en-US" altLang="ja-JP" dirty="0"/>
          </a:p>
          <a:p>
            <a:pPr algn="ctr"/>
            <a:r>
              <a:rPr lang="ja-JP" altLang="en-US" dirty="0"/>
              <a:t>自分から買いに行く必要はなし！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F600585-1974-4949-A96C-92791C3BA1B4}"/>
              </a:ext>
            </a:extLst>
          </p:cNvPr>
          <p:cNvSpPr/>
          <p:nvPr/>
        </p:nvSpPr>
        <p:spPr>
          <a:xfrm>
            <a:off x="4877431" y="2783386"/>
            <a:ext cx="4370662" cy="101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ダイエット用語の知識がない。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だけどダイエットをしたい！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誰かに手伝ってほしい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食生活をどのようにおくればいいかわからない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057556-ECD7-4B3A-95BF-88987AC2D3C2}"/>
              </a:ext>
            </a:extLst>
          </p:cNvPr>
          <p:cNvSpPr/>
          <p:nvPr/>
        </p:nvSpPr>
        <p:spPr>
          <a:xfrm>
            <a:off x="4880227" y="1422852"/>
            <a:ext cx="4370663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最近お腹周りが気になる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運動ができていない</a:t>
            </a:r>
            <a:endParaRPr kumimoji="1" lang="en-US" altLang="ja-JP" dirty="0"/>
          </a:p>
          <a:p>
            <a:pPr algn="ctr"/>
            <a:r>
              <a:rPr lang="ja-JP" altLang="en-US" dirty="0"/>
              <a:t>始めようとしても続く自信がない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C744D6-EF95-4E9A-A7A3-73DC0BC5233F}"/>
              </a:ext>
            </a:extLst>
          </p:cNvPr>
          <p:cNvSpPr/>
          <p:nvPr/>
        </p:nvSpPr>
        <p:spPr>
          <a:xfrm>
            <a:off x="4788309" y="5615435"/>
            <a:ext cx="4548907" cy="86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ダイエットに良い食品を届けてくれる定期便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自分で作ったり、考えたりする必要はなし、利用者の現状に合わせたものを選んでくれる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4D3600-C881-45D5-AF75-7249D3D401AF}"/>
              </a:ext>
            </a:extLst>
          </p:cNvPr>
          <p:cNvSpPr txBox="1"/>
          <p:nvPr/>
        </p:nvSpPr>
        <p:spPr>
          <a:xfrm>
            <a:off x="181764" y="152658"/>
            <a:ext cx="28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コンセプトツリー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CCFF6-B81A-430D-B879-05A6D7DC056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5559" y="1058686"/>
            <a:ext cx="0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831104-1B3C-4B42-9848-CCC5E959E69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7062762" y="2419220"/>
            <a:ext cx="2797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451A02-D9A4-4407-9E64-CB4099E5677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062762" y="3796533"/>
            <a:ext cx="2796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3D46C-420E-471B-A096-AB1D2DDB7AB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62763" y="5204168"/>
            <a:ext cx="2795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202E813-2C27-46EA-B0C8-8ADDA8A18A55}"/>
              </a:ext>
            </a:extLst>
          </p:cNvPr>
          <p:cNvSpPr/>
          <p:nvPr/>
        </p:nvSpPr>
        <p:spPr>
          <a:xfrm>
            <a:off x="3006688" y="44188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1236AA3-C12E-462F-A66B-3EDD8E6D9A2F}"/>
              </a:ext>
            </a:extLst>
          </p:cNvPr>
          <p:cNvSpPr/>
          <p:nvPr/>
        </p:nvSpPr>
        <p:spPr>
          <a:xfrm>
            <a:off x="3006688" y="1610670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プロファイル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A96B0CD-E6A1-4263-955E-0E507B8B5810}"/>
              </a:ext>
            </a:extLst>
          </p:cNvPr>
          <p:cNvSpPr/>
          <p:nvPr/>
        </p:nvSpPr>
        <p:spPr>
          <a:xfrm>
            <a:off x="3006688" y="2975317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ウォンツ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8D8F46E-B90D-43F8-91B5-DAD57A5FB20B}"/>
              </a:ext>
            </a:extLst>
          </p:cNvPr>
          <p:cNvSpPr/>
          <p:nvPr/>
        </p:nvSpPr>
        <p:spPr>
          <a:xfrm>
            <a:off x="2965441" y="439134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D86824C-D5C9-4831-8F37-3788B9D96C88}"/>
              </a:ext>
            </a:extLst>
          </p:cNvPr>
          <p:cNvSpPr/>
          <p:nvPr/>
        </p:nvSpPr>
        <p:spPr>
          <a:xfrm>
            <a:off x="2965441" y="573482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040F4-0B4D-4EC0-B6FA-9FD62EF43F48}"/>
              </a:ext>
            </a:extLst>
          </p:cNvPr>
          <p:cNvSpPr txBox="1"/>
          <p:nvPr/>
        </p:nvSpPr>
        <p:spPr>
          <a:xfrm>
            <a:off x="270254" y="162491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シーズ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923206-4026-4FC6-8F26-8FDE6887651A}"/>
              </a:ext>
            </a:extLst>
          </p:cNvPr>
          <p:cNvSpPr txBox="1"/>
          <p:nvPr/>
        </p:nvSpPr>
        <p:spPr>
          <a:xfrm>
            <a:off x="511276" y="2767280"/>
            <a:ext cx="712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その人の今必要な栄養を補うように商品を届けてくれる！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ダイエットサポート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筋トレ特化の定期便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希望者には筋トレ用品も届けます！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希望者の体型に合わせて、おすすめの食事をお届けします！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C6C2E1-F614-44A9-AE46-65BA454C1B19}"/>
              </a:ext>
            </a:extLst>
          </p:cNvPr>
          <p:cNvSpPr/>
          <p:nvPr/>
        </p:nvSpPr>
        <p:spPr>
          <a:xfrm>
            <a:off x="6941574" y="74725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BF8986-8499-4322-9769-C8321FDB0975}"/>
              </a:ext>
            </a:extLst>
          </p:cNvPr>
          <p:cNvSpPr/>
          <p:nvPr/>
        </p:nvSpPr>
        <p:spPr>
          <a:xfrm>
            <a:off x="6941574" y="366843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</p:spTree>
    <p:extLst>
      <p:ext uri="{BB962C8B-B14F-4D97-AF65-F5344CB8AC3E}">
        <p14:creationId xmlns:p14="http://schemas.microsoft.com/office/powerpoint/2010/main" val="15277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E1248-7792-4C64-80A2-B62797B890D3}"/>
              </a:ext>
            </a:extLst>
          </p:cNvPr>
          <p:cNvSpPr txBox="1"/>
          <p:nvPr/>
        </p:nvSpPr>
        <p:spPr>
          <a:xfrm>
            <a:off x="270254" y="152659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ニーズ</a:t>
            </a:r>
          </a:p>
        </p:txBody>
      </p:sp>
    </p:spTree>
    <p:extLst>
      <p:ext uri="{BB962C8B-B14F-4D97-AF65-F5344CB8AC3E}">
        <p14:creationId xmlns:p14="http://schemas.microsoft.com/office/powerpoint/2010/main" val="380047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52FB10A-2CB6-4B55-966E-DD1E4D2E2494}"/>
              </a:ext>
            </a:extLst>
          </p:cNvPr>
          <p:cNvSpPr/>
          <p:nvPr/>
        </p:nvSpPr>
        <p:spPr>
          <a:xfrm>
            <a:off x="104774" y="4623167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597758F-6D37-4A6C-BF4E-ED7DCC2EF0D5}"/>
              </a:ext>
            </a:extLst>
          </p:cNvPr>
          <p:cNvSpPr/>
          <p:nvPr/>
        </p:nvSpPr>
        <p:spPr>
          <a:xfrm>
            <a:off x="104774" y="1348054"/>
            <a:ext cx="4801314" cy="12826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517C6-B753-4526-B905-EC72B0081F30}"/>
              </a:ext>
            </a:extLst>
          </p:cNvPr>
          <p:cNvSpPr txBox="1"/>
          <p:nvPr/>
        </p:nvSpPr>
        <p:spPr>
          <a:xfrm>
            <a:off x="104774" y="56495"/>
            <a:ext cx="243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/>
              <a:t>ウォンツ</a:t>
            </a:r>
            <a:endParaRPr kumimoji="1" lang="ja-JP" altLang="en-US" sz="28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07207-477D-41FD-89D5-B8D36D633874}"/>
              </a:ext>
            </a:extLst>
          </p:cNvPr>
          <p:cNvSpPr txBox="1"/>
          <p:nvPr/>
        </p:nvSpPr>
        <p:spPr>
          <a:xfrm>
            <a:off x="198408" y="1573878"/>
            <a:ext cx="458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もっとおいしい</a:t>
            </a:r>
            <a:r>
              <a:rPr kumimoji="1" lang="ja-JP" altLang="en-US" sz="2400" dirty="0">
                <a:solidFill>
                  <a:srgbClr val="FF0000"/>
                </a:solidFill>
              </a:rPr>
              <a:t>食事</a:t>
            </a:r>
            <a:r>
              <a:rPr kumimoji="1" lang="ja-JP" altLang="en-US" sz="2400" dirty="0"/>
              <a:t>をしながら</a:t>
            </a:r>
            <a:endParaRPr kumimoji="1" lang="en-US" altLang="ja-JP" sz="2400" dirty="0"/>
          </a:p>
          <a:p>
            <a:r>
              <a:rPr kumimoji="1" lang="ja-JP" altLang="en-US" sz="2400" dirty="0"/>
              <a:t>ダイエットしたい！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D438D6-4B91-44A8-8004-A78344E5D57D}"/>
              </a:ext>
            </a:extLst>
          </p:cNvPr>
          <p:cNvSpPr txBox="1"/>
          <p:nvPr/>
        </p:nvSpPr>
        <p:spPr>
          <a:xfrm>
            <a:off x="198408" y="48489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届いたもの</a:t>
            </a:r>
            <a:r>
              <a:rPr lang="ja-JP" altLang="en-US" sz="2400" dirty="0"/>
              <a:t>がしばらく使わないと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使用感</a:t>
            </a:r>
            <a:r>
              <a:rPr lang="ja-JP" altLang="en-US" sz="2400" dirty="0"/>
              <a:t>がわからない</a:t>
            </a:r>
            <a:endParaRPr kumimoji="1" lang="ja-JP" altLang="en-US" sz="2400" dirty="0"/>
          </a:p>
        </p:txBody>
      </p:sp>
      <p:pic>
        <p:nvPicPr>
          <p:cNvPr id="9" name="図 8" descr="テーブルの上の料理&#10;&#10;自動的に生成された説明">
            <a:extLst>
              <a:ext uri="{FF2B5EF4-FFF2-40B4-BE49-F238E27FC236}">
                <a16:creationId xmlns:a16="http://schemas.microsoft.com/office/drawing/2014/main" id="{661CD6B8-59F7-455C-838E-19B684EC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26" y="178789"/>
            <a:ext cx="4242038" cy="2829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 descr="スポーツ, 運動機器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EA7F1CD-A207-46B0-9DE7-A9404F26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45" y="3304344"/>
            <a:ext cx="3429000" cy="3429000"/>
          </a:xfrm>
          <a:prstGeom prst="rect">
            <a:avLst/>
          </a:prstGeom>
        </p:spPr>
      </p:pic>
      <p:pic>
        <p:nvPicPr>
          <p:cNvPr id="11" name="Picture 7" descr="悩む男の子のイラスト">
            <a:extLst>
              <a:ext uri="{FF2B5EF4-FFF2-40B4-BE49-F238E27FC236}">
                <a16:creationId xmlns:a16="http://schemas.microsoft.com/office/drawing/2014/main" id="{5AEB31A3-0170-4FF9-BE28-2B787AEAE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6"/>
          <a:stretch/>
        </p:blipFill>
        <p:spPr bwMode="auto">
          <a:xfrm flipH="1">
            <a:off x="5093356" y="3849772"/>
            <a:ext cx="2716963" cy="20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悩む女の子のイラスト">
            <a:extLst>
              <a:ext uri="{FF2B5EF4-FFF2-40B4-BE49-F238E27FC236}">
                <a16:creationId xmlns:a16="http://schemas.microsoft.com/office/drawing/2014/main" id="{8163DCC5-AA24-4314-885F-90C18086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9075" y="484219"/>
            <a:ext cx="2403894" cy="25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C849-210A-4F45-843E-DF922A89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BA098-07CA-4177-9786-0816D5F4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BF8A-E2C0-48A4-A65B-1B1EEDF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46745" cy="1140402"/>
          </a:xfrm>
        </p:spPr>
        <p:txBody>
          <a:bodyPr/>
          <a:lstStyle/>
          <a:p>
            <a:r>
              <a:rPr lang="ja-JP" altLang="en-US" sz="4400" u="sng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差別性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D70DA-6847-49B1-88AC-787E83EBF8DA}"/>
              </a:ext>
            </a:extLst>
          </p:cNvPr>
          <p:cNvSpPr txBox="1"/>
          <p:nvPr/>
        </p:nvSpPr>
        <p:spPr>
          <a:xfrm>
            <a:off x="147781" y="1662547"/>
            <a:ext cx="72690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利用者の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身長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体重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24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練習メニュー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によって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届くものが変わる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Ｐ</a:t>
            </a:r>
            <a:r>
              <a:rPr lang="ja-JP" altLang="en-US" sz="2400" dirty="0">
                <a:solidFill>
                  <a:srgbClr val="FFC00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Ｒ</a:t>
            </a:r>
            <a:r>
              <a:rPr lang="ja-JP" altLang="en-US" sz="2400" dirty="0">
                <a:solidFill>
                  <a:srgbClr val="00B05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Ｏ</a:t>
            </a:r>
            <a:r>
              <a:rPr lang="ja-JP" altLang="en-US" sz="2400" dirty="0">
                <a:solidFill>
                  <a:srgbClr val="0070C0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Ｔ</a:t>
            </a:r>
            <a:r>
              <a:rPr lang="ja-JP" altLang="en-US" sz="2400" dirty="0">
                <a:solidFill>
                  <a:schemeClr val="bg1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Ｅ</a:t>
            </a:r>
            <a:r>
              <a:rPr lang="ja-JP" altLang="en-US" sz="2400" dirty="0">
                <a:solidFill>
                  <a:srgbClr val="FF33CC"/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Ｉ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Ｎ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が届く</a:t>
            </a:r>
            <a:endParaRPr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定期的に筋トレ用のアイテムが届いたり</a:t>
            </a:r>
            <a:endParaRPr kumimoji="1" lang="en-US" altLang="ja-JP" sz="24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kumimoji="1"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レンタルできたりする。</a:t>
            </a:r>
          </a:p>
        </p:txBody>
      </p:sp>
      <p:pic>
        <p:nvPicPr>
          <p:cNvPr id="6" name="図 5" descr="グラフ, アイコン, じょうごグラフ&#10;&#10;自動的に生成された説明">
            <a:extLst>
              <a:ext uri="{FF2B5EF4-FFF2-40B4-BE49-F238E27FC236}">
                <a16:creationId xmlns:a16="http://schemas.microsoft.com/office/drawing/2014/main" id="{D64CD833-80EF-45F3-B76D-6636EB4D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48" y="3530493"/>
            <a:ext cx="3157537" cy="23698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A7517FEB-0F4D-493E-BE0C-1D37D825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4045" y="624951"/>
            <a:ext cx="2717955" cy="2804049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F0E32E1-7E0C-4A8B-BA2A-4A308EE5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8582" y="1178623"/>
            <a:ext cx="2967789" cy="2039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図 11" descr="ボックス が含まれている画像&#10;&#10;自動的に生成された説明">
            <a:extLst>
              <a:ext uri="{FF2B5EF4-FFF2-40B4-BE49-F238E27FC236}">
                <a16:creationId xmlns:a16="http://schemas.microsoft.com/office/drawing/2014/main" id="{8F92D466-E647-48F0-9A4D-1AE6C2ADB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53" y="3429000"/>
            <a:ext cx="2696565" cy="2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309</Words>
  <Application>Microsoft Office PowerPoint</Application>
  <PresentationFormat>ワイド画面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HGP教科書体</vt:lpstr>
      <vt:lpstr>HGP明朝E</vt:lpstr>
      <vt:lpstr>Meiryo UI</vt:lpstr>
      <vt:lpstr>ＭＳ Ｐ明朝</vt:lpstr>
      <vt:lpstr>UD デジタル 教科書体 NK-B</vt:lpstr>
      <vt:lpstr>游明朝</vt:lpstr>
      <vt:lpstr>游明朝 Demibold</vt:lpstr>
      <vt:lpstr>Arial</vt:lpstr>
      <vt:lpstr>Calibri</vt:lpstr>
      <vt:lpstr>Goudy Stout</vt:lpstr>
      <vt:lpstr>Office テーマ</vt:lpstr>
      <vt:lpstr>DAMAS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特徴</vt:lpstr>
      <vt:lpstr>差別性</vt:lpstr>
      <vt:lpstr>優位性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柳澤 優太</dc:creator>
  <cp:lastModifiedBy>柳澤 優太</cp:lastModifiedBy>
  <cp:revision>7</cp:revision>
  <dcterms:created xsi:type="dcterms:W3CDTF">2021-11-10T10:00:33Z</dcterms:created>
  <dcterms:modified xsi:type="dcterms:W3CDTF">2021-11-17T10:29:27Z</dcterms:modified>
</cp:coreProperties>
</file>