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77" r:id="rId2"/>
    <p:sldId id="311" r:id="rId3"/>
    <p:sldId id="258" r:id="rId4"/>
    <p:sldId id="305" r:id="rId5"/>
    <p:sldId id="306" r:id="rId6"/>
    <p:sldId id="307" r:id="rId7"/>
    <p:sldId id="260" r:id="rId8"/>
    <p:sldId id="296" r:id="rId9"/>
    <p:sldId id="310" r:id="rId10"/>
    <p:sldId id="308" r:id="rId11"/>
    <p:sldId id="30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簡介" id="{CB6BBEF7-9717-4733-A929-535518E6EBF6}">
          <p14:sldIdLst>
            <p14:sldId id="277"/>
            <p14:sldId id="311"/>
            <p14:sldId id="258"/>
            <p14:sldId id="305"/>
            <p14:sldId id="306"/>
            <p14:sldId id="307"/>
          </p14:sldIdLst>
        </p14:section>
        <p14:section name="製作您的簡報" id="{16378913-E5ED-4281-BAF5-F1F938CB0BED}">
          <p14:sldIdLst>
            <p14:sldId id="260"/>
          </p14:sldIdLst>
        </p14:section>
        <p14:section name="讓簡報內容更多采多姿" id="{E2D565D1-BA5E-44E6-A40E-50A644912248}">
          <p14:sldIdLst>
            <p14:sldId id="296"/>
            <p14:sldId id="310"/>
            <p14:sldId id="308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80464" autoAdjust="0"/>
  </p:normalViewPr>
  <p:slideViewPr>
    <p:cSldViewPr>
      <p:cViewPr varScale="1">
        <p:scale>
          <a:sx n="69" d="100"/>
          <a:sy n="69" d="100"/>
        </p:scale>
        <p:origin x="-16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13/9/17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latin typeface="Calibri"/>
                <a:ea typeface="+mn-ea"/>
                <a:cs typeface="+mn-cs"/>
              </a:rPr>
              <a:t>這張簡報會向各位示範 PowerPoint 的各種新功能，而且請您使用 [投影片放映]，這樣觀賞效果最好。這些投影片的用意在於讓您清晰理解您如何在 PowerPoint 2011 設計出最出色的簡報！</a:t>
            </a:r>
          </a:p>
          <a:p>
            <a:pPr marL="0" algn="l" defTabSz="914400">
              <a:buNone/>
            </a:pPr>
            <a:endParaRPr lang="en-US" dirty="0" smtClean="0"/>
          </a:p>
          <a:p>
            <a:pPr marL="0" algn="l" defTabSz="914400">
              <a:buNone/>
            </a:pPr>
            <a:r>
              <a:rPr lang="en-US" sz="1200" b="0" i="0">
                <a:solidFill>
                  <a:schemeClr val="tx1"/>
                </a:solidFill>
                <a:effectLst/>
                <a:latin typeface="Calibri"/>
                <a:ea typeface="+mn-ea"/>
                <a:cs typeface="+mn-cs"/>
              </a:rPr>
              <a:t>如需更多的範例簡報，請按一下 [檔案] 索引標籤，然後在按一下 [從範本新增]。在 [範本] 底下，按一下 [簡報]。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58CC9574-A819-4FE4-99A7-1E27AD09ADC2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2B891980-0BF3-461C-95D4-87E094E9751C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13/9/17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xmlns:p14="http://schemas.microsoft.com/office/powerpoint/2010/main"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13/9/17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/>
            </a:lvl1pPr>
          </a:lstStyle>
          <a:p>
            <a:pPr eaLnBrk="1" latinLnBrk="0" hangingPunct="1"/>
            <a:r>
              <a:rPr lang="zh-TW" altLang="en-US" smtClean="0"/>
              <a:t>按一下圖示以新增媒體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b="1" dirty="0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sz="3200"/>
            </a:lvl1pPr>
            <a:lvl2pPr marL="457200" indent="0" eaLnBrk="1" latinLnBrk="0" hangingPunct="1">
              <a:buNone/>
              <a:defRPr kumimoji="0" sz="2800"/>
            </a:lvl2pPr>
            <a:lvl3pPr marL="914400" indent="0" eaLnBrk="1" latinLnBrk="0" hangingPunct="1">
              <a:buNone/>
              <a:defRPr kumimoji="0" sz="2400"/>
            </a:lvl3pPr>
            <a:lvl4pPr marL="1371600" indent="0" eaLnBrk="1" latinLnBrk="0" hangingPunct="1">
              <a:buNone/>
              <a:defRPr kumimoji="0" sz="2000"/>
            </a:lvl4pPr>
            <a:lvl5pPr marL="1828800" indent="0" eaLnBrk="1" latinLnBrk="0" hangingPunct="1">
              <a:buNone/>
              <a:defRPr kumimoji="0" sz="2000"/>
            </a:lvl5pPr>
            <a:lvl6pPr marL="2286000" indent="0" eaLnBrk="1" latinLnBrk="0" hangingPunct="1">
              <a:buNone/>
              <a:defRPr kumimoji="0" sz="2000"/>
            </a:lvl6pPr>
            <a:lvl7pPr marL="2743200" indent="0" eaLnBrk="1" latinLnBrk="0" hangingPunct="1">
              <a:buNone/>
              <a:defRPr kumimoji="0" sz="2000"/>
            </a:lvl7pPr>
            <a:lvl8pPr marL="3200400" indent="0" eaLnBrk="1" latinLnBrk="0" hangingPunct="1">
              <a:buNone/>
              <a:defRPr kumimoji="0" sz="2000"/>
            </a:lvl8pPr>
            <a:lvl9pPr marL="3657600" indent="0" eaLnBrk="1" latinLnBrk="0" hangingPunct="1">
              <a:buNone/>
              <a:defRPr kumimoji="0" sz="2000"/>
            </a:lvl9pPr>
          </a:lstStyle>
          <a:p>
            <a:pPr eaLnBrk="1" latinLnBrk="0" hangingPunct="1"/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sz="1400"/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13/9/17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直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n-US" smtClean="0"/>
              <a:pPr/>
              <a:t>13/9/17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 smtClean="0"/>
              <a:t>    Click to edit Master title style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13/9/17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kumimoji="0" lang="en-US" smtClean="0"/>
              <a:pPr/>
              <a:t>13/9/17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sz="3000" b="1" cap="all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kumimoji="0" lang="en-US" sz="1800" b="0" i="0">
                <a:latin typeface="Calibri"/>
                <a:ea typeface="+mn-ea"/>
                <a:cs typeface="+mn-cs"/>
              </a:rPr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kumimoji="0" lang="en-US" sz="1800" b="0" i="0">
                <a:solidFill>
                  <a:srgbClr val="FF6600"/>
                </a:solidFill>
                <a:latin typeface="Calibri"/>
                <a:ea typeface="+mn-ea"/>
                <a:cs typeface="+mn-cs"/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None/>
            </a:pPr>
            <a:r>
              <a:rPr kumimoji="0" lang="en-US" sz="1800" b="0" i="0">
                <a:latin typeface="Calibri"/>
                <a:ea typeface="+mn-ea"/>
                <a:cs typeface="+mn-cs"/>
              </a:rPr>
              <a:t>     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13/9/17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13/9/17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sz="1800"/>
            </a:lvl6pPr>
            <a:lvl7pPr eaLnBrk="1" latinLnBrk="0" hangingPunct="1">
              <a:defRPr kumimoji="0" sz="1800"/>
            </a:lvl7pPr>
            <a:lvl8pPr eaLnBrk="1" latinLnBrk="0" hangingPunct="1">
              <a:defRPr kumimoji="0" sz="1800"/>
            </a:lvl8pPr>
            <a:lvl9pPr eaLnBrk="1" latinLnBrk="0" hangingPunct="1">
              <a:defRPr kumimoji="0"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n-US" smtClean="0"/>
              <a:pPr/>
              <a:t>13/9/17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13/9/17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kumimoji="0" lang="en-US" smtClean="0"/>
              <a:pPr/>
              <a:t>13/9/17</a:t>
            </a:fld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sz="2000" b="1"/>
            </a:lvl2pPr>
            <a:lvl3pPr marL="914400" indent="0" eaLnBrk="1" latinLnBrk="0" hangingPunct="1">
              <a:buNone/>
              <a:defRPr kumimoji="0" sz="1800" b="1"/>
            </a:lvl3pPr>
            <a:lvl4pPr marL="1371600" indent="0" eaLnBrk="1" latinLnBrk="0" hangingPunct="1">
              <a:buNone/>
              <a:defRPr kumimoji="0" sz="1600" b="1"/>
            </a:lvl4pPr>
            <a:lvl5pPr marL="1828800" indent="0" eaLnBrk="1" latinLnBrk="0" hangingPunct="1">
              <a:buNone/>
              <a:defRPr kumimoji="0" sz="1600" b="1"/>
            </a:lvl5pPr>
            <a:lvl6pPr marL="2286000" indent="0" eaLnBrk="1" latinLnBrk="0" hangingPunct="1">
              <a:buNone/>
              <a:defRPr kumimoji="0" sz="1600" b="1"/>
            </a:lvl6pPr>
            <a:lvl7pPr marL="2743200" indent="0" eaLnBrk="1" latinLnBrk="0" hangingPunct="1">
              <a:buNone/>
              <a:defRPr kumimoji="0" sz="1600" b="1"/>
            </a:lvl7pPr>
            <a:lvl8pPr marL="3200400" indent="0" eaLnBrk="1" latinLnBrk="0" hangingPunct="1">
              <a:buNone/>
              <a:defRPr kumimoji="0" sz="1600" b="1"/>
            </a:lvl8pPr>
            <a:lvl9pPr marL="3657600" indent="0" eaLnBrk="1" latinLnBrk="0" hangingPunct="1">
              <a:buNone/>
              <a:defRPr kumimoji="0" sz="1600" b="1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13/9/17</a:t>
            </a:fld>
            <a:endParaRPr kumimoji="0"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sz="2000" b="1"/>
            </a:lvl1pPr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sz="2800">
                <a:solidFill>
                  <a:schemeClr val="bg1"/>
                </a:solidFill>
              </a:defRPr>
            </a:lvl1pPr>
            <a:lvl2pPr eaLnBrk="1" latinLnBrk="0" hangingPunct="1">
              <a:defRPr kumimoji="0" sz="2800">
                <a:solidFill>
                  <a:schemeClr val="bg1"/>
                </a:solidFill>
              </a:defRPr>
            </a:lvl2pPr>
            <a:lvl3pPr eaLnBrk="1" latinLnBrk="0" hangingPunct="1">
              <a:defRPr kumimoji="0" sz="2400">
                <a:solidFill>
                  <a:schemeClr val="bg1"/>
                </a:solidFill>
              </a:defRPr>
            </a:lvl3pPr>
            <a:lvl4pPr eaLnBrk="1" latinLnBrk="0" hangingPunct="1">
              <a:defRPr kumimoji="0" sz="2000">
                <a:solidFill>
                  <a:schemeClr val="bg1"/>
                </a:solidFill>
              </a:defRPr>
            </a:lvl4pPr>
            <a:lvl5pPr eaLnBrk="1" latinLnBrk="0" hangingPunct="1">
              <a:defRPr kumimoji="0" sz="2000">
                <a:solidFill>
                  <a:schemeClr val="bg1"/>
                </a:solidFill>
              </a:defRPr>
            </a:lvl5pPr>
            <a:lvl6pPr eaLnBrk="1" latinLnBrk="0" hangingPunct="1">
              <a:defRPr kumimoji="0" sz="2000"/>
            </a:lvl6pPr>
            <a:lvl7pPr eaLnBrk="1" latinLnBrk="0" hangingPunct="1">
              <a:defRPr kumimoji="0" sz="2000"/>
            </a:lvl7pPr>
            <a:lvl8pPr eaLnBrk="1" latinLnBrk="0" hangingPunct="1">
              <a:defRPr kumimoji="0" sz="2000"/>
            </a:lvl8pPr>
            <a:lvl9pPr eaLnBrk="1" latinLnBrk="0" hangingPunct="1">
              <a:defRPr kumimoji="0"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sz="1200"/>
            </a:lvl2pPr>
            <a:lvl3pPr marL="914400" indent="0" eaLnBrk="1" latinLnBrk="0" hangingPunct="1">
              <a:buNone/>
              <a:defRPr kumimoji="0" sz="1000"/>
            </a:lvl3pPr>
            <a:lvl4pPr marL="1371600" indent="0" eaLnBrk="1" latinLnBrk="0" hangingPunct="1">
              <a:buNone/>
              <a:defRPr kumimoji="0" sz="900"/>
            </a:lvl4pPr>
            <a:lvl5pPr marL="1828800" indent="0" eaLnBrk="1" latinLnBrk="0" hangingPunct="1">
              <a:buNone/>
              <a:defRPr kumimoji="0" sz="900"/>
            </a:lvl5pPr>
            <a:lvl6pPr marL="2286000" indent="0" eaLnBrk="1" latinLnBrk="0" hangingPunct="1">
              <a:buNone/>
              <a:defRPr kumimoji="0" sz="900"/>
            </a:lvl6pPr>
            <a:lvl7pPr marL="2743200" indent="0" eaLnBrk="1" latinLnBrk="0" hangingPunct="1">
              <a:buNone/>
              <a:defRPr kumimoji="0" sz="900"/>
            </a:lvl7pPr>
            <a:lvl8pPr marL="3200400" indent="0" eaLnBrk="1" latinLnBrk="0" hangingPunct="1">
              <a:buNone/>
              <a:defRPr kumimoji="0" sz="900"/>
            </a:lvl8pPr>
            <a:lvl9pPr marL="3657600" indent="0" eaLnBrk="1" latinLnBrk="0" hangingPunct="1">
              <a:buNone/>
              <a:defRPr kumimoji="0"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13/9/17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TW" altLang="en-US" smtClean="0"/>
              <a:t>按一下以編輯母片標題樣式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kumimoji="0" lang="en-US" smtClean="0"/>
              <a:pPr/>
              <a:t>13/9/17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n-US"/>
      </a:defPPr>
      <a:lvl1pPr marL="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19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0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21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2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0.jpe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pPr marL="347472" indent="-347472" algn="r" defTabSz="914400">
              <a:spcBef>
                <a:spcPts val="528"/>
              </a:spcBef>
              <a:buNone/>
            </a:pPr>
            <a:r>
              <a:rPr lang="en-US" sz="2200" b="0" i="0" dirty="0" smtClean="0">
                <a:solidFill>
                  <a:srgbClr val="262626">
                    <a:lumMod val="75000"/>
                  </a:srgbClr>
                </a:solidFill>
                <a:latin typeface="儷黑 Pro"/>
                <a:ea typeface="儷黑 Pro"/>
                <a:cs typeface="+mn-cs"/>
              </a:rPr>
              <a:t>Introduction to JSON</a:t>
            </a:r>
            <a:endParaRPr lang="en-US" sz="2200" b="0" i="0" dirty="0">
              <a:solidFill>
                <a:srgbClr val="262626">
                  <a:lumMod val="75000"/>
                </a:srgbClr>
              </a:solidFill>
              <a:latin typeface="儷黑 Pro"/>
              <a:ea typeface="儷黑 Pro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b="0" i="0" baseline="0" dirty="0">
                <a:solidFill>
                  <a:srgbClr val="7BCF27"/>
                </a:solidFill>
                <a:latin typeface="儷黑 Pro"/>
                <a:ea typeface="儷黑 Pro"/>
                <a:cs typeface="Arial"/>
              </a:rPr>
              <a:t>介紹</a:t>
            </a:r>
            <a:r>
              <a:rPr lang="en-US" sz="2400" b="0" i="0" baseline="0" dirty="0">
                <a:solidFill>
                  <a:srgbClr val="262626"/>
                </a:solidFill>
                <a:latin typeface="儷黑 Pro"/>
                <a:ea typeface="儷黑 Pro"/>
                <a:cs typeface="Arial"/>
              </a:rPr>
              <a:t/>
            </a:r>
            <a:br>
              <a:rPr lang="en-US" sz="2400" b="0" i="0" baseline="0" dirty="0">
                <a:solidFill>
                  <a:srgbClr val="262626"/>
                </a:solidFill>
                <a:latin typeface="儷黑 Pro"/>
                <a:ea typeface="儷黑 Pro"/>
                <a:cs typeface="Arial"/>
              </a:rPr>
            </a:br>
            <a:r>
              <a:rPr lang="en-US" altLang="zh-TW" sz="6000" dirty="0"/>
              <a:t>JSON </a:t>
            </a:r>
            <a:endParaRPr lang="en-US" sz="5600" b="0" i="0" baseline="0" dirty="0">
              <a:solidFill>
                <a:schemeClr val="bg1"/>
              </a:solidFill>
              <a:latin typeface="儷黑 Pro"/>
              <a:ea typeface="儷黑 Pro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r>
              <a:rPr lang="en-US" altLang="zh-TW" b="1" dirty="0" smtClean="0"/>
              <a:t>PHP </a:t>
            </a:r>
            <a:r>
              <a:rPr lang="zh-CHT" altLang="en-US" b="1" dirty="0" smtClean="0"/>
              <a:t>處</a:t>
            </a:r>
            <a:r>
              <a:rPr lang="zh-CHT" altLang="en-US" b="1" dirty="0"/>
              <a:t>理 </a:t>
            </a:r>
            <a:r>
              <a:rPr lang="en-US" altLang="zh-CHT" b="1" dirty="0"/>
              <a:t>JSON </a:t>
            </a:r>
            <a:r>
              <a:rPr lang="zh-CHT" altLang="en-US" b="1" dirty="0"/>
              <a:t>資料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914400"/>
            <a:ext cx="8077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將物件轉成字串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準備透過</a:t>
            </a:r>
            <a:r>
              <a:rPr lang="en-US" altLang="zh-TW" sz="2400" dirty="0" smtClean="0"/>
              <a:t>http</a:t>
            </a:r>
            <a:r>
              <a:rPr lang="zh-TW" altLang="en-US" sz="2400" dirty="0" smtClean="0"/>
              <a:t>傳送資料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  <a:p>
            <a:r>
              <a:rPr lang="en-US" altLang="zh-TW" sz="2400" dirty="0" err="1" smtClean="0"/>
              <a:t>Json_encode</a:t>
            </a:r>
            <a:r>
              <a:rPr lang="en-US" altLang="zh-TW" sz="2400" dirty="0" smtClean="0"/>
              <a:t>( $cart </a:t>
            </a:r>
            <a:r>
              <a:rPr lang="en-US" altLang="zh-TW" sz="2400" dirty="0"/>
              <a:t>) 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276600" y="1288384"/>
            <a:ext cx="5867400" cy="5581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&lt;?</a:t>
            </a:r>
            <a:r>
              <a:rPr lang="en-US" altLang="zh-TW" dirty="0" err="1"/>
              <a:t>php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$cart = array(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  "</a:t>
            </a:r>
            <a:r>
              <a:rPr lang="en-US" altLang="zh-TW" dirty="0" err="1"/>
              <a:t>orderID</a:t>
            </a:r>
            <a:r>
              <a:rPr lang="en-US" altLang="zh-TW" dirty="0"/>
              <a:t>" =&gt; 12345,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  "</a:t>
            </a:r>
            <a:r>
              <a:rPr lang="en-US" altLang="zh-TW" dirty="0" err="1"/>
              <a:t>shopperName</a:t>
            </a:r>
            <a:r>
              <a:rPr lang="en-US" altLang="zh-TW" dirty="0"/>
              <a:t>" =&gt; "John Smith",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  "</a:t>
            </a:r>
            <a:r>
              <a:rPr lang="en-US" altLang="zh-TW" dirty="0" err="1"/>
              <a:t>shopperEmail</a:t>
            </a:r>
            <a:r>
              <a:rPr lang="en-US" altLang="zh-TW" dirty="0"/>
              <a:t>" =&gt; "</a:t>
            </a:r>
            <a:r>
              <a:rPr lang="en-US" altLang="zh-TW" dirty="0" err="1"/>
              <a:t>johnsmith@example.com</a:t>
            </a:r>
            <a:r>
              <a:rPr lang="en-US" altLang="zh-TW" dirty="0"/>
              <a:t>",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  "contents" =&gt; array(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    array(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      "</a:t>
            </a:r>
            <a:r>
              <a:rPr lang="en-US" altLang="zh-TW" dirty="0" err="1"/>
              <a:t>productID</a:t>
            </a:r>
            <a:r>
              <a:rPr lang="en-US" altLang="zh-TW" dirty="0"/>
              <a:t>" =&gt; 34,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      "</a:t>
            </a:r>
            <a:r>
              <a:rPr lang="en-US" altLang="zh-TW" dirty="0" err="1"/>
              <a:t>productName</a:t>
            </a:r>
            <a:r>
              <a:rPr lang="en-US" altLang="zh-TW" dirty="0"/>
              <a:t>" =&gt; "</a:t>
            </a:r>
            <a:r>
              <a:rPr lang="en-US" altLang="zh-TW" dirty="0" err="1"/>
              <a:t>SuperWidget</a:t>
            </a:r>
            <a:r>
              <a:rPr lang="en-US" altLang="zh-TW" dirty="0"/>
              <a:t>",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      "quantity" =&gt; 1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    ),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    array(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      "</a:t>
            </a:r>
            <a:r>
              <a:rPr lang="en-US" altLang="zh-TW" dirty="0" err="1"/>
              <a:t>productID</a:t>
            </a:r>
            <a:r>
              <a:rPr lang="en-US" altLang="zh-TW" dirty="0"/>
              <a:t>" =&gt; 56,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      "</a:t>
            </a:r>
            <a:r>
              <a:rPr lang="en-US" altLang="zh-TW" dirty="0" err="1"/>
              <a:t>productName</a:t>
            </a:r>
            <a:r>
              <a:rPr lang="en-US" altLang="zh-TW" dirty="0"/>
              <a:t>" =&gt; "</a:t>
            </a:r>
            <a:r>
              <a:rPr lang="en-US" altLang="zh-TW" dirty="0" err="1"/>
              <a:t>WonderWidget</a:t>
            </a:r>
            <a:r>
              <a:rPr lang="en-US" altLang="zh-TW" dirty="0"/>
              <a:t>",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      "quantity" =&gt; 3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    )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  ),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  "</a:t>
            </a:r>
            <a:r>
              <a:rPr lang="en-US" altLang="zh-TW" dirty="0" err="1"/>
              <a:t>orderCompleted</a:t>
            </a:r>
            <a:r>
              <a:rPr lang="en-US" altLang="zh-TW" dirty="0"/>
              <a:t>" =&gt; true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);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echo </a:t>
            </a:r>
            <a:r>
              <a:rPr lang="en-US" altLang="zh-TW" dirty="0" err="1"/>
              <a:t>json_encode</a:t>
            </a:r>
            <a:r>
              <a:rPr lang="en-US" altLang="zh-TW" dirty="0"/>
              <a:t>( $cart );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?&gt;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76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r>
              <a:rPr lang="en-US" altLang="zh-TW" b="1" dirty="0" smtClean="0"/>
              <a:t>PHP </a:t>
            </a:r>
            <a:r>
              <a:rPr lang="zh-CHT" altLang="en-US" b="1" dirty="0" smtClean="0"/>
              <a:t>處</a:t>
            </a:r>
            <a:r>
              <a:rPr lang="zh-CHT" altLang="en-US" b="1" dirty="0"/>
              <a:t>理 </a:t>
            </a:r>
            <a:r>
              <a:rPr lang="en-US" altLang="zh-CHT" b="1" dirty="0"/>
              <a:t>JSON </a:t>
            </a:r>
            <a:r>
              <a:rPr lang="zh-CHT" altLang="en-US" b="1" dirty="0"/>
              <a:t>資料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914400"/>
            <a:ext cx="8077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將</a:t>
            </a:r>
            <a:r>
              <a:rPr lang="zh-TW" altLang="en-US" sz="2400" dirty="0"/>
              <a:t>字串</a:t>
            </a:r>
            <a:r>
              <a:rPr lang="zh-TW" altLang="en-US" sz="2400" dirty="0" smtClean="0"/>
              <a:t>轉成</a:t>
            </a:r>
            <a:r>
              <a:rPr lang="zh-TW" altLang="en-US" sz="2400" dirty="0" smtClean="0"/>
              <a:t>物件</a:t>
            </a:r>
            <a:endParaRPr lang="en-US" altLang="zh-TW" sz="2400" dirty="0" smtClean="0"/>
          </a:p>
          <a:p>
            <a:r>
              <a:rPr lang="en-US" altLang="zh-TW" sz="2400" dirty="0" err="1" smtClean="0"/>
              <a:t>Json_decode</a:t>
            </a:r>
            <a:r>
              <a:rPr lang="en-US" altLang="zh-TW" sz="2400" dirty="0" smtClean="0"/>
              <a:t>( $</a:t>
            </a:r>
            <a:r>
              <a:rPr lang="en-US" altLang="zh-TW" sz="2400" dirty="0" err="1" smtClean="0"/>
              <a:t>gotStr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) 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62000" y="2133600"/>
            <a:ext cx="7924800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$</a:t>
            </a:r>
            <a:r>
              <a:rPr lang="en-US" altLang="zh-TW" sz="2800" dirty="0" err="1" smtClean="0"/>
              <a:t>gotStr</a:t>
            </a:r>
            <a:r>
              <a:rPr lang="en-US" altLang="zh-TW" sz="2800" dirty="0" smtClean="0"/>
              <a:t>=‘{</a:t>
            </a:r>
            <a:r>
              <a:rPr lang="en-US" altLang="zh-TW" sz="2800" dirty="0"/>
              <a:t>"orderID":12345,"shopperName":"John Smith","</a:t>
            </a:r>
            <a:r>
              <a:rPr lang="en-US" altLang="zh-TW" sz="2800" dirty="0" err="1"/>
              <a:t>shopperEmail</a:t>
            </a:r>
            <a:r>
              <a:rPr lang="en-US" altLang="zh-TW" sz="2800" dirty="0"/>
              <a:t>":"</a:t>
            </a:r>
            <a:r>
              <a:rPr lang="en-US" altLang="zh-TW" sz="2800" dirty="0" err="1"/>
              <a:t>johnsmith@example.com","contents</a:t>
            </a:r>
            <a:r>
              <a:rPr lang="en-US" altLang="zh-TW" sz="2800" dirty="0"/>
              <a:t>":[{"productID":34,"productName":"SuperWidget","quantity":1},{"productID":56,"productName":"WonderWidget","quantity":3}],"</a:t>
            </a:r>
            <a:r>
              <a:rPr lang="en-US" altLang="zh-TW" sz="2800" dirty="0" err="1"/>
              <a:t>orderCompleted</a:t>
            </a:r>
            <a:r>
              <a:rPr lang="en-US" altLang="zh-TW" sz="2800" dirty="0"/>
              <a:t>":true</a:t>
            </a:r>
            <a:r>
              <a:rPr lang="en-US" altLang="zh-TW" sz="2800" dirty="0" smtClean="0"/>
              <a:t>}’;</a:t>
            </a:r>
            <a:endParaRPr lang="en-US" altLang="zh-TW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63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3600" dirty="0" smtClean="0"/>
              <a:t>JSON (JavaScript Object Notation)</a:t>
            </a:r>
            <a:endParaRPr kumimoji="1"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JSON: </a:t>
            </a:r>
            <a:r>
              <a:rPr lang="zh-TW" altLang="en-US" dirty="0" smtClean="0"/>
              <a:t>以純文字</a:t>
            </a:r>
            <a:r>
              <a:rPr lang="zh-TW" altLang="en-US" dirty="0" smtClean="0"/>
              <a:t>描述</a:t>
            </a:r>
            <a:r>
              <a:rPr lang="zh-TW" altLang="en-US" dirty="0" smtClean="0"/>
              <a:t>結構</a:t>
            </a:r>
            <a:r>
              <a:rPr lang="zh-TW" altLang="en-US" dirty="0" smtClean="0"/>
              <a:t>化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/>
              <a:t>字串</a:t>
            </a:r>
            <a:r>
              <a:rPr lang="en-US" altLang="zh-TW" dirty="0"/>
              <a:t>,</a:t>
            </a:r>
            <a:r>
              <a:rPr lang="zh-TW" altLang="en-US" dirty="0"/>
              <a:t>數字</a:t>
            </a:r>
            <a:r>
              <a:rPr lang="en-US" altLang="zh-TW" dirty="0"/>
              <a:t>,</a:t>
            </a:r>
            <a:r>
              <a:rPr lang="zh-TW" altLang="en-US" dirty="0"/>
              <a:t>陣列</a:t>
            </a:r>
            <a:r>
              <a:rPr lang="en-US" altLang="zh-TW" dirty="0"/>
              <a:t>,</a:t>
            </a:r>
            <a:r>
              <a:rPr lang="zh-TW" altLang="en-US" dirty="0"/>
              <a:t>物件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en-US" altLang="zh-TW" dirty="0"/>
              <a:t>JSON </a:t>
            </a:r>
            <a:r>
              <a:rPr lang="zh-TW" altLang="en-US" dirty="0"/>
              <a:t>的優點如下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相容性</a:t>
            </a:r>
            <a:r>
              <a:rPr lang="zh-TW" altLang="en-US" dirty="0" smtClean="0"/>
              <a:t>高</a:t>
            </a:r>
            <a:r>
              <a:rPr lang="zh-TW" altLang="en-US" dirty="0" smtClean="0"/>
              <a:t>，適合</a:t>
            </a:r>
            <a:r>
              <a:rPr lang="en-US" altLang="zh-TW" dirty="0" smtClean="0"/>
              <a:t>HTTP (Text)</a:t>
            </a:r>
            <a:endParaRPr lang="zh-TW" altLang="en-US" dirty="0"/>
          </a:p>
          <a:p>
            <a:pPr lvl="1"/>
            <a:r>
              <a:rPr lang="zh-TW" altLang="en-US" dirty="0"/>
              <a:t>格式容易瞭解，閱讀及修改方便</a:t>
            </a:r>
          </a:p>
          <a:p>
            <a:pPr lvl="1"/>
            <a:r>
              <a:rPr lang="zh-TW" altLang="en-US" dirty="0"/>
              <a:t>支援許多資料格式 </a:t>
            </a:r>
            <a:r>
              <a:rPr lang="en-US" altLang="zh-TW" dirty="0"/>
              <a:t>(</a:t>
            </a:r>
            <a:r>
              <a:rPr lang="en-US" altLang="zh-TW" dirty="0" err="1"/>
              <a:t>number,string,booleans,nulls,array,associative</a:t>
            </a:r>
            <a:r>
              <a:rPr lang="en-US" altLang="zh-TW" dirty="0"/>
              <a:t> array)</a:t>
            </a:r>
          </a:p>
          <a:p>
            <a:pPr lvl="1"/>
            <a:r>
              <a:rPr lang="zh-TW" altLang="en-US" dirty="0"/>
              <a:t>許多程式都支援函式庫讀取或修改 </a:t>
            </a:r>
            <a:r>
              <a:rPr lang="en-US" altLang="zh-TW" dirty="0"/>
              <a:t>JSON </a:t>
            </a:r>
            <a:r>
              <a:rPr lang="zh-TW" altLang="en-US" dirty="0"/>
              <a:t>資料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502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TW" sz="4000" dirty="0"/>
              <a:t>JSON </a:t>
            </a:r>
            <a:r>
              <a:rPr lang="en-US" altLang="zh-TW" sz="4000" dirty="0" smtClean="0"/>
              <a:t>(Object)</a:t>
            </a:r>
            <a:endParaRPr lang="en-US" sz="4000" b="0" i="0" dirty="0">
              <a:solidFill>
                <a:srgbClr val="262626">
                  <a:lumMod val="50000"/>
                  <a:lumOff val="50000"/>
                </a:srgbClr>
              </a:solidFill>
              <a:latin typeface="儷黑 Pro"/>
              <a:ea typeface="儷黑 Pro"/>
              <a:cs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057400"/>
            <a:ext cx="7594600" cy="14351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828800" y="4114800"/>
            <a:ext cx="5532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{“id”:123, “</a:t>
            </a:r>
            <a:r>
              <a:rPr kumimoji="1" lang="en-US" altLang="zh-TW" sz="2800" dirty="0" err="1" smtClean="0"/>
              <a:t>desc</a:t>
            </a:r>
            <a:r>
              <a:rPr kumimoji="1" lang="en-US" altLang="zh-TW" sz="2800" dirty="0" smtClean="0"/>
              <a:t>”:”This is an Object”}</a:t>
            </a:r>
            <a:endParaRPr kumimoji="1" lang="zh-TW" altLang="en-US" sz="2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TW" sz="4000" dirty="0"/>
              <a:t>JSON </a:t>
            </a:r>
            <a:r>
              <a:rPr lang="en-US" altLang="zh-TW" sz="4000" dirty="0" smtClean="0"/>
              <a:t>(Array)</a:t>
            </a:r>
            <a:endParaRPr lang="en-US" sz="4000" b="0" i="0" dirty="0">
              <a:solidFill>
                <a:srgbClr val="262626">
                  <a:lumMod val="50000"/>
                  <a:lumOff val="50000"/>
                </a:srgbClr>
              </a:solidFill>
              <a:latin typeface="儷黑 Pro"/>
              <a:ea typeface="儷黑 Pro"/>
              <a:cs typeface="Arial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24000" y="3657600"/>
            <a:ext cx="61863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[</a:t>
            </a:r>
          </a:p>
          <a:p>
            <a:r>
              <a:rPr kumimoji="1" lang="en-US" altLang="zh-TW" sz="2800" dirty="0"/>
              <a:t> </a:t>
            </a:r>
            <a:r>
              <a:rPr kumimoji="1" lang="en-US" altLang="zh-TW" sz="2800" dirty="0" smtClean="0"/>
              <a:t>{“id”:123, “</a:t>
            </a:r>
            <a:r>
              <a:rPr kumimoji="1" lang="en-US" altLang="zh-TW" sz="2800" dirty="0" err="1" smtClean="0"/>
              <a:t>desc</a:t>
            </a:r>
            <a:r>
              <a:rPr kumimoji="1" lang="en-US" altLang="zh-TW" sz="2800" dirty="0" smtClean="0"/>
              <a:t>”:”This is an Object”},</a:t>
            </a:r>
          </a:p>
          <a:p>
            <a:r>
              <a:rPr kumimoji="1" lang="en-US" altLang="zh-TW" sz="2800" dirty="0" smtClean="0"/>
              <a:t> {</a:t>
            </a:r>
            <a:r>
              <a:rPr kumimoji="1" lang="en-US" altLang="zh-TW" sz="2800" dirty="0"/>
              <a:t>“id”</a:t>
            </a:r>
            <a:r>
              <a:rPr kumimoji="1" lang="en-US" altLang="zh-TW" sz="2800" dirty="0" smtClean="0"/>
              <a:t>:456, </a:t>
            </a:r>
            <a:r>
              <a:rPr kumimoji="1" lang="en-US" altLang="zh-TW" sz="2800" dirty="0"/>
              <a:t>“</a:t>
            </a:r>
            <a:r>
              <a:rPr kumimoji="1" lang="en-US" altLang="zh-TW" sz="2800" dirty="0" err="1"/>
              <a:t>desc</a:t>
            </a:r>
            <a:r>
              <a:rPr kumimoji="1" lang="en-US" altLang="zh-TW" sz="2800" dirty="0"/>
              <a:t>”:</a:t>
            </a:r>
            <a:r>
              <a:rPr kumimoji="1" lang="en-US" altLang="zh-TW" sz="2800" dirty="0" smtClean="0"/>
              <a:t>”An element of Array”}</a:t>
            </a:r>
            <a:endParaRPr kumimoji="1" lang="en-US" altLang="zh-TW" sz="2800" dirty="0"/>
          </a:p>
          <a:p>
            <a:r>
              <a:rPr kumimoji="1" lang="en-US" altLang="zh-TW" sz="2800" dirty="0" smtClean="0"/>
              <a:t>]</a:t>
            </a:r>
            <a:endParaRPr kumimoji="1" lang="en-US" altLang="zh-TW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905000"/>
            <a:ext cx="7594600" cy="1435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094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TW" sz="4000" dirty="0"/>
              <a:t>JSON </a:t>
            </a:r>
            <a:r>
              <a:rPr lang="en-US" altLang="zh-TW" sz="4000" dirty="0" smtClean="0"/>
              <a:t>(Value)</a:t>
            </a:r>
            <a:endParaRPr lang="en-US" sz="4000" b="0" i="0" dirty="0">
              <a:solidFill>
                <a:srgbClr val="262626">
                  <a:lumMod val="50000"/>
                  <a:lumOff val="50000"/>
                </a:srgbClr>
              </a:solidFill>
              <a:latin typeface="儷黑 Pro"/>
              <a:ea typeface="儷黑 Pro"/>
              <a:cs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219200"/>
            <a:ext cx="7594600" cy="35306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95400" y="5257800"/>
            <a:ext cx="7071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{“</a:t>
            </a:r>
            <a:r>
              <a:rPr kumimoji="1" lang="en-US" altLang="zh-TW" sz="2800" dirty="0" err="1" smtClean="0"/>
              <a:t>pay”:true</a:t>
            </a:r>
            <a:r>
              <a:rPr kumimoji="1" lang="en-US" altLang="zh-TW" sz="2800" dirty="0" smtClean="0"/>
              <a:t>, “item”:{“</a:t>
            </a:r>
            <a:r>
              <a:rPr kumimoji="1" lang="en-US" altLang="zh-TW" sz="2800" dirty="0" err="1" smtClean="0"/>
              <a:t>goods”:”This</a:t>
            </a:r>
            <a:r>
              <a:rPr kumimoji="1" lang="en-US" altLang="zh-TW" sz="2800" dirty="0" smtClean="0"/>
              <a:t> is an Item”}}</a:t>
            </a:r>
            <a:endParaRPr kumimoji="1" lang="zh-TW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246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81000"/>
            <a:ext cx="7924800" cy="7078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TW" sz="4000" dirty="0"/>
              <a:t>JSON </a:t>
            </a:r>
            <a:r>
              <a:rPr lang="en-US" altLang="zh-TW" sz="4000" dirty="0" smtClean="0"/>
              <a:t>(String)</a:t>
            </a:r>
            <a:endParaRPr lang="en-US" sz="4000" b="0" i="0" dirty="0">
              <a:solidFill>
                <a:srgbClr val="262626">
                  <a:lumMod val="50000"/>
                  <a:lumOff val="50000"/>
                </a:srgbClr>
              </a:solidFill>
              <a:latin typeface="儷黑 Pro"/>
              <a:ea typeface="儷黑 Pro"/>
              <a:cs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143000"/>
            <a:ext cx="7594600" cy="5245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77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990600"/>
            <a:ext cx="4267200" cy="5715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cart={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  "</a:t>
            </a:r>
            <a:r>
              <a:rPr lang="en-US" altLang="zh-TW" sz="2000" dirty="0" err="1"/>
              <a:t>orderID</a:t>
            </a:r>
            <a:r>
              <a:rPr lang="en-US" altLang="zh-TW" sz="2000" dirty="0"/>
              <a:t>": 12345,</a:t>
            </a:r>
            <a:br>
              <a:rPr lang="en-US" altLang="zh-TW" sz="2000" dirty="0"/>
            </a:br>
            <a:r>
              <a:rPr lang="en-US" altLang="zh-TW" sz="2000" dirty="0"/>
              <a:t>  "</a:t>
            </a:r>
            <a:r>
              <a:rPr lang="en-US" altLang="zh-TW" sz="2000" dirty="0" err="1"/>
              <a:t>shopperName</a:t>
            </a:r>
            <a:r>
              <a:rPr lang="en-US" altLang="zh-TW" sz="2000" dirty="0"/>
              <a:t>": "John Smith",</a:t>
            </a:r>
            <a:br>
              <a:rPr lang="en-US" altLang="zh-TW" sz="2000" dirty="0"/>
            </a:br>
            <a:r>
              <a:rPr lang="en-US" altLang="zh-TW" sz="2000" dirty="0"/>
              <a:t>  "</a:t>
            </a:r>
            <a:r>
              <a:rPr lang="en-US" altLang="zh-TW" sz="2000" dirty="0" err="1"/>
              <a:t>shopperEmail</a:t>
            </a:r>
            <a:r>
              <a:rPr lang="en-US" altLang="zh-TW" sz="2000" dirty="0"/>
              <a:t>": "</a:t>
            </a:r>
            <a:r>
              <a:rPr lang="en-US" altLang="zh-TW" sz="2000" dirty="0" err="1"/>
              <a:t>johnsmith@example.com</a:t>
            </a:r>
            <a:r>
              <a:rPr lang="en-US" altLang="zh-TW" sz="2000" dirty="0"/>
              <a:t>",</a:t>
            </a:r>
            <a:br>
              <a:rPr lang="en-US" altLang="zh-TW" sz="2000" dirty="0"/>
            </a:br>
            <a:r>
              <a:rPr lang="en-US" altLang="zh-TW" sz="2000" dirty="0"/>
              <a:t>  "contents": [</a:t>
            </a:r>
            <a:br>
              <a:rPr lang="en-US" altLang="zh-TW" sz="2000" dirty="0"/>
            </a:br>
            <a:r>
              <a:rPr lang="en-US" altLang="zh-TW" sz="2000" dirty="0"/>
              <a:t>    {</a:t>
            </a:r>
            <a:br>
              <a:rPr lang="en-US" altLang="zh-TW" sz="2000" dirty="0"/>
            </a:br>
            <a:r>
              <a:rPr lang="en-US" altLang="zh-TW" sz="2000" dirty="0"/>
              <a:t>      "</a:t>
            </a:r>
            <a:r>
              <a:rPr lang="en-US" altLang="zh-TW" sz="2000" dirty="0" err="1"/>
              <a:t>productID</a:t>
            </a:r>
            <a:r>
              <a:rPr lang="en-US" altLang="zh-TW" sz="2000" dirty="0"/>
              <a:t>": 34,</a:t>
            </a:r>
            <a:br>
              <a:rPr lang="en-US" altLang="zh-TW" sz="2000" dirty="0"/>
            </a:br>
            <a:r>
              <a:rPr lang="en-US" altLang="zh-TW" sz="2000" dirty="0"/>
              <a:t>      "</a:t>
            </a:r>
            <a:r>
              <a:rPr lang="en-US" altLang="zh-TW" sz="2000" dirty="0" err="1"/>
              <a:t>productName</a:t>
            </a:r>
            <a:r>
              <a:rPr lang="en-US" altLang="zh-TW" sz="2000" dirty="0"/>
              <a:t>": "</a:t>
            </a:r>
            <a:r>
              <a:rPr lang="en-US" altLang="zh-TW" sz="2000" dirty="0" err="1"/>
              <a:t>SuperWidget</a:t>
            </a:r>
            <a:r>
              <a:rPr lang="en-US" altLang="zh-TW" sz="2000" dirty="0"/>
              <a:t>",</a:t>
            </a:r>
            <a:br>
              <a:rPr lang="en-US" altLang="zh-TW" sz="2000" dirty="0"/>
            </a:br>
            <a:r>
              <a:rPr lang="en-US" altLang="zh-TW" sz="2000" dirty="0"/>
              <a:t>      "quantity": 1</a:t>
            </a:r>
            <a:br>
              <a:rPr lang="en-US" altLang="zh-TW" sz="2000" dirty="0"/>
            </a:br>
            <a:r>
              <a:rPr lang="en-US" altLang="zh-TW" sz="2000" dirty="0"/>
              <a:t>    },</a:t>
            </a:r>
            <a:br>
              <a:rPr lang="en-US" altLang="zh-TW" sz="2000" dirty="0"/>
            </a:br>
            <a:r>
              <a:rPr lang="en-US" altLang="zh-TW" sz="2000" dirty="0"/>
              <a:t>    {</a:t>
            </a:r>
            <a:br>
              <a:rPr lang="en-US" altLang="zh-TW" sz="2000" dirty="0"/>
            </a:br>
            <a:r>
              <a:rPr lang="en-US" altLang="zh-TW" sz="2000" dirty="0"/>
              <a:t>      "</a:t>
            </a:r>
            <a:r>
              <a:rPr lang="en-US" altLang="zh-TW" sz="2000" dirty="0" err="1"/>
              <a:t>productID</a:t>
            </a:r>
            <a:r>
              <a:rPr lang="en-US" altLang="zh-TW" sz="2000" dirty="0"/>
              <a:t>": 56,</a:t>
            </a:r>
            <a:br>
              <a:rPr lang="en-US" altLang="zh-TW" sz="2000" dirty="0"/>
            </a:br>
            <a:r>
              <a:rPr lang="en-US" altLang="zh-TW" sz="2000" dirty="0"/>
              <a:t>      "</a:t>
            </a:r>
            <a:r>
              <a:rPr lang="en-US" altLang="zh-TW" sz="2000" dirty="0" err="1"/>
              <a:t>productName</a:t>
            </a:r>
            <a:r>
              <a:rPr lang="en-US" altLang="zh-TW" sz="2000" dirty="0"/>
              <a:t>": "</a:t>
            </a:r>
            <a:r>
              <a:rPr lang="en-US" altLang="zh-TW" sz="2000" dirty="0" err="1"/>
              <a:t>WonderWidget</a:t>
            </a:r>
            <a:r>
              <a:rPr lang="en-US" altLang="zh-TW" sz="2000" dirty="0"/>
              <a:t>",</a:t>
            </a:r>
            <a:br>
              <a:rPr lang="en-US" altLang="zh-TW" sz="2000" dirty="0"/>
            </a:br>
            <a:r>
              <a:rPr lang="en-US" altLang="zh-TW" sz="2000" dirty="0"/>
              <a:t>      "quantity": 3</a:t>
            </a:r>
            <a:br>
              <a:rPr lang="en-US" altLang="zh-TW" sz="2000" dirty="0"/>
            </a:br>
            <a:r>
              <a:rPr lang="en-US" altLang="zh-TW" sz="2000" dirty="0"/>
              <a:t>    }</a:t>
            </a:r>
            <a:br>
              <a:rPr lang="en-US" altLang="zh-TW" sz="2000" dirty="0"/>
            </a:br>
            <a:r>
              <a:rPr lang="en-US" altLang="zh-TW" sz="2000" dirty="0"/>
              <a:t>  ],</a:t>
            </a:r>
            <a:br>
              <a:rPr lang="en-US" altLang="zh-TW" sz="2000" dirty="0"/>
            </a:br>
            <a:r>
              <a:rPr lang="en-US" altLang="zh-TW" sz="2000" dirty="0"/>
              <a:t>  "</a:t>
            </a:r>
            <a:r>
              <a:rPr lang="en-US" altLang="zh-TW" sz="2000" dirty="0" err="1"/>
              <a:t>orderCompleted</a:t>
            </a:r>
            <a:r>
              <a:rPr lang="en-US" altLang="zh-TW" sz="2000" dirty="0"/>
              <a:t>": true</a:t>
            </a:r>
            <a:br>
              <a:rPr lang="en-US" altLang="zh-TW" sz="2000" dirty="0"/>
            </a:br>
            <a:r>
              <a:rPr lang="en-US" altLang="zh-TW" sz="2000" dirty="0" smtClean="0"/>
              <a:t>};</a:t>
            </a:r>
            <a:endParaRPr lang="en-US" altLang="zh-TW" sz="2000" dirty="0"/>
          </a:p>
          <a:p>
            <a:pPr algn="l" defTabSz="914400">
              <a:lnSpc>
                <a:spcPct val="90000"/>
              </a:lnSpc>
              <a:buNone/>
            </a:pPr>
            <a:endParaRPr lang="en-US" sz="2000" dirty="0" smtClean="0">
              <a:latin typeface="儷黑 Pro"/>
              <a:ea typeface="儷黑 Pro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en-US" sz="2800" b="1" i="0" dirty="0" smtClean="0">
                <a:solidFill>
                  <a:srgbClr val="262626">
                    <a:lumMod val="85000"/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JSON </a:t>
            </a:r>
            <a:r>
              <a:rPr lang="en-US" sz="2800" b="1" i="0" dirty="0" err="1" smtClean="0">
                <a:solidFill>
                  <a:srgbClr val="262626">
                    <a:lumMod val="85000"/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vs</a:t>
            </a:r>
            <a:r>
              <a:rPr lang="en-US" sz="2800" b="1" i="0" dirty="0" smtClean="0">
                <a:solidFill>
                  <a:srgbClr val="262626">
                    <a:lumMod val="85000"/>
                    <a:lumOff val="15000"/>
                  </a:srgbClr>
                </a:solidFill>
                <a:latin typeface="儷黑 Pro"/>
                <a:ea typeface="儷黑 Pro"/>
                <a:cs typeface="+mn-cs"/>
              </a:rPr>
              <a:t> XML</a:t>
            </a:r>
            <a:endParaRPr lang="en-US" sz="2800" b="0" i="0" dirty="0">
              <a:solidFill>
                <a:srgbClr val="262626">
                  <a:lumMod val="85000"/>
                  <a:lumOff val="50000"/>
                </a:srgbClr>
              </a:solidFill>
              <a:latin typeface="儷黑 Pro"/>
              <a:ea typeface="儷黑 Pro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48200" y="990600"/>
            <a:ext cx="4495800" cy="7632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sz="1200" dirty="0"/>
              <a:t>&lt;object&gt;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&lt;property&gt;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&lt;key&gt;</a:t>
            </a:r>
            <a:r>
              <a:rPr lang="en-US" altLang="zh-TW" sz="1200" dirty="0" err="1"/>
              <a:t>orderID</a:t>
            </a:r>
            <a:r>
              <a:rPr lang="en-US" altLang="zh-TW" sz="1200" dirty="0"/>
              <a:t>&lt;/key&gt;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&lt;number&gt;12345&lt;/number&gt;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&lt;/property&gt;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&lt;property&gt;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&lt;key&gt;</a:t>
            </a:r>
            <a:r>
              <a:rPr lang="en-US" altLang="zh-TW" sz="1200" dirty="0" err="1"/>
              <a:t>shopperName</a:t>
            </a:r>
            <a:r>
              <a:rPr lang="en-US" altLang="zh-TW" sz="1200" dirty="0"/>
              <a:t>&lt;/key&gt;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&lt;string&gt;John Smith&lt;/string&gt;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&lt;/property&gt;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&lt;property&gt;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&lt;key&gt;</a:t>
            </a:r>
            <a:r>
              <a:rPr lang="en-US" altLang="zh-TW" sz="1200" dirty="0" err="1"/>
              <a:t>shopperEmail</a:t>
            </a:r>
            <a:r>
              <a:rPr lang="en-US" altLang="zh-TW" sz="1200" dirty="0"/>
              <a:t>&lt;/key&gt;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&lt;string&gt;</a:t>
            </a:r>
            <a:r>
              <a:rPr lang="en-US" altLang="zh-TW" sz="1200" dirty="0" err="1"/>
              <a:t>johnsmith@example.com</a:t>
            </a:r>
            <a:r>
              <a:rPr lang="en-US" altLang="zh-TW" sz="1200" dirty="0"/>
              <a:t>&lt;/string&gt;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&lt;/property&gt;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&lt;property&gt;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&lt;key&gt;contents&lt;/key&gt;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&lt;array&gt;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&lt;object&gt;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&lt;property&gt;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  &lt;key&gt;</a:t>
            </a:r>
            <a:r>
              <a:rPr lang="en-US" altLang="zh-TW" sz="1200" dirty="0" err="1"/>
              <a:t>productID</a:t>
            </a:r>
            <a:r>
              <a:rPr lang="en-US" altLang="zh-TW" sz="1200" dirty="0"/>
              <a:t>&lt;/key&gt;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  &lt;number&gt;34&lt;/number&gt;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&lt;/property&gt;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&lt;property&gt;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  &lt;key&gt;</a:t>
            </a:r>
            <a:r>
              <a:rPr lang="en-US" altLang="zh-TW" sz="1200" dirty="0" err="1"/>
              <a:t>productName</a:t>
            </a:r>
            <a:r>
              <a:rPr lang="en-US" altLang="zh-TW" sz="1200" dirty="0"/>
              <a:t>&lt;/key&gt;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  &lt;string&gt;</a:t>
            </a:r>
            <a:r>
              <a:rPr lang="en-US" altLang="zh-TW" sz="1200" dirty="0" err="1"/>
              <a:t>SuperWidget</a:t>
            </a:r>
            <a:r>
              <a:rPr lang="en-US" altLang="zh-TW" sz="1200" dirty="0"/>
              <a:t>&lt;/string&gt;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&lt;/property&gt;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&lt;property&gt;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  &lt;key&gt;quantity&lt;/key&gt;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  &lt;number&gt;1&lt;/number&gt;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&lt;/property&gt;        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&lt;/object&gt;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&lt;object&gt;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&lt;property&gt;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  &lt;key&gt;</a:t>
            </a:r>
            <a:r>
              <a:rPr lang="en-US" altLang="zh-TW" sz="1200" dirty="0" err="1"/>
              <a:t>productID</a:t>
            </a:r>
            <a:r>
              <a:rPr lang="en-US" altLang="zh-TW" sz="1200" dirty="0"/>
              <a:t>&lt;/key&gt;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  &lt;number&gt;56&lt;/number&gt;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&lt;/property&gt;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&lt;property&gt;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  &lt;key&gt;</a:t>
            </a:r>
            <a:r>
              <a:rPr lang="en-US" altLang="zh-TW" sz="1200" dirty="0" err="1"/>
              <a:t>productName</a:t>
            </a:r>
            <a:r>
              <a:rPr lang="en-US" altLang="zh-TW" sz="1200" dirty="0"/>
              <a:t>&lt;/key&gt;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  &lt;string&gt;</a:t>
            </a:r>
            <a:r>
              <a:rPr lang="en-US" altLang="zh-TW" sz="1200" dirty="0" err="1"/>
              <a:t>WonderWidget</a:t>
            </a:r>
            <a:r>
              <a:rPr lang="en-US" altLang="zh-TW" sz="1200" dirty="0"/>
              <a:t>&lt;/string&gt;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&lt;/property&gt;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&lt;property&gt;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  &lt;key&gt;quantity&lt;/key&gt;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  &lt;number&gt;3&lt;/number&gt;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  &lt;/property&gt;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  &lt;/object&gt;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&lt;/array&gt;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&lt;/property&gt;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&lt;property&gt;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&lt;key&gt;</a:t>
            </a:r>
            <a:r>
              <a:rPr lang="en-US" altLang="zh-TW" sz="1200" dirty="0" err="1"/>
              <a:t>orderCompleted</a:t>
            </a:r>
            <a:r>
              <a:rPr lang="en-US" altLang="zh-TW" sz="1200" dirty="0"/>
              <a:t>&lt;/key&gt;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  &lt;</a:t>
            </a:r>
            <a:r>
              <a:rPr lang="en-US" altLang="zh-TW" sz="1200" dirty="0" err="1"/>
              <a:t>boolean</a:t>
            </a:r>
            <a:r>
              <a:rPr lang="en-US" altLang="zh-TW" sz="1200" dirty="0"/>
              <a:t>&gt;true&lt;/</a:t>
            </a:r>
            <a:r>
              <a:rPr lang="en-US" altLang="zh-TW" sz="1200" dirty="0" err="1"/>
              <a:t>boolean</a:t>
            </a:r>
            <a:r>
              <a:rPr lang="en-US" altLang="zh-TW" sz="1200" dirty="0"/>
              <a:t>&gt;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  &lt;/property&gt;  </a:t>
            </a:r>
          </a:p>
          <a:p>
            <a:pPr>
              <a:lnSpc>
                <a:spcPct val="80000"/>
              </a:lnSpc>
            </a:pPr>
            <a:r>
              <a:rPr lang="en-US" altLang="zh-TW" sz="1200" dirty="0"/>
              <a:t>&lt;/object&gt;</a:t>
            </a:r>
            <a:endParaRPr lang="zh-TW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r>
              <a:rPr lang="en-US" altLang="zh-CHT" b="1" dirty="0"/>
              <a:t>JavaScript </a:t>
            </a:r>
            <a:r>
              <a:rPr lang="zh-CHT" altLang="en-US" b="1" dirty="0"/>
              <a:t>來處理 </a:t>
            </a:r>
            <a:r>
              <a:rPr lang="en-US" altLang="zh-CHT" b="1" dirty="0"/>
              <a:t>JSON </a:t>
            </a:r>
            <a:r>
              <a:rPr lang="zh-CHT" altLang="en-US" b="1" dirty="0"/>
              <a:t>資料</a:t>
            </a:r>
          </a:p>
        </p:txBody>
      </p:sp>
      <p:sp>
        <p:nvSpPr>
          <p:cNvPr id="2" name="矩形 1"/>
          <p:cNvSpPr/>
          <p:nvPr/>
        </p:nvSpPr>
        <p:spPr>
          <a:xfrm>
            <a:off x="609600" y="1371600"/>
            <a:ext cx="728055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將物件轉成字串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準備透過</a:t>
            </a:r>
            <a:r>
              <a:rPr lang="en-US" altLang="zh-TW" sz="3200" dirty="0" smtClean="0"/>
              <a:t>http</a:t>
            </a:r>
            <a:r>
              <a:rPr lang="zh-TW" altLang="en-US" sz="3200" dirty="0" smtClean="0"/>
              <a:t>傳送資料</a:t>
            </a:r>
            <a:r>
              <a:rPr lang="en-US" altLang="zh-TW" sz="3200" dirty="0" smtClean="0"/>
              <a:t>)</a:t>
            </a:r>
            <a:endParaRPr lang="en-US" altLang="zh-TW" sz="3200" dirty="0" smtClean="0"/>
          </a:p>
          <a:p>
            <a:r>
              <a:rPr lang="en-US" altLang="zh-TW" sz="3200" dirty="0" err="1" smtClean="0"/>
              <a:t>JSON.stringify</a:t>
            </a:r>
            <a:r>
              <a:rPr lang="en-US" altLang="zh-TW" sz="3200" dirty="0"/>
              <a:t>( cart ) 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685800" y="312420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將字串轉成</a:t>
            </a:r>
            <a:r>
              <a:rPr lang="zh-TW" altLang="en-US" sz="3200" dirty="0"/>
              <a:t>物件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透過</a:t>
            </a:r>
            <a:r>
              <a:rPr lang="en-US" altLang="zh-TW" sz="3200" dirty="0" smtClean="0"/>
              <a:t>http</a:t>
            </a:r>
            <a:r>
              <a:rPr lang="zh-TW" altLang="en-US" sz="3200" dirty="0" smtClean="0"/>
              <a:t>接收</a:t>
            </a:r>
            <a:r>
              <a:rPr lang="zh-TW" altLang="en-US" sz="3200" dirty="0" smtClean="0"/>
              <a:t>資料</a:t>
            </a:r>
            <a:r>
              <a:rPr lang="en-US" altLang="zh-TW" sz="3200" dirty="0" err="1" smtClean="0"/>
              <a:t>gotStr</a:t>
            </a:r>
            <a:r>
              <a:rPr lang="zh-TW" altLang="en-US" sz="3200" dirty="0" smtClean="0"/>
              <a:t>後</a:t>
            </a:r>
            <a:r>
              <a:rPr lang="en-US" altLang="zh-TW" sz="3200" dirty="0" smtClean="0"/>
              <a:t>)</a:t>
            </a:r>
            <a:endParaRPr lang="en-US" altLang="zh-TW" sz="3200" dirty="0"/>
          </a:p>
          <a:p>
            <a:r>
              <a:rPr lang="en-US" altLang="zh-TW" sz="3200" dirty="0" err="1" smtClean="0"/>
              <a:t>var</a:t>
            </a:r>
            <a:r>
              <a:rPr lang="en-US" altLang="zh-TW" sz="3200" dirty="0" smtClean="0"/>
              <a:t> cart=</a:t>
            </a:r>
            <a:r>
              <a:rPr lang="en-US" altLang="zh-TW" sz="3200" dirty="0" err="1" smtClean="0"/>
              <a:t>JSON.parse</a:t>
            </a:r>
            <a:r>
              <a:rPr lang="en-US" altLang="zh-TW" sz="3200" dirty="0" smtClean="0"/>
              <a:t>( </a:t>
            </a:r>
            <a:r>
              <a:rPr lang="en-US" altLang="zh-TW" sz="3200" dirty="0" err="1" smtClean="0"/>
              <a:t>gotStr</a:t>
            </a:r>
            <a:r>
              <a:rPr lang="en-US" altLang="zh-TW" sz="3200" dirty="0" smtClean="0"/>
              <a:t>) </a:t>
            </a:r>
          </a:p>
          <a:p>
            <a:r>
              <a:rPr lang="en-US" altLang="zh-TW" sz="3200" dirty="0" err="1" smtClean="0"/>
              <a:t>cart.orderID</a:t>
            </a:r>
            <a:r>
              <a:rPr lang="zh-TW" altLang="en-US" sz="3200" dirty="0" smtClean="0"/>
              <a:t>取得</a:t>
            </a:r>
            <a:r>
              <a:rPr lang="en-US" altLang="zh-TW" sz="3200" dirty="0" err="1" smtClean="0"/>
              <a:t>orderID</a:t>
            </a:r>
            <a:r>
              <a:rPr lang="zh-TW" altLang="en-US" sz="3200" dirty="0" smtClean="0"/>
              <a:t>屬性值</a:t>
            </a:r>
            <a:endParaRPr lang="zh-TW" altLang="en-US" sz="32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34622" y="76200"/>
            <a:ext cx="6651978" cy="734291"/>
          </a:xfrm>
        </p:spPr>
        <p:txBody>
          <a:bodyPr anchor="b">
            <a:normAutofit/>
          </a:bodyPr>
          <a:lstStyle/>
          <a:p>
            <a:r>
              <a:rPr lang="en-US" altLang="zh-CHT" b="1" dirty="0" err="1" smtClean="0"/>
              <a:t>ActionScript</a:t>
            </a:r>
            <a:r>
              <a:rPr lang="en-US" altLang="zh-CHT" b="1" dirty="0" smtClean="0"/>
              <a:t> </a:t>
            </a:r>
            <a:r>
              <a:rPr lang="zh-CHT" altLang="en-US" b="1" dirty="0"/>
              <a:t>來處理 </a:t>
            </a:r>
            <a:r>
              <a:rPr lang="en-US" altLang="zh-CHT" b="1" dirty="0"/>
              <a:t>JSON </a:t>
            </a:r>
            <a:r>
              <a:rPr lang="zh-CHT" altLang="en-US" b="1" dirty="0"/>
              <a:t>資料</a:t>
            </a:r>
          </a:p>
        </p:txBody>
      </p:sp>
      <p:sp>
        <p:nvSpPr>
          <p:cNvPr id="2" name="矩形 1"/>
          <p:cNvSpPr/>
          <p:nvPr/>
        </p:nvSpPr>
        <p:spPr>
          <a:xfrm>
            <a:off x="609600" y="1371600"/>
            <a:ext cx="728055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將物件轉成字串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準備透過</a:t>
            </a:r>
            <a:r>
              <a:rPr lang="en-US" altLang="zh-TW" sz="3200" dirty="0" smtClean="0"/>
              <a:t>http</a:t>
            </a:r>
            <a:r>
              <a:rPr lang="zh-TW" altLang="en-US" sz="3200" dirty="0" smtClean="0"/>
              <a:t>傳送資料</a:t>
            </a:r>
            <a:r>
              <a:rPr lang="en-US" altLang="zh-TW" sz="3200" dirty="0" smtClean="0"/>
              <a:t>)</a:t>
            </a:r>
            <a:endParaRPr lang="en-US" altLang="zh-TW" sz="3200" dirty="0" smtClean="0"/>
          </a:p>
          <a:p>
            <a:r>
              <a:rPr lang="en-US" altLang="zh-TW" sz="3200" dirty="0" err="1" smtClean="0"/>
              <a:t>JSON.stringify</a:t>
            </a:r>
            <a:r>
              <a:rPr lang="en-US" altLang="zh-TW" sz="3200" dirty="0"/>
              <a:t>( cart ) </a:t>
            </a:r>
            <a:endParaRPr lang="zh-TW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685800" y="312420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將字串轉成</a:t>
            </a:r>
            <a:r>
              <a:rPr lang="zh-TW" altLang="en-US" sz="3200" dirty="0"/>
              <a:t>物件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透過</a:t>
            </a:r>
            <a:r>
              <a:rPr lang="en-US" altLang="zh-TW" sz="3200" dirty="0" smtClean="0"/>
              <a:t>http</a:t>
            </a:r>
            <a:r>
              <a:rPr lang="zh-TW" altLang="en-US" sz="3200" dirty="0" smtClean="0"/>
              <a:t>接收</a:t>
            </a:r>
            <a:r>
              <a:rPr lang="zh-TW" altLang="en-US" sz="3200" dirty="0" smtClean="0"/>
              <a:t>資料</a:t>
            </a:r>
            <a:r>
              <a:rPr lang="en-US" altLang="zh-TW" sz="3200" dirty="0" err="1" smtClean="0"/>
              <a:t>gotStr</a:t>
            </a:r>
            <a:r>
              <a:rPr lang="zh-TW" altLang="en-US" sz="3200" dirty="0" smtClean="0"/>
              <a:t>後</a:t>
            </a:r>
            <a:r>
              <a:rPr lang="en-US" altLang="zh-TW" sz="3200" dirty="0" smtClean="0"/>
              <a:t>)</a:t>
            </a:r>
            <a:endParaRPr lang="en-US" altLang="zh-TW" sz="3200" dirty="0"/>
          </a:p>
          <a:p>
            <a:r>
              <a:rPr lang="en-US" altLang="zh-TW" sz="3200" dirty="0" err="1" smtClean="0"/>
              <a:t>var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cart:</a:t>
            </a:r>
            <a:r>
              <a:rPr lang="en-US" altLang="zh-TW" sz="3200" dirty="0" err="1" smtClean="0">
                <a:solidFill>
                  <a:srgbClr val="FF0000"/>
                </a:solidFill>
              </a:rPr>
              <a:t>Object</a:t>
            </a:r>
            <a:r>
              <a:rPr lang="en-US" altLang="zh-TW" sz="3200" dirty="0" smtClean="0"/>
              <a:t>=</a:t>
            </a:r>
            <a:r>
              <a:rPr lang="en-US" altLang="zh-TW" sz="3200" dirty="0" err="1" smtClean="0"/>
              <a:t>JSON.parse</a:t>
            </a:r>
            <a:r>
              <a:rPr lang="en-US" altLang="zh-TW" sz="3200" dirty="0" smtClean="0"/>
              <a:t>( </a:t>
            </a:r>
            <a:r>
              <a:rPr lang="en-US" altLang="zh-TW" sz="3200" dirty="0" err="1" smtClean="0"/>
              <a:t>gotStr</a:t>
            </a:r>
            <a:r>
              <a:rPr lang="en-US" altLang="zh-TW" sz="3200" dirty="0" smtClean="0"/>
              <a:t>) </a:t>
            </a:r>
          </a:p>
          <a:p>
            <a:r>
              <a:rPr lang="en-US" altLang="zh-TW" sz="3200" dirty="0" err="1" smtClean="0"/>
              <a:t>cart.orderID</a:t>
            </a:r>
            <a:r>
              <a:rPr lang="zh-TW" altLang="en-US" sz="3200" dirty="0" smtClean="0"/>
              <a:t>取得</a:t>
            </a:r>
            <a:r>
              <a:rPr lang="en-US" altLang="zh-TW" sz="3200" dirty="0" err="1" smtClean="0"/>
              <a:t>orderID</a:t>
            </a:r>
            <a:r>
              <a:rPr lang="zh-TW" altLang="en-US" sz="3200" dirty="0" smtClean="0"/>
              <a:t>屬性值</a:t>
            </a:r>
            <a:endParaRPr lang="zh-TW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73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VENTTIMING" val="|m0;0;26;0|m0;8.2;28;0|m1;8.4;26;0|m1;14.9;28;0|m1;15.9;26;0|m1;15.9;28;0"/>
</p:tagLst>
</file>

<file path=ppt/theme/theme1.xml><?xml version="1.0" encoding="utf-8"?>
<a:theme xmlns:a="http://schemas.openxmlformats.org/drawingml/2006/main" name="PowerPoint 2011 簡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2011 簡介.potx</Template>
  <TotalTime>0</TotalTime>
  <Words>973</Words>
  <Application>Microsoft Macintosh PowerPoint</Application>
  <PresentationFormat>如螢幕大小 (4:3)</PresentationFormat>
  <Paragraphs>126</Paragraphs>
  <Slides>11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PowerPoint 2011 簡介</vt:lpstr>
      <vt:lpstr>介紹 JSON </vt:lpstr>
      <vt:lpstr>JSON (JavaScript Object Notation)</vt:lpstr>
      <vt:lpstr>PowerPoint 簡報</vt:lpstr>
      <vt:lpstr>PowerPoint 簡報</vt:lpstr>
      <vt:lpstr>PowerPoint 簡報</vt:lpstr>
      <vt:lpstr>PowerPoint 簡報</vt:lpstr>
      <vt:lpstr>JSON vs XML</vt:lpstr>
      <vt:lpstr>JavaScript 來處理 JSON 資料</vt:lpstr>
      <vt:lpstr>ActionScript 來處理 JSON 資料</vt:lpstr>
      <vt:lpstr>PHP 處理 JSON 資料</vt:lpstr>
      <vt:lpstr>PHP 處理 JSON 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2013-09-17T12:08:28Z</dcterms:modified>
</cp:coreProperties>
</file>