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9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2/24/2018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55BA285-9698-1B45-8319-D90A8C63F150}"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534695" y="2824269"/>
            <a:ext cx="4608576" cy="26444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454792" y="2821491"/>
            <a:ext cx="4608576" cy="263737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1CFCDFD-B4CF-A241-8D71-E814B10BEAF4}"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2/24/2018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2/24/2018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5400" dirty="0">
                <a:latin typeface="Meiryo UI" panose="020B0604030504040204" pitchFamily="50" charset="-128"/>
                <a:ea typeface="Meiryo UI" panose="020B0604030504040204" pitchFamily="50" charset="-128"/>
              </a:rPr>
              <a:t>【</a:t>
            </a:r>
            <a:r>
              <a:rPr lang="ja-JP" altLang="en-US" sz="5400" dirty="0">
                <a:latin typeface="Meiryo UI" panose="020B0604030504040204" pitchFamily="50" charset="-128"/>
                <a:ea typeface="Meiryo UI" panose="020B0604030504040204" pitchFamily="50" charset="-128"/>
              </a:rPr>
              <a:t>虎の穴</a:t>
            </a:r>
            <a:r>
              <a:rPr lang="en-US" altLang="ja-JP" sz="5400" dirty="0">
                <a:latin typeface="Meiryo UI" panose="020B0604030504040204" pitchFamily="50" charset="-128"/>
                <a:ea typeface="Meiryo UI" panose="020B0604030504040204" pitchFamily="50" charset="-128"/>
              </a:rPr>
              <a:t>】</a:t>
            </a:r>
            <a:r>
              <a:rPr lang="en-US" altLang="ja-JP" sz="5400" dirty="0" err="1">
                <a:latin typeface="Meiryo UI" panose="020B0604030504040204" pitchFamily="50" charset="-128"/>
                <a:ea typeface="Meiryo UI" panose="020B0604030504040204" pitchFamily="50" charset="-128"/>
              </a:rPr>
              <a:t>WebJava</a:t>
            </a:r>
            <a:r>
              <a:rPr lang="ja-JP" altLang="en-US" sz="5400" dirty="0">
                <a:latin typeface="Meiryo UI" panose="020B0604030504040204" pitchFamily="50" charset="-128"/>
                <a:ea typeface="Meiryo UI" panose="020B0604030504040204" pitchFamily="50" charset="-128"/>
              </a:rPr>
              <a:t>中級</a:t>
            </a:r>
            <a:endParaRPr kumimoji="1" lang="ja-JP" altLang="en-US" sz="5400"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2493106" y="3531204"/>
            <a:ext cx="8561746" cy="1631000"/>
          </a:xfrm>
        </p:spPr>
        <p:txBody>
          <a:bodyPr>
            <a:noAutofit/>
          </a:bodyPr>
          <a:lstStyle/>
          <a:p>
            <a:pPr algn="ctr"/>
            <a:r>
              <a:rPr kumimoji="1" lang="ja-JP" altLang="en-US" sz="4400" dirty="0" smtClean="0">
                <a:latin typeface="Meiryo UI" panose="020B0604030504040204" pitchFamily="50" charset="-128"/>
                <a:ea typeface="Meiryo UI" panose="020B0604030504040204" pitchFamily="50" charset="-128"/>
              </a:rPr>
              <a:t>発表資料</a:t>
            </a:r>
            <a:r>
              <a:rPr kumimoji="1" lang="ja-JP" altLang="en-US" sz="4400" dirty="0" smtClean="0">
                <a:latin typeface="Meiryo UI" panose="020B0604030504040204" pitchFamily="50" charset="-128"/>
                <a:ea typeface="Meiryo UI" panose="020B0604030504040204" pitchFamily="50" charset="-128"/>
              </a:rPr>
              <a:t>（</a:t>
            </a:r>
            <a:r>
              <a:rPr kumimoji="1" lang="en-US" altLang="ja-JP" sz="4400" dirty="0" smtClean="0">
                <a:latin typeface="Meiryo UI" panose="020B0604030504040204" pitchFamily="50" charset="-128"/>
                <a:ea typeface="Meiryo UI" panose="020B0604030504040204" pitchFamily="50" charset="-128"/>
              </a:rPr>
              <a:t>PS2</a:t>
            </a:r>
            <a:r>
              <a:rPr kumimoji="1" lang="ja-JP" altLang="en-US" sz="4400" smtClean="0">
                <a:latin typeface="Meiryo UI" panose="020B0604030504040204" pitchFamily="50" charset="-128"/>
                <a:ea typeface="Meiryo UI" panose="020B0604030504040204" pitchFamily="50" charset="-128"/>
              </a:rPr>
              <a:t>部 中嶋</a:t>
            </a:r>
            <a:r>
              <a:rPr kumimoji="1" lang="ja-JP" altLang="en-US" sz="4400" dirty="0" smtClean="0">
                <a:latin typeface="Meiryo UI" panose="020B0604030504040204" pitchFamily="50" charset="-128"/>
                <a:ea typeface="Meiryo UI" panose="020B0604030504040204" pitchFamily="50" charset="-128"/>
              </a:rPr>
              <a:t>豊）</a:t>
            </a:r>
            <a:endParaRPr kumimoji="1" lang="en-US" altLang="ja-JP" sz="4400" dirty="0" smtClean="0">
              <a:latin typeface="Meiryo UI" panose="020B0604030504040204" pitchFamily="50" charset="-128"/>
              <a:ea typeface="Meiryo UI" panose="020B0604030504040204" pitchFamily="50" charset="-128"/>
            </a:endParaRPr>
          </a:p>
          <a:p>
            <a:pPr algn="r"/>
            <a:r>
              <a:rPr lang="ja-JP" altLang="en-US" sz="2000" dirty="0" smtClean="0">
                <a:latin typeface="Meiryo UI" panose="020B0604030504040204" pitchFamily="50" charset="-128"/>
                <a:ea typeface="Meiryo UI" panose="020B0604030504040204" pitchFamily="50" charset="-128"/>
              </a:rPr>
              <a:t>２０１８年０２月２４日</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586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課題</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131739060"/>
              </p:ext>
            </p:extLst>
          </p:nvPr>
        </p:nvGraphicFramePr>
        <p:xfrm>
          <a:off x="1260389" y="2016125"/>
          <a:ext cx="10602097" cy="1828800"/>
        </p:xfrm>
        <a:graphic>
          <a:graphicData uri="http://schemas.openxmlformats.org/drawingml/2006/table">
            <a:tbl>
              <a:tblPr firstRow="1" bandRow="1">
                <a:tableStyleId>{5C22544A-7EE6-4342-B048-85BDC9FD1C3A}</a:tableStyleId>
              </a:tblPr>
              <a:tblGrid>
                <a:gridCol w="818497">
                  <a:extLst>
                    <a:ext uri="{9D8B030D-6E8A-4147-A177-3AD203B41FA5}">
                      <a16:colId xmlns:a16="http://schemas.microsoft.com/office/drawing/2014/main" val="3254122222"/>
                    </a:ext>
                  </a:extLst>
                </a:gridCol>
                <a:gridCol w="3012098">
                  <a:extLst>
                    <a:ext uri="{9D8B030D-6E8A-4147-A177-3AD203B41FA5}">
                      <a16:colId xmlns:a16="http://schemas.microsoft.com/office/drawing/2014/main" val="269270906"/>
                    </a:ext>
                  </a:extLst>
                </a:gridCol>
                <a:gridCol w="6771502">
                  <a:extLst>
                    <a:ext uri="{9D8B030D-6E8A-4147-A177-3AD203B41FA5}">
                      <a16:colId xmlns:a16="http://schemas.microsoft.com/office/drawing/2014/main" val="1461735539"/>
                    </a:ext>
                  </a:extLst>
                </a:gridCol>
              </a:tblGrid>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No</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2400" dirty="0" smtClean="0">
                          <a:latin typeface="Meiryo UI" panose="020B0604030504040204" pitchFamily="50" charset="-128"/>
                          <a:ea typeface="Meiryo UI" panose="020B0604030504040204" pitchFamily="50" charset="-128"/>
                        </a:rPr>
                        <a:t>項目</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2400" dirty="0" smtClean="0">
                          <a:latin typeface="Meiryo UI" panose="020B0604030504040204" pitchFamily="50" charset="-128"/>
                          <a:ea typeface="Meiryo UI" panose="020B0604030504040204" pitchFamily="50" charset="-128"/>
                        </a:rPr>
                        <a:t>課題内容</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20685509"/>
                  </a:ext>
                </a:extLst>
              </a:tr>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1</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Maven</a:t>
                      </a:r>
                      <a:r>
                        <a:rPr kumimoji="1" lang="ja-JP" altLang="en-US" sz="2400" dirty="0" smtClean="0">
                          <a:latin typeface="Meiryo UI" panose="020B0604030504040204" pitchFamily="50" charset="-128"/>
                          <a:ea typeface="Meiryo UI" panose="020B0604030504040204" pitchFamily="50" charset="-128"/>
                        </a:rPr>
                        <a:t> の操作方法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XML</a:t>
                      </a:r>
                      <a:r>
                        <a:rPr kumimoji="1" lang="ja-JP" altLang="en-US" sz="2400" dirty="0" smtClean="0">
                          <a:latin typeface="Meiryo UI" panose="020B0604030504040204" pitchFamily="50" charset="-128"/>
                          <a:ea typeface="Meiryo UI" panose="020B0604030504040204" pitchFamily="50" charset="-128"/>
                        </a:rPr>
                        <a:t> を直接修正せず</a:t>
                      </a:r>
                      <a:r>
                        <a:rPr kumimoji="1" lang="en-US" altLang="ja-JP" sz="2400" dirty="0" smtClean="0">
                          <a:latin typeface="Meiryo UI" panose="020B0604030504040204" pitchFamily="50" charset="-128"/>
                          <a:ea typeface="Meiryo UI" panose="020B0604030504040204" pitchFamily="50" charset="-128"/>
                        </a:rPr>
                        <a:t>GUI</a:t>
                      </a:r>
                      <a:r>
                        <a:rPr kumimoji="1" lang="ja-JP" altLang="en-US" sz="2400" dirty="0" smtClean="0">
                          <a:latin typeface="Meiryo UI" panose="020B0604030504040204" pitchFamily="50" charset="-128"/>
                          <a:ea typeface="Meiryo UI" panose="020B0604030504040204" pitchFamily="50" charset="-128"/>
                        </a:rPr>
                        <a:t> でできる方法を模索する。</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10739975"/>
                  </a:ext>
                </a:extLst>
              </a:tr>
              <a:tr h="370840">
                <a:tc>
                  <a:txBody>
                    <a:bodyPr/>
                    <a:lstStyle/>
                    <a:p>
                      <a:pPr algn="ctr"/>
                      <a:r>
                        <a:rPr kumimoji="1" lang="en-US" altLang="ja-JP" sz="2400" dirty="0" smtClean="0">
                          <a:latin typeface="Meiryo UI" panose="020B0604030504040204" pitchFamily="50" charset="-128"/>
                          <a:ea typeface="Meiryo UI" panose="020B0604030504040204" pitchFamily="50" charset="-128"/>
                        </a:rPr>
                        <a:t>2</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err="1" smtClean="0">
                          <a:latin typeface="Meiryo UI" panose="020B0604030504040204" pitchFamily="50" charset="-128"/>
                          <a:ea typeface="Meiryo UI" panose="020B0604030504040204" pitchFamily="50" charset="-128"/>
                        </a:rPr>
                        <a:t>Git</a:t>
                      </a:r>
                      <a:r>
                        <a:rPr kumimoji="1" lang="ja-JP" altLang="en-US" sz="2400" dirty="0" smtClean="0">
                          <a:latin typeface="Meiryo UI" panose="020B0604030504040204" pitchFamily="50" charset="-128"/>
                          <a:ea typeface="Meiryo UI" panose="020B0604030504040204" pitchFamily="50" charset="-128"/>
                        </a:rPr>
                        <a:t> の使用方法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GitHub</a:t>
                      </a:r>
                      <a:r>
                        <a:rPr kumimoji="1" lang="ja-JP" altLang="en-US" sz="2400" dirty="0" smtClean="0">
                          <a:latin typeface="Meiryo UI" panose="020B0604030504040204" pitchFamily="50" charset="-128"/>
                          <a:ea typeface="Meiryo UI" panose="020B0604030504040204" pitchFamily="50" charset="-128"/>
                        </a:rPr>
                        <a:t> 含め、</a:t>
                      </a:r>
                      <a:r>
                        <a:rPr kumimoji="1" lang="en-US" altLang="ja-JP" sz="2400" dirty="0" err="1" smtClean="0">
                          <a:latin typeface="Meiryo UI" panose="020B0604030504040204" pitchFamily="50" charset="-128"/>
                          <a:ea typeface="Meiryo UI" panose="020B0604030504040204" pitchFamily="50" charset="-128"/>
                        </a:rPr>
                        <a:t>Git</a:t>
                      </a:r>
                      <a:r>
                        <a:rPr kumimoji="1" lang="ja-JP" altLang="en-US" sz="2400" dirty="0" smtClean="0">
                          <a:latin typeface="Meiryo UI" panose="020B0604030504040204" pitchFamily="50" charset="-128"/>
                          <a:ea typeface="Meiryo UI" panose="020B0604030504040204" pitchFamily="50" charset="-128"/>
                        </a:rPr>
                        <a:t> に関する使用方法を理解する。</a:t>
                      </a:r>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1871448"/>
                  </a:ext>
                </a:extLst>
              </a:tr>
              <a:tr h="185420">
                <a:tc>
                  <a:txBody>
                    <a:bodyPr/>
                    <a:lstStyle/>
                    <a:p>
                      <a:pPr algn="ctr"/>
                      <a:r>
                        <a:rPr kumimoji="1" lang="en-US" altLang="ja-JP" sz="2400" dirty="0" smtClean="0">
                          <a:latin typeface="Meiryo UI" panose="020B0604030504040204" pitchFamily="50" charset="-128"/>
                          <a:ea typeface="Meiryo UI" panose="020B0604030504040204" pitchFamily="50" charset="-128"/>
                        </a:rPr>
                        <a:t>3</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en-US" altLang="ja-JP" sz="2400" dirty="0" smtClean="0">
                          <a:latin typeface="Meiryo UI" panose="020B0604030504040204" pitchFamily="50" charset="-128"/>
                          <a:ea typeface="Meiryo UI" panose="020B0604030504040204" pitchFamily="50" charset="-128"/>
                        </a:rPr>
                        <a:t>Jenkins</a:t>
                      </a:r>
                      <a:r>
                        <a:rPr kumimoji="1" lang="ja-JP" altLang="en-US" sz="2400" dirty="0" smtClean="0">
                          <a:latin typeface="Meiryo UI" panose="020B0604030504040204" pitchFamily="50" charset="-128"/>
                          <a:ea typeface="Meiryo UI" panose="020B0604030504040204" pitchFamily="50" charset="-128"/>
                        </a:rPr>
                        <a:t> の使用方法</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latin typeface="Meiryo UI" panose="020B0604030504040204" pitchFamily="50" charset="-128"/>
                          <a:ea typeface="Meiryo UI" panose="020B0604030504040204" pitchFamily="50" charset="-128"/>
                        </a:rPr>
                        <a:t>Jenkins </a:t>
                      </a:r>
                      <a:r>
                        <a:rPr kumimoji="1" lang="ja-JP" altLang="en-US" sz="2400" dirty="0" smtClean="0">
                          <a:latin typeface="Meiryo UI" panose="020B0604030504040204" pitchFamily="50" charset="-128"/>
                          <a:ea typeface="Meiryo UI" panose="020B0604030504040204" pitchFamily="50" charset="-128"/>
                        </a:rPr>
                        <a:t>の使用方法を理解する。</a:t>
                      </a:r>
                    </a:p>
                  </a:txBody>
                  <a:tcPr/>
                </a:tc>
                <a:extLst>
                  <a:ext uri="{0D108BD9-81ED-4DB2-BD59-A6C34878D82A}">
                    <a16:rowId xmlns:a16="http://schemas.microsoft.com/office/drawing/2014/main" val="531886373"/>
                  </a:ext>
                </a:extLst>
              </a:tr>
            </a:tbl>
          </a:graphicData>
        </a:graphic>
      </p:graphicFrame>
    </p:spTree>
    <p:extLst>
      <p:ext uri="{BB962C8B-B14F-4D97-AF65-F5344CB8AC3E}">
        <p14:creationId xmlns:p14="http://schemas.microsoft.com/office/powerpoint/2010/main" val="324736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まとめ</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1534695" y="2015732"/>
            <a:ext cx="9969445" cy="3450613"/>
          </a:xfrm>
        </p:spPr>
        <p:txBody>
          <a:bodyPr>
            <a:normAutofit/>
          </a:bodyPr>
          <a:lstStyle/>
          <a:p>
            <a:r>
              <a:rPr kumimoji="1" lang="ja-JP" altLang="en-US" sz="2400" dirty="0" smtClean="0">
                <a:latin typeface="Meiryo UI" panose="020B0604030504040204" pitchFamily="50" charset="-128"/>
                <a:ea typeface="Meiryo UI" panose="020B0604030504040204" pitchFamily="50" charset="-128"/>
              </a:rPr>
              <a:t>通常の業務では使用しないものなど、新たな発見があり参加して良かったです。</a:t>
            </a:r>
            <a:endParaRPr kumimoji="1" lang="en-US" altLang="ja-JP" sz="2400" dirty="0" smtClean="0">
              <a:latin typeface="Meiryo UI" panose="020B0604030504040204" pitchFamily="50" charset="-128"/>
              <a:ea typeface="Meiryo UI" panose="020B0604030504040204" pitchFamily="50" charset="-128"/>
            </a:endParaRPr>
          </a:p>
          <a:p>
            <a:r>
              <a:rPr lang="ja-JP" altLang="en-US" sz="2400" dirty="0" smtClean="0">
                <a:latin typeface="Meiryo UI" panose="020B0604030504040204" pitchFamily="50" charset="-128"/>
                <a:ea typeface="Meiryo UI" panose="020B0604030504040204" pitchFamily="50" charset="-128"/>
              </a:rPr>
              <a:t>作業する時間が厳しい状況にあったため、目標とするところまで届かなかったです。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そのため、次回の開催からは、極力自宅での作業時間を減らして作業が進むように考えて頂きたいです。</a:t>
            </a:r>
            <a:endParaRPr lang="en-US" altLang="ja-JP" sz="2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7157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全体構成</a:t>
            </a:r>
            <a:endParaRPr kumimoji="1" lang="ja-JP" altLang="en-US" dirty="0">
              <a:latin typeface="Meiryo UI" panose="020B0604030504040204" pitchFamily="50" charset="-128"/>
              <a:ea typeface="Meiryo UI" panose="020B0604030504040204" pitchFamily="50" charset="-128"/>
            </a:endParaRPr>
          </a:p>
        </p:txBody>
      </p:sp>
      <p:sp>
        <p:nvSpPr>
          <p:cNvPr id="3" name="正方形/長方形 2"/>
          <p:cNvSpPr/>
          <p:nvPr/>
        </p:nvSpPr>
        <p:spPr>
          <a:xfrm>
            <a:off x="1534696" y="2298357"/>
            <a:ext cx="9617008" cy="324767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534696" y="2292185"/>
            <a:ext cx="9617008"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PCK-136-290</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8752122" y="3991471"/>
            <a:ext cx="2061120" cy="12977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752122" y="399147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MySQL</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2" name="直線矢印コネクタ 11"/>
          <p:cNvCxnSpPr/>
          <p:nvPr/>
        </p:nvCxnSpPr>
        <p:spPr>
          <a:xfrm>
            <a:off x="3904736" y="4404826"/>
            <a:ext cx="1421265" cy="239"/>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390194" y="4349937"/>
            <a:ext cx="1361928" cy="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612941" y="407755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リクエスト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7068542" y="404048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データ取得</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0" name="直線矢印コネクタ 19"/>
          <p:cNvCxnSpPr/>
          <p:nvPr/>
        </p:nvCxnSpPr>
        <p:spPr>
          <a:xfrm>
            <a:off x="7390194" y="4930704"/>
            <a:ext cx="1361928" cy="0"/>
          </a:xfrm>
          <a:prstGeom prst="straightConnector1">
            <a:avLst/>
          </a:prstGeom>
          <a:ln w="222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068542" y="4584894"/>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応答</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22" name="直線矢印コネクタ 21"/>
          <p:cNvCxnSpPr/>
          <p:nvPr/>
        </p:nvCxnSpPr>
        <p:spPr>
          <a:xfrm>
            <a:off x="3904736" y="4942823"/>
            <a:ext cx="1418192" cy="0"/>
          </a:xfrm>
          <a:prstGeom prst="straightConnector1">
            <a:avLst/>
          </a:prstGeom>
          <a:ln w="222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3612941" y="4608711"/>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応答</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37" name="グループ化 36"/>
          <p:cNvGrpSpPr/>
          <p:nvPr/>
        </p:nvGrpSpPr>
        <p:grpSpPr>
          <a:xfrm>
            <a:off x="1835562" y="4149257"/>
            <a:ext cx="2069174" cy="1003270"/>
            <a:chOff x="1835562" y="4272827"/>
            <a:chExt cx="2069174" cy="1003270"/>
          </a:xfrm>
        </p:grpSpPr>
        <p:sp>
          <p:nvSpPr>
            <p:cNvPr id="4" name="正方形/長方形 3"/>
            <p:cNvSpPr/>
            <p:nvPr/>
          </p:nvSpPr>
          <p:spPr>
            <a:xfrm>
              <a:off x="1843616" y="4272827"/>
              <a:ext cx="2061120" cy="100327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843616" y="4299679"/>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ブラウザ</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6" name="正方形/長方形 25"/>
            <p:cNvSpPr/>
            <p:nvPr/>
          </p:nvSpPr>
          <p:spPr>
            <a:xfrm>
              <a:off x="1835562" y="4584893"/>
              <a:ext cx="2061120" cy="69120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r>
                <a:rPr kumimoji="1" lang="ja-JP" altLang="en-US" dirty="0" smtClean="0">
                  <a:solidFill>
                    <a:schemeClr val="tx1"/>
                  </a:solidFill>
                  <a:latin typeface="Meiryo UI" panose="020B0604030504040204" pitchFamily="50" charset="-128"/>
                  <a:ea typeface="Meiryo UI" panose="020B0604030504040204" pitchFamily="50" charset="-128"/>
                </a:rPr>
                <a:t>検索</a:t>
              </a:r>
              <a:endParaRPr kumimoji="1" lang="en-US" altLang="ja-JP" dirty="0" smtClean="0">
                <a:solidFill>
                  <a:schemeClr val="tx1"/>
                </a:solidFill>
                <a:latin typeface="Meiryo UI" panose="020B0604030504040204" pitchFamily="50" charset="-128"/>
                <a:ea typeface="Meiryo UI" panose="020B0604030504040204" pitchFamily="50" charset="-128"/>
              </a:endParaRP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r>
                <a:rPr kumimoji="1" lang="ja-JP" altLang="en-US" dirty="0" smtClean="0">
                  <a:solidFill>
                    <a:schemeClr val="tx1"/>
                  </a:solidFill>
                  <a:latin typeface="Meiryo UI" panose="020B0604030504040204" pitchFamily="50" charset="-128"/>
                  <a:ea typeface="Meiryo UI" panose="020B0604030504040204" pitchFamily="50" charset="-128"/>
                </a:rPr>
                <a:t>登録</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41" name="グループ化 40"/>
          <p:cNvGrpSpPr/>
          <p:nvPr/>
        </p:nvGrpSpPr>
        <p:grpSpPr>
          <a:xfrm>
            <a:off x="1835562" y="2542086"/>
            <a:ext cx="2069174" cy="1276630"/>
            <a:chOff x="1835562" y="2542086"/>
            <a:chExt cx="2077228" cy="1276630"/>
          </a:xfrm>
        </p:grpSpPr>
        <p:grpSp>
          <p:nvGrpSpPr>
            <p:cNvPr id="35" name="グループ化 34"/>
            <p:cNvGrpSpPr/>
            <p:nvPr/>
          </p:nvGrpSpPr>
          <p:grpSpPr>
            <a:xfrm>
              <a:off x="1835562" y="2542086"/>
              <a:ext cx="2069174" cy="1276630"/>
              <a:chOff x="1835562" y="3122858"/>
              <a:chExt cx="2069174" cy="1276630"/>
            </a:xfrm>
          </p:grpSpPr>
          <p:sp>
            <p:nvSpPr>
              <p:cNvPr id="27" name="正方形/長方形 26"/>
              <p:cNvSpPr/>
              <p:nvPr/>
            </p:nvSpPr>
            <p:spPr>
              <a:xfrm>
                <a:off x="1843616" y="3122858"/>
                <a:ext cx="2061120" cy="127663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835562" y="312874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Eclipse</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36" name="正方形/長方形 35"/>
            <p:cNvSpPr/>
            <p:nvPr/>
          </p:nvSpPr>
          <p:spPr>
            <a:xfrm>
              <a:off x="1851670" y="2882080"/>
              <a:ext cx="2061120" cy="936636"/>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Maven</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Spring </a:t>
              </a:r>
              <a:r>
                <a:rPr kumimoji="1" lang="en-US" altLang="ja-JP" dirty="0" smtClean="0">
                  <a:solidFill>
                    <a:schemeClr val="tx1"/>
                  </a:solidFill>
                  <a:latin typeface="Meiryo UI" panose="020B0604030504040204" pitchFamily="50" charset="-128"/>
                  <a:ea typeface="Meiryo UI" panose="020B0604030504040204" pitchFamily="50" charset="-128"/>
                </a:rPr>
                <a:t>Boot</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Spring JPA</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42" name="グループ化 41"/>
          <p:cNvGrpSpPr/>
          <p:nvPr/>
        </p:nvGrpSpPr>
        <p:grpSpPr>
          <a:xfrm>
            <a:off x="5304912" y="4012541"/>
            <a:ext cx="2077228" cy="1276630"/>
            <a:chOff x="1835562" y="2542086"/>
            <a:chExt cx="2077228" cy="1276630"/>
          </a:xfrm>
        </p:grpSpPr>
        <p:grpSp>
          <p:nvGrpSpPr>
            <p:cNvPr id="43" name="グループ化 42"/>
            <p:cNvGrpSpPr/>
            <p:nvPr/>
          </p:nvGrpSpPr>
          <p:grpSpPr>
            <a:xfrm>
              <a:off x="1835562" y="2542086"/>
              <a:ext cx="2069174" cy="1276630"/>
              <a:chOff x="1835562" y="3122858"/>
              <a:chExt cx="2069174" cy="1276630"/>
            </a:xfrm>
          </p:grpSpPr>
          <p:sp>
            <p:nvSpPr>
              <p:cNvPr id="45" name="正方形/長方形 44"/>
              <p:cNvSpPr/>
              <p:nvPr/>
            </p:nvSpPr>
            <p:spPr>
              <a:xfrm>
                <a:off x="1843616" y="3122858"/>
                <a:ext cx="2061120" cy="127663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835562" y="3128740"/>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Jar</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44" name="正方形/長方形 43"/>
            <p:cNvSpPr/>
            <p:nvPr/>
          </p:nvSpPr>
          <p:spPr>
            <a:xfrm>
              <a:off x="1851670" y="2882080"/>
              <a:ext cx="2061120" cy="936636"/>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Controller</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Repository</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err="1" smtClean="0">
                  <a:solidFill>
                    <a:schemeClr val="tx1"/>
                  </a:solidFill>
                  <a:latin typeface="Meiryo UI" panose="020B0604030504040204" pitchFamily="50" charset="-128"/>
                  <a:ea typeface="Meiryo UI" panose="020B0604030504040204" pitchFamily="50" charset="-128"/>
                </a:rPr>
                <a:t>Entiry</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cxnSp>
        <p:nvCxnSpPr>
          <p:cNvPr id="56" name="カギ線コネクタ 55"/>
          <p:cNvCxnSpPr>
            <a:stCxn id="27" idx="3"/>
            <a:endCxn id="45" idx="0"/>
          </p:cNvCxnSpPr>
          <p:nvPr/>
        </p:nvCxnSpPr>
        <p:spPr>
          <a:xfrm>
            <a:off x="3896713" y="3180401"/>
            <a:ext cx="2446813" cy="832140"/>
          </a:xfrm>
          <a:prstGeom prst="bentConnector2">
            <a:avLst/>
          </a:prstGeom>
          <a:ln w="2222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7" name="グループ化 56"/>
          <p:cNvGrpSpPr/>
          <p:nvPr/>
        </p:nvGrpSpPr>
        <p:grpSpPr>
          <a:xfrm>
            <a:off x="4320248" y="2982899"/>
            <a:ext cx="1596877" cy="401988"/>
            <a:chOff x="4394390" y="3279461"/>
            <a:chExt cx="1596877" cy="401988"/>
          </a:xfrm>
        </p:grpSpPr>
        <p:sp>
          <p:nvSpPr>
            <p:cNvPr id="47" name="正方形/長方形 46"/>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Java1.8</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59" name="グループ化 58"/>
          <p:cNvGrpSpPr/>
          <p:nvPr/>
        </p:nvGrpSpPr>
        <p:grpSpPr>
          <a:xfrm>
            <a:off x="9534427" y="1579658"/>
            <a:ext cx="1596877" cy="401988"/>
            <a:chOff x="4394390" y="3279461"/>
            <a:chExt cx="1596877" cy="401988"/>
          </a:xfrm>
        </p:grpSpPr>
        <p:sp>
          <p:nvSpPr>
            <p:cNvPr id="60" name="正方形/長方形 59"/>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Slack</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63" name="グループ化 62"/>
          <p:cNvGrpSpPr/>
          <p:nvPr/>
        </p:nvGrpSpPr>
        <p:grpSpPr>
          <a:xfrm>
            <a:off x="7717983" y="1579658"/>
            <a:ext cx="1596877" cy="401988"/>
            <a:chOff x="4394390" y="3279461"/>
            <a:chExt cx="1596877" cy="401988"/>
          </a:xfrm>
        </p:grpSpPr>
        <p:sp>
          <p:nvSpPr>
            <p:cNvPr id="64" name="正方形/長方形 63"/>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GitHub</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66" name="正方形/長方形 65"/>
          <p:cNvSpPr/>
          <p:nvPr/>
        </p:nvSpPr>
        <p:spPr>
          <a:xfrm>
            <a:off x="8752122" y="4411663"/>
            <a:ext cx="2061120" cy="87750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Invoice</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Order</a:t>
            </a:r>
          </a:p>
          <a:p>
            <a:r>
              <a:rPr kumimoji="1" lang="ja-JP" altLang="en-US" dirty="0" smtClean="0">
                <a:solidFill>
                  <a:schemeClr val="tx1"/>
                </a:solidFill>
                <a:latin typeface="Meiryo UI" panose="020B0604030504040204" pitchFamily="50" charset="-128"/>
                <a:ea typeface="Meiryo UI" panose="020B0604030504040204" pitchFamily="50" charset="-128"/>
              </a:rPr>
              <a:t>・</a:t>
            </a:r>
            <a:r>
              <a:rPr kumimoji="1" lang="en-US" altLang="ja-JP" dirty="0" smtClean="0">
                <a:solidFill>
                  <a:schemeClr val="tx1"/>
                </a:solidFill>
                <a:latin typeface="Meiryo UI" panose="020B0604030504040204" pitchFamily="50" charset="-128"/>
                <a:ea typeface="Meiryo UI" panose="020B0604030504040204" pitchFamily="50" charset="-128"/>
              </a:rPr>
              <a:t>Client</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67" name="グループ化 66"/>
          <p:cNvGrpSpPr/>
          <p:nvPr/>
        </p:nvGrpSpPr>
        <p:grpSpPr>
          <a:xfrm>
            <a:off x="9216365" y="2751484"/>
            <a:ext cx="1596877" cy="401988"/>
            <a:chOff x="4394390" y="3279461"/>
            <a:chExt cx="1596877" cy="401988"/>
          </a:xfrm>
        </p:grpSpPr>
        <p:sp>
          <p:nvSpPr>
            <p:cNvPr id="68" name="正方形/長方形 67"/>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latin typeface="Meiryo UI" panose="020B0604030504040204" pitchFamily="50" charset="-128"/>
                  <a:ea typeface="Meiryo UI" panose="020B0604030504040204" pitchFamily="50" charset="-128"/>
                </a:rPr>
                <a:t>Autodoc</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0" name="グループ化 69"/>
          <p:cNvGrpSpPr/>
          <p:nvPr/>
        </p:nvGrpSpPr>
        <p:grpSpPr>
          <a:xfrm>
            <a:off x="7422021" y="2734760"/>
            <a:ext cx="1596877" cy="401988"/>
            <a:chOff x="4394390" y="3279461"/>
            <a:chExt cx="1596877" cy="401988"/>
          </a:xfrm>
        </p:grpSpPr>
        <p:sp>
          <p:nvSpPr>
            <p:cNvPr id="71" name="正方形/長方形 70"/>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latin typeface="Meiryo UI" panose="020B0604030504040204" pitchFamily="50" charset="-128"/>
                  <a:ea typeface="Meiryo UI" panose="020B0604030504040204" pitchFamily="50" charset="-128"/>
                </a:rPr>
                <a:t>CheckStyle</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3" name="グループ化 72"/>
          <p:cNvGrpSpPr/>
          <p:nvPr/>
        </p:nvGrpSpPr>
        <p:grpSpPr>
          <a:xfrm>
            <a:off x="7430547" y="3273231"/>
            <a:ext cx="1596877" cy="401988"/>
            <a:chOff x="4394390" y="3279461"/>
            <a:chExt cx="1596877" cy="401988"/>
          </a:xfrm>
        </p:grpSpPr>
        <p:sp>
          <p:nvSpPr>
            <p:cNvPr id="74" name="正方形/長方形 73"/>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latin typeface="Meiryo UI" panose="020B0604030504040204" pitchFamily="50" charset="-128"/>
                  <a:ea typeface="Meiryo UI" panose="020B0604030504040204" pitchFamily="50" charset="-128"/>
                </a:rPr>
                <a:t>FingBugs</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grpSp>
        <p:nvGrpSpPr>
          <p:cNvPr id="76" name="グループ化 75"/>
          <p:cNvGrpSpPr/>
          <p:nvPr/>
        </p:nvGrpSpPr>
        <p:grpSpPr>
          <a:xfrm>
            <a:off x="9216365" y="3270580"/>
            <a:ext cx="1596877" cy="401988"/>
            <a:chOff x="4394390" y="3279461"/>
            <a:chExt cx="1596877" cy="401988"/>
          </a:xfrm>
        </p:grpSpPr>
        <p:sp>
          <p:nvSpPr>
            <p:cNvPr id="77" name="正方形/長方形 76"/>
            <p:cNvSpPr/>
            <p:nvPr/>
          </p:nvSpPr>
          <p:spPr>
            <a:xfrm>
              <a:off x="4394390" y="3279461"/>
              <a:ext cx="1596007" cy="401988"/>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395260" y="3286208"/>
              <a:ext cx="1596007" cy="38319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Jenkins</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sp>
        <p:nvSpPr>
          <p:cNvPr id="79" name="角丸四角形 78"/>
          <p:cNvSpPr/>
          <p:nvPr/>
        </p:nvSpPr>
        <p:spPr>
          <a:xfrm>
            <a:off x="7278130" y="2334859"/>
            <a:ext cx="3776724" cy="1483857"/>
          </a:xfrm>
          <a:prstGeom prst="roundRect">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4144358" y="2643567"/>
            <a:ext cx="2061120"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ビルド</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7270106" y="2334217"/>
            <a:ext cx="3784747" cy="33411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未対応</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44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　</a:t>
            </a:r>
            <a:r>
              <a:rPr lang="en-US" altLang="ja-JP" dirty="0" smtClean="0">
                <a:latin typeface="Meiryo UI" panose="020B0604030504040204" pitchFamily="50" charset="-128"/>
                <a:ea typeface="Meiryo UI" panose="020B0604030504040204" pitchFamily="50" charset="-128"/>
              </a:rPr>
              <a:t>1</a:t>
            </a:r>
            <a:r>
              <a:rPr kumimoji="1" lang="en-US" altLang="ja-JP" dirty="0" smtClean="0">
                <a:latin typeface="Meiryo UI" panose="020B0604030504040204" pitchFamily="50" charset="-128"/>
                <a:ea typeface="Meiryo UI" panose="020B0604030504040204" pitchFamily="50" charset="-128"/>
              </a:rPr>
              <a:t>/7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r>
              <a:rPr kumimoji="1" lang="en-US" altLang="ja-JP" sz="2800" dirty="0" smtClean="0">
                <a:latin typeface="Meiryo UI" panose="020B0604030504040204" pitchFamily="50" charset="-128"/>
                <a:ea typeface="Meiryo UI" panose="020B0604030504040204" pitchFamily="50" charset="-128"/>
              </a:rPr>
              <a:t>Eclipse</a:t>
            </a:r>
            <a:br>
              <a:rPr kumimoji="1" lang="en-US" altLang="ja-JP" sz="2800" dirty="0" smtClean="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今回</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Java</a:t>
            </a:r>
            <a:r>
              <a:rPr lang="ja-JP" altLang="en-US" sz="2400" dirty="0" smtClean="0">
                <a:latin typeface="Meiryo UI" panose="020B0604030504040204" pitchFamily="50" charset="-128"/>
                <a:ea typeface="Meiryo UI" panose="020B0604030504040204" pitchFamily="50" charset="-128"/>
              </a:rPr>
              <a:t> で使用しましたが、業務では</a:t>
            </a:r>
            <a:r>
              <a:rPr lang="en-US" altLang="ja-JP" sz="2400" dirty="0" smtClean="0">
                <a:latin typeface="Meiryo UI" panose="020B0604030504040204" pitchFamily="50" charset="-128"/>
                <a:ea typeface="Meiryo UI" panose="020B0604030504040204" pitchFamily="50" charset="-128"/>
              </a:rPr>
              <a:t>PHP</a:t>
            </a:r>
            <a:r>
              <a:rPr lang="ja-JP" altLang="en-US" sz="2400" dirty="0" err="1"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C++</a:t>
            </a:r>
            <a:r>
              <a:rPr lang="ja-JP" altLang="en-US" sz="2400" dirty="0" err="1"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Node.Js</a:t>
            </a:r>
            <a:r>
              <a:rPr lang="ja-JP" altLang="en-US" sz="2400" dirty="0" smtClean="0">
                <a:latin typeface="Meiryo UI" panose="020B0604030504040204" pitchFamily="50" charset="-128"/>
                <a:ea typeface="Meiryo UI" panose="020B0604030504040204" pitchFamily="50" charset="-128"/>
              </a:rPr>
              <a:t> なども</a:t>
            </a:r>
            <a:r>
              <a:rPr lang="en-US" altLang="ja-JP" sz="2400" dirty="0" smtClean="0">
                <a:latin typeface="Meiryo UI" panose="020B0604030504040204" pitchFamily="50" charset="-128"/>
                <a:ea typeface="Meiryo UI" panose="020B0604030504040204" pitchFamily="50" charset="-128"/>
              </a:rPr>
              <a:t>Eclipse</a:t>
            </a:r>
            <a:r>
              <a:rPr lang="ja-JP" altLang="en-US" sz="2400" dirty="0" smtClean="0">
                <a:latin typeface="Meiryo UI" panose="020B0604030504040204" pitchFamily="50" charset="-128"/>
                <a:ea typeface="Meiryo UI" panose="020B0604030504040204" pitchFamily="50" charset="-128"/>
              </a:rPr>
              <a:t> を使用しており、一つの開発環境でいろいろな言語を使用できる所が良いと思います。</a:t>
            </a:r>
            <a:r>
              <a:rPr lang="en-US" altLang="ja-JP" sz="2400" dirty="0">
                <a:latin typeface="Meiryo UI" panose="020B0604030504040204" pitchFamily="50" charset="-128"/>
                <a:ea typeface="Meiryo UI" panose="020B0604030504040204" pitchFamily="50" charset="-128"/>
              </a:rPr>
              <a:t/>
            </a:r>
            <a:br>
              <a:rPr lang="en-US" altLang="ja-JP" sz="2400" dirty="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デバッグ機能もそれなりに使用できるため重宝しています。</a:t>
            </a:r>
            <a:r>
              <a:rPr lang="en-US" altLang="ja-JP" sz="2400" dirty="0">
                <a:latin typeface="Meiryo UI" panose="020B0604030504040204" pitchFamily="50" charset="-128"/>
                <a:ea typeface="Meiryo UI" panose="020B0604030504040204" pitchFamily="50" charset="-128"/>
              </a:rPr>
              <a:t/>
            </a:r>
            <a:br>
              <a:rPr lang="en-US" altLang="ja-JP" sz="2400" dirty="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追加でインストールできるプラグインが多いため、どれを使用して良いのかがわかりにくいところがありますが</a:t>
            </a:r>
            <a:r>
              <a:rPr lang="en-US" altLang="ja-JP" sz="2400" dirty="0" smtClean="0">
                <a:latin typeface="Meiryo UI" panose="020B0604030504040204" pitchFamily="50" charset="-128"/>
                <a:ea typeface="Meiryo UI" panose="020B0604030504040204" pitchFamily="50" charset="-128"/>
              </a:rPr>
              <a:t>…</a:t>
            </a:r>
            <a:r>
              <a:rPr lang="ja-JP" altLang="en-US" sz="2400" dirty="0" err="1"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042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2/7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r>
              <a:rPr lang="en-US" altLang="ja-JP" sz="2800" dirty="0" smtClean="0">
                <a:latin typeface="Meiryo UI" panose="020B0604030504040204" pitchFamily="50" charset="-128"/>
                <a:ea typeface="Meiryo UI" panose="020B0604030504040204" pitchFamily="50" charset="-128"/>
              </a:rPr>
              <a:t>Maven</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親子関係でパッケージの管理が可能で、管理が煩雑になりにくい点が良かったです。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pom.xml</a:t>
            </a:r>
            <a:r>
              <a:rPr lang="ja-JP" altLang="en-US" sz="2400" dirty="0" smtClean="0">
                <a:latin typeface="Meiryo UI" panose="020B0604030504040204" pitchFamily="50" charset="-128"/>
                <a:ea typeface="Meiryo UI" panose="020B0604030504040204" pitchFamily="50" charset="-128"/>
              </a:rPr>
              <a:t> の設定がすべて</a:t>
            </a:r>
            <a:r>
              <a:rPr lang="en-US" altLang="ja-JP" sz="2400" dirty="0" smtClean="0">
                <a:latin typeface="Meiryo UI" panose="020B0604030504040204" pitchFamily="50" charset="-128"/>
                <a:ea typeface="Meiryo UI" panose="020B0604030504040204" pitchFamily="50" charset="-128"/>
              </a:rPr>
              <a:t>GUI</a:t>
            </a:r>
            <a:r>
              <a:rPr lang="ja-JP" altLang="en-US" sz="2400" dirty="0" smtClean="0">
                <a:latin typeface="Meiryo UI" panose="020B0604030504040204" pitchFamily="50" charset="-128"/>
                <a:ea typeface="Meiryo UI" panose="020B0604030504040204" pitchFamily="50" charset="-128"/>
              </a:rPr>
              <a:t> で出来なかったため</a:t>
            </a:r>
            <a:r>
              <a:rPr lang="en-US" altLang="ja-JP" sz="2400" dirty="0" smtClean="0">
                <a:latin typeface="Meiryo UI" panose="020B0604030504040204" pitchFamily="50" charset="-128"/>
                <a:ea typeface="Meiryo UI" panose="020B0604030504040204" pitchFamily="50" charset="-128"/>
              </a:rPr>
              <a:t>xml</a:t>
            </a:r>
            <a:r>
              <a:rPr lang="ja-JP" altLang="en-US" sz="2400" dirty="0" smtClean="0">
                <a:latin typeface="Meiryo UI" panose="020B0604030504040204" pitchFamily="50" charset="-128"/>
                <a:ea typeface="Meiryo UI" panose="020B0604030504040204" pitchFamily="50" charset="-128"/>
              </a:rPr>
              <a:t> を直接書く必要がありました。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このあたりの操作方法を今後の課題としていきたいと考えます。</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9991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3/7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fontScale="92500"/>
          </a:bodyPr>
          <a:lstStyle/>
          <a:p>
            <a:r>
              <a:rPr lang="en-US" altLang="ja-JP" sz="3000" dirty="0">
                <a:latin typeface="Meiryo UI" panose="020B0604030504040204" pitchFamily="50" charset="-128"/>
                <a:ea typeface="Meiryo UI" panose="020B0604030504040204" pitchFamily="50" charset="-128"/>
              </a:rPr>
              <a:t>Spring Framework</a:t>
            </a:r>
            <a:r>
              <a:rPr lang="en-US" altLang="ja-JP" sz="2800" dirty="0" smtClean="0">
                <a:latin typeface="Meiryo UI" panose="020B0604030504040204" pitchFamily="50" charset="-128"/>
                <a:ea typeface="Meiryo UI" panose="020B0604030504040204" pitchFamily="50" charset="-128"/>
              </a:rPr>
              <a:t/>
            </a:r>
            <a:br>
              <a:rPr lang="en-US" altLang="ja-JP" sz="2800" dirty="0" smtClean="0">
                <a:latin typeface="Meiryo UI" panose="020B0604030504040204" pitchFamily="50" charset="-128"/>
                <a:ea typeface="Meiryo UI" panose="020B0604030504040204" pitchFamily="50" charset="-128"/>
              </a:rPr>
            </a:br>
            <a:r>
              <a:rPr lang="ja-JP" altLang="en-US" sz="2600" dirty="0" smtClean="0">
                <a:latin typeface="Meiryo UI" panose="020B0604030504040204" pitchFamily="50" charset="-128"/>
                <a:ea typeface="Meiryo UI" panose="020B0604030504040204" pitchFamily="50" charset="-128"/>
              </a:rPr>
              <a:t>初めて使用するにあたり、たくさんのコンポーネントがあり、どれを使用して良いのかがわかりにくかったです。</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ja-JP" altLang="en-US" sz="2600" dirty="0">
                <a:latin typeface="Meiryo UI" panose="020B0604030504040204" pitchFamily="50" charset="-128"/>
                <a:ea typeface="Meiryo UI" panose="020B0604030504040204" pitchFamily="50" charset="-128"/>
              </a:rPr>
              <a:t>何</a:t>
            </a:r>
            <a:r>
              <a:rPr lang="ja-JP" altLang="en-US" sz="2600" dirty="0" smtClean="0">
                <a:latin typeface="Meiryo UI" panose="020B0604030504040204" pitchFamily="50" charset="-128"/>
                <a:ea typeface="Meiryo UI" panose="020B0604030504040204" pitchFamily="50" charset="-128"/>
              </a:rPr>
              <a:t>を</a:t>
            </a:r>
            <a:r>
              <a:rPr lang="ja-JP" altLang="en-US" sz="2600" dirty="0">
                <a:latin typeface="Meiryo UI" panose="020B0604030504040204" pitchFamily="50" charset="-128"/>
                <a:ea typeface="Meiryo UI" panose="020B0604030504040204" pitchFamily="50" charset="-128"/>
              </a:rPr>
              <a:t>使</a:t>
            </a:r>
            <a:r>
              <a:rPr lang="ja-JP" altLang="en-US" sz="2600" dirty="0" smtClean="0">
                <a:latin typeface="Meiryo UI" panose="020B0604030504040204" pitchFamily="50" charset="-128"/>
                <a:ea typeface="Meiryo UI" panose="020B0604030504040204" pitchFamily="50" charset="-128"/>
              </a:rPr>
              <a:t>うかが理解できてからはすんなりと開発できそうな感じはありましたが、フレームワーク独特の使用方法など、まだまだ理解するところが多いと感じました。</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en-US" altLang="ja-JP" sz="2600" dirty="0" smtClean="0">
                <a:latin typeface="Meiryo UI" panose="020B0604030504040204" pitchFamily="50" charset="-128"/>
                <a:ea typeface="Meiryo UI" panose="020B0604030504040204" pitchFamily="50" charset="-128"/>
              </a:rPr>
              <a:t>※</a:t>
            </a:r>
            <a:r>
              <a:rPr lang="ja-JP" altLang="en-US" sz="2600" dirty="0" smtClean="0">
                <a:latin typeface="Meiryo UI" panose="020B0604030504040204" pitchFamily="50" charset="-128"/>
                <a:ea typeface="Meiryo UI" panose="020B0604030504040204" pitchFamily="50" charset="-128"/>
              </a:rPr>
              <a:t>個人的にはフレームワークのバグや脆弱性に引きずられるのが嫌なので、小規模なプロジェクトでは、フレームワークは使用したくないです。</a:t>
            </a:r>
            <a:endParaRPr lang="en-US" altLang="ja-JP" sz="26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4173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4/7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lang="en-US" altLang="ja-JP" sz="2800" dirty="0" smtClean="0">
                <a:latin typeface="Meiryo UI" panose="020B0604030504040204" pitchFamily="50" charset="-128"/>
                <a:ea typeface="Meiryo UI" panose="020B0604030504040204" pitchFamily="50" charset="-128"/>
              </a:rPr>
              <a:t>GitHub</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主に</a:t>
            </a:r>
            <a:r>
              <a:rPr lang="en-US" altLang="ja-JP" sz="2400" dirty="0" smtClean="0">
                <a:latin typeface="Meiryo UI" panose="020B0604030504040204" pitchFamily="50" charset="-128"/>
                <a:ea typeface="Meiryo UI" panose="020B0604030504040204" pitchFamily="50" charset="-128"/>
              </a:rPr>
              <a:t>VSS</a:t>
            </a:r>
            <a:r>
              <a:rPr lang="ja-JP" altLang="en-US" sz="2400" dirty="0" err="1" smtClean="0">
                <a:latin typeface="Meiryo UI" panose="020B0604030504040204" pitchFamily="50" charset="-128"/>
                <a:ea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rPr>
              <a:t>SVN</a:t>
            </a:r>
            <a:r>
              <a:rPr lang="ja-JP" altLang="en-US" sz="2400" dirty="0" smtClean="0">
                <a:latin typeface="Meiryo UI" panose="020B0604030504040204" pitchFamily="50" charset="-128"/>
                <a:ea typeface="Meiryo UI" panose="020B0604030504040204" pitchFamily="50" charset="-128"/>
              </a:rPr>
              <a:t> を使用してきましたので、</a:t>
            </a:r>
            <a:r>
              <a:rPr lang="en-US" altLang="ja-JP" sz="2400" dirty="0" err="1" smtClean="0">
                <a:latin typeface="Meiryo UI" panose="020B0604030504040204" pitchFamily="50" charset="-128"/>
                <a:ea typeface="Meiryo UI" panose="020B0604030504040204" pitchFamily="50" charset="-128"/>
              </a:rPr>
              <a:t>Git</a:t>
            </a:r>
            <a:r>
              <a:rPr lang="ja-JP" altLang="en-US" sz="2400" dirty="0" smtClean="0">
                <a:latin typeface="Meiryo UI" panose="020B0604030504040204" pitchFamily="50" charset="-128"/>
                <a:ea typeface="Meiryo UI" panose="020B0604030504040204" pitchFamily="50" charset="-128"/>
              </a:rPr>
              <a:t> はソースの差分管理程度のみで使用してきました。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客先によってソース管理の方法が違うので現状では</a:t>
            </a:r>
            <a:r>
              <a:rPr lang="en-US" altLang="ja-JP" sz="2400" dirty="0" err="1" smtClean="0">
                <a:latin typeface="Meiryo UI" panose="020B0604030504040204" pitchFamily="50" charset="-128"/>
                <a:ea typeface="Meiryo UI" panose="020B0604030504040204" pitchFamily="50" charset="-128"/>
              </a:rPr>
              <a:t>Git</a:t>
            </a:r>
            <a:r>
              <a:rPr lang="ja-JP" altLang="en-US" sz="2400" dirty="0" smtClean="0">
                <a:latin typeface="Meiryo UI" panose="020B0604030504040204" pitchFamily="50" charset="-128"/>
                <a:ea typeface="Meiryo UI" panose="020B0604030504040204" pitchFamily="50" charset="-128"/>
              </a:rPr>
              <a:t> を使用する頻度がほぼ無いですが、差分管理以外の機能についても知っておく必要があると考えますので、今後の課題にしたいと思います。</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p>
            <a:pPr marL="0" indent="0">
              <a:buNone/>
            </a:pPr>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8112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5/7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kumimoji="1" lang="en-US" altLang="ja-JP" sz="2800" dirty="0" smtClean="0">
                <a:latin typeface="Meiryo UI" panose="020B0604030504040204" pitchFamily="50" charset="-128"/>
                <a:ea typeface="Meiryo UI" panose="020B0604030504040204" pitchFamily="50" charset="-128"/>
              </a:rPr>
              <a:t>Slack</a:t>
            </a:r>
            <a:r>
              <a:rPr lang="en-US" altLang="ja-JP" sz="2800" dirty="0" smtClean="0">
                <a:latin typeface="Meiryo UI" panose="020B0604030504040204" pitchFamily="50" charset="-128"/>
                <a:ea typeface="Meiryo UI" panose="020B0604030504040204" pitchFamily="50" charset="-128"/>
              </a:rPr>
              <a:t/>
            </a:r>
            <a:br>
              <a:rPr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コミュニケーションツールとしては良いかなと思いました。</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無いものねだりになってしまいますが、社内ツールとして同様なものがあっても良いのではないかと思いました。</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817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6/7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lang="en-US" altLang="ja-JP" sz="2800" dirty="0" err="1" smtClean="0">
                <a:latin typeface="Meiryo UI" panose="020B0604030504040204" pitchFamily="50" charset="-128"/>
                <a:ea typeface="Meiryo UI" panose="020B0604030504040204" pitchFamily="50" charset="-128"/>
              </a:rPr>
              <a:t>Autodoc</a:t>
            </a:r>
            <a:r>
              <a:rPr lang="en-US" altLang="ja-JP" sz="2800" dirty="0">
                <a:latin typeface="Meiryo UI" panose="020B0604030504040204" pitchFamily="50" charset="-128"/>
                <a:ea typeface="Meiryo UI" panose="020B0604030504040204" pitchFamily="50" charset="-128"/>
              </a:rPr>
              <a:t/>
            </a:r>
            <a:br>
              <a:rPr lang="en-US" altLang="ja-JP" sz="2800" dirty="0">
                <a:latin typeface="Meiryo UI" panose="020B0604030504040204" pitchFamily="50" charset="-128"/>
                <a:ea typeface="Meiryo UI" panose="020B0604030504040204" pitchFamily="50" charset="-128"/>
              </a:rPr>
            </a:br>
            <a:r>
              <a:rPr lang="ja-JP" altLang="en-US" sz="2800" dirty="0" smtClean="0">
                <a:latin typeface="Meiryo UI" panose="020B0604030504040204" pitchFamily="50" charset="-128"/>
                <a:ea typeface="Meiryo UI" panose="020B0604030504040204" pitchFamily="50" charset="-128"/>
              </a:rPr>
              <a:t>自分でコメントを記入していると忘れることが多々ありますが、ツールを使用することでコメントを忘れにくくすることができると思いました。</a:t>
            </a:r>
            <a:r>
              <a:rPr lang="en-US" altLang="ja-JP" sz="2800" dirty="0">
                <a:latin typeface="Meiryo UI" panose="020B0604030504040204" pitchFamily="50" charset="-128"/>
                <a:ea typeface="Meiryo UI" panose="020B0604030504040204" pitchFamily="50" charset="-128"/>
              </a:rPr>
              <a:t/>
            </a:r>
            <a:br>
              <a:rPr lang="en-US" altLang="ja-JP" sz="2800" dirty="0">
                <a:latin typeface="Meiryo UI" panose="020B0604030504040204" pitchFamily="50" charset="-128"/>
                <a:ea typeface="Meiryo UI" panose="020B0604030504040204" pitchFamily="50" charset="-128"/>
              </a:rPr>
            </a:br>
            <a:r>
              <a:rPr lang="ja-JP" altLang="en-US" sz="2800" dirty="0" smtClean="0">
                <a:latin typeface="Meiryo UI" panose="020B0604030504040204" pitchFamily="50" charset="-128"/>
                <a:ea typeface="Meiryo UI" panose="020B0604030504040204" pitchFamily="50" charset="-128"/>
              </a:rPr>
              <a:t>細かい設定が多々ありそうな感じなので、全部を理解するまでは大変そうだと感じました。</a:t>
            </a:r>
            <a:endParaRPr kumimoji="1" lang="en-US" altLang="ja-JP" sz="2400" dirty="0" smtClean="0">
              <a:latin typeface="Meiryo UI" panose="020B0604030504040204" pitchFamily="50" charset="-128"/>
              <a:ea typeface="Meiryo UI" panose="020B0604030504040204" pitchFamily="50" charset="-128"/>
            </a:endParaRPr>
          </a:p>
          <a:p>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2174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eiryo UI" panose="020B0604030504040204" pitchFamily="50" charset="-128"/>
                <a:ea typeface="Meiryo UI" panose="020B0604030504040204" pitchFamily="50" charset="-128"/>
              </a:rPr>
              <a:t>振り返り</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7</a:t>
            </a:r>
            <a:r>
              <a:rPr lang="en-US" altLang="ja-JP" dirty="0" smtClean="0">
                <a:latin typeface="Meiryo UI" panose="020B0604030504040204" pitchFamily="50" charset="-128"/>
                <a:ea typeface="Meiryo UI" panose="020B0604030504040204" pitchFamily="50" charset="-128"/>
              </a:rPr>
              <a:t>/7</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Autofit/>
          </a:bodyPr>
          <a:lstStyle/>
          <a:p>
            <a:r>
              <a:rPr lang="en-US" altLang="ja-JP" sz="2800" dirty="0" err="1" smtClean="0">
                <a:latin typeface="Meiryo UI" panose="020B0604030504040204" pitchFamily="50" charset="-128"/>
                <a:ea typeface="Meiryo UI" panose="020B0604030504040204" pitchFamily="50" charset="-128"/>
              </a:rPr>
              <a:t>CheckStype</a:t>
            </a:r>
            <a:endParaRPr lang="en-US" altLang="ja-JP" sz="2800" dirty="0" smtClean="0">
              <a:latin typeface="Meiryo UI" panose="020B0604030504040204" pitchFamily="50" charset="-128"/>
              <a:ea typeface="Meiryo UI" panose="020B0604030504040204" pitchFamily="50" charset="-128"/>
            </a:endParaRPr>
          </a:p>
          <a:p>
            <a:r>
              <a:rPr kumimoji="1" lang="en-US" altLang="ja-JP" sz="2800" dirty="0" err="1" smtClean="0">
                <a:latin typeface="Meiryo UI" panose="020B0604030504040204" pitchFamily="50" charset="-128"/>
                <a:ea typeface="Meiryo UI" panose="020B0604030504040204" pitchFamily="50" charset="-128"/>
              </a:rPr>
              <a:t>FindBugs</a:t>
            </a:r>
            <a:endParaRPr kumimoji="1" lang="en-US" altLang="ja-JP" sz="2800" dirty="0" smtClean="0">
              <a:latin typeface="Meiryo UI" panose="020B0604030504040204" pitchFamily="50" charset="-128"/>
              <a:ea typeface="Meiryo UI" panose="020B0604030504040204" pitchFamily="50" charset="-128"/>
            </a:endParaRPr>
          </a:p>
          <a:p>
            <a:r>
              <a:rPr kumimoji="1" lang="en-US" altLang="ja-JP" sz="2800" dirty="0" smtClean="0">
                <a:latin typeface="Meiryo UI" panose="020B0604030504040204" pitchFamily="50" charset="-128"/>
                <a:ea typeface="Meiryo UI" panose="020B0604030504040204" pitchFamily="50" charset="-128"/>
              </a:rPr>
              <a:t>Jenkins</a:t>
            </a:r>
            <a:br>
              <a:rPr kumimoji="1" lang="en-US" altLang="ja-JP" sz="28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上記が今回</a:t>
            </a:r>
            <a:r>
              <a:rPr kumimoji="1" lang="ja-JP" altLang="en-US" sz="2400" dirty="0" smtClean="0">
                <a:latin typeface="Meiryo UI" panose="020B0604030504040204" pitchFamily="50" charset="-128"/>
                <a:ea typeface="Meiryo UI" panose="020B0604030504040204" pitchFamily="50" charset="-128"/>
              </a:rPr>
              <a:t>使用することができませんでしたが、</a:t>
            </a:r>
            <a:r>
              <a:rPr kumimoji="1" lang="en-US" altLang="ja-JP" sz="2400" dirty="0" smtClean="0">
                <a:latin typeface="Meiryo UI" panose="020B0604030504040204" pitchFamily="50" charset="-128"/>
                <a:ea typeface="Meiryo UI" panose="020B0604030504040204" pitchFamily="50" charset="-128"/>
              </a:rPr>
              <a:t>Jenkins</a:t>
            </a:r>
            <a:r>
              <a:rPr kumimoji="1" lang="ja-JP" altLang="en-US" sz="2400" dirty="0" smtClean="0">
                <a:latin typeface="Meiryo UI" panose="020B0604030504040204" pitchFamily="50" charset="-128"/>
                <a:ea typeface="Meiryo UI" panose="020B0604030504040204" pitchFamily="50" charset="-128"/>
              </a:rPr>
              <a:t> 以外は使用したことがあるため、</a:t>
            </a:r>
            <a:r>
              <a:rPr lang="en-US" altLang="ja-JP" sz="2400" dirty="0">
                <a:latin typeface="Meiryo UI" panose="020B0604030504040204" pitchFamily="50" charset="-128"/>
                <a:ea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rPr>
              <a:t>Jenkins</a:t>
            </a:r>
            <a:r>
              <a:rPr lang="ja-JP" altLang="en-US" sz="2400" dirty="0" smtClean="0">
                <a:latin typeface="Meiryo UI" panose="020B0604030504040204" pitchFamily="50" charset="-128"/>
                <a:ea typeface="Meiryo UI" panose="020B0604030504040204" pitchFamily="50" charset="-128"/>
              </a:rPr>
              <a:t> の使用方法について今後の課題と考えています。</a:t>
            </a:r>
            <a:endParaRPr kumimoji="1" lang="en-US" altLang="ja-JP" sz="2400" dirty="0" smtClean="0">
              <a:latin typeface="Meiryo UI" panose="020B0604030504040204" pitchFamily="50" charset="-128"/>
              <a:ea typeface="Meiryo UI" panose="020B0604030504040204" pitchFamily="50" charset="-128"/>
            </a:endParaRPr>
          </a:p>
          <a:p>
            <a:endParaRPr kumimoji="1" lang="ja-JP" altLang="en-US"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70391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TM10001114[[fn=ギャラリー]]</Template>
  <TotalTime>510</TotalTime>
  <Words>174</Words>
  <Application>Microsoft Office PowerPoint</Application>
  <PresentationFormat>ワイド画面</PresentationFormat>
  <Paragraphs>65</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 UI</vt:lpstr>
      <vt:lpstr>游ゴシック</vt:lpstr>
      <vt:lpstr>游ゴシック Light</vt:lpstr>
      <vt:lpstr>Arial</vt:lpstr>
      <vt:lpstr>Palatino Linotype</vt:lpstr>
      <vt:lpstr>Gallery</vt:lpstr>
      <vt:lpstr>【虎の穴】WebJava中級</vt:lpstr>
      <vt:lpstr>全体構成</vt:lpstr>
      <vt:lpstr>振り返り　1/7</vt:lpstr>
      <vt:lpstr>振り返り　2/7</vt:lpstr>
      <vt:lpstr>振り返り　3/7</vt:lpstr>
      <vt:lpstr>振り返り　4/7</vt:lpstr>
      <vt:lpstr>振り返り　5/7</vt:lpstr>
      <vt:lpstr>振り返り　6/7</vt:lpstr>
      <vt:lpstr>振り返り　7/7</vt:lpstr>
      <vt:lpstr>課題</vt:lpstr>
      <vt:lpstr>まとめ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【虎の穴】WebJava中級</dc:title>
  <dc:creator>systena</dc:creator>
  <cp:lastModifiedBy>systena</cp:lastModifiedBy>
  <cp:revision>19</cp:revision>
  <dcterms:created xsi:type="dcterms:W3CDTF">2018-02-24T00:21:47Z</dcterms:created>
  <dcterms:modified xsi:type="dcterms:W3CDTF">2018-02-24T08:53:42Z</dcterms:modified>
</cp:coreProperties>
</file>