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F36AB-2866-47D4-B49B-9FB1BC8923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88E16B-4785-4908-B5B3-7658D5B0CC68}">
      <dgm:prSet/>
      <dgm:spPr/>
      <dgm:t>
        <a:bodyPr/>
        <a:lstStyle/>
        <a:p>
          <a:r>
            <a:rPr lang="en-ID"/>
            <a:t>From the data extracted below, there is some important distinction, that suburbs that average more than 8 rooms per dwelling has a</a:t>
          </a:r>
          <a:r>
            <a:rPr lang="id-ID"/>
            <a:t>:</a:t>
          </a:r>
          <a:endParaRPr lang="en-US"/>
        </a:p>
      </dgm:t>
    </dgm:pt>
    <dgm:pt modelId="{7F2999FF-7347-4788-BEE2-241FABF63F7D}" type="parTrans" cxnId="{9E292B61-6269-4447-9148-0EB8AF909B8F}">
      <dgm:prSet/>
      <dgm:spPr/>
      <dgm:t>
        <a:bodyPr/>
        <a:lstStyle/>
        <a:p>
          <a:endParaRPr lang="en-US"/>
        </a:p>
      </dgm:t>
    </dgm:pt>
    <dgm:pt modelId="{A4D11142-0240-4A01-BEA5-E4FEC1DA82EF}" type="sibTrans" cxnId="{9E292B61-6269-4447-9148-0EB8AF909B8F}">
      <dgm:prSet/>
      <dgm:spPr/>
      <dgm:t>
        <a:bodyPr/>
        <a:lstStyle/>
        <a:p>
          <a:endParaRPr lang="en-US"/>
        </a:p>
      </dgm:t>
    </dgm:pt>
    <dgm:pt modelId="{7530F972-6BFD-4698-94FB-B92FDBCC70D4}">
      <dgm:prSet/>
      <dgm:spPr/>
      <dgm:t>
        <a:bodyPr/>
        <a:lstStyle/>
        <a:p>
          <a:r>
            <a:rPr lang="en-ID"/>
            <a:t>lower crime rates,</a:t>
          </a:r>
          <a:endParaRPr lang="en-US"/>
        </a:p>
      </dgm:t>
    </dgm:pt>
    <dgm:pt modelId="{DC9EE4C1-502C-4B41-A07E-AF598F35F2D7}" type="parTrans" cxnId="{7C96C39E-1B43-45C6-BEBE-28DF89CD7C11}">
      <dgm:prSet/>
      <dgm:spPr/>
      <dgm:t>
        <a:bodyPr/>
        <a:lstStyle/>
        <a:p>
          <a:endParaRPr lang="en-US"/>
        </a:p>
      </dgm:t>
    </dgm:pt>
    <dgm:pt modelId="{36F85D6F-04EA-4800-BD3D-015D8CC75820}" type="sibTrans" cxnId="{7C96C39E-1B43-45C6-BEBE-28DF89CD7C11}">
      <dgm:prSet/>
      <dgm:spPr/>
      <dgm:t>
        <a:bodyPr/>
        <a:lstStyle/>
        <a:p>
          <a:endParaRPr lang="en-US"/>
        </a:p>
      </dgm:t>
    </dgm:pt>
    <dgm:pt modelId="{52E8F413-72B0-4ED7-AF77-5AD164028ECA}">
      <dgm:prSet/>
      <dgm:spPr/>
      <dgm:t>
        <a:bodyPr/>
        <a:lstStyle/>
        <a:p>
          <a:r>
            <a:rPr lang="en-ID"/>
            <a:t>sparser housing placements,</a:t>
          </a:r>
          <a:endParaRPr lang="en-US"/>
        </a:p>
      </dgm:t>
    </dgm:pt>
    <dgm:pt modelId="{F411BDB1-6E50-438C-B46B-75E4B22A3698}" type="parTrans" cxnId="{BB9BDC27-124B-4D09-B05F-862F667F8EED}">
      <dgm:prSet/>
      <dgm:spPr/>
      <dgm:t>
        <a:bodyPr/>
        <a:lstStyle/>
        <a:p>
          <a:endParaRPr lang="en-US"/>
        </a:p>
      </dgm:t>
    </dgm:pt>
    <dgm:pt modelId="{46EF8484-AC70-4F30-9D08-34006125D277}" type="sibTrans" cxnId="{BB9BDC27-124B-4D09-B05F-862F667F8EED}">
      <dgm:prSet/>
      <dgm:spPr/>
      <dgm:t>
        <a:bodyPr/>
        <a:lstStyle/>
        <a:p>
          <a:endParaRPr lang="en-US"/>
        </a:p>
      </dgm:t>
    </dgm:pt>
    <dgm:pt modelId="{338ABA87-6A71-4772-AD80-18A375D519AB}">
      <dgm:prSet/>
      <dgm:spPr/>
      <dgm:t>
        <a:bodyPr/>
        <a:lstStyle/>
        <a:p>
          <a:r>
            <a:rPr lang="en-ID"/>
            <a:t>closer to employment centres,</a:t>
          </a:r>
          <a:endParaRPr lang="en-US"/>
        </a:p>
      </dgm:t>
    </dgm:pt>
    <dgm:pt modelId="{3479038A-761F-4F31-B63C-3474C4E0000B}" type="parTrans" cxnId="{E7E174B2-4210-45A7-B3D6-92BAB4F5CBEB}">
      <dgm:prSet/>
      <dgm:spPr/>
      <dgm:t>
        <a:bodyPr/>
        <a:lstStyle/>
        <a:p>
          <a:endParaRPr lang="en-US"/>
        </a:p>
      </dgm:t>
    </dgm:pt>
    <dgm:pt modelId="{9154A0C6-E411-4E67-918C-A037DEA0540B}" type="sibTrans" cxnId="{E7E174B2-4210-45A7-B3D6-92BAB4F5CBEB}">
      <dgm:prSet/>
      <dgm:spPr/>
      <dgm:t>
        <a:bodyPr/>
        <a:lstStyle/>
        <a:p>
          <a:endParaRPr lang="en-US"/>
        </a:p>
      </dgm:t>
    </dgm:pt>
    <dgm:pt modelId="{14818001-08E7-4A96-BD94-E2FEDF76DEE0}">
      <dgm:prSet/>
      <dgm:spPr/>
      <dgm:t>
        <a:bodyPr/>
        <a:lstStyle/>
        <a:p>
          <a:r>
            <a:rPr lang="en-ID"/>
            <a:t>lower percentage of lower status of the population</a:t>
          </a:r>
          <a:br>
            <a:rPr lang="id-ID"/>
          </a:br>
          <a:r>
            <a:rPr lang="en-ID"/>
            <a:t>average socioeconomic status is higher), and</a:t>
          </a:r>
          <a:endParaRPr lang="en-US"/>
        </a:p>
      </dgm:t>
    </dgm:pt>
    <dgm:pt modelId="{FE230E4A-F432-49B1-81B4-0EE13467A1D5}" type="parTrans" cxnId="{66C622A0-6152-40D4-851F-670BC62C6774}">
      <dgm:prSet/>
      <dgm:spPr/>
      <dgm:t>
        <a:bodyPr/>
        <a:lstStyle/>
        <a:p>
          <a:endParaRPr lang="en-US"/>
        </a:p>
      </dgm:t>
    </dgm:pt>
    <dgm:pt modelId="{503E53F9-8023-4FBE-A3E5-9BF3926B9067}" type="sibTrans" cxnId="{66C622A0-6152-40D4-851F-670BC62C6774}">
      <dgm:prSet/>
      <dgm:spPr/>
      <dgm:t>
        <a:bodyPr/>
        <a:lstStyle/>
        <a:p>
          <a:endParaRPr lang="en-US"/>
        </a:p>
      </dgm:t>
    </dgm:pt>
    <dgm:pt modelId="{DA0B421C-4DBE-446A-AA8F-3C7E579FE2CD}">
      <dgm:prSet/>
      <dgm:spPr/>
      <dgm:t>
        <a:bodyPr/>
        <a:lstStyle/>
        <a:p>
          <a:r>
            <a:rPr lang="en-ID"/>
            <a:t>more expensive homes.</a:t>
          </a:r>
          <a:endParaRPr lang="en-US"/>
        </a:p>
      </dgm:t>
    </dgm:pt>
    <dgm:pt modelId="{486EDE35-7063-4DC4-B1D0-BC2BC236F2EC}" type="parTrans" cxnId="{6C3C5FC2-055A-493D-89AE-4543FC98EA01}">
      <dgm:prSet/>
      <dgm:spPr/>
      <dgm:t>
        <a:bodyPr/>
        <a:lstStyle/>
        <a:p>
          <a:endParaRPr lang="en-US"/>
        </a:p>
      </dgm:t>
    </dgm:pt>
    <dgm:pt modelId="{02DA8DDE-4FE1-4615-923A-3FAB20F699AD}" type="sibTrans" cxnId="{6C3C5FC2-055A-493D-89AE-4543FC98EA01}">
      <dgm:prSet/>
      <dgm:spPr/>
      <dgm:t>
        <a:bodyPr/>
        <a:lstStyle/>
        <a:p>
          <a:endParaRPr lang="en-US"/>
        </a:p>
      </dgm:t>
    </dgm:pt>
    <dgm:pt modelId="{E67991E2-085E-4AD9-B763-6AE28E987BA4}" type="pres">
      <dgm:prSet presAssocID="{09AF36AB-2866-47D4-B49B-9FB1BC89233A}" presName="Name0" presStyleCnt="0">
        <dgm:presLayoutVars>
          <dgm:dir/>
          <dgm:animLvl val="lvl"/>
          <dgm:resizeHandles val="exact"/>
        </dgm:presLayoutVars>
      </dgm:prSet>
      <dgm:spPr/>
    </dgm:pt>
    <dgm:pt modelId="{56183042-6E43-4F54-B10A-CE28BA2D5D5D}" type="pres">
      <dgm:prSet presAssocID="{B788E16B-4785-4908-B5B3-7658D5B0CC68}" presName="linNode" presStyleCnt="0"/>
      <dgm:spPr/>
    </dgm:pt>
    <dgm:pt modelId="{8AC3742B-5352-490D-AE77-9D305532988B}" type="pres">
      <dgm:prSet presAssocID="{B788E16B-4785-4908-B5B3-7658D5B0CC68}" presName="parentText" presStyleLbl="node1" presStyleIdx="0" presStyleCnt="1" custScaleX="110339">
        <dgm:presLayoutVars>
          <dgm:chMax val="1"/>
          <dgm:bulletEnabled val="1"/>
        </dgm:presLayoutVars>
      </dgm:prSet>
      <dgm:spPr/>
    </dgm:pt>
    <dgm:pt modelId="{898A4902-57D0-4F75-885A-7EE76C12FA5D}" type="pres">
      <dgm:prSet presAssocID="{B788E16B-4785-4908-B5B3-7658D5B0CC68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B0456B17-A93A-49BB-900D-03CEB3AA3888}" type="presOf" srcId="{14818001-08E7-4A96-BD94-E2FEDF76DEE0}" destId="{898A4902-57D0-4F75-885A-7EE76C12FA5D}" srcOrd="0" destOrd="3" presId="urn:microsoft.com/office/officeart/2005/8/layout/vList5"/>
    <dgm:cxn modelId="{15C83523-6319-46E4-A3DC-7AF43BB69009}" type="presOf" srcId="{09AF36AB-2866-47D4-B49B-9FB1BC89233A}" destId="{E67991E2-085E-4AD9-B763-6AE28E987BA4}" srcOrd="0" destOrd="0" presId="urn:microsoft.com/office/officeart/2005/8/layout/vList5"/>
    <dgm:cxn modelId="{6455A323-E7A3-48FB-960B-0EEA07E7F80A}" type="presOf" srcId="{7530F972-6BFD-4698-94FB-B92FDBCC70D4}" destId="{898A4902-57D0-4F75-885A-7EE76C12FA5D}" srcOrd="0" destOrd="0" presId="urn:microsoft.com/office/officeart/2005/8/layout/vList5"/>
    <dgm:cxn modelId="{BB9BDC27-124B-4D09-B05F-862F667F8EED}" srcId="{B788E16B-4785-4908-B5B3-7658D5B0CC68}" destId="{52E8F413-72B0-4ED7-AF77-5AD164028ECA}" srcOrd="1" destOrd="0" parTransId="{F411BDB1-6E50-438C-B46B-75E4B22A3698}" sibTransId="{46EF8484-AC70-4F30-9D08-34006125D277}"/>
    <dgm:cxn modelId="{9E292B61-6269-4447-9148-0EB8AF909B8F}" srcId="{09AF36AB-2866-47D4-B49B-9FB1BC89233A}" destId="{B788E16B-4785-4908-B5B3-7658D5B0CC68}" srcOrd="0" destOrd="0" parTransId="{7F2999FF-7347-4788-BEE2-241FABF63F7D}" sibTransId="{A4D11142-0240-4A01-BEA5-E4FEC1DA82EF}"/>
    <dgm:cxn modelId="{B8A5D547-E539-4E09-8C64-026999ACB25B}" type="presOf" srcId="{338ABA87-6A71-4772-AD80-18A375D519AB}" destId="{898A4902-57D0-4F75-885A-7EE76C12FA5D}" srcOrd="0" destOrd="2" presId="urn:microsoft.com/office/officeart/2005/8/layout/vList5"/>
    <dgm:cxn modelId="{7C96C39E-1B43-45C6-BEBE-28DF89CD7C11}" srcId="{B788E16B-4785-4908-B5B3-7658D5B0CC68}" destId="{7530F972-6BFD-4698-94FB-B92FDBCC70D4}" srcOrd="0" destOrd="0" parTransId="{DC9EE4C1-502C-4B41-A07E-AF598F35F2D7}" sibTransId="{36F85D6F-04EA-4800-BD3D-015D8CC75820}"/>
    <dgm:cxn modelId="{AE2E7A9F-E7F0-40C6-B398-F620397DB10E}" type="presOf" srcId="{52E8F413-72B0-4ED7-AF77-5AD164028ECA}" destId="{898A4902-57D0-4F75-885A-7EE76C12FA5D}" srcOrd="0" destOrd="1" presId="urn:microsoft.com/office/officeart/2005/8/layout/vList5"/>
    <dgm:cxn modelId="{66C622A0-6152-40D4-851F-670BC62C6774}" srcId="{B788E16B-4785-4908-B5B3-7658D5B0CC68}" destId="{14818001-08E7-4A96-BD94-E2FEDF76DEE0}" srcOrd="3" destOrd="0" parTransId="{FE230E4A-F432-49B1-81B4-0EE13467A1D5}" sibTransId="{503E53F9-8023-4FBE-A3E5-9BF3926B9067}"/>
    <dgm:cxn modelId="{DF6C36B0-DBB8-4D28-8BC4-6715D3535A79}" type="presOf" srcId="{B788E16B-4785-4908-B5B3-7658D5B0CC68}" destId="{8AC3742B-5352-490D-AE77-9D305532988B}" srcOrd="0" destOrd="0" presId="urn:microsoft.com/office/officeart/2005/8/layout/vList5"/>
    <dgm:cxn modelId="{E7E174B2-4210-45A7-B3D6-92BAB4F5CBEB}" srcId="{B788E16B-4785-4908-B5B3-7658D5B0CC68}" destId="{338ABA87-6A71-4772-AD80-18A375D519AB}" srcOrd="2" destOrd="0" parTransId="{3479038A-761F-4F31-B63C-3474C4E0000B}" sibTransId="{9154A0C6-E411-4E67-918C-A037DEA0540B}"/>
    <dgm:cxn modelId="{6C3C5FC2-055A-493D-89AE-4543FC98EA01}" srcId="{B788E16B-4785-4908-B5B3-7658D5B0CC68}" destId="{DA0B421C-4DBE-446A-AA8F-3C7E579FE2CD}" srcOrd="4" destOrd="0" parTransId="{486EDE35-7063-4DC4-B1D0-BC2BC236F2EC}" sibTransId="{02DA8DDE-4FE1-4615-923A-3FAB20F699AD}"/>
    <dgm:cxn modelId="{B5CE99E7-B56E-4039-BC2A-B7E10CFC8FEC}" type="presOf" srcId="{DA0B421C-4DBE-446A-AA8F-3C7E579FE2CD}" destId="{898A4902-57D0-4F75-885A-7EE76C12FA5D}" srcOrd="0" destOrd="4" presId="urn:microsoft.com/office/officeart/2005/8/layout/vList5"/>
    <dgm:cxn modelId="{1E952FB9-07E0-44A2-A008-659496E1F501}" type="presParOf" srcId="{E67991E2-085E-4AD9-B763-6AE28E987BA4}" destId="{56183042-6E43-4F54-B10A-CE28BA2D5D5D}" srcOrd="0" destOrd="0" presId="urn:microsoft.com/office/officeart/2005/8/layout/vList5"/>
    <dgm:cxn modelId="{5327E7DD-F14F-48F5-9BCD-9CFC802DD304}" type="presParOf" srcId="{56183042-6E43-4F54-B10A-CE28BA2D5D5D}" destId="{8AC3742B-5352-490D-AE77-9D305532988B}" srcOrd="0" destOrd="0" presId="urn:microsoft.com/office/officeart/2005/8/layout/vList5"/>
    <dgm:cxn modelId="{FB990A52-3C66-4479-8921-32876F107D67}" type="presParOf" srcId="{56183042-6E43-4F54-B10A-CE28BA2D5D5D}" destId="{898A4902-57D0-4F75-885A-7EE76C12FA5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8A4902-57D0-4F75-885A-7EE76C12FA5D}">
      <dsp:nvSpPr>
        <dsp:cNvPr id="0" name=""/>
        <dsp:cNvSpPr/>
      </dsp:nvSpPr>
      <dsp:spPr>
        <a:xfrm rot="5400000">
          <a:off x="5542492" y="-1639649"/>
          <a:ext cx="2071776" cy="586901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900" kern="1200"/>
            <a:t>lower crime rates,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900" kern="1200"/>
            <a:t>sparser housing placements,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900" kern="1200"/>
            <a:t>closer to employment centres,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900" kern="1200"/>
            <a:t>lower percentage of lower status of the population</a:t>
          </a:r>
          <a:br>
            <a:rPr lang="id-ID" sz="1900" kern="1200"/>
          </a:br>
          <a:r>
            <a:rPr lang="en-ID" sz="1900" kern="1200"/>
            <a:t>average socioeconomic status is higher), and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D" sz="1900" kern="1200"/>
            <a:t>more expensive homes.</a:t>
          </a:r>
          <a:endParaRPr lang="en-US" sz="1900" kern="1200"/>
        </a:p>
      </dsp:txBody>
      <dsp:txXfrm rot="-5400000">
        <a:off x="3643871" y="360108"/>
        <a:ext cx="5767883" cy="1869504"/>
      </dsp:txXfrm>
    </dsp:sp>
    <dsp:sp modelId="{8AC3742B-5352-490D-AE77-9D305532988B}">
      <dsp:nvSpPr>
        <dsp:cNvPr id="0" name=""/>
        <dsp:cNvSpPr/>
      </dsp:nvSpPr>
      <dsp:spPr>
        <a:xfrm>
          <a:off x="1223" y="0"/>
          <a:ext cx="3642647" cy="25897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400" kern="1200"/>
            <a:t>From the data extracted below, there is some important distinction, that suburbs that average more than 8 rooms per dwelling has a</a:t>
          </a:r>
          <a:r>
            <a:rPr lang="id-ID" sz="2400" kern="1200"/>
            <a:t>:</a:t>
          </a:r>
          <a:endParaRPr lang="en-US" sz="2400" kern="1200"/>
        </a:p>
      </dsp:txBody>
      <dsp:txXfrm>
        <a:off x="127643" y="126420"/>
        <a:ext cx="3389807" cy="2336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E5-CE83-47DF-8EC3-40E8DD3A27FD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FA20-4CDB-443F-B605-9C26E33D8A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081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E5-CE83-47DF-8EC3-40E8DD3A27FD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FA20-4CDB-443F-B605-9C26E33D8A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850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15D7EE5-CE83-47DF-8EC3-40E8DD3A27FD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3DCFA20-4CDB-443F-B605-9C26E33D8A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485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E5-CE83-47DF-8EC3-40E8DD3A27FD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FA20-4CDB-443F-B605-9C26E33D8A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801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5D7EE5-CE83-47DF-8EC3-40E8DD3A27FD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DCFA20-4CDB-443F-B605-9C26E33D8A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1761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E5-CE83-47DF-8EC3-40E8DD3A27FD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FA20-4CDB-443F-B605-9C26E33D8A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1180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E5-CE83-47DF-8EC3-40E8DD3A27FD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FA20-4CDB-443F-B605-9C26E33D8A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340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E5-CE83-47DF-8EC3-40E8DD3A27FD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FA20-4CDB-443F-B605-9C26E33D8A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863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E5-CE83-47DF-8EC3-40E8DD3A27FD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FA20-4CDB-443F-B605-9C26E33D8A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204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E5-CE83-47DF-8EC3-40E8DD3A27FD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FA20-4CDB-443F-B605-9C26E33D8A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5380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D7EE5-CE83-47DF-8EC3-40E8DD3A27FD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CFA20-4CDB-443F-B605-9C26E33D8A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109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15D7EE5-CE83-47DF-8EC3-40E8DD3A27FD}" type="datetimeFigureOut">
              <a:rPr lang="en-ID" smtClean="0"/>
              <a:t>12/01/2025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3DCFA20-4CDB-443F-B605-9C26E33D8A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44480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8594-C18C-4EFF-F653-765E719FF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/>
              <a:t>Exploratory Data Analysis:</a:t>
            </a:r>
            <a:br>
              <a:rPr lang="id-ID"/>
            </a:br>
            <a:r>
              <a:rPr lang="id-ID"/>
              <a:t>Boston Data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35F4A-48D9-8DC4-E35F-FF574B921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3667"/>
            <a:ext cx="9144000" cy="542450"/>
          </a:xfrm>
        </p:spPr>
        <p:txBody>
          <a:bodyPr>
            <a:normAutofit fontScale="92500"/>
          </a:bodyPr>
          <a:lstStyle/>
          <a:p>
            <a:r>
              <a:rPr lang="en-ID" sz="2800" b="0" i="0">
                <a:effectLst/>
                <a:latin typeface="-apple-system"/>
              </a:rPr>
              <a:t>A data set containing housing values in 506 suburbs of Boston.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580E096-E918-1766-1893-70D9AA9FB583}"/>
              </a:ext>
            </a:extLst>
          </p:cNvPr>
          <p:cNvSpPr txBox="1">
            <a:spLocks/>
          </p:cNvSpPr>
          <p:nvPr/>
        </p:nvSpPr>
        <p:spPr>
          <a:xfrm>
            <a:off x="1524000" y="4710586"/>
            <a:ext cx="9144000" cy="542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2000"/>
              <a:t>Yutaka 11.5/31</a:t>
            </a:r>
            <a:endParaRPr lang="en-ID" sz="2000"/>
          </a:p>
        </p:txBody>
      </p:sp>
    </p:spTree>
    <p:extLst>
      <p:ext uri="{BB962C8B-B14F-4D97-AF65-F5344CB8AC3E}">
        <p14:creationId xmlns:p14="http://schemas.microsoft.com/office/powerpoint/2010/main" val="2592136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905CF-3BFF-DE0B-948B-A421D4CB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Appendix: Interesting Information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CE51-5998-1DD1-9E4C-AEE23D704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4776241"/>
            <a:ext cx="10515600" cy="2081759"/>
          </a:xfrm>
        </p:spPr>
        <p:txBody>
          <a:bodyPr>
            <a:normAutofit/>
          </a:bodyPr>
          <a:lstStyle/>
          <a:p>
            <a:r>
              <a:rPr lang="id-ID" sz="1800"/>
              <a:t>2 clusters on crime rates: range of 0-8 and 8-27.</a:t>
            </a:r>
          </a:p>
          <a:p>
            <a:r>
              <a:rPr lang="id-ID" sz="1800"/>
              <a:t>8 outliers high crime rates.</a:t>
            </a:r>
          </a:p>
          <a:p>
            <a:r>
              <a:rPr lang="id-ID" sz="1800"/>
              <a:t>Tax is positively skewed.</a:t>
            </a:r>
          </a:p>
          <a:p>
            <a:r>
              <a:rPr lang="id-ID" sz="1800"/>
              <a:t>Pupil-teacher ratio is symmetrical (Median = 19.05), with 2 low outliers</a:t>
            </a:r>
          </a:p>
          <a:p>
            <a:pPr marL="0" indent="0">
              <a:buNone/>
            </a:pPr>
            <a:r>
              <a:rPr lang="id-ID" sz="1800"/>
              <a:t>Also, only 35 suburbs out of 506 (6.91%) bounds the Charles River.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4B04D-7759-9F45-2381-413086812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1513115"/>
            <a:ext cx="9203283" cy="326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1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FD616AB-2B32-4A45-BEC9-C743E8978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EC91407-C839-4EE3-B5C6-34919D3D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0"/>
            <a:ext cx="12191999" cy="5892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D461B-FFEB-42FF-A805-E354CD098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2" y="804334"/>
            <a:ext cx="4171696" cy="5219948"/>
          </a:xfrm>
        </p:spPr>
        <p:txBody>
          <a:bodyPr anchor="t">
            <a:normAutofit/>
          </a:bodyPr>
          <a:lstStyle/>
          <a:p>
            <a:r>
              <a:rPr lang="id-ID">
                <a:solidFill>
                  <a:schemeClr val="tx2"/>
                </a:solidFill>
              </a:rPr>
              <a:t>Variable Explanation</a:t>
            </a:r>
            <a:endParaRPr lang="en-ID">
              <a:solidFill>
                <a:schemeClr val="tx2"/>
              </a:solidFill>
            </a:endParaRP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9B3BAD01-A90F-C202-435C-CA97CF989A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6893" y="804333"/>
            <a:ext cx="6733371" cy="5219949"/>
          </a:xfrm>
          <a:prstGeom prst="rect">
            <a:avLst/>
          </a:prstGeom>
        </p:spPr>
        <p:txBody>
          <a:bodyPr vert="horz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crim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: per capita crime rate by town.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zn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: proportion of residential land zoned for lots over 25,000 sq.ft.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: proportion of non-retail business acres per town.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chas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: Charles River dummy variable (= 1 if tract bounds river; 0 otherwise).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nox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: nitrogen oxides concentration (parts per 10 million).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rm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: average number of rooms per dwelling.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age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: proportion of owner-occupied units built prior to 1940.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: weighted mean of distances to five Boston employment centres.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rad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: index of accessibility to radial highways.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tax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: full-value property-tax rate per $10,000.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ptratio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: pupil-teacher ratio by town.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lstat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: lower status of the population (percent).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medv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ea typeface="-apple-system"/>
              </a:rPr>
              <a:t>: median value of owner-occupied homes in $1000s.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851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7F36-1C6A-3882-DA48-C18B4106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Dataset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37413-C1D5-FD6A-E6D9-162B291FA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172" y="595425"/>
            <a:ext cx="4702629" cy="864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/>
              <a:t>506 rows (total observed suburbs in Boston)</a:t>
            </a:r>
          </a:p>
          <a:p>
            <a:pPr marL="0" indent="0">
              <a:buNone/>
            </a:pPr>
            <a:r>
              <a:rPr lang="id-ID" sz="1800"/>
              <a:t>11 columns (variables)</a:t>
            </a:r>
            <a:endParaRPr lang="en-ID" sz="18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0EBB4C-E61E-6CC7-F88E-DF9A8E871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4"/>
              </p:ext>
            </p:extLst>
          </p:nvPr>
        </p:nvGraphicFramePr>
        <p:xfrm>
          <a:off x="914401" y="1399494"/>
          <a:ext cx="8787835" cy="495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143">
                  <a:extLst>
                    <a:ext uri="{9D8B030D-6E8A-4147-A177-3AD203B41FA5}">
                      <a16:colId xmlns:a16="http://schemas.microsoft.com/office/drawing/2014/main" val="562989845"/>
                    </a:ext>
                  </a:extLst>
                </a:gridCol>
                <a:gridCol w="841693">
                  <a:extLst>
                    <a:ext uri="{9D8B030D-6E8A-4147-A177-3AD203B41FA5}">
                      <a16:colId xmlns:a16="http://schemas.microsoft.com/office/drawing/2014/main" val="903082756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3974763183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3136497469"/>
                    </a:ext>
                  </a:extLst>
                </a:gridCol>
                <a:gridCol w="609918">
                  <a:extLst>
                    <a:ext uri="{9D8B030D-6E8A-4147-A177-3AD203B41FA5}">
                      <a16:colId xmlns:a16="http://schemas.microsoft.com/office/drawing/2014/main" val="3976010932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1726638914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1717232828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2464310979"/>
                    </a:ext>
                  </a:extLst>
                </a:gridCol>
                <a:gridCol w="746443">
                  <a:extLst>
                    <a:ext uri="{9D8B030D-6E8A-4147-A177-3AD203B41FA5}">
                      <a16:colId xmlns:a16="http://schemas.microsoft.com/office/drawing/2014/main" val="1048402317"/>
                    </a:ext>
                  </a:extLst>
                </a:gridCol>
                <a:gridCol w="482410">
                  <a:extLst>
                    <a:ext uri="{9D8B030D-6E8A-4147-A177-3AD203B41FA5}">
                      <a16:colId xmlns:a16="http://schemas.microsoft.com/office/drawing/2014/main" val="1101339122"/>
                    </a:ext>
                  </a:extLst>
                </a:gridCol>
                <a:gridCol w="505143">
                  <a:extLst>
                    <a:ext uri="{9D8B030D-6E8A-4147-A177-3AD203B41FA5}">
                      <a16:colId xmlns:a16="http://schemas.microsoft.com/office/drawing/2014/main" val="352205467"/>
                    </a:ext>
                  </a:extLst>
                </a:gridCol>
                <a:gridCol w="757492">
                  <a:extLst>
                    <a:ext uri="{9D8B030D-6E8A-4147-A177-3AD203B41FA5}">
                      <a16:colId xmlns:a16="http://schemas.microsoft.com/office/drawing/2014/main" val="4201800291"/>
                    </a:ext>
                  </a:extLst>
                </a:gridCol>
                <a:gridCol w="586423">
                  <a:extLst>
                    <a:ext uri="{9D8B030D-6E8A-4147-A177-3AD203B41FA5}">
                      <a16:colId xmlns:a16="http://schemas.microsoft.com/office/drawing/2014/main" val="2002219323"/>
                    </a:ext>
                  </a:extLst>
                </a:gridCol>
                <a:gridCol w="668655">
                  <a:extLst>
                    <a:ext uri="{9D8B030D-6E8A-4147-A177-3AD203B41FA5}">
                      <a16:colId xmlns:a16="http://schemas.microsoft.com/office/drawing/2014/main" val="883276807"/>
                    </a:ext>
                  </a:extLst>
                </a:gridCol>
              </a:tblGrid>
              <a:tr h="422615">
                <a:tc>
                  <a:txBody>
                    <a:bodyPr/>
                    <a:lstStyle/>
                    <a:p>
                      <a:pPr algn="ctr" fontAlgn="ctr"/>
                      <a:endParaRPr lang="en-ID" sz="14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>
                          <a:effectLst/>
                        </a:rPr>
                        <a:t>crim</a:t>
                      </a:r>
                      <a:endParaRPr lang="en-ID" sz="14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>
                          <a:effectLst/>
                        </a:rPr>
                        <a:t>zn</a:t>
                      </a:r>
                      <a:endParaRPr lang="en-ID" sz="14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indus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chas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nox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dis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ptratio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lstat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medv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3117358"/>
                  </a:ext>
                </a:extLst>
              </a:tr>
              <a:tr h="422615"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0.00632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0.538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6.575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4.0900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15.3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4.98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24.0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897306"/>
                  </a:ext>
                </a:extLst>
              </a:tr>
              <a:tr h="422615"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0.02731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7.07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6.421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78.9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4.9671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9.14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21.6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410729"/>
                  </a:ext>
                </a:extLst>
              </a:tr>
              <a:tr h="422615"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0.02729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7.07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7.185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4.9671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17.8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4.03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34.7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592980"/>
                  </a:ext>
                </a:extLst>
              </a:tr>
              <a:tr h="422615"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0.03237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0.458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6.998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45.8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6.0622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18.7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33.4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0833185"/>
                  </a:ext>
                </a:extLst>
              </a:tr>
              <a:tr h="422615"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>
                          <a:effectLst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0.06905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0.458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7.147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54.2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6.0622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18.7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5.33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36.2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914861"/>
                  </a:ext>
                </a:extLst>
              </a:tr>
              <a:tr h="248597"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547011"/>
                  </a:ext>
                </a:extLst>
              </a:tr>
              <a:tr h="422615"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>
                          <a:effectLst/>
                        </a:rPr>
                        <a:t>501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0.06263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11.93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0.573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6.593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69.1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2.4786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9.67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22.4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316058"/>
                  </a:ext>
                </a:extLst>
              </a:tr>
              <a:tr h="422615"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>
                          <a:effectLst/>
                        </a:rPr>
                        <a:t>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0.04527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11.93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0.573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6.120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76.7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2.2875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9.08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532168"/>
                  </a:ext>
                </a:extLst>
              </a:tr>
              <a:tr h="422615"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>
                          <a:effectLst/>
                        </a:rPr>
                        <a:t>503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0.06076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11.93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0.573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6.976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91.0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2.1675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5.64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23.9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1503212"/>
                  </a:ext>
                </a:extLst>
              </a:tr>
              <a:tr h="422615"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>
                          <a:effectLst/>
                        </a:rPr>
                        <a:t>504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0.10959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11.93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0.573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6.794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89.3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2.3889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22.0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163844"/>
                  </a:ext>
                </a:extLst>
              </a:tr>
              <a:tr h="422615"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>
                          <a:effectLst/>
                        </a:rPr>
                        <a:t>505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0.04741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11.93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0.573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6.030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80.8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2.5050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7.88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11.9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338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2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B2836FF-945C-48EA-A449-7EDFC73F6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0"/>
            <a:ext cx="606974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BC7947-FCF0-4F53-A871-5E847286C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549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E04DFB-DE39-4410-A457-DD1B62DE0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9691" y="176109"/>
            <a:ext cx="6069743" cy="1645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9E428-0BB2-1F82-8623-D9736F7F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9961" y="284176"/>
            <a:ext cx="5094980" cy="1508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Data Types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B2F2DB-4F9F-DD2F-3032-87A0970B6521}"/>
              </a:ext>
            </a:extLst>
          </p:cNvPr>
          <p:cNvSpPr txBox="1">
            <a:spLocks/>
          </p:cNvSpPr>
          <p:nvPr/>
        </p:nvSpPr>
        <p:spPr>
          <a:xfrm>
            <a:off x="6454363" y="2011680"/>
            <a:ext cx="5090578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182880"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1500">
                <a:solidFill>
                  <a:schemeClr val="bg1"/>
                </a:solidFill>
              </a:rPr>
              <a:t>float64 = Decimal values</a:t>
            </a:r>
          </a:p>
          <a:p>
            <a:pPr marL="0" indent="-182880"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1500">
                <a:solidFill>
                  <a:schemeClr val="bg1"/>
                </a:solidFill>
              </a:rPr>
              <a:t>int64 = Integer values</a:t>
            </a:r>
          </a:p>
          <a:p>
            <a:pPr marL="0" indent="-182880">
              <a:buClr>
                <a:schemeClr val="tx1"/>
              </a:buClr>
              <a:buFont typeface="Wingdings" pitchFamily="2" charset="2"/>
              <a:buChar char=""/>
            </a:pPr>
            <a:endParaRPr lang="en-US" sz="1500">
              <a:solidFill>
                <a:schemeClr val="bg1"/>
              </a:solidFill>
            </a:endParaRPr>
          </a:p>
          <a:p>
            <a:pPr marL="0" indent="-182880"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1500">
                <a:solidFill>
                  <a:schemeClr val="bg1"/>
                </a:solidFill>
              </a:rPr>
              <a:t>Clearly quantitative variables including </a:t>
            </a:r>
            <a:r>
              <a:rPr lang="id-ID" sz="1500">
                <a:solidFill>
                  <a:schemeClr val="bg1"/>
                </a:solidFill>
              </a:rPr>
              <a:t>keywords</a:t>
            </a:r>
            <a:r>
              <a:rPr lang="en-US" sz="1500">
                <a:solidFill>
                  <a:schemeClr val="bg1"/>
                </a:solidFill>
              </a:rPr>
              <a:t> such as “Per capita”, “Proportion”, “Concentration”, etc.</a:t>
            </a:r>
          </a:p>
          <a:p>
            <a:pPr marL="0" indent="-182880">
              <a:buClr>
                <a:schemeClr val="tx1"/>
              </a:buClr>
              <a:buFont typeface="Wingdings" pitchFamily="2" charset="2"/>
              <a:buChar char=""/>
            </a:pPr>
            <a:endParaRPr lang="en-US" sz="1500">
              <a:solidFill>
                <a:schemeClr val="bg1"/>
              </a:solidFill>
            </a:endParaRPr>
          </a:p>
          <a:p>
            <a:pPr marL="0" indent="-182880"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1500">
                <a:solidFill>
                  <a:schemeClr val="bg1"/>
                </a:solidFill>
              </a:rPr>
              <a:t>Clearly categorical variables including “dummy variable”.</a:t>
            </a:r>
          </a:p>
          <a:p>
            <a:pPr marL="0" indent="-182880">
              <a:buClr>
                <a:schemeClr val="tx1"/>
              </a:buClr>
              <a:buFont typeface="Wingdings" pitchFamily="2" charset="2"/>
              <a:buChar char=""/>
            </a:pPr>
            <a:endParaRPr lang="en-US" sz="1500">
              <a:solidFill>
                <a:schemeClr val="bg1"/>
              </a:solidFill>
            </a:endParaRPr>
          </a:p>
          <a:p>
            <a:pPr marL="0" indent="-182880"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1500">
                <a:solidFill>
                  <a:schemeClr val="bg1"/>
                </a:solidFill>
              </a:rPr>
              <a:t>Vague variable, </a:t>
            </a:r>
            <a:r>
              <a:rPr lang="id-ID" sz="1500">
                <a:solidFill>
                  <a:schemeClr val="bg1"/>
                </a:solidFill>
              </a:rPr>
              <a:t>which is </a:t>
            </a:r>
            <a:r>
              <a:rPr lang="en-US" sz="1500">
                <a:solidFill>
                  <a:schemeClr val="accent6"/>
                </a:solidFill>
                <a:highlight>
                  <a:srgbClr val="FFFF00"/>
                </a:highlight>
              </a:rPr>
              <a:t>rad</a:t>
            </a:r>
            <a:r>
              <a:rPr lang="en-US" sz="1500">
                <a:solidFill>
                  <a:schemeClr val="bg1"/>
                </a:solidFill>
              </a:rPr>
              <a:t> (index of accessibility to radial highways), can be checked for its unique values, returning:</a:t>
            </a:r>
          </a:p>
          <a:p>
            <a:pPr marL="0" indent="-182880"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1500">
                <a:solidFill>
                  <a:schemeClr val="bg1"/>
                </a:solidFill>
              </a:rPr>
              <a:t>    array([ 1,  2,  3,  5,  4,  8,  6,  7, 24], dtype=int64)</a:t>
            </a:r>
          </a:p>
          <a:p>
            <a:pPr marL="0" indent="-182880">
              <a:buClr>
                <a:schemeClr val="tx1"/>
              </a:buClr>
              <a:buFont typeface="Wingdings" pitchFamily="2" charset="2"/>
              <a:buChar char=""/>
            </a:pPr>
            <a:r>
              <a:rPr lang="en-US" sz="1500">
                <a:solidFill>
                  <a:schemeClr val="bg1"/>
                </a:solidFill>
              </a:rPr>
              <a:t>Thus, also judging its context, it is an ordinal variable.</a:t>
            </a:r>
          </a:p>
          <a:p>
            <a:pPr marL="0" indent="-182880">
              <a:buClr>
                <a:schemeClr val="tx1"/>
              </a:buClr>
              <a:buFont typeface="Wingdings" pitchFamily="2" charset="2"/>
              <a:buChar char=""/>
            </a:pPr>
            <a:endParaRPr lang="en-US" sz="1500">
              <a:solidFill>
                <a:schemeClr val="bg1"/>
              </a:solidFill>
            </a:endParaRPr>
          </a:p>
          <a:p>
            <a:pPr marL="0" indent="-182880">
              <a:buClr>
                <a:schemeClr val="tx1"/>
              </a:buClr>
              <a:buFont typeface="Wingdings" pitchFamily="2" charset="2"/>
              <a:buChar char=""/>
            </a:pPr>
            <a:endParaRPr lang="en-US" sz="15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E54A323-FB0A-4086-8A7E-E888BB68A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2383877"/>
              </p:ext>
            </p:extLst>
          </p:nvPr>
        </p:nvGraphicFramePr>
        <p:xfrm>
          <a:off x="634275" y="907995"/>
          <a:ext cx="4851142" cy="500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001">
                  <a:extLst>
                    <a:ext uri="{9D8B030D-6E8A-4147-A177-3AD203B41FA5}">
                      <a16:colId xmlns:a16="http://schemas.microsoft.com/office/drawing/2014/main" val="1846475524"/>
                    </a:ext>
                  </a:extLst>
                </a:gridCol>
                <a:gridCol w="1000260">
                  <a:extLst>
                    <a:ext uri="{9D8B030D-6E8A-4147-A177-3AD203B41FA5}">
                      <a16:colId xmlns:a16="http://schemas.microsoft.com/office/drawing/2014/main" val="195836068"/>
                    </a:ext>
                  </a:extLst>
                </a:gridCol>
                <a:gridCol w="1551714">
                  <a:extLst>
                    <a:ext uri="{9D8B030D-6E8A-4147-A177-3AD203B41FA5}">
                      <a16:colId xmlns:a16="http://schemas.microsoft.com/office/drawing/2014/main" val="1657447070"/>
                    </a:ext>
                  </a:extLst>
                </a:gridCol>
                <a:gridCol w="852762">
                  <a:extLst>
                    <a:ext uri="{9D8B030D-6E8A-4147-A177-3AD203B41FA5}">
                      <a16:colId xmlns:a16="http://schemas.microsoft.com/office/drawing/2014/main" val="3395520498"/>
                    </a:ext>
                  </a:extLst>
                </a:gridCol>
                <a:gridCol w="957405">
                  <a:extLst>
                    <a:ext uri="{9D8B030D-6E8A-4147-A177-3AD203B41FA5}">
                      <a16:colId xmlns:a16="http://schemas.microsoft.com/office/drawing/2014/main" val="641137400"/>
                    </a:ext>
                  </a:extLst>
                </a:gridCol>
              </a:tblGrid>
              <a:tr h="357184">
                <a:tc>
                  <a:txBody>
                    <a:bodyPr/>
                    <a:lstStyle/>
                    <a:p>
                      <a:pPr algn="r" fontAlgn="ctr"/>
                      <a:endParaRPr lang="en-ID" sz="1500" b="1">
                        <a:effectLst/>
                      </a:endParaRP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d-ID" sz="1500" b="1">
                          <a:effectLst/>
                        </a:rPr>
                        <a:t>Columns</a:t>
                      </a:r>
                      <a:endParaRPr lang="en-ID" sz="1500" b="1">
                        <a:effectLst/>
                      </a:endParaRP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 b="1">
                          <a:effectLst/>
                        </a:rPr>
                        <a:t>Non-Null Count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 b="1">
                          <a:effectLst/>
                        </a:rPr>
                        <a:t>Dtype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 b="1">
                          <a:effectLst/>
                        </a:rPr>
                        <a:t>Uniques</a:t>
                      </a:r>
                    </a:p>
                  </a:txBody>
                  <a:tcPr marL="95674" marR="95674" marT="47837" marB="47837" anchor="ctr"/>
                </a:tc>
                <a:extLst>
                  <a:ext uri="{0D108BD9-81ED-4DB2-BD59-A6C34878D82A}">
                    <a16:rowId xmlns:a16="http://schemas.microsoft.com/office/drawing/2014/main" val="1826141997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 b="1">
                          <a:effectLst/>
                        </a:rPr>
                        <a:t>0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crim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506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float64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504</a:t>
                      </a:r>
                    </a:p>
                  </a:txBody>
                  <a:tcPr marL="95674" marR="95674" marT="47837" marB="47837" anchor="ctr"/>
                </a:tc>
                <a:extLst>
                  <a:ext uri="{0D108BD9-81ED-4DB2-BD59-A6C34878D82A}">
                    <a16:rowId xmlns:a16="http://schemas.microsoft.com/office/drawing/2014/main" val="3914627291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 b="1">
                          <a:effectLst/>
                        </a:rPr>
                        <a:t>1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zn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506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float64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26</a:t>
                      </a:r>
                    </a:p>
                  </a:txBody>
                  <a:tcPr marL="95674" marR="95674" marT="47837" marB="47837" anchor="ctr"/>
                </a:tc>
                <a:extLst>
                  <a:ext uri="{0D108BD9-81ED-4DB2-BD59-A6C34878D82A}">
                    <a16:rowId xmlns:a16="http://schemas.microsoft.com/office/drawing/2014/main" val="2693661355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 b="1">
                          <a:effectLst/>
                        </a:rPr>
                        <a:t>2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indus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506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float64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76</a:t>
                      </a:r>
                    </a:p>
                  </a:txBody>
                  <a:tcPr marL="95674" marR="95674" marT="47837" marB="47837" anchor="ctr"/>
                </a:tc>
                <a:extLst>
                  <a:ext uri="{0D108BD9-81ED-4DB2-BD59-A6C34878D82A}">
                    <a16:rowId xmlns:a16="http://schemas.microsoft.com/office/drawing/2014/main" val="1318354661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 b="1">
                          <a:effectLst/>
                        </a:rPr>
                        <a:t>3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chas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506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int64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2</a:t>
                      </a:r>
                    </a:p>
                  </a:txBody>
                  <a:tcPr marL="95674" marR="95674" marT="47837" marB="47837" anchor="ctr"/>
                </a:tc>
                <a:extLst>
                  <a:ext uri="{0D108BD9-81ED-4DB2-BD59-A6C34878D82A}">
                    <a16:rowId xmlns:a16="http://schemas.microsoft.com/office/drawing/2014/main" val="3142967032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 b="1">
                          <a:effectLst/>
                        </a:rPr>
                        <a:t>4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nox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506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float64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81</a:t>
                      </a:r>
                    </a:p>
                  </a:txBody>
                  <a:tcPr marL="95674" marR="95674" marT="47837" marB="47837" anchor="ctr"/>
                </a:tc>
                <a:extLst>
                  <a:ext uri="{0D108BD9-81ED-4DB2-BD59-A6C34878D82A}">
                    <a16:rowId xmlns:a16="http://schemas.microsoft.com/office/drawing/2014/main" val="2110281339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 b="1">
                          <a:effectLst/>
                        </a:rPr>
                        <a:t>5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rm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506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float64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446</a:t>
                      </a:r>
                    </a:p>
                  </a:txBody>
                  <a:tcPr marL="95674" marR="95674" marT="47837" marB="47837" anchor="ctr"/>
                </a:tc>
                <a:extLst>
                  <a:ext uri="{0D108BD9-81ED-4DB2-BD59-A6C34878D82A}">
                    <a16:rowId xmlns:a16="http://schemas.microsoft.com/office/drawing/2014/main" val="2172868897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 b="1">
                          <a:effectLst/>
                        </a:rPr>
                        <a:t>6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age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506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float64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356</a:t>
                      </a:r>
                    </a:p>
                  </a:txBody>
                  <a:tcPr marL="95674" marR="95674" marT="47837" marB="47837" anchor="ctr"/>
                </a:tc>
                <a:extLst>
                  <a:ext uri="{0D108BD9-81ED-4DB2-BD59-A6C34878D82A}">
                    <a16:rowId xmlns:a16="http://schemas.microsoft.com/office/drawing/2014/main" val="252550081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 b="1">
                          <a:effectLst/>
                        </a:rPr>
                        <a:t>7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dis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506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float64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412</a:t>
                      </a:r>
                    </a:p>
                  </a:txBody>
                  <a:tcPr marL="95674" marR="95674" marT="47837" marB="47837" anchor="ctr"/>
                </a:tc>
                <a:extLst>
                  <a:ext uri="{0D108BD9-81ED-4DB2-BD59-A6C34878D82A}">
                    <a16:rowId xmlns:a16="http://schemas.microsoft.com/office/drawing/2014/main" val="3186987818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 b="1">
                          <a:effectLst/>
                        </a:rPr>
                        <a:t>8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rad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506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int64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9</a:t>
                      </a:r>
                    </a:p>
                  </a:txBody>
                  <a:tcPr marL="95674" marR="95674" marT="47837" marB="47837" anchor="ctr"/>
                </a:tc>
                <a:extLst>
                  <a:ext uri="{0D108BD9-81ED-4DB2-BD59-A6C34878D82A}">
                    <a16:rowId xmlns:a16="http://schemas.microsoft.com/office/drawing/2014/main" val="2148851379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 b="1">
                          <a:effectLst/>
                        </a:rPr>
                        <a:t>9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tax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506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int64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66</a:t>
                      </a:r>
                    </a:p>
                  </a:txBody>
                  <a:tcPr marL="95674" marR="95674" marT="47837" marB="47837" anchor="ctr"/>
                </a:tc>
                <a:extLst>
                  <a:ext uri="{0D108BD9-81ED-4DB2-BD59-A6C34878D82A}">
                    <a16:rowId xmlns:a16="http://schemas.microsoft.com/office/drawing/2014/main" val="1693022043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 b="1">
                          <a:effectLst/>
                        </a:rPr>
                        <a:t>10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ptratio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506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float64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46</a:t>
                      </a:r>
                    </a:p>
                  </a:txBody>
                  <a:tcPr marL="95674" marR="95674" marT="47837" marB="47837" anchor="ctr"/>
                </a:tc>
                <a:extLst>
                  <a:ext uri="{0D108BD9-81ED-4DB2-BD59-A6C34878D82A}">
                    <a16:rowId xmlns:a16="http://schemas.microsoft.com/office/drawing/2014/main" val="1350965483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 b="1">
                          <a:effectLst/>
                        </a:rPr>
                        <a:t>11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lstat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506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float64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455</a:t>
                      </a:r>
                    </a:p>
                  </a:txBody>
                  <a:tcPr marL="95674" marR="95674" marT="47837" marB="47837" anchor="ctr"/>
                </a:tc>
                <a:extLst>
                  <a:ext uri="{0D108BD9-81ED-4DB2-BD59-A6C34878D82A}">
                    <a16:rowId xmlns:a16="http://schemas.microsoft.com/office/drawing/2014/main" val="4084884406"/>
                  </a:ext>
                </a:extLst>
              </a:tr>
              <a:tr h="357184"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 b="1">
                          <a:effectLst/>
                        </a:rPr>
                        <a:t>12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medv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506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float64</a:t>
                      </a:r>
                    </a:p>
                  </a:txBody>
                  <a:tcPr marL="95674" marR="95674" marT="47837" marB="47837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500">
                          <a:effectLst/>
                        </a:rPr>
                        <a:t>229</a:t>
                      </a:r>
                    </a:p>
                  </a:txBody>
                  <a:tcPr marL="95674" marR="95674" marT="47837" marB="47837" anchor="ctr"/>
                </a:tc>
                <a:extLst>
                  <a:ext uri="{0D108BD9-81ED-4DB2-BD59-A6C34878D82A}">
                    <a16:rowId xmlns:a16="http://schemas.microsoft.com/office/drawing/2014/main" val="2171118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027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DD154-6FBD-B145-88CF-5435D96A6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976" y="147411"/>
            <a:ext cx="9784080" cy="1508760"/>
          </a:xfrm>
        </p:spPr>
        <p:txBody>
          <a:bodyPr/>
          <a:lstStyle/>
          <a:p>
            <a:r>
              <a:rPr lang="id-ID"/>
              <a:t>Pairwise Comparison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EE90-CD19-00E4-D188-4968D6E9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973" y="1968246"/>
            <a:ext cx="5148942" cy="4780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/>
              <a:t>From the scatter matrix diagram, it can be seen that some relationships:</a:t>
            </a:r>
          </a:p>
          <a:p>
            <a:r>
              <a:rPr lang="id-ID" sz="1800"/>
              <a:t>Can be modeled with linear regression.</a:t>
            </a:r>
          </a:p>
          <a:p>
            <a:r>
              <a:rPr lang="id-ID" sz="1800"/>
              <a:t>Shows clustering</a:t>
            </a:r>
          </a:p>
          <a:p>
            <a:r>
              <a:rPr lang="id-ID" sz="1800"/>
              <a:t>Has ≥ 1 categorical variables, unsuitable for scatter plot.</a:t>
            </a:r>
          </a:p>
          <a:p>
            <a:pPr marL="0" indent="0">
              <a:buNone/>
            </a:pPr>
            <a:endParaRPr lang="id-ID" sz="1800"/>
          </a:p>
          <a:p>
            <a:pPr marL="0" indent="0">
              <a:buNone/>
            </a:pPr>
            <a:r>
              <a:rPr lang="id-ID" sz="1800"/>
              <a:t>Pairwise relationships is not discussed further.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C11F6-9A37-4AE0-ACBA-4AFE75503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2" y="1445732"/>
            <a:ext cx="5148943" cy="504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3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A08A-6293-EACB-8C81-86BE534E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Interpretation, Industrial Areas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5F3DF-6142-674C-CC5A-30399F2D1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004" y="1825625"/>
            <a:ext cx="10515600" cy="427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1800"/>
              <a:t>2 suburbs has the lowest median value of owner-occupied homes, being 5.0.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7410C2-94B9-0ADA-824C-597C0212D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23492"/>
              </p:ext>
            </p:extLst>
          </p:nvPr>
        </p:nvGraphicFramePr>
        <p:xfrm>
          <a:off x="838200" y="2253343"/>
          <a:ext cx="10210800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990660164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2855458854"/>
                    </a:ext>
                  </a:extLst>
                </a:gridCol>
                <a:gridCol w="653143">
                  <a:extLst>
                    <a:ext uri="{9D8B030D-6E8A-4147-A177-3AD203B41FA5}">
                      <a16:colId xmlns:a16="http://schemas.microsoft.com/office/drawing/2014/main" val="1650327190"/>
                    </a:ext>
                  </a:extLst>
                </a:gridCol>
                <a:gridCol w="674915">
                  <a:extLst>
                    <a:ext uri="{9D8B030D-6E8A-4147-A177-3AD203B41FA5}">
                      <a16:colId xmlns:a16="http://schemas.microsoft.com/office/drawing/2014/main" val="230802264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20727879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34152175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6422543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37731637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1928429649"/>
                    </a:ext>
                  </a:extLst>
                </a:gridCol>
                <a:gridCol w="555172">
                  <a:extLst>
                    <a:ext uri="{9D8B030D-6E8A-4147-A177-3AD203B41FA5}">
                      <a16:colId xmlns:a16="http://schemas.microsoft.com/office/drawing/2014/main" val="3472777339"/>
                    </a:ext>
                  </a:extLst>
                </a:gridCol>
                <a:gridCol w="674914">
                  <a:extLst>
                    <a:ext uri="{9D8B030D-6E8A-4147-A177-3AD203B41FA5}">
                      <a16:colId xmlns:a16="http://schemas.microsoft.com/office/drawing/2014/main" val="151163726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36149728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828643437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13190457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endParaRPr lang="en-ID" sz="14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>
                          <a:effectLst/>
                        </a:rPr>
                        <a:t>crim</a:t>
                      </a:r>
                      <a:endParaRPr lang="en-ID" sz="14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zn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indus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chas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nox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dis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ptratio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lstat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</a:rPr>
                        <a:t>medv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943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>
                          <a:effectLst/>
                        </a:rPr>
                        <a:t>398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38.3518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5.453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1.4896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30.59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>
                          <a:effectLst/>
                        </a:rPr>
                        <a:t>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67.9208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18.1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5.683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1.4254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22.98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5.0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32788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100EA4-72DA-C523-B8F4-E65E51520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956623"/>
              </p:ext>
            </p:extLst>
          </p:nvPr>
        </p:nvGraphicFramePr>
        <p:xfrm>
          <a:off x="838200" y="3941837"/>
          <a:ext cx="1025646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>
                  <a:extLst>
                    <a:ext uri="{9D8B030D-6E8A-4147-A177-3AD203B41FA5}">
                      <a16:colId xmlns:a16="http://schemas.microsoft.com/office/drawing/2014/main" val="758487622"/>
                    </a:ext>
                  </a:extLst>
                </a:gridCol>
                <a:gridCol w="1032193">
                  <a:extLst>
                    <a:ext uri="{9D8B030D-6E8A-4147-A177-3AD203B41FA5}">
                      <a16:colId xmlns:a16="http://schemas.microsoft.com/office/drawing/2014/main" val="46929100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462517554"/>
                    </a:ext>
                  </a:extLst>
                </a:gridCol>
                <a:gridCol w="670243">
                  <a:extLst>
                    <a:ext uri="{9D8B030D-6E8A-4147-A177-3AD203B41FA5}">
                      <a16:colId xmlns:a16="http://schemas.microsoft.com/office/drawing/2014/main" val="1443410660"/>
                    </a:ext>
                  </a:extLst>
                </a:gridCol>
                <a:gridCol w="609917">
                  <a:extLst>
                    <a:ext uri="{9D8B030D-6E8A-4147-A177-3AD203B41FA5}">
                      <a16:colId xmlns:a16="http://schemas.microsoft.com/office/drawing/2014/main" val="3884914375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1067538702"/>
                    </a:ext>
                  </a:extLst>
                </a:gridCol>
                <a:gridCol w="746443">
                  <a:extLst>
                    <a:ext uri="{9D8B030D-6E8A-4147-A177-3AD203B41FA5}">
                      <a16:colId xmlns:a16="http://schemas.microsoft.com/office/drawing/2014/main" val="3160046559"/>
                    </a:ext>
                  </a:extLst>
                </a:gridCol>
                <a:gridCol w="841693">
                  <a:extLst>
                    <a:ext uri="{9D8B030D-6E8A-4147-A177-3AD203B41FA5}">
                      <a16:colId xmlns:a16="http://schemas.microsoft.com/office/drawing/2014/main" val="1017693290"/>
                    </a:ext>
                  </a:extLst>
                </a:gridCol>
                <a:gridCol w="1032193">
                  <a:extLst>
                    <a:ext uri="{9D8B030D-6E8A-4147-A177-3AD203B41FA5}">
                      <a16:colId xmlns:a16="http://schemas.microsoft.com/office/drawing/2014/main" val="628091009"/>
                    </a:ext>
                  </a:extLst>
                </a:gridCol>
                <a:gridCol w="555943">
                  <a:extLst>
                    <a:ext uri="{9D8B030D-6E8A-4147-A177-3AD203B41FA5}">
                      <a16:colId xmlns:a16="http://schemas.microsoft.com/office/drawing/2014/main" val="2555867974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3711170255"/>
                    </a:ext>
                  </a:extLst>
                </a:gridCol>
                <a:gridCol w="757491">
                  <a:extLst>
                    <a:ext uri="{9D8B030D-6E8A-4147-A177-3AD203B41FA5}">
                      <a16:colId xmlns:a16="http://schemas.microsoft.com/office/drawing/2014/main" val="3561316275"/>
                    </a:ext>
                  </a:extLst>
                </a:gridCol>
                <a:gridCol w="746443">
                  <a:extLst>
                    <a:ext uri="{9D8B030D-6E8A-4147-A177-3AD203B41FA5}">
                      <a16:colId xmlns:a16="http://schemas.microsoft.com/office/drawing/2014/main" val="1616997027"/>
                    </a:ext>
                  </a:extLst>
                </a:gridCol>
                <a:gridCol w="746443">
                  <a:extLst>
                    <a:ext uri="{9D8B030D-6E8A-4147-A177-3AD203B41FA5}">
                      <a16:colId xmlns:a16="http://schemas.microsoft.com/office/drawing/2014/main" val="164942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ID" sz="14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d-ID" sz="1400" b="1">
                          <a:effectLst/>
                        </a:rPr>
                        <a:t>crim</a:t>
                      </a:r>
                      <a:endParaRPr lang="en-ID" sz="1400" b="1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zn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indus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chas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nox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dis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ptratio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lstat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400" b="1">
                          <a:effectLst/>
                        </a:rPr>
                        <a:t>medv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9993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>
                          <a:effectLst/>
                        </a:rPr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0.006320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0.385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3.5610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2.900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1.129600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187.0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12.60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1.730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19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>
                          <a:effectLst/>
                        </a:rPr>
                        <a:t>25%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0.082045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5.19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0.449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5.8855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45.025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2.100175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279.0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17.40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6.950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17.025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25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>
                          <a:effectLst/>
                        </a:rPr>
                        <a:t>50%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0.256510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9.69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0.538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6.2085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77.500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3.207450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5.0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330.0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19.05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11.360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21.200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661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>
                          <a:effectLst/>
                        </a:rPr>
                        <a:t>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3.677083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18.10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0.624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6.6235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94.075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5.188425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666.0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16.955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25.000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55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 b="1">
                          <a:effectLst/>
                        </a:rPr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88.976200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100.0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27.74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0.871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8.7800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100.000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12.126500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24.0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711.0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22.00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37.970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D" sz="1400">
                          <a:effectLst/>
                        </a:rPr>
                        <a:t>50.000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99241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BBA4F8-70D6-D3B9-282B-A3651C915E29}"/>
              </a:ext>
            </a:extLst>
          </p:cNvPr>
          <p:cNvSpPr txBox="1">
            <a:spLocks/>
          </p:cNvSpPr>
          <p:nvPr/>
        </p:nvSpPr>
        <p:spPr>
          <a:xfrm>
            <a:off x="775004" y="3572919"/>
            <a:ext cx="10515600" cy="427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1800"/>
              <a:t>These are the descriptive statistics of the initial Boston suburbs (unfiltered).</a:t>
            </a:r>
          </a:p>
        </p:txBody>
      </p:sp>
    </p:spTree>
    <p:extLst>
      <p:ext uri="{BB962C8B-B14F-4D97-AF65-F5344CB8AC3E}">
        <p14:creationId xmlns:p14="http://schemas.microsoft.com/office/powerpoint/2010/main" val="724089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A781D-67F5-F482-C959-20FEC128B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49A0-0A56-1BB2-31A6-AF273EAB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Interpretation, Industrial Areas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9BE5-E512-8BF3-F905-1B93216FE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61" y="2217510"/>
            <a:ext cx="10515600" cy="4520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1800"/>
              <a:t>These might be industrial areas, as there are:</a:t>
            </a:r>
            <a:endParaRPr lang="id-ID" sz="1800"/>
          </a:p>
          <a:p>
            <a:r>
              <a:rPr lang="id-ID" sz="1800"/>
              <a:t>Zero</a:t>
            </a:r>
            <a:r>
              <a:rPr lang="en-ID" sz="1800"/>
              <a:t> large/spacious residential areas, suggesting that living areas is scattered.</a:t>
            </a:r>
            <a:endParaRPr lang="id-ID" sz="1800"/>
          </a:p>
          <a:p>
            <a:r>
              <a:rPr lang="en-ID" sz="1800"/>
              <a:t>High non-retail (e.g. industrial, manufacturing) business percentage</a:t>
            </a:r>
            <a:endParaRPr lang="id-ID" sz="1800"/>
          </a:p>
          <a:p>
            <a:r>
              <a:rPr lang="en-ID" sz="1800"/>
              <a:t>Doesn't bound river (to avoid pollution), closely related with the high nitrogen oxides ppm</a:t>
            </a:r>
            <a:endParaRPr lang="id-ID" sz="1800"/>
          </a:p>
          <a:p>
            <a:r>
              <a:rPr lang="en-ID" sz="1800"/>
              <a:t>Very close to employment centres for recruitments and radial highways for employees transportation</a:t>
            </a:r>
            <a:endParaRPr lang="id-ID" sz="1800"/>
          </a:p>
          <a:p>
            <a:r>
              <a:rPr lang="en-ID" sz="1800"/>
              <a:t>High percentage of lower status of the population</a:t>
            </a:r>
            <a:endParaRPr lang="id-ID" sz="1800"/>
          </a:p>
          <a:p>
            <a:r>
              <a:rPr lang="en-ID" sz="1800"/>
              <a:t>Owner-occupied homes is cheap, might be related to the lower status of the population, such as laborers.</a:t>
            </a:r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384002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F3E86B-61E2-97B4-A935-C7554E5A0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0420-61F8-B76F-223E-37FF9A1E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9597" y="256259"/>
            <a:ext cx="3712403" cy="1637855"/>
          </a:xfrm>
        </p:spPr>
        <p:txBody>
          <a:bodyPr>
            <a:normAutofit/>
          </a:bodyPr>
          <a:lstStyle/>
          <a:p>
            <a:r>
              <a:rPr lang="id-ID" sz="3200"/>
              <a:t>Interpretation, Wealthy Neighborhood</a:t>
            </a:r>
            <a:endParaRPr lang="en-ID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3D760-B758-7179-CD18-AA6214A2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4994" y="2434202"/>
            <a:ext cx="3418560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z="2000"/>
              <a:t>The amount of suburbs averaging </a:t>
            </a:r>
            <a:r>
              <a:rPr lang="id-ID" sz="2000"/>
              <a:t>&gt;8 rooms </a:t>
            </a:r>
            <a:r>
              <a:rPr lang="en-ID" sz="2000"/>
              <a:t>per dwelling </a:t>
            </a:r>
            <a:r>
              <a:rPr lang="id-ID" sz="2000"/>
              <a:t>(13) </a:t>
            </a:r>
            <a:r>
              <a:rPr lang="en-ID" sz="2000"/>
              <a:t>is considerably less than &gt;7 rooms per dwelling</a:t>
            </a:r>
            <a:r>
              <a:rPr lang="id-ID" sz="2000"/>
              <a:t> (64)</a:t>
            </a:r>
            <a:r>
              <a:rPr lang="en-ID" sz="2000"/>
              <a:t>. </a:t>
            </a:r>
            <a:endParaRPr lang="id-ID" sz="2000"/>
          </a:p>
          <a:p>
            <a:pPr marL="0" indent="0">
              <a:buNone/>
            </a:pPr>
            <a:r>
              <a:rPr lang="en-ID" sz="2000"/>
              <a:t>This suggests that there might be a variable difference between the &gt;8 suburbs and &gt;7 suburbs, or the unfiltered suburbs dataset.</a:t>
            </a:r>
            <a:endParaRPr lang="id-ID" sz="2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64A3D2-5B6A-38F2-9073-DA9D00EB2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78" y="544286"/>
            <a:ext cx="8218319" cy="547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2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2E9AB-E1DB-1866-9C38-207FD3B20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71A6-0C7C-8684-A8B7-301D298C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Interpretation, Wealthy Neighborhood</a:t>
            </a:r>
            <a:endParaRPr lang="en-ID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5AE1FDE-0635-3009-41D1-665CBFB9C6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240182"/>
              </p:ext>
            </p:extLst>
          </p:nvPr>
        </p:nvGraphicFramePr>
        <p:xfrm>
          <a:off x="838200" y="1499052"/>
          <a:ext cx="9514114" cy="258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663CC2-4B22-5E20-AC95-4D8C225DC25A}"/>
              </a:ext>
            </a:extLst>
          </p:cNvPr>
          <p:cNvSpPr txBox="1">
            <a:spLocks/>
          </p:cNvSpPr>
          <p:nvPr/>
        </p:nvSpPr>
        <p:spPr>
          <a:xfrm>
            <a:off x="4421718" y="3927786"/>
            <a:ext cx="10515600" cy="28623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800"/>
              <a:t>Another distinction, which is:</a:t>
            </a:r>
            <a:endParaRPr lang="id-ID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800"/>
              <a:t> </a:t>
            </a:r>
            <a:r>
              <a:rPr lang="en-ID" sz="1800"/>
              <a:t>Lower proportion of non-retail business,</a:t>
            </a:r>
            <a:endParaRPr lang="id-ID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800"/>
              <a:t> </a:t>
            </a:r>
            <a:r>
              <a:rPr lang="en-ID" sz="1800"/>
              <a:t>Larger % of living area bounding Charles River,</a:t>
            </a:r>
            <a:endParaRPr lang="id-ID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800"/>
              <a:t> </a:t>
            </a:r>
            <a:r>
              <a:rPr lang="en-ID" sz="1800"/>
              <a:t>Slightly lower mean NO2 conc, with less variance (no extra high NO2),</a:t>
            </a:r>
            <a:endParaRPr lang="id-ID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800"/>
              <a:t> </a:t>
            </a:r>
            <a:r>
              <a:rPr lang="en-ID" sz="1800"/>
              <a:t>Average number of rooms per dwelling is high; between 8 and 9,</a:t>
            </a:r>
            <a:endParaRPr lang="id-ID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800"/>
              <a:t> </a:t>
            </a:r>
            <a:r>
              <a:rPr lang="en-ID" sz="1800"/>
              <a:t>Large % of old homes,</a:t>
            </a:r>
            <a:endParaRPr lang="id-ID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800"/>
              <a:t>Mainly less accessible to radial highways, and</a:t>
            </a:r>
            <a:endParaRPr lang="id-ID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d-ID" sz="1800"/>
              <a:t> </a:t>
            </a:r>
            <a:r>
              <a:rPr lang="en-ID" sz="1800"/>
              <a:t>Lower property-tax rate.</a:t>
            </a:r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2065491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705</TotalTime>
  <Words>1059</Words>
  <Application>Microsoft Office PowerPoint</Application>
  <PresentationFormat>Widescreen</PresentationFormat>
  <Paragraphs>433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Consolas</vt:lpstr>
      <vt:lpstr>Corbel</vt:lpstr>
      <vt:lpstr>Wingdings</vt:lpstr>
      <vt:lpstr>Banded</vt:lpstr>
      <vt:lpstr>Exploratory Data Analysis: Boston Data</vt:lpstr>
      <vt:lpstr>Variable Explanation</vt:lpstr>
      <vt:lpstr>Dataset</vt:lpstr>
      <vt:lpstr>Data Types</vt:lpstr>
      <vt:lpstr>Pairwise Comparison</vt:lpstr>
      <vt:lpstr>Interpretation, Industrial Areas</vt:lpstr>
      <vt:lpstr>Interpretation, Industrial Areas</vt:lpstr>
      <vt:lpstr>Interpretation, Wealthy Neighborhood</vt:lpstr>
      <vt:lpstr>Interpretation, Wealthy Neighborhood</vt:lpstr>
      <vt:lpstr>Appendix: Interesting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Yutaka Taro Kusumah</dc:creator>
  <cp:lastModifiedBy>Yutaka Taro Kusumah</cp:lastModifiedBy>
  <cp:revision>2</cp:revision>
  <dcterms:created xsi:type="dcterms:W3CDTF">2025-01-12T01:08:04Z</dcterms:created>
  <dcterms:modified xsi:type="dcterms:W3CDTF">2025-01-12T13:00:10Z</dcterms:modified>
</cp:coreProperties>
</file>