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757" r:id="rId6"/>
    <p:sldId id="1124" r:id="rId7"/>
    <p:sldId id="1125" r:id="rId8"/>
    <p:sldId id="1127" r:id="rId9"/>
    <p:sldId id="1129" r:id="rId10"/>
    <p:sldId id="1130" r:id="rId11"/>
    <p:sldId id="1131" r:id="rId12"/>
    <p:sldId id="1132" r:id="rId13"/>
    <p:sldId id="1134" r:id="rId14"/>
    <p:sldId id="1135" r:id="rId15"/>
    <p:sldId id="1136" r:id="rId16"/>
    <p:sldId id="1137" r:id="rId17"/>
    <p:sldId id="1138" r:id="rId18"/>
    <p:sldId id="1139" r:id="rId19"/>
    <p:sldId id="1140" r:id="rId20"/>
    <p:sldId id="1100" r:id="rId21"/>
    <p:sldId id="1107" r:id="rId22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8" orient="horz" pos="2523" userDrawn="1">
          <p15:clr>
            <a:srgbClr val="A4A3A4"/>
          </p15:clr>
        </p15:guide>
        <p15:guide id="9" pos="2757" userDrawn="1">
          <p15:clr>
            <a:srgbClr val="A4A3A4"/>
          </p15:clr>
        </p15:guide>
        <p15:guide id="10" pos="852" userDrawn="1">
          <p15:clr>
            <a:srgbClr val="A4A3A4"/>
          </p15:clr>
        </p15:guide>
        <p15:guide id="11" orient="horz" pos="527" userDrawn="1">
          <p15:clr>
            <a:srgbClr val="A4A3A4"/>
          </p15:clr>
        </p15:guide>
        <p15:guide id="12" pos="50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  <a:srgbClr val="E0E9F4"/>
    <a:srgbClr val="3D85C6"/>
    <a:srgbClr val="6E95C4"/>
    <a:srgbClr val="FFFFFF"/>
    <a:srgbClr val="777777"/>
    <a:srgbClr val="FF999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84709" autoAdjust="0"/>
  </p:normalViewPr>
  <p:slideViewPr>
    <p:cSldViewPr>
      <p:cViewPr varScale="1">
        <p:scale>
          <a:sx n="94" d="100"/>
          <a:sy n="94" d="100"/>
        </p:scale>
        <p:origin x="1932" y="78"/>
      </p:cViewPr>
      <p:guideLst>
        <p:guide orient="horz" pos="3702"/>
        <p:guide orient="horz" pos="2523"/>
        <p:guide pos="2757"/>
        <p:guide pos="852"/>
        <p:guide orient="horz" pos="527"/>
        <p:guide pos="5025"/>
      </p:guideLst>
    </p:cSldViewPr>
  </p:slideViewPr>
  <p:outlineViewPr>
    <p:cViewPr>
      <p:scale>
        <a:sx n="33" d="100"/>
        <a:sy n="33" d="100"/>
      </p:scale>
      <p:origin x="23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3276" y="-10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C8D0FD-B4CF-49FD-8C70-F9BE97216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D331F0-D45A-4E15-B9A5-BC38A46281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3B72D-175F-4D7D-807F-5BE2AB2BEE5B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D85684-2894-4DDF-A3A2-D18249F850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4A5D0-0A2B-4A61-BB78-A1C0C81BA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0B267-4E89-40FD-AF64-557152A0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67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0F703-5A3E-41D0-BAB2-5B5190C97A0A}" type="datetimeFigureOut">
              <a:rPr lang="ko-KR" altLang="en-US" smtClean="0"/>
              <a:pPr/>
              <a:t>2022-03-28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6125"/>
            <a:ext cx="537527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C61E-19A4-4F8A-BE8B-8CE115801E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09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</a:t>
            </a: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딥러닝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암축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보기 </a:t>
            </a:r>
            <a:r>
              <a:rPr lang="en-US" altLang="ko-KR" dirty="0"/>
              <a:t>– </a:t>
            </a:r>
            <a:r>
              <a:rPr lang="ko-KR" altLang="en-US" dirty="0"/>
              <a:t>슬라이드 마스터  </a:t>
            </a:r>
            <a:r>
              <a:rPr lang="en-US" altLang="ko-KR" dirty="0"/>
              <a:t>--  &lt;#&gt; / </a:t>
            </a:r>
            <a:r>
              <a:rPr lang="ko-KR" altLang="en-US" dirty="0"/>
              <a:t>숫자    이거만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299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86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366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442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27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18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06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91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27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BottleNeck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mobilenet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Pointwise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73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BottleNeck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mobilenet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Pointwise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44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83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24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33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69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66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72480" y="1988840"/>
            <a:ext cx="9361040" cy="15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72480" y="3429000"/>
            <a:ext cx="9361040" cy="15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72480" y="1628800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VISION 2020 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「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From Domestic No. 1 to Global Top 10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」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42577" y="6497431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0" y="53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42577" y="6497431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7456" y="6485429"/>
            <a:ext cx="803524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6712E3FF-7EFB-4CC2-8ED2-D05A2CC18DAD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72480" y="2710508"/>
            <a:ext cx="936932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72480" y="620688"/>
            <a:ext cx="936932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6393160" y="44624"/>
            <a:ext cx="345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VISION 2020 </a:t>
            </a:r>
            <a:r>
              <a:rPr lang="ja-JP" altLang="en-US" sz="900" b="1" dirty="0">
                <a:solidFill>
                  <a:prstClr val="white">
                    <a:lumMod val="50000"/>
                  </a:prstClr>
                </a:solidFill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From Domestic No. 1 to Global Top 10</a:t>
            </a:r>
            <a:r>
              <a:rPr lang="ja-JP" altLang="en-US" sz="900" b="1" dirty="0">
                <a:solidFill>
                  <a:prstClr val="white">
                    <a:lumMod val="50000"/>
                  </a:prstClr>
                </a:solidFill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4"/>
          <p:cNvSpPr txBox="1">
            <a:spLocks noGrp="1"/>
          </p:cNvSpPr>
          <p:nvPr userDrawn="1"/>
        </p:nvSpPr>
        <p:spPr bwMode="auto">
          <a:xfrm>
            <a:off x="9129464" y="65363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defRPr/>
            </a:pPr>
            <a:fld id="{917553B8-798F-42C9-8C03-294BBC9136FD}" type="slidenum">
              <a:rPr lang="en-US" altLang="ko-KR" sz="1200" smtClean="0">
                <a:solidFill>
                  <a:prstClr val="white">
                    <a:lumMod val="50000"/>
                  </a:prst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pPr>
                <a:defRPr/>
              </a:pPr>
              <a:t>‹#›</a:t>
            </a:fld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/9</a:t>
            </a:r>
          </a:p>
        </p:txBody>
      </p:sp>
      <p:sp>
        <p:nvSpPr>
          <p:cNvPr id="13" name="Text Box 96"/>
          <p:cNvSpPr txBox="1">
            <a:spLocks noChangeArrowheads="1"/>
          </p:cNvSpPr>
          <p:nvPr userDrawn="1"/>
        </p:nvSpPr>
        <p:spPr bwMode="auto">
          <a:xfrm rot="19320076">
            <a:off x="2358124" y="2844225"/>
            <a:ext cx="518975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CONFIDENTIAL</a:t>
            </a:r>
          </a:p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ONLY FOR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9" r:id="rId3"/>
    <p:sldLayoutId id="2147483658" r:id="rId4"/>
    <p:sldLayoutId id="2147483667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nsuk.tistory.com/3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en21.org/info/gtbReport/gtbReportDetail.do?articleSeq=GTB_00000000001096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ep-learning-study.tistory.com/528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ehoeskrap.tistory.com/4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jooh95/%EB%94%A5%EB%9F%AC%EB%8B%9D-Quantization%EC%96%91%EC%9E%90%ED%99%94-%EC%A0%95%EB%A6%A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5"/>
          <p:cNvSpPr txBox="1">
            <a:spLocks/>
          </p:cNvSpPr>
          <p:nvPr/>
        </p:nvSpPr>
        <p:spPr bwMode="auto">
          <a:xfrm>
            <a:off x="1723209" y="1421423"/>
            <a:ext cx="6608042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인턴 개인 과제 진행사항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715323" y="2232552"/>
            <a:ext cx="6741022" cy="160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14334" y="2305577"/>
            <a:ext cx="6752429" cy="3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92028" y="4581128"/>
            <a:ext cx="234000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2022. 03. 29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김유탄</a:t>
            </a:r>
            <a:r>
              <a:rPr lang="en-US" altLang="ko-KR" dirty="0"/>
              <a:t> / </a:t>
            </a:r>
            <a:r>
              <a:rPr lang="ko-KR" altLang="en-US" dirty="0"/>
              <a:t>신기술</a:t>
            </a:r>
            <a:r>
              <a:rPr lang="en-US" altLang="ko-KR" dirty="0"/>
              <a:t> Task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D2C153C-F33C-4CCF-8DAF-E25760AD8154}"/>
              </a:ext>
            </a:extLst>
          </p:cNvPr>
          <p:cNvSpPr txBox="1">
            <a:spLocks/>
          </p:cNvSpPr>
          <p:nvPr/>
        </p:nvSpPr>
        <p:spPr bwMode="auto">
          <a:xfrm>
            <a:off x="1781813" y="2557203"/>
            <a:ext cx="6608042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3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68922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10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4625387" y="524145"/>
            <a:ext cx="52806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https://www.kosen21.org/info/gtbReport/gtbReportDetail.do?articleSeq=GTB_0000000000109688</a:t>
            </a:r>
            <a:endParaRPr lang="en-US" altLang="ko-KR" sz="200" dirty="0">
              <a:solidFill>
                <a:srgbClr val="0000FF"/>
              </a:solidFill>
            </a:endParaRPr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Automated Model Compression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440A8-4617-49D1-94EB-8D51F350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3" y="1180100"/>
            <a:ext cx="3412933" cy="2377119"/>
          </a:xfrm>
          <a:prstGeom prst="rect">
            <a:avLst/>
          </a:prstGeom>
        </p:spPr>
      </p:pic>
      <p:sp>
        <p:nvSpPr>
          <p:cNvPr id="12" name="Text Box 64">
            <a:extLst>
              <a:ext uri="{FF2B5EF4-FFF2-40B4-BE49-F238E27FC236}">
                <a16:creationId xmlns:a16="http://schemas.microsoft.com/office/drawing/2014/main" id="{BC9E4701-0345-421A-98F6-67B16B7C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920" y="1288553"/>
            <a:ext cx="562806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다양한 알고리즘 활용해 최적의 모델을 자동으로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강화 학습을 통한 최적의 모델 압축 방식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생성한 모델에 대해서 모델 압축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(Pruning, Quantization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진행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현재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Action(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따른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Reward(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정확도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Latency)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기반으로 새로운 모델 압축 진행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39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11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5098209" y="524145"/>
            <a:ext cx="480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  <a:hlinkClick r:id="rId3"/>
              </a:rPr>
              <a:t>https://hnsuk.tistory.com/30</a:t>
            </a:r>
            <a:endParaRPr lang="en-US" altLang="ko-KR" sz="900" dirty="0">
              <a:solidFill>
                <a:srgbClr val="0000FF"/>
              </a:solidFill>
            </a:endParaRPr>
          </a:p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https://open-instruction.com/dl-algorithms/overview-of-residual-neural-network-resnet/</a:t>
            </a:r>
          </a:p>
          <a:p>
            <a:pPr algn="r"/>
            <a:endParaRPr lang="en-US" altLang="ko-KR" sz="200" dirty="0">
              <a:solidFill>
                <a:srgbClr val="0000FF"/>
              </a:solidFill>
            </a:endParaRPr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 16</a:t>
            </a: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BC9E4701-0345-421A-98F6-67B16B7C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919" y="1288553"/>
            <a:ext cx="57606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16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이루어진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사용하기 쉬운 구조와 좋은 성능 때문에 비교를 위한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Base 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많이 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번 사용해서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5x5 filter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효과를 내고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Parameter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수는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 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추출한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Flatten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거치고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Fully Connected layer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class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판별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VGG19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VGG16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비해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깊지만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Parameter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증가량에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비해 성능 차이가 크게 없음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늘리는 것 만으로 정확도를 올리는 것은 비효율적임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5D1FD32C-145C-423C-BDFC-B0B9CFD4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ResNet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50</a:t>
            </a: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A4DB9B11-FBCF-4C94-A5D1-3603C37B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686" y="4357534"/>
            <a:ext cx="40082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CNN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비약적으로 깊게 만들 수 있는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개념을 처음으로 적용한 알고리즘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 Layer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초반의 정보를 뒤에까지 전달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B5FFE-B857-4A12-9FCE-A895499A8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45" y="1018410"/>
            <a:ext cx="3973874" cy="2257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419C72-0E23-46F6-82FA-315686BC9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79" y="4073522"/>
            <a:ext cx="5580207" cy="18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12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4620579" y="524145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  <a:hlinkClick r:id="rId3"/>
              </a:rPr>
              <a:t>https://www.kosen21.org/info/gtbReport/gtbReportDetail.do?articleSeq=GTB_000000000010968</a:t>
            </a:r>
            <a:r>
              <a:rPr lang="en-US" altLang="ko-KR" sz="900" dirty="0">
                <a:solidFill>
                  <a:srgbClr val="0000FF"/>
                </a:solidFill>
              </a:rPr>
              <a:t>B</a:t>
            </a:r>
          </a:p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https://arxiv.org/abs/1905.02244</a:t>
            </a:r>
            <a:endParaRPr lang="en-US" altLang="ko-KR" sz="200" dirty="0">
              <a:solidFill>
                <a:srgbClr val="0000FF"/>
              </a:solidFill>
            </a:endParaRPr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EfficientNet_B0</a:t>
            </a: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BC9E4701-0345-421A-98F6-67B16B7C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840" y="1320389"/>
            <a:ext cx="48571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Width, Depth, Resolution scaling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모델의 크기와 성능    결정됨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가지 요소를 적절하게 조합하여 모델을 구성 해야함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EfficientNet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정해진 모델 크기에서 최적의 성능을 보일 수 있도록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Compound Scaling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가지 요소를 동시에 고려하고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 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최적의 모델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5D1FD32C-145C-423C-BDFC-B0B9CFD4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MobileNet_V3 Small</a:t>
            </a: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A4DB9B11-FBCF-4C94-A5D1-3603C37B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373" y="4099488"/>
            <a:ext cx="547560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목표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 Mobile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수행 가능한 수준의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CNN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개발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MnasNet-A1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초기 모델 생성을 하고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적용해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Mobile CPU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환경에 최적화된 모델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목표한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Latency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도달할 때까지 모델 생성 및 최적화 반복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새로운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Bottleneck block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사용하여 모델의 크기를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block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Squeeze-and-Excite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기법을 적용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Swish activation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function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적용을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non-linearity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향상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355A1-2E8E-4128-8593-F3224FF15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3" y="1024746"/>
            <a:ext cx="4983239" cy="2101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14001-B399-4DBB-BD2F-71DFE7AB6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39045"/>
            <a:ext cx="4027631" cy="15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7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코드 구성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13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A4DB9B11-FBCF-4C94-A5D1-3603C37B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981" y="1094538"/>
            <a:ext cx="4812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Model </a:t>
            </a:r>
          </a:p>
        </p:txBody>
      </p:sp>
      <p:cxnSp>
        <p:nvCxnSpPr>
          <p:cNvPr id="13" name="직선 연결선 11">
            <a:extLst>
              <a:ext uri="{FF2B5EF4-FFF2-40B4-BE49-F238E27FC236}">
                <a16:creationId xmlns:a16="http://schemas.microsoft.com/office/drawing/2014/main" id="{D146D8FC-0C8C-4B71-BE7E-E1E82E326D8F}"/>
              </a:ext>
            </a:extLst>
          </p:cNvPr>
          <p:cNvCxnSpPr>
            <a:cxnSpLocks/>
          </p:cNvCxnSpPr>
          <p:nvPr/>
        </p:nvCxnSpPr>
        <p:spPr>
          <a:xfrm>
            <a:off x="4950551" y="762963"/>
            <a:ext cx="0" cy="5546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64">
            <a:extLst>
              <a:ext uri="{FF2B5EF4-FFF2-40B4-BE49-F238E27FC236}">
                <a16:creationId xmlns:a16="http://schemas.microsoft.com/office/drawing/2014/main" id="{FE69642C-D2D2-4373-A0EB-581089759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1094538"/>
            <a:ext cx="46780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Colab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제공하는 무료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GPU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Notebook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Geforce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MX250(Notebook)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탐재된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환경에서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notebook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개발 진행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16" name="Text Box 64">
            <a:extLst>
              <a:ext uri="{FF2B5EF4-FFF2-40B4-BE49-F238E27FC236}">
                <a16:creationId xmlns:a16="http://schemas.microsoft.com/office/drawing/2014/main" id="{4BB2BF22-E79A-44C5-ADB7-3E3A1096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85" y="699274"/>
            <a:ext cx="47323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코드 구성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7" name="Text Box 64">
            <a:extLst>
              <a:ext uri="{FF2B5EF4-FFF2-40B4-BE49-F238E27FC236}">
                <a16:creationId xmlns:a16="http://schemas.microsoft.com/office/drawing/2014/main" id="{719BAEA5-0020-4AFB-9B50-3AC8EC85F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2479533"/>
            <a:ext cx="467807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Version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Cuda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: 11.4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Python : 3.7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Tensorflow-gpu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: 2.6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: 1.19.5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97EEB-AC1A-4297-B78C-AE6DA60C3E7A}"/>
              </a:ext>
            </a:extLst>
          </p:cNvPr>
          <p:cNvSpPr/>
          <p:nvPr/>
        </p:nvSpPr>
        <p:spPr>
          <a:xfrm>
            <a:off x="6811087" y="1459024"/>
            <a:ext cx="1224136" cy="722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Tensorflow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Keras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Conv-layer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AC1E4-698A-405E-8FA2-EDE27C811009}"/>
              </a:ext>
            </a:extLst>
          </p:cNvPr>
          <p:cNvSpPr/>
          <p:nvPr/>
        </p:nvSpPr>
        <p:spPr>
          <a:xfrm>
            <a:off x="8587058" y="1459024"/>
            <a:ext cx="1224136" cy="722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1024(Dense) X 3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+  10(Dense)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FC-layer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DC75DB88-F0D4-4B6A-95FB-FE357B15B0C7}"/>
              </a:ext>
            </a:extLst>
          </p:cNvPr>
          <p:cNvSpPr/>
          <p:nvPr/>
        </p:nvSpPr>
        <p:spPr>
          <a:xfrm>
            <a:off x="8167124" y="1676405"/>
            <a:ext cx="288032" cy="28803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Box 64">
            <a:extLst>
              <a:ext uri="{FF2B5EF4-FFF2-40B4-BE49-F238E27FC236}">
                <a16:creationId xmlns:a16="http://schemas.microsoft.com/office/drawing/2014/main" id="{9CC80FBC-2FD8-46A9-9160-1ECEA5D1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089" y="2397786"/>
            <a:ext cx="481214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 – Cifar_10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Total : 60,000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Class : 10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Class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별 이미지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 6000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Train : Valid : Test = 9 : 1 : 2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Image Size : 32 x 32 RGB</a:t>
            </a:r>
          </a:p>
        </p:txBody>
      </p:sp>
      <p:sp>
        <p:nvSpPr>
          <p:cNvPr id="21" name="Text Box 64">
            <a:extLst>
              <a:ext uri="{FF2B5EF4-FFF2-40B4-BE49-F238E27FC236}">
                <a16:creationId xmlns:a16="http://schemas.microsoft.com/office/drawing/2014/main" id="{707A1705-7101-4533-90EB-5E85FC19E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300" y="4054149"/>
            <a:ext cx="481214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Train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Early Stop : patience = 30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Model Check Monitor = valid loss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Reduce Learning Rate : patience = 5, factor = 0.5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Epoch = 100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Batch Size = 32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106987-C500-4D0A-8083-C839FD341952}"/>
              </a:ext>
            </a:extLst>
          </p:cNvPr>
          <p:cNvSpPr/>
          <p:nvPr/>
        </p:nvSpPr>
        <p:spPr>
          <a:xfrm>
            <a:off x="5058782" y="1459024"/>
            <a:ext cx="1224136" cy="722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Input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( 32, 32, 3 )</a:t>
            </a: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E11E246D-78B3-43C5-945F-9254B6CF8BAD}"/>
              </a:ext>
            </a:extLst>
          </p:cNvPr>
          <p:cNvSpPr/>
          <p:nvPr/>
        </p:nvSpPr>
        <p:spPr>
          <a:xfrm>
            <a:off x="6391154" y="1684823"/>
            <a:ext cx="288032" cy="28803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결과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14</a:t>
            </a:fld>
            <a:r>
              <a:rPr lang="en-US" altLang="ko-KR"/>
              <a:t>/10</a:t>
            </a:r>
            <a:endParaRPr lang="ko-KR" altLang="en-US" dirty="0"/>
          </a:p>
        </p:txBody>
      </p:sp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55F67B3E-D39B-41BF-B496-87ADCAB98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32288"/>
              </p:ext>
            </p:extLst>
          </p:nvPr>
        </p:nvGraphicFramePr>
        <p:xfrm>
          <a:off x="272479" y="620688"/>
          <a:ext cx="9523837" cy="57602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9879">
                  <a:extLst>
                    <a:ext uri="{9D8B030D-6E8A-4147-A177-3AD203B41FA5}">
                      <a16:colId xmlns:a16="http://schemas.microsoft.com/office/drawing/2014/main" val="51575003"/>
                    </a:ext>
                  </a:extLst>
                </a:gridCol>
                <a:gridCol w="1133790">
                  <a:extLst>
                    <a:ext uri="{9D8B030D-6E8A-4147-A177-3AD203B41FA5}">
                      <a16:colId xmlns:a16="http://schemas.microsoft.com/office/drawing/2014/main" val="1907716136"/>
                    </a:ext>
                  </a:extLst>
                </a:gridCol>
                <a:gridCol w="1092756">
                  <a:extLst>
                    <a:ext uri="{9D8B030D-6E8A-4147-A177-3AD203B41FA5}">
                      <a16:colId xmlns:a16="http://schemas.microsoft.com/office/drawing/2014/main" val="1133715114"/>
                    </a:ext>
                  </a:extLst>
                </a:gridCol>
                <a:gridCol w="1174824">
                  <a:extLst>
                    <a:ext uri="{9D8B030D-6E8A-4147-A177-3AD203B41FA5}">
                      <a16:colId xmlns:a16="http://schemas.microsoft.com/office/drawing/2014/main" val="1162583584"/>
                    </a:ext>
                  </a:extLst>
                </a:gridCol>
                <a:gridCol w="1058204">
                  <a:extLst>
                    <a:ext uri="{9D8B030D-6E8A-4147-A177-3AD203B41FA5}">
                      <a16:colId xmlns:a16="http://schemas.microsoft.com/office/drawing/2014/main" val="194484467"/>
                    </a:ext>
                  </a:extLst>
                </a:gridCol>
                <a:gridCol w="1058204">
                  <a:extLst>
                    <a:ext uri="{9D8B030D-6E8A-4147-A177-3AD203B41FA5}">
                      <a16:colId xmlns:a16="http://schemas.microsoft.com/office/drawing/2014/main" val="3284573482"/>
                    </a:ext>
                  </a:extLst>
                </a:gridCol>
                <a:gridCol w="1173264">
                  <a:extLst>
                    <a:ext uri="{9D8B030D-6E8A-4147-A177-3AD203B41FA5}">
                      <a16:colId xmlns:a16="http://schemas.microsoft.com/office/drawing/2014/main" val="3061402892"/>
                    </a:ext>
                  </a:extLst>
                </a:gridCol>
                <a:gridCol w="1242916">
                  <a:extLst>
                    <a:ext uri="{9D8B030D-6E8A-4147-A177-3AD203B41FA5}">
                      <a16:colId xmlns:a16="http://schemas.microsoft.com/office/drawing/2014/main" val="1226003726"/>
                    </a:ext>
                  </a:extLst>
                </a:gridCol>
              </a:tblGrid>
              <a:tr h="43592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모델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Parameter   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Acc / fps /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bytes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경량화 이후 </a:t>
                      </a:r>
                      <a:r>
                        <a:rPr lang="en-US" altLang="ko-KR" sz="1400" b="1" dirty="0"/>
                        <a:t>Acc / fps / bytes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39804"/>
                  </a:ext>
                </a:extLst>
              </a:tr>
              <a:tr h="4359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Pruning - Sparsity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Integer 8 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Full Quantization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88444"/>
                  </a:ext>
                </a:extLst>
              </a:tr>
              <a:tr h="4359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23713"/>
                  </a:ext>
                </a:extLst>
              </a:tr>
              <a:tr h="3710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VGG 16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 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70412"/>
                  </a:ext>
                </a:extLst>
              </a:tr>
              <a:tr h="371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249851"/>
                  </a:ext>
                </a:extLst>
              </a:tr>
              <a:tr h="371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30681"/>
                  </a:ext>
                </a:extLst>
              </a:tr>
              <a:tr h="3710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Resnet 50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005241"/>
                  </a:ext>
                </a:extLst>
              </a:tr>
              <a:tr h="371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86309"/>
                  </a:ext>
                </a:extLst>
              </a:tr>
              <a:tr h="371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599780"/>
                  </a:ext>
                </a:extLst>
              </a:tr>
              <a:tr h="3710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EfficientNet_B0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796600"/>
                  </a:ext>
                </a:extLst>
              </a:tr>
              <a:tr h="371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92285"/>
                  </a:ext>
                </a:extLst>
              </a:tr>
              <a:tr h="371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92792"/>
                  </a:ext>
                </a:extLst>
              </a:tr>
              <a:tr h="3710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MobileNet_V3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Small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235752"/>
                  </a:ext>
                </a:extLst>
              </a:tr>
              <a:tr h="371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690723"/>
                  </a:ext>
                </a:extLst>
              </a:tr>
              <a:tr h="371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94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0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개선 사항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15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5" name="Text Box 64">
            <a:extLst>
              <a:ext uri="{FF2B5EF4-FFF2-40B4-BE49-F238E27FC236}">
                <a16:creationId xmlns:a16="http://schemas.microsoft.com/office/drawing/2014/main" id="{FE69642C-D2D2-4373-A0EB-581089759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1094538"/>
            <a:ext cx="46780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Colab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제공하는 무료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GPU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Notebook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Geforce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MX250(Notebook)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탐재된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환경에서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notebook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개발 진행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83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44487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16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Pre-trained 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통한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5" name="Text Box 64">
            <a:extLst>
              <a:ext uri="{FF2B5EF4-FFF2-40B4-BE49-F238E27FC236}">
                <a16:creationId xmlns:a16="http://schemas.microsoft.com/office/drawing/2014/main" id="{FE69642C-D2D2-4373-A0EB-581089759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1094538"/>
            <a:ext cx="46780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Colab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제공하는 무료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GPU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Notebook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Geforce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MX250(Notebook)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탐재된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환경에서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notebook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개발 진행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32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781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학교 수행 프로젝트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- </a:t>
            </a:r>
            <a:r>
              <a:rPr lang="en-US" altLang="ko-KR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AIoT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기반 조리실 고수준 조리실 안전 모니터링 서비스 개발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4" name="Text Box 64"/>
          <p:cNvSpPr txBox="1">
            <a:spLocks noChangeArrowheads="1"/>
          </p:cNvSpPr>
          <p:nvPr/>
        </p:nvSpPr>
        <p:spPr bwMode="auto">
          <a:xfrm>
            <a:off x="123198" y="692696"/>
            <a:ext cx="4804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배경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7BA2200-1508-45E1-83E3-531B4047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8" y="1041510"/>
            <a:ext cx="3960440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조리 과정 중 발생하는 유해물질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일산화 탄소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기준치 </a:t>
            </a:r>
            <a:r>
              <a:rPr lang="en-US" altLang="ko-KR" dirty="0">
                <a:latin typeface="+mn-ea"/>
              </a:rPr>
              <a:t>30</a:t>
            </a:r>
            <a:r>
              <a:rPr lang="ko-KR" altLang="en-US" dirty="0">
                <a:latin typeface="+mn-ea"/>
              </a:rPr>
              <a:t>배</a:t>
            </a:r>
            <a:r>
              <a:rPr lang="en-US" altLang="ko-KR" dirty="0">
                <a:latin typeface="+mn-ea"/>
              </a:rPr>
              <a:t>)</a:t>
            </a: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이산화 탄소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기준치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배</a:t>
            </a:r>
            <a:r>
              <a:rPr lang="en-US" altLang="ko-KR" dirty="0">
                <a:latin typeface="+mn-ea"/>
              </a:rPr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7BEC57-591E-4015-A244-F3A2CB61337C}"/>
              </a:ext>
            </a:extLst>
          </p:cNvPr>
          <p:cNvCxnSpPr>
            <a:cxnSpLocks/>
          </p:cNvCxnSpPr>
          <p:nvPr/>
        </p:nvCxnSpPr>
        <p:spPr>
          <a:xfrm>
            <a:off x="4950551" y="762963"/>
            <a:ext cx="0" cy="5546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B2A9E9AE-6C9A-4591-82A4-CCC7E4B5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7" y="2282714"/>
            <a:ext cx="4104453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조리실 사망사고 및 질환 발생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폐암 사망 사고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조리실 유해물질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폐질환 상관관계 입증</a:t>
            </a:r>
            <a:endParaRPr lang="en-US" altLang="ko-KR" dirty="0">
              <a:latin typeface="+mn-ea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82E5BC1-32B7-42B5-BAFC-2132675E9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7" y="3521843"/>
            <a:ext cx="4104453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기존 </a:t>
            </a:r>
            <a:r>
              <a:rPr lang="ko-KR" altLang="en-US" dirty="0" err="1">
                <a:latin typeface="+mn-ea"/>
              </a:rPr>
              <a:t>공기질</a:t>
            </a:r>
            <a:r>
              <a:rPr lang="ko-KR" altLang="en-US" dirty="0">
                <a:latin typeface="+mn-ea"/>
              </a:rPr>
              <a:t> 시스템의 한계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조리원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Check-list : </a:t>
            </a:r>
            <a:r>
              <a:rPr lang="ko-KR" altLang="en-US" dirty="0" err="1">
                <a:latin typeface="+mn-ea"/>
              </a:rPr>
              <a:t>저량적</a:t>
            </a:r>
            <a:r>
              <a:rPr lang="ko-KR" altLang="en-US" dirty="0">
                <a:latin typeface="+mn-ea"/>
              </a:rPr>
              <a:t> 판단 불가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전문 장비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한시적인 점검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6EE9554C-2324-414F-89B3-1607DC3E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5" y="4714650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문제 정의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C65346-E2C6-4E9E-97E4-C1DC22666481}"/>
              </a:ext>
            </a:extLst>
          </p:cNvPr>
          <p:cNvSpPr/>
          <p:nvPr/>
        </p:nvSpPr>
        <p:spPr>
          <a:xfrm>
            <a:off x="272479" y="5150452"/>
            <a:ext cx="4487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조리 시설 내 </a:t>
            </a:r>
            <a:r>
              <a:rPr lang="en-US" altLang="ko-KR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“</a:t>
            </a:r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유해물질 발생 정보</a:t>
            </a:r>
            <a:r>
              <a:rPr lang="en-US" altLang="ko-KR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”</a:t>
            </a:r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</a:t>
            </a:r>
            <a:r>
              <a:rPr lang="en-US" altLang="ko-KR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대한 접근의 어려움</a:t>
            </a:r>
            <a:endParaRPr lang="ko-KR" altLang="en-US" sz="1400" dirty="0"/>
          </a:p>
        </p:txBody>
      </p:sp>
      <p:sp>
        <p:nvSpPr>
          <p:cNvPr id="20" name="Text Box 64">
            <a:extLst>
              <a:ext uri="{FF2B5EF4-FFF2-40B4-BE49-F238E27FC236}">
                <a16:creationId xmlns:a16="http://schemas.microsoft.com/office/drawing/2014/main" id="{61C99222-1628-49BE-BA10-7DFC88EA6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85" y="699274"/>
            <a:ext cx="47323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목표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2E818B-56E9-43BD-88CC-465AF844A0DD}"/>
              </a:ext>
            </a:extLst>
          </p:cNvPr>
          <p:cNvSpPr/>
          <p:nvPr/>
        </p:nvSpPr>
        <p:spPr>
          <a:xfrm>
            <a:off x="5596862" y="1091328"/>
            <a:ext cx="3541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교내 조리실 작업 환경 모니터링 시스템 개발</a:t>
            </a:r>
            <a:endParaRPr lang="ko-KR" altLang="en-US" sz="1400" dirty="0"/>
          </a:p>
        </p:txBody>
      </p:sp>
      <p:sp>
        <p:nvSpPr>
          <p:cNvPr id="23" name="Text Box 64">
            <a:extLst>
              <a:ext uri="{FF2B5EF4-FFF2-40B4-BE49-F238E27FC236}">
                <a16:creationId xmlns:a16="http://schemas.microsoft.com/office/drawing/2014/main" id="{14D85CAA-2223-4F82-BEF6-4C3320F82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915" y="1828189"/>
            <a:ext cx="3541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세부 목표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43B521C3-6E21-489F-AEDB-7BD8C6D98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2177003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IoT </a:t>
            </a:r>
            <a:r>
              <a:rPr lang="ko-KR" altLang="en-US" dirty="0">
                <a:latin typeface="+mn-ea"/>
              </a:rPr>
              <a:t>네트워크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유해물질 정보 </a:t>
            </a:r>
            <a:endParaRPr lang="en-US" altLang="ko-KR" dirty="0">
              <a:latin typeface="+mn-ea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40BD102-1076-4E70-BD54-6E8CF1159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3121425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신뢰성 높은 데이터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이상치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누락 데이터에 대한 처리 </a:t>
            </a:r>
            <a:endParaRPr lang="en-US" altLang="ko-KR" dirty="0">
              <a:latin typeface="+mn-ea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ADFF4D61-90F2-48C1-9207-1BB579BDB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4069434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통합 모니터링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가시성 높은 모니터링 서비스 </a:t>
            </a:r>
            <a:endParaRPr lang="en-US" altLang="ko-KR" dirty="0">
              <a:latin typeface="+mn-ea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A120A6FD-C5B0-463D-A9B2-DD977068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5022427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다양한 서비스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사용자 맞춤형 모니터링 서비스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F65802-7D45-4E5B-85F5-59D54C4C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17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55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90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" name="Text Box 64"/>
          <p:cNvSpPr txBox="1">
            <a:spLocks noChangeArrowheads="1"/>
          </p:cNvSpPr>
          <p:nvPr/>
        </p:nvSpPr>
        <p:spPr bwMode="auto">
          <a:xfrm>
            <a:off x="272479" y="764704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주제</a:t>
            </a:r>
            <a:endParaRPr lang="en-US" altLang="ko-KR" sz="10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A0B7A24F-E43D-4FBE-9802-F36C3EBB7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3275111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예상 결과 표</a:t>
            </a:r>
            <a:endParaRPr lang="en-US" altLang="ko-KR" sz="10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4A7F7C-4BB2-489D-9417-0FBE15404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51750"/>
              </p:ext>
            </p:extLst>
          </p:nvPr>
        </p:nvGraphicFramePr>
        <p:xfrm>
          <a:off x="416495" y="3619169"/>
          <a:ext cx="9073010" cy="26346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14602">
                  <a:extLst>
                    <a:ext uri="{9D8B030D-6E8A-4147-A177-3AD203B41FA5}">
                      <a16:colId xmlns:a16="http://schemas.microsoft.com/office/drawing/2014/main" val="51575003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907716136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133715114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162583584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226003726"/>
                    </a:ext>
                  </a:extLst>
                </a:gridCol>
              </a:tblGrid>
              <a:tr h="5642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   </a:t>
                      </a:r>
                    </a:p>
                    <a:p>
                      <a:pPr algn="ctr" latinLnBrk="1"/>
                      <a:r>
                        <a:rPr lang="ko-KR" altLang="en-US" dirty="0"/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</a:t>
                      </a:r>
                    </a:p>
                    <a:p>
                      <a:pPr algn="ctr" latinLnBrk="1"/>
                      <a:r>
                        <a:rPr lang="en-US" altLang="ko-KR" dirty="0"/>
                        <a:t>Acc / fps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경량화 이후 </a:t>
                      </a:r>
                      <a:r>
                        <a:rPr lang="en-US" altLang="ko-KR" dirty="0"/>
                        <a:t>Acc / fps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39804"/>
                  </a:ext>
                </a:extLst>
              </a:tr>
              <a:tr h="7561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Pruning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 Training Quantization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88444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 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 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70412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 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005241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EfficientNet_B0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96600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BD58C44-8833-41C0-9A13-44891CFC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1086165"/>
            <a:ext cx="5256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fontAlgn="ctr">
              <a:buFont typeface="Wingdings" panose="05000000000000000000" pitchFamily="2" charset="2"/>
              <a:buChar char="v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Training parameter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제공된 경우 단순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porting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 fontAlgn="ctr">
              <a:buFont typeface="Wingdings" panose="05000000000000000000" pitchFamily="2" charset="2"/>
              <a:buChar char="v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CNN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 및 경량화 성능 비교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68B5000A-47BB-472D-83B8-440CC8059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1793705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Pre-trained Model Dataset ( ImageNet) </a:t>
            </a:r>
            <a: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21DA92A-763B-428C-A0E9-55F62E07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2068999"/>
            <a:ext cx="5256585" cy="104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1000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Class</a:t>
            </a:r>
            <a:r>
              <a:rPr lang="ko-KR" altLang="en-US" dirty="0">
                <a:latin typeface="+mn-ea"/>
              </a:rPr>
              <a:t>로 구성</a:t>
            </a:r>
            <a:endParaRPr lang="en-US" altLang="ko-KR" dirty="0">
              <a:latin typeface="+mn-ea"/>
            </a:endParaRPr>
          </a:p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각 </a:t>
            </a:r>
            <a:r>
              <a:rPr lang="en-US" altLang="ko-KR" dirty="0">
                <a:latin typeface="+mn-ea"/>
              </a:rPr>
              <a:t>class</a:t>
            </a:r>
            <a:r>
              <a:rPr lang="ko-KR" altLang="en-US" dirty="0">
                <a:latin typeface="+mn-ea"/>
              </a:rPr>
              <a:t>는 약 </a:t>
            </a:r>
            <a:r>
              <a:rPr lang="en-US" altLang="ko-KR" dirty="0">
                <a:latin typeface="+mn-ea"/>
              </a:rPr>
              <a:t>1000</a:t>
            </a:r>
            <a:r>
              <a:rPr lang="ko-KR" altLang="en-US" dirty="0">
                <a:latin typeface="+mn-ea"/>
              </a:rPr>
              <a:t>개의 사진이 포함되어 있음</a:t>
            </a:r>
            <a:endParaRPr lang="en-US" altLang="ko-KR" dirty="0">
              <a:latin typeface="+mn-ea"/>
            </a:endParaRPr>
          </a:p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Conv – FC Layer </a:t>
            </a:r>
            <a:r>
              <a:rPr lang="ko-KR" altLang="en-US" dirty="0">
                <a:latin typeface="+mn-ea"/>
              </a:rPr>
              <a:t>모두 그대로 사용 할 예정</a:t>
            </a:r>
            <a:endParaRPr lang="en-US" altLang="ko-KR" dirty="0">
              <a:latin typeface="+mn-ea"/>
            </a:endParaRPr>
          </a:p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모든 모델의 </a:t>
            </a:r>
            <a:r>
              <a:rPr lang="en-US" altLang="ko-KR" dirty="0" err="1">
                <a:latin typeface="+mn-ea"/>
              </a:rPr>
              <a:t>Input_shape</a:t>
            </a:r>
            <a:r>
              <a:rPr lang="en-US" altLang="ko-KR" dirty="0">
                <a:latin typeface="+mn-ea"/>
              </a:rPr>
              <a:t> = (224, 224, 3) </a:t>
            </a:r>
            <a:r>
              <a:rPr lang="ko-KR" altLang="en-US" dirty="0">
                <a:latin typeface="+mn-ea"/>
              </a:rPr>
              <a:t>로 통일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21F06D-2D10-42BE-8D35-1F0A2AB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18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80" y="11663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1574" y="692696"/>
            <a:ext cx="3474028" cy="2802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85A4FA-8BC0-48C5-8491-276470A7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2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2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3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1816027"/>
            <a:ext cx="943304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연구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 변경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Block, Bottleneck,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그리고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 Block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새로운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구조를 통한 파라미터 축소 및 모델 성능 개선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변경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필터의 연산을 효율적으로 줄이는 연구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강화 학습 기반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Latency,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energy consumption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특정 요인에 대한 최적 모델 자동 생성</a:t>
            </a:r>
            <a:endParaRPr lang="en-US" altLang="ko-KR" sz="10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endParaRPr lang="en-US" altLang="ko-KR" sz="4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연구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Pruning, Quantization, </a:t>
            </a:r>
            <a:r>
              <a:rPr lang="en-US" altLang="ko-KR" sz="12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Binarization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sharing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기법을 통한 파라미터의 불필요한 표현을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학습된 모델을 통해 파라미터가 적고 학습 시간이 짧은 새로운 알고리즘 생성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Neural Processing Unit(NPU)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추론 속도 향상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강화 학습 기반 최적의 모델 압축 기법 자동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CC304641-2961-4AC3-89B5-9F1FFDDF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39663"/>
            <a:ext cx="94330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(Lightweight Deep Learning)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기술의 필요성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제한된 컴퓨팅 환경에서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Computer Vision, NLP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등에 대한 딥 러닝 모델 탐재가 요구되고 있음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모바일 기기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IoT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기기 및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Edge Computer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딥 러닝 알고리즘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추론이 가능해야 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20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 변경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4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AC3424-CDFC-4807-AFF7-DA99F7BA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6" y="981126"/>
            <a:ext cx="2880319" cy="2178332"/>
          </a:xfrm>
          <a:prstGeom prst="rect">
            <a:avLst/>
          </a:prstGeom>
        </p:spPr>
      </p:pic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1273223"/>
            <a:ext cx="576064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Shortcut Connection   -&gt;   x (identity)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지름길로 두 층으로 연결했기 때문에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Back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Progation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기울기를 쉽게 전파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F(x) 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추가적인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정보만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x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그대로 넘겨줌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네트워크의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안정적으로 늘릴 수 있음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DB50322B-5885-4EBE-9547-06ABA3A7B27C}"/>
              </a:ext>
            </a:extLst>
          </p:cNvPr>
          <p:cNvSpPr/>
          <p:nvPr/>
        </p:nvSpPr>
        <p:spPr>
          <a:xfrm>
            <a:off x="2144688" y="1559716"/>
            <a:ext cx="720080" cy="544504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3F953C-A2A7-437E-BADB-6DE20312B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7" y="3970885"/>
            <a:ext cx="3109049" cy="2110566"/>
          </a:xfrm>
          <a:prstGeom prst="rect">
            <a:avLst/>
          </a:prstGeom>
        </p:spPr>
      </p:pic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4143570"/>
            <a:ext cx="57606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 map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연결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 map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이후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연결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덧셈이 아닌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concatenate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수행하기 때문에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 map size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동일 해야함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매우 작은 값을 사용함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계속 더해주기 때문에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재사용 및 연결을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Vanishing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Gradient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문제 해결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수가 적기 때문에 전체적인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수가 적음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4296772" y="524145"/>
            <a:ext cx="56092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hlinkClick r:id="rId5"/>
              </a:rPr>
              <a:t>https://velog.io/@cosmicdev/ResNet%ED%8A%B9%EC%A7%95-%EB%AA%87%EA%B0%80%EC%A7%80</a:t>
            </a:r>
          </a:p>
          <a:p>
            <a:pPr algn="r"/>
            <a:r>
              <a:rPr lang="en-US" altLang="ko-KR" sz="900" dirty="0">
                <a:hlinkClick r:id="rId5"/>
              </a:rPr>
              <a:t>H</a:t>
            </a:r>
            <a:r>
              <a:rPr lang="ko-KR" altLang="en-US" sz="900" dirty="0">
                <a:hlinkClick r:id="rId5"/>
              </a:rPr>
              <a:t>ttps://deep-learning-study.tistory.com/528</a:t>
            </a:r>
            <a:endParaRPr lang="en-US" altLang="ko-KR" sz="900" dirty="0"/>
          </a:p>
          <a:p>
            <a:pPr algn="r"/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9710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 변경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5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</a:t>
            </a: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1273223"/>
            <a:ext cx="57606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: 1x1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줄이고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다시 늘리는 것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순서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71550" lvl="1" indent="-228600">
              <a:spcBef>
                <a:spcPct val="50000"/>
              </a:spcBef>
              <a:buSzPct val="90000"/>
              <a:buFont typeface="+mj-lt"/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교체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(Parameter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9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배 줄임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71550" lvl="1" indent="-228600">
              <a:spcBef>
                <a:spcPct val="50000"/>
              </a:spcBef>
              <a:buSzPct val="90000"/>
              <a:buFont typeface="+mj-lt"/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로의 수를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사용해서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수를 줄인다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Expand :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줄인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수에 맞춰서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통해 다시 팽창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예시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=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128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 :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1x1 -&gt; 16 channels 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Expand :  1x1 -&gt; 64 channels ,  3x3 -&gt; 64 channels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Output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128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channels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2656901" y="524145"/>
            <a:ext cx="7249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F.N. </a:t>
            </a:r>
            <a:r>
              <a:rPr lang="en-US" altLang="ko-KR" sz="900" dirty="0" err="1">
                <a:solidFill>
                  <a:srgbClr val="0000FF"/>
                </a:solidFill>
              </a:rPr>
              <a:t>Iandola</a:t>
            </a:r>
            <a:r>
              <a:rPr lang="en-US" altLang="ko-KR" sz="900" dirty="0">
                <a:solidFill>
                  <a:srgbClr val="0000FF"/>
                </a:solidFill>
              </a:rPr>
              <a:t> et al., “</a:t>
            </a:r>
            <a:r>
              <a:rPr lang="en-US" altLang="ko-KR" sz="900" dirty="0" err="1">
                <a:solidFill>
                  <a:srgbClr val="0000FF"/>
                </a:solidFill>
              </a:rPr>
              <a:t>SqueezeNet</a:t>
            </a:r>
            <a:r>
              <a:rPr lang="en-US" altLang="ko-KR" sz="900" dirty="0">
                <a:solidFill>
                  <a:srgbClr val="0000FF"/>
                </a:solidFill>
              </a:rPr>
              <a:t>: </a:t>
            </a:r>
            <a:r>
              <a:rPr lang="en-US" altLang="ko-KR" sz="900" dirty="0" err="1">
                <a:solidFill>
                  <a:srgbClr val="0000FF"/>
                </a:solidFill>
              </a:rPr>
              <a:t>AlexNet</a:t>
            </a:r>
            <a:r>
              <a:rPr lang="en-US" altLang="ko-KR" sz="900" dirty="0">
                <a:solidFill>
                  <a:srgbClr val="0000FF"/>
                </a:solidFill>
              </a:rPr>
              <a:t>-Level Accuracy with 50x Fewer Parameters and &lt; 0.5MB model size,” arXiv:1602.07360, 2016.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8BDF2-59FF-4C0D-920C-7C74128C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0" y="981126"/>
            <a:ext cx="3222003" cy="30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1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6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8" y="704126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Separable Convolution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578" y="842626"/>
            <a:ext cx="57606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 + Pointwise Convolution 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대해서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3x3x1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계산 이후 합치기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방향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없음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공간 방향의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만 존재 함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Spatial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정보만 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Input, output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수가 동일함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Pointwise convolution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1x1x (input 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고정된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 layer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결과물을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압축함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방향의 정보 압축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Reduction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역할 수행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lvl="1" indent="0">
              <a:spcBef>
                <a:spcPct val="50000"/>
              </a:spcBef>
              <a:buSzPct val="90000"/>
              <a:buNone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4143570"/>
            <a:ext cx="576064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Grouped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개수를 더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여러 그룹으로 나누어 독립적으로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수행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각각 독립된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병렬 처리에 유리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(GPU)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하고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수를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줄여줌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높은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Correlation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가지는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들을 학습 가능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GConv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결과를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flatten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섞어서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DWConv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넘겨 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모든 채널의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활용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7433848" y="524145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  <a:hlinkClick r:id="rId3"/>
              </a:rPr>
              <a:t>https://eehoeskrap.tistory.com/431</a:t>
            </a:r>
            <a:endParaRPr lang="en-US" altLang="ko-KR" sz="900" dirty="0">
              <a:solidFill>
                <a:srgbClr val="0000FF"/>
              </a:solidFill>
            </a:endParaRPr>
          </a:p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https://deep-learning-study.tistory.com/544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0AC7D7-02CF-4D63-B20C-D93D1EF22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24" y="1070676"/>
            <a:ext cx="3299224" cy="2397125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7EAE65D8-D660-4F58-842F-D88E23C53C0E}"/>
              </a:ext>
            </a:extLst>
          </p:cNvPr>
          <p:cNvSpPr/>
          <p:nvPr/>
        </p:nvSpPr>
        <p:spPr>
          <a:xfrm>
            <a:off x="795968" y="2775697"/>
            <a:ext cx="504056" cy="407753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91A5C947-B81E-467C-88B6-1B60C8C52BB2}"/>
              </a:ext>
            </a:extLst>
          </p:cNvPr>
          <p:cNvSpPr/>
          <p:nvPr/>
        </p:nvSpPr>
        <p:spPr>
          <a:xfrm>
            <a:off x="1772268" y="2762424"/>
            <a:ext cx="504056" cy="407753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FD57C9-6474-4565-A3D5-F18BD90F1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6" y="3802411"/>
            <a:ext cx="3510851" cy="22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2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7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15060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444" y="1503131"/>
            <a:ext cx="46623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주어진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Budget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여러 개로 나누고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이를 만족하는 조건을 찾아내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Adapted Network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생성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Budget (constraints) = Latency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+  Energy Consumption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여러 개로 나눠진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Budget (Sub-problem)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점점 타이트하게 만들며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최종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Adapted Network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도출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4143570"/>
            <a:ext cx="576064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Accuracy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latency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간의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trade-off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고려한 최적 모델 생성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(m = model )</a:t>
            </a: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Search Spaces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다양하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network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구조가 들어가 있고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reward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따라 계속 새로운 구조를 제안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계층의 깊이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다양성을 유지하면 새로운 모델 생성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5959087" y="524145"/>
            <a:ext cx="3946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Reprinted with Permission from https://arxiv.org/ abs/1804.03230, 2018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E83BE-B85C-4922-80C6-DBD9A349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6" y="3813140"/>
            <a:ext cx="3584848" cy="22768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348640-EAF7-4DF3-AD21-BDDF50AFA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4" y="958442"/>
            <a:ext cx="4754570" cy="2491146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B852C11A-8A0C-43F2-ADBE-2CEE9BB8CB5C}"/>
              </a:ext>
            </a:extLst>
          </p:cNvPr>
          <p:cNvSpPr/>
          <p:nvPr/>
        </p:nvSpPr>
        <p:spPr>
          <a:xfrm>
            <a:off x="408874" y="2357871"/>
            <a:ext cx="1447782" cy="1071129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EB803D-1342-4362-A3FA-50EBE1C1E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412" y="4466755"/>
            <a:ext cx="180047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8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</a:t>
            </a: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654" y="1302172"/>
            <a:ext cx="548384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Threshold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또는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Sparsity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설정하고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Mask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통해 일부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0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만들어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연산량을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Dropout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 유사하지만 다름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Dropout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Ensemble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효과를 이끌어냄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Dropout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학습 도중에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사용함고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잘라낸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다시 사용함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Training -&gt; Pruning -&gt; Re-training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과정으로 진행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Pruning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만 진행하면 정보 표현력 손실이 너무 큼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남아있는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대해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retraing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최적화 진행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074" y="4143570"/>
            <a:ext cx="602875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32bit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Floating Point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Quantization(8bit integer)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또는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             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Binarization(-1 or 1)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변환하여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용량과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연산량을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압축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Lower bit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표현함으로서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계산과 메모리 접근 속도 향상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 type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float32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int8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변환하여 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최적화된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Integer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연산을 위해서는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Edge TPU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사용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(integer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연산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HW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>
              <a:spcBef>
                <a:spcPct val="50000"/>
              </a:spcBef>
              <a:buSzPct val="90000"/>
              <a:buNone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2097452" y="524145"/>
            <a:ext cx="780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https://blogik.netlify.app/BoostCamp/U_stage/45_pruning/</a:t>
            </a:r>
            <a:endParaRPr lang="en-US" altLang="ko-KR" sz="900" dirty="0">
              <a:solidFill>
                <a:srgbClr val="0000FF"/>
              </a:solidFill>
              <a:hlinkClick r:id="rId3"/>
            </a:endParaRPr>
          </a:p>
          <a:p>
            <a:pPr algn="r"/>
            <a:r>
              <a:rPr lang="en-US" altLang="ko-KR" sz="900" dirty="0">
                <a:solidFill>
                  <a:srgbClr val="0000FF"/>
                </a:solidFill>
                <a:hlinkClick r:id="rId3"/>
              </a:rPr>
              <a:t>https://velog.io/@jooh95/%EB%94%A5%EB%9F%AC%EB%8B%9D-Quantization%EC%96%91%EC%9E%90%ED%99%94-%EC%A0%95%EB%A6%AC</a:t>
            </a:r>
            <a:endParaRPr lang="en-US" altLang="ko-KR" sz="900" dirty="0">
              <a:solidFill>
                <a:srgbClr val="0000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FFD37E-7BED-4966-B524-E5F59A0DE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3056"/>
            <a:ext cx="3797074" cy="18781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58E7C3-4F8B-4D2F-B334-0EB5779B3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47" y="1061181"/>
            <a:ext cx="3672408" cy="19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9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Knowledge Distillation</a:t>
            </a: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4164709"/>
            <a:ext cx="856895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큰 모델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(Teacher Network)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로부터 증류한 지식을 작은 모델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(Student Network)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transfer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라는 과정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Teacher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학습한 복잡한 내용을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Student 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옮겨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추론 시간을 단축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 =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증류  함수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 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커질 수록 결과값을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하게 변환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높으면 확률이 다 비슷해 짐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Label : Teacher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모델을 통해 예측한 값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T(0.1 0.2 0.7 ) 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Prediction :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예측한 값   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T(0.1 0.3 0.6 )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Hart Prediction :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예측한 값    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(0  0  1) -&gt; t=1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로서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확률이 큰 값을 더 크게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만듬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Teacher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두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loss(Distillation loss + Student Loss)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합을 통해 모델 갱신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6133812" y="524145"/>
            <a:ext cx="3772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https://nervanasystems.github.io/distiller/knowledge_distillation.html</a:t>
            </a:r>
            <a:endParaRPr lang="en-US" altLang="ko-KR" sz="200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48330-748C-4B6D-87E7-83CDCED32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83" y="956779"/>
            <a:ext cx="6624736" cy="30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3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C217C400CB98446A4756180BC598434" ma:contentTypeVersion="0" ma:contentTypeDescription="새 문서를 만듭니다." ma:contentTypeScope="" ma:versionID="c9a0576feb6bbbc25f3a1b1ccbe025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FF03B5-5186-40E4-8177-9B894AC67A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88AE8D-744F-4FF3-BD36-6B3EE4341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EC6EBA-FA75-48C6-B7B6-5DE9FBF890EF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237561</TotalTime>
  <Words>3311</Words>
  <Application>Microsoft Office PowerPoint</Application>
  <PresentationFormat>A4 Paper (210x297 mm)</PresentationFormat>
  <Paragraphs>904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LG스마트체 Regular</vt:lpstr>
      <vt:lpstr>LG스마트체 SemiBold</vt:lpstr>
      <vt:lpstr>LG스마트체2.0 Regular</vt:lpstr>
      <vt:lpstr>LG스마트체2.0 SemiBold</vt:lpstr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 YUTAN</cp:lastModifiedBy>
  <cp:revision>4653</cp:revision>
  <cp:lastPrinted>2019-11-28T02:12:34Z</cp:lastPrinted>
  <dcterms:created xsi:type="dcterms:W3CDTF">2006-10-05T04:04:58Z</dcterms:created>
  <dcterms:modified xsi:type="dcterms:W3CDTF">2022-03-27T15:45:19Z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0x0101009C217C400CB98446A4756180BC598434</vt:lpwstr>
  </property>
</Properties>
</file>