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7" autoAdjust="0"/>
    <p:restoredTop sz="65738" autoAdjust="0"/>
  </p:normalViewPr>
  <p:slideViewPr>
    <p:cSldViewPr snapToGrid="0">
      <p:cViewPr varScale="1">
        <p:scale>
          <a:sx n="72" d="100"/>
          <a:sy n="72" d="100"/>
        </p:scale>
        <p:origin x="17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44E66-36B0-463A-93B7-A2881F370A88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102F2-5574-4A99-A67B-AE9D0E0BF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77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https://www.tensorflow.org/install/source#tested_build_configurations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cuda</a:t>
            </a:r>
            <a:r>
              <a:rPr lang="en-US" altLang="ko-KR" dirty="0"/>
              <a:t> – </a:t>
            </a:r>
            <a:r>
              <a:rPr lang="en-US" altLang="ko-KR" dirty="0" err="1"/>
              <a:t>gpu</a:t>
            </a:r>
            <a:r>
              <a:rPr lang="en-US" altLang="ko-KR" dirty="0"/>
              <a:t> </a:t>
            </a:r>
            <a:r>
              <a:rPr lang="ko-KR" altLang="en-US" dirty="0"/>
              <a:t>버전 확인 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Quantization – </a:t>
            </a:r>
            <a:r>
              <a:rPr lang="ko-KR" altLang="en-US" dirty="0"/>
              <a:t>가능 버전 확인 해보기</a:t>
            </a:r>
            <a:r>
              <a:rPr lang="en-US" altLang="ko-KR" dirty="0"/>
              <a:t>,  2 </a:t>
            </a:r>
            <a:r>
              <a:rPr lang="ko-KR" altLang="en-US" dirty="0" err="1"/>
              <a:t>점대</a:t>
            </a:r>
            <a:r>
              <a:rPr lang="ko-KR" altLang="en-US" dirty="0"/>
              <a:t> 이상 가능</a:t>
            </a:r>
            <a:endParaRPr lang="en-US" altLang="ko-KR" dirty="0"/>
          </a:p>
          <a:p>
            <a:r>
              <a:rPr lang="en-US" altLang="ko-KR" dirty="0" err="1"/>
              <a:t>Cuda</a:t>
            </a:r>
            <a:r>
              <a:rPr lang="en-US" altLang="ko-KR" dirty="0"/>
              <a:t> 10.0 </a:t>
            </a:r>
            <a:r>
              <a:rPr lang="ko-KR" altLang="en-US" dirty="0"/>
              <a:t>부터 가능 하기는 함  </a:t>
            </a:r>
            <a:r>
              <a:rPr lang="en-US" altLang="ko-KR" dirty="0"/>
              <a:t>(2.4 </a:t>
            </a:r>
            <a:r>
              <a:rPr lang="ko-KR" altLang="en-US" dirty="0"/>
              <a:t>부터 안정적이기는 해서 </a:t>
            </a:r>
            <a:r>
              <a:rPr lang="en-US" altLang="ko-KR" dirty="0"/>
              <a:t>2.4 </a:t>
            </a:r>
            <a:r>
              <a:rPr lang="ko-KR" altLang="en-US" dirty="0"/>
              <a:t>이상 </a:t>
            </a:r>
            <a:r>
              <a:rPr lang="en-US" altLang="ko-KR" dirty="0"/>
              <a:t>– </a:t>
            </a:r>
            <a:r>
              <a:rPr lang="ko-KR" altLang="en-US" dirty="0"/>
              <a:t>즉 </a:t>
            </a:r>
            <a:r>
              <a:rPr lang="en-US" altLang="ko-KR" dirty="0" err="1"/>
              <a:t>cuda</a:t>
            </a:r>
            <a:r>
              <a:rPr lang="en-US" altLang="ko-KR" dirty="0"/>
              <a:t> 11 </a:t>
            </a:r>
            <a:r>
              <a:rPr lang="ko-KR" altLang="en-US" dirty="0"/>
              <a:t>이상이면 좋음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Python – </a:t>
            </a:r>
            <a:r>
              <a:rPr lang="en-US" altLang="ko-KR" dirty="0" err="1"/>
              <a:t>tensrflow</a:t>
            </a:r>
            <a:r>
              <a:rPr lang="en-US" altLang="ko-KR" dirty="0"/>
              <a:t> 2.x – </a:t>
            </a:r>
            <a:r>
              <a:rPr lang="en-US" altLang="ko-KR" dirty="0" err="1"/>
              <a:t>cudua</a:t>
            </a:r>
            <a:r>
              <a:rPr lang="en-US" altLang="ko-KR" dirty="0"/>
              <a:t> 10.x, 11.x , 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02F2-5574-4A99-A67B-AE9D0E0BFB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828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https://www.tensorflow.org/install/source#tested_build_configurations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cuda</a:t>
            </a:r>
            <a:r>
              <a:rPr lang="en-US" altLang="ko-KR" dirty="0"/>
              <a:t> – </a:t>
            </a:r>
            <a:r>
              <a:rPr lang="en-US" altLang="ko-KR" dirty="0" err="1"/>
              <a:t>gpu</a:t>
            </a:r>
            <a:r>
              <a:rPr lang="en-US" altLang="ko-KR" dirty="0"/>
              <a:t> </a:t>
            </a:r>
            <a:r>
              <a:rPr lang="ko-KR" altLang="en-US" dirty="0"/>
              <a:t>버전 확인 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Quantization – </a:t>
            </a:r>
            <a:r>
              <a:rPr lang="ko-KR" altLang="en-US" dirty="0"/>
              <a:t>가능 버전 확인 해보기</a:t>
            </a:r>
            <a:r>
              <a:rPr lang="en-US" altLang="ko-KR" dirty="0"/>
              <a:t>,  2 </a:t>
            </a:r>
            <a:r>
              <a:rPr lang="ko-KR" altLang="en-US" dirty="0" err="1"/>
              <a:t>점대</a:t>
            </a:r>
            <a:r>
              <a:rPr lang="ko-KR" altLang="en-US" dirty="0"/>
              <a:t> 이상 가능</a:t>
            </a:r>
            <a:endParaRPr lang="en-US" altLang="ko-KR" dirty="0"/>
          </a:p>
          <a:p>
            <a:r>
              <a:rPr lang="en-US" altLang="ko-KR" dirty="0" err="1"/>
              <a:t>Cuda</a:t>
            </a:r>
            <a:r>
              <a:rPr lang="en-US" altLang="ko-KR" dirty="0"/>
              <a:t> 10.0 </a:t>
            </a:r>
            <a:r>
              <a:rPr lang="ko-KR" altLang="en-US" dirty="0"/>
              <a:t>부터 가능 하기는 함  </a:t>
            </a:r>
            <a:r>
              <a:rPr lang="en-US" altLang="ko-KR" dirty="0"/>
              <a:t>(2.4 </a:t>
            </a:r>
            <a:r>
              <a:rPr lang="ko-KR" altLang="en-US" dirty="0"/>
              <a:t>부터 안정적이기는 해서 </a:t>
            </a:r>
            <a:r>
              <a:rPr lang="en-US" altLang="ko-KR" dirty="0"/>
              <a:t>2.4 </a:t>
            </a:r>
            <a:r>
              <a:rPr lang="ko-KR" altLang="en-US" dirty="0"/>
              <a:t>이상 </a:t>
            </a:r>
            <a:r>
              <a:rPr lang="en-US" altLang="ko-KR" dirty="0"/>
              <a:t>– </a:t>
            </a:r>
            <a:r>
              <a:rPr lang="ko-KR" altLang="en-US" dirty="0"/>
              <a:t>즉 </a:t>
            </a:r>
            <a:r>
              <a:rPr lang="en-US" altLang="ko-KR" dirty="0" err="1"/>
              <a:t>cuda</a:t>
            </a:r>
            <a:r>
              <a:rPr lang="en-US" altLang="ko-KR" dirty="0"/>
              <a:t> 11 </a:t>
            </a:r>
            <a:r>
              <a:rPr lang="ko-KR" altLang="en-US" dirty="0"/>
              <a:t>이상이면 좋음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Python – </a:t>
            </a:r>
            <a:r>
              <a:rPr lang="en-US" altLang="ko-KR" dirty="0" err="1"/>
              <a:t>tensrflow</a:t>
            </a:r>
            <a:r>
              <a:rPr lang="en-US" altLang="ko-KR" dirty="0"/>
              <a:t> 2.x – </a:t>
            </a:r>
            <a:r>
              <a:rPr lang="en-US" altLang="ko-KR" dirty="0" err="1"/>
              <a:t>cudua</a:t>
            </a:r>
            <a:r>
              <a:rPr lang="en-US" altLang="ko-KR" dirty="0"/>
              <a:t> 10.x, 11.x ,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https://lv99.tistory.com/12  </a:t>
            </a:r>
          </a:p>
          <a:p>
            <a:r>
              <a:rPr lang="en-US" altLang="ko-KR" dirty="0"/>
              <a:t>https://velog.io/@hanovator/tensorflow-multi-gpu-%EC%84%A4%EC%A0%95%EB%B0%A9%EB%B2%95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gpu</a:t>
            </a:r>
            <a:r>
              <a:rPr lang="ko-KR" altLang="en-US" dirty="0" err="1"/>
              <a:t>여러개</a:t>
            </a:r>
            <a:r>
              <a:rPr lang="ko-KR" altLang="en-US" dirty="0"/>
              <a:t> 활용 </a:t>
            </a:r>
            <a:r>
              <a:rPr lang="en-US" altLang="ko-KR" dirty="0"/>
              <a:t>(</a:t>
            </a:r>
            <a:r>
              <a:rPr lang="en-US" altLang="ko-KR" dirty="0" err="1"/>
              <a:t>tf</a:t>
            </a:r>
            <a:r>
              <a:rPr lang="en-US" altLang="ko-KR" dirty="0"/>
              <a:t> – 2.3 </a:t>
            </a:r>
            <a:r>
              <a:rPr lang="ko-KR" altLang="en-US" dirty="0"/>
              <a:t>버전 이상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02F2-5574-4A99-A67B-AE9D0E0BFBE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601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https://ffoorreeuunn.tistory.com/244  </a:t>
            </a:r>
            <a:r>
              <a:rPr lang="ko-KR" altLang="en-US" dirty="0" err="1"/>
              <a:t>코랩</a:t>
            </a:r>
            <a:r>
              <a:rPr lang="ko-KR" altLang="en-US" dirty="0"/>
              <a:t> 대강 설명 해주기 </a:t>
            </a:r>
            <a:r>
              <a:rPr lang="en-US" altLang="ko-KR" dirty="0"/>
              <a:t>-&gt; </a:t>
            </a:r>
            <a:r>
              <a:rPr lang="ko-KR" altLang="en-US" dirty="0"/>
              <a:t>이걸로 일단은 개발 진행 할거임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02F2-5574-4A99-A67B-AE9D0E0BFBE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9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https://ffoorreeuunn.tistory.com/244  </a:t>
            </a:r>
            <a:r>
              <a:rPr lang="ko-KR" altLang="en-US" dirty="0" err="1"/>
              <a:t>코랩</a:t>
            </a:r>
            <a:r>
              <a:rPr lang="ko-KR" altLang="en-US" dirty="0"/>
              <a:t> 대강 설명 해주기 </a:t>
            </a:r>
            <a:r>
              <a:rPr lang="en-US" altLang="ko-KR" dirty="0"/>
              <a:t>-&gt; </a:t>
            </a:r>
            <a:r>
              <a:rPr lang="ko-KR" altLang="en-US" dirty="0"/>
              <a:t>이걸로 일단은 개발 진행 할거임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학습 모델</a:t>
            </a:r>
            <a:endParaRPr lang="en-US" altLang="ko-KR" dirty="0"/>
          </a:p>
          <a:p>
            <a:r>
              <a:rPr lang="en-US" altLang="ko-KR" dirty="0" err="1"/>
              <a:t>Imagenet</a:t>
            </a:r>
            <a:r>
              <a:rPr lang="en-US" altLang="ko-KR" dirty="0"/>
              <a:t> dataset</a:t>
            </a:r>
          </a:p>
          <a:p>
            <a:endParaRPr lang="en-US" altLang="ko-KR" dirty="0"/>
          </a:p>
          <a:p>
            <a:r>
              <a:rPr lang="ko-KR" altLang="en-US" dirty="0"/>
              <a:t>사용할 데이터</a:t>
            </a:r>
            <a:endParaRPr lang="en-US" altLang="ko-KR" dirty="0"/>
          </a:p>
          <a:p>
            <a:r>
              <a:rPr lang="en-US" altLang="ko-KR" dirty="0"/>
              <a:t>https://public.roboflow.com/classification/rock-paper-scissors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102F2-5574-4A99-A67B-AE9D0E0BFBE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2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2727-5C2C-438D-9557-D7B63CDE3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CC46E-357D-44C1-83A0-32DDC4871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DDE3B-4BCE-4FE6-BE2D-596B61C7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EC-ABD3-4073-A050-056F08FF5E8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7D102-72AF-43D4-B5A0-0D26AA8A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328C4-2C98-4087-BCD7-C31E2BA6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4204-AEDF-4EDC-BF43-D0AFE0413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6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AEB8-FE60-4CC6-816E-1D227ACE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8A238-2917-4B7B-AA72-6AF55BF9B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9CA59-1A39-4AAB-84CA-E240A6BA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EC-ABD3-4073-A050-056F08FF5E8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1BD18-5B70-4CFF-A85D-CCE21E75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BBD4C-666C-4FBB-B731-20401870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4204-AEDF-4EDC-BF43-D0AFE0413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1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4E9DA-E631-41BA-BF6F-6977AC88F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807E2-9A4C-4424-B150-EE4039D01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5406E-0003-4345-B3EE-16EC714D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EC-ABD3-4073-A050-056F08FF5E8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2329E-70F0-4137-B8C0-FD13F3C9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D51F1-E5B0-4DD3-9520-FE658096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4204-AEDF-4EDC-BF43-D0AFE0413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4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7437-B3A2-49AC-A797-E47E58BC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7BE85-4C4B-4ECE-BCA9-1F503CAD1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8DCC0-7C05-440B-B244-E745E6BB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EC-ABD3-4073-A050-056F08FF5E8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1A033-B994-46EA-A29F-F04D5354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1FEF3-A8B2-4434-8C87-CF420CBF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4204-AEDF-4EDC-BF43-D0AFE0413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6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F144-5230-4E2F-B7BD-EA3046E0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C2757-0223-419D-AEE6-901457F35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A8FA5-CFDF-410B-B930-C5486657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EC-ABD3-4073-A050-056F08FF5E8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918E-26DD-45BD-86DF-4A4FBF99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97F0-00E3-4342-91E8-7020B85A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4204-AEDF-4EDC-BF43-D0AFE0413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92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2B0E-7C1F-4FE8-AD4B-B9A16487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98525-5A60-4193-948F-060C4B069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866B9-EA01-4FA1-9203-644FB40C7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A1D13-06A0-40E9-A1D0-64AFF823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EC-ABD3-4073-A050-056F08FF5E8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04ADC-C2C1-4C1B-81C4-B07368A7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24498-105A-41E8-B0D7-84685F82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4204-AEDF-4EDC-BF43-D0AFE0413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5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6B60-B6B5-41EA-BD2B-C9759B24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DFEFF-9DFA-4FBA-94C3-2728E5E8A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061D5-63A7-4C11-A192-85E183327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3DCB6-F2E4-475A-9BE4-EC93ACAB3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4A52D-6915-4689-9740-0834E4B74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3C117-6723-44AF-8C2F-8BEA83B7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EC-ABD3-4073-A050-056F08FF5E8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77DF3D-EE74-41C4-99B4-1E6A5373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B0DF1-354D-44BB-A0A8-3875F521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4204-AEDF-4EDC-BF43-D0AFE0413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6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6C60-C7B2-4AFA-918E-264CFA65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665A2-6285-43FD-B1C0-A7818A73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EC-ABD3-4073-A050-056F08FF5E8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7E1A2-FE43-4424-9DEC-E1AF7C43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E34BD-7AE2-4F74-A4F2-27A9480D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4204-AEDF-4EDC-BF43-D0AFE0413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16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2F175-3198-4817-AB7B-C4CA32DE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EC-ABD3-4073-A050-056F08FF5E8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A61CD-7578-4723-B2F5-C468DB59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E54CC-7EEE-4AC0-B6FD-299C7599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4204-AEDF-4EDC-BF43-D0AFE0413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2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F468-98D9-4C9F-A1EE-90EA6BE6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1F21-18B4-4F98-BFA6-B83A72A91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05F1F-78D0-4155-A66A-6F191505A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BB02E-8B2C-4726-804E-0289ADE7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EC-ABD3-4073-A050-056F08FF5E8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82688-A942-4108-8CB1-0AC8EE4A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5440D-A41C-4C07-ADCF-69C705E3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4204-AEDF-4EDC-BF43-D0AFE0413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3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E5A5-FBBD-4E18-B5AC-1B837FD5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8F2DA-CB95-41C0-B265-CD052B617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4E292-E474-4A1F-86CE-57AB2ED2E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DF11D-4F70-4DA9-84D6-C31AEA43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EC-ABD3-4073-A050-056F08FF5E8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876A6-368D-4FED-BFA3-C2B3E8C0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66A52-10C1-4B43-92D6-A27F554C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4204-AEDF-4EDC-BF43-D0AFE0413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6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16EEB-31AF-4ED4-A2C4-FA385F34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37DC6-81D7-4F8D-AA77-3A7A4D560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75B61-C0F4-4934-AB1D-D95809D4F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475EC-ABD3-4073-A050-056F08FF5E8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AD635-DB7E-4F03-BDC1-1F6B620E4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E809B-640C-4A11-966C-6FE2492C5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C4204-AEDF-4EDC-BF43-D0AFE0413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10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9F49E9-37A8-474E-A438-D0EF7A747BDE}"/>
              </a:ext>
            </a:extLst>
          </p:cNvPr>
          <p:cNvCxnSpPr>
            <a:cxnSpLocks/>
          </p:cNvCxnSpPr>
          <p:nvPr/>
        </p:nvCxnSpPr>
        <p:spPr>
          <a:xfrm>
            <a:off x="6047874" y="910390"/>
            <a:ext cx="0" cy="5506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162D1DB-E83E-40AB-9244-AF7968CC7E35}"/>
              </a:ext>
            </a:extLst>
          </p:cNvPr>
          <p:cNvSpPr/>
          <p:nvPr/>
        </p:nvSpPr>
        <p:spPr>
          <a:xfrm>
            <a:off x="481264" y="910390"/>
            <a:ext cx="2213810" cy="50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프로젝트 배경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A9D26E-550E-4A26-9D11-C971791BED24}"/>
              </a:ext>
            </a:extLst>
          </p:cNvPr>
          <p:cNvSpPr/>
          <p:nvPr/>
        </p:nvSpPr>
        <p:spPr>
          <a:xfrm>
            <a:off x="481264" y="4912896"/>
            <a:ext cx="2213810" cy="50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 정의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CD404-DA9A-4A63-B2C3-D44A1503A86E}"/>
              </a:ext>
            </a:extLst>
          </p:cNvPr>
          <p:cNvSpPr txBox="1"/>
          <p:nvPr/>
        </p:nvSpPr>
        <p:spPr>
          <a:xfrm>
            <a:off x="481264" y="5547360"/>
            <a:ext cx="49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조리 시설 내 </a:t>
            </a:r>
            <a:r>
              <a:rPr lang="en-US" altLang="ko-KR" dirty="0"/>
              <a:t>“</a:t>
            </a:r>
            <a:r>
              <a:rPr lang="ko-KR" altLang="en-US" dirty="0"/>
              <a:t>유해물질 발생 정보</a:t>
            </a:r>
            <a:r>
              <a:rPr lang="en-US" altLang="ko-KR" dirty="0"/>
              <a:t>“</a:t>
            </a:r>
            <a:r>
              <a:rPr lang="ko-KR" altLang="en-US" dirty="0"/>
              <a:t>에 대한 접근의 어려움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C8AC82-7857-4C43-B0F6-44167389FE26}"/>
              </a:ext>
            </a:extLst>
          </p:cNvPr>
          <p:cNvSpPr txBox="1"/>
          <p:nvPr/>
        </p:nvSpPr>
        <p:spPr>
          <a:xfrm>
            <a:off x="481264" y="1544854"/>
            <a:ext cx="496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조리 과정 중 발생하는 유해물질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일산화탄소 </a:t>
            </a:r>
            <a:r>
              <a:rPr lang="en-US" altLang="ko-KR" dirty="0"/>
              <a:t>(</a:t>
            </a:r>
            <a:r>
              <a:rPr lang="ko-KR" altLang="en-US" dirty="0"/>
              <a:t>기준치 </a:t>
            </a:r>
            <a:r>
              <a:rPr lang="en-US" altLang="ko-KR" dirty="0"/>
              <a:t>30</a:t>
            </a:r>
            <a:r>
              <a:rPr lang="ko-KR" altLang="en-US" dirty="0"/>
              <a:t>배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이산화 탄소 </a:t>
            </a:r>
            <a:r>
              <a:rPr lang="en-US" altLang="ko-KR" dirty="0"/>
              <a:t>(</a:t>
            </a:r>
            <a:r>
              <a:rPr lang="ko-KR" altLang="en-US" dirty="0"/>
              <a:t>기준치 </a:t>
            </a:r>
            <a:r>
              <a:rPr lang="en-US" altLang="ko-KR" dirty="0"/>
              <a:t>9</a:t>
            </a:r>
            <a:r>
              <a:rPr lang="ko-KR" altLang="en-US" dirty="0"/>
              <a:t>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4DF68C-B3C1-4960-B131-6701BC1A43D3}"/>
              </a:ext>
            </a:extLst>
          </p:cNvPr>
          <p:cNvSpPr txBox="1"/>
          <p:nvPr/>
        </p:nvSpPr>
        <p:spPr>
          <a:xfrm>
            <a:off x="481263" y="2452926"/>
            <a:ext cx="521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조리실 사망사고 및 질환 발생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폐암사망사고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조리실 유행물질 </a:t>
            </a:r>
            <a:r>
              <a:rPr lang="en-US" altLang="ko-KR" dirty="0"/>
              <a:t>– </a:t>
            </a:r>
            <a:r>
              <a:rPr lang="ko-KR" altLang="en-US" dirty="0"/>
              <a:t>폐질환 상관관계 입증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227038-E3C1-444E-BE7F-93619F97E5E3}"/>
              </a:ext>
            </a:extLst>
          </p:cNvPr>
          <p:cNvSpPr txBox="1"/>
          <p:nvPr/>
        </p:nvSpPr>
        <p:spPr>
          <a:xfrm>
            <a:off x="529491" y="3481745"/>
            <a:ext cx="521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점검 시스템의 한계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조리원</a:t>
            </a:r>
            <a:r>
              <a:rPr lang="ko-KR" altLang="en-US" dirty="0"/>
              <a:t> </a:t>
            </a:r>
            <a:r>
              <a:rPr lang="en-US" altLang="ko-KR" dirty="0"/>
              <a:t>Check-list : </a:t>
            </a:r>
            <a:r>
              <a:rPr lang="ko-KR" altLang="en-US" dirty="0"/>
              <a:t>정량적 판단 불가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전문 장비 </a:t>
            </a:r>
            <a:r>
              <a:rPr lang="en-US" altLang="ko-KR" dirty="0"/>
              <a:t>: </a:t>
            </a:r>
            <a:r>
              <a:rPr lang="ko-KR" altLang="en-US" dirty="0"/>
              <a:t>한시적인 점검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033F51-9A97-4A76-98EC-29D944D60119}"/>
              </a:ext>
            </a:extLst>
          </p:cNvPr>
          <p:cNvSpPr/>
          <p:nvPr/>
        </p:nvSpPr>
        <p:spPr>
          <a:xfrm>
            <a:off x="6393910" y="2271523"/>
            <a:ext cx="2213810" cy="50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세부 목표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C12942-7F82-4DC5-872A-F725967FD18F}"/>
              </a:ext>
            </a:extLst>
          </p:cNvPr>
          <p:cNvSpPr/>
          <p:nvPr/>
        </p:nvSpPr>
        <p:spPr>
          <a:xfrm>
            <a:off x="6446359" y="910389"/>
            <a:ext cx="2213810" cy="50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목표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88799-948C-4F9E-A22E-12ED2CB6E319}"/>
              </a:ext>
            </a:extLst>
          </p:cNvPr>
          <p:cNvSpPr txBox="1"/>
          <p:nvPr/>
        </p:nvSpPr>
        <p:spPr>
          <a:xfrm>
            <a:off x="6398337" y="1553457"/>
            <a:ext cx="558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교내 조리실 내 작업 환경 모니터링 시스템 개발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5D0F5D-9F88-41F7-8C84-EC5FDE07C1FF}"/>
              </a:ext>
            </a:extLst>
          </p:cNvPr>
          <p:cNvSpPr txBox="1"/>
          <p:nvPr/>
        </p:nvSpPr>
        <p:spPr>
          <a:xfrm>
            <a:off x="6393910" y="2905987"/>
            <a:ext cx="49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IoT </a:t>
            </a:r>
            <a:r>
              <a:rPr lang="ko-KR" altLang="en-US" dirty="0"/>
              <a:t>네트워크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유해물질 정보 수집 및 모니터링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E0DF4-A30E-47CE-A254-6CCDBE79D918}"/>
              </a:ext>
            </a:extLst>
          </p:cNvPr>
          <p:cNvSpPr txBox="1"/>
          <p:nvPr/>
        </p:nvSpPr>
        <p:spPr>
          <a:xfrm>
            <a:off x="6446359" y="3889185"/>
            <a:ext cx="49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신뢰성 높은 데이터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이상치</a:t>
            </a:r>
            <a:r>
              <a:rPr lang="en-US" altLang="ko-KR" dirty="0"/>
              <a:t>, </a:t>
            </a:r>
            <a:r>
              <a:rPr lang="ko-KR" altLang="en-US" dirty="0"/>
              <a:t>누락 데이터에 처리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585996-14EC-433E-A9C5-631B852ABC73}"/>
              </a:ext>
            </a:extLst>
          </p:cNvPr>
          <p:cNvSpPr txBox="1"/>
          <p:nvPr/>
        </p:nvSpPr>
        <p:spPr>
          <a:xfrm>
            <a:off x="6446359" y="4701756"/>
            <a:ext cx="49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통합 모니터링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가시성 높은 모니터링 서비스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75C276-C9A4-4110-B4B5-D8A9AF9ACB51}"/>
              </a:ext>
            </a:extLst>
          </p:cNvPr>
          <p:cNvSpPr txBox="1"/>
          <p:nvPr/>
        </p:nvSpPr>
        <p:spPr>
          <a:xfrm>
            <a:off x="6446359" y="5514327"/>
            <a:ext cx="49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다양한 서비스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맞춤형 모니터링 서비스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953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74FAC1-A0A3-44FD-8067-2E173F2F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4" y="84141"/>
            <a:ext cx="12304642" cy="677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8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F0699E-BE4A-4770-B2FB-C4886312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87" y="304740"/>
            <a:ext cx="11310730" cy="64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3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A4D015-2578-4D25-8FC9-55E9512D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4" y="-1"/>
            <a:ext cx="11794435" cy="679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8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F77712-164B-4D3A-BAB5-17DE585C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511" y="198783"/>
            <a:ext cx="11800918" cy="66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7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EB4F8B-84E0-48CC-BF7A-20D15F0EE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77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6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570F28-900E-4CB2-B92E-7C78B02D5BC0}"/>
              </a:ext>
            </a:extLst>
          </p:cNvPr>
          <p:cNvSpPr/>
          <p:nvPr/>
        </p:nvSpPr>
        <p:spPr>
          <a:xfrm>
            <a:off x="421629" y="294164"/>
            <a:ext cx="2838406" cy="58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 환경 </a:t>
            </a:r>
            <a:r>
              <a:rPr lang="en-US" altLang="ko-KR" dirty="0"/>
              <a:t>(</a:t>
            </a:r>
            <a:r>
              <a:rPr lang="ko-KR" altLang="en-US" dirty="0"/>
              <a:t>서버 운영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37173-C67D-443B-B66A-6DC8BC7EA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29" y="1720559"/>
            <a:ext cx="7881142" cy="636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8572D9-63BD-49F4-B545-A09354E5F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29" y="1140079"/>
            <a:ext cx="7836484" cy="580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9C9B2-D596-4274-94A9-748618C72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791" y="5087087"/>
            <a:ext cx="7135221" cy="1619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B01486-8D67-47C0-9DE9-0D5470B32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06" y="2464629"/>
            <a:ext cx="5376770" cy="26224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791FDD-3706-43B9-ABAF-75850D9821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3526" y="2197940"/>
            <a:ext cx="4124245" cy="279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9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570F28-900E-4CB2-B92E-7C78B02D5BC0}"/>
              </a:ext>
            </a:extLst>
          </p:cNvPr>
          <p:cNvSpPr/>
          <p:nvPr/>
        </p:nvSpPr>
        <p:spPr>
          <a:xfrm>
            <a:off x="421629" y="294164"/>
            <a:ext cx="2838406" cy="58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 환경 </a:t>
            </a:r>
            <a:r>
              <a:rPr lang="en-US" altLang="ko-KR" dirty="0"/>
              <a:t>(</a:t>
            </a:r>
            <a:r>
              <a:rPr lang="ko-KR" altLang="en-US" dirty="0"/>
              <a:t>서버 운영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3DD66-94B9-44E2-A7AF-247C07FAD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83" y="1019621"/>
            <a:ext cx="6369818" cy="3500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01579C-971A-4C62-8447-D37690DEC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62" y="4520589"/>
            <a:ext cx="6239746" cy="1714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857A26-9F8C-4BA6-AE20-0ABCD67D8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292" y="267702"/>
            <a:ext cx="5930079" cy="7099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42B5E0-C4F9-449B-95A2-342136896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6978" y="1326144"/>
            <a:ext cx="4900340" cy="258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8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B1ED69-9E77-45E0-8FE8-EC5E50FC0D16}"/>
              </a:ext>
            </a:extLst>
          </p:cNvPr>
          <p:cNvSpPr/>
          <p:nvPr/>
        </p:nvSpPr>
        <p:spPr>
          <a:xfrm>
            <a:off x="421629" y="294164"/>
            <a:ext cx="2838406" cy="58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 환경 </a:t>
            </a:r>
            <a:r>
              <a:rPr lang="en-US" altLang="ko-KR" dirty="0"/>
              <a:t>(</a:t>
            </a:r>
            <a:r>
              <a:rPr lang="ko-KR" altLang="en-US" dirty="0"/>
              <a:t>서버 이전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C6673-2C93-48D4-B307-59B31A3FEBEA}"/>
              </a:ext>
            </a:extLst>
          </p:cNvPr>
          <p:cNvSpPr txBox="1"/>
          <p:nvPr/>
        </p:nvSpPr>
        <p:spPr>
          <a:xfrm>
            <a:off x="0" y="1136377"/>
            <a:ext cx="1111857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https://www.tensorflow.org/install/source#tested_build_configurations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cuda</a:t>
            </a:r>
            <a:r>
              <a:rPr lang="en-US" altLang="ko-KR" dirty="0"/>
              <a:t> – </a:t>
            </a:r>
            <a:r>
              <a:rPr lang="en-US" altLang="ko-KR" dirty="0" err="1"/>
              <a:t>gpu</a:t>
            </a:r>
            <a:r>
              <a:rPr lang="en-US" altLang="ko-KR" dirty="0"/>
              <a:t> </a:t>
            </a:r>
            <a:r>
              <a:rPr lang="ko-KR" altLang="en-US" dirty="0"/>
              <a:t>버전 확인 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Quantization – </a:t>
            </a:r>
            <a:r>
              <a:rPr lang="ko-KR" altLang="en-US" dirty="0"/>
              <a:t>가능 버전 확인 해보기</a:t>
            </a:r>
            <a:r>
              <a:rPr lang="en-US" altLang="ko-KR" dirty="0"/>
              <a:t>,  2 </a:t>
            </a:r>
            <a:r>
              <a:rPr lang="ko-KR" altLang="en-US" dirty="0" err="1"/>
              <a:t>점대</a:t>
            </a:r>
            <a:r>
              <a:rPr lang="ko-KR" altLang="en-US" dirty="0"/>
              <a:t> 이상 가능</a:t>
            </a:r>
            <a:endParaRPr lang="en-US" altLang="ko-KR" dirty="0"/>
          </a:p>
          <a:p>
            <a:r>
              <a:rPr lang="en-US" altLang="ko-KR" dirty="0" err="1"/>
              <a:t>Cuda</a:t>
            </a:r>
            <a:r>
              <a:rPr lang="en-US" altLang="ko-KR" dirty="0"/>
              <a:t> 10.0 </a:t>
            </a:r>
            <a:r>
              <a:rPr lang="ko-KR" altLang="en-US" dirty="0"/>
              <a:t>부터 가능 하기는 함  </a:t>
            </a:r>
            <a:r>
              <a:rPr lang="en-US" altLang="ko-KR" dirty="0"/>
              <a:t>(2.4 </a:t>
            </a:r>
            <a:r>
              <a:rPr lang="ko-KR" altLang="en-US" dirty="0"/>
              <a:t>부터 안정적이기는 해서 </a:t>
            </a:r>
            <a:r>
              <a:rPr lang="en-US" altLang="ko-KR" dirty="0"/>
              <a:t>2.4 </a:t>
            </a:r>
            <a:r>
              <a:rPr lang="ko-KR" altLang="en-US" dirty="0"/>
              <a:t>이상 </a:t>
            </a:r>
            <a:r>
              <a:rPr lang="en-US" altLang="ko-KR" dirty="0"/>
              <a:t>– </a:t>
            </a:r>
            <a:r>
              <a:rPr lang="ko-KR" altLang="en-US" dirty="0"/>
              <a:t>즉 </a:t>
            </a:r>
            <a:r>
              <a:rPr lang="en-US" altLang="ko-KR" dirty="0" err="1"/>
              <a:t>cuda</a:t>
            </a:r>
            <a:r>
              <a:rPr lang="en-US" altLang="ko-KR" dirty="0"/>
              <a:t> 11 </a:t>
            </a:r>
            <a:r>
              <a:rPr lang="ko-KR" altLang="en-US" dirty="0"/>
              <a:t>이상이면 좋음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Python – </a:t>
            </a:r>
            <a:r>
              <a:rPr lang="en-US" altLang="ko-KR" dirty="0" err="1"/>
              <a:t>tensrflow</a:t>
            </a:r>
            <a:r>
              <a:rPr lang="en-US" altLang="ko-KR" dirty="0"/>
              <a:t> 2.x – </a:t>
            </a:r>
            <a:r>
              <a:rPr lang="en-US" altLang="ko-KR" dirty="0" err="1"/>
              <a:t>cudua</a:t>
            </a:r>
            <a:r>
              <a:rPr lang="en-US" altLang="ko-KR" dirty="0"/>
              <a:t> 10.x, 11.x ,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https://lv99.tistory.com/12  </a:t>
            </a:r>
          </a:p>
          <a:p>
            <a:r>
              <a:rPr lang="en-US" altLang="ko-KR" dirty="0"/>
              <a:t>https://velog.io/@hanovator/tensorflow-multi-gpu-%EC%84%A4%EC%A0%95%EB%B0%A9%EB%B2%95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gpu</a:t>
            </a:r>
            <a:r>
              <a:rPr lang="ko-KR" altLang="en-US" dirty="0" err="1"/>
              <a:t>여러개</a:t>
            </a:r>
            <a:r>
              <a:rPr lang="ko-KR" altLang="en-US" dirty="0"/>
              <a:t> 활용 </a:t>
            </a:r>
            <a:r>
              <a:rPr lang="en-US" altLang="ko-KR" dirty="0"/>
              <a:t>(</a:t>
            </a:r>
            <a:r>
              <a:rPr lang="en-US" altLang="ko-KR" dirty="0" err="1"/>
              <a:t>tf</a:t>
            </a:r>
            <a:r>
              <a:rPr lang="en-US" altLang="ko-KR" dirty="0"/>
              <a:t> – 2.3 </a:t>
            </a:r>
            <a:r>
              <a:rPr lang="ko-KR" altLang="en-US" dirty="0"/>
              <a:t>버전 이상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https://ffoorreeuunn.tistory.com/244  </a:t>
            </a:r>
            <a:r>
              <a:rPr lang="ko-KR" altLang="en-US" dirty="0" err="1"/>
              <a:t>코랩</a:t>
            </a:r>
            <a:r>
              <a:rPr lang="ko-KR" altLang="en-US" dirty="0"/>
              <a:t> 대강 설명 해주기 </a:t>
            </a:r>
            <a:r>
              <a:rPr lang="en-US" altLang="ko-KR" dirty="0"/>
              <a:t>-&gt; </a:t>
            </a:r>
            <a:r>
              <a:rPr lang="ko-KR" altLang="en-US" dirty="0"/>
              <a:t>이걸로 일단은 개발 진행 할거임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596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B1ED69-9E77-45E0-8FE8-EC5E50FC0D16}"/>
              </a:ext>
            </a:extLst>
          </p:cNvPr>
          <p:cNvSpPr/>
          <p:nvPr/>
        </p:nvSpPr>
        <p:spPr>
          <a:xfrm>
            <a:off x="574029" y="329334"/>
            <a:ext cx="2838406" cy="58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차주 </a:t>
            </a:r>
            <a:r>
              <a:rPr lang="ko-KR" altLang="en-US" dirty="0" err="1"/>
              <a:t>게획</a:t>
            </a:r>
            <a:endParaRPr lang="ko-KR" alt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26A628F-EE19-4448-83D3-1908C8E83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23048"/>
              </p:ext>
            </p:extLst>
          </p:nvPr>
        </p:nvGraphicFramePr>
        <p:xfrm>
          <a:off x="574029" y="3550791"/>
          <a:ext cx="10955615" cy="35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86">
                  <a:extLst>
                    <a:ext uri="{9D8B030D-6E8A-4147-A177-3AD203B41FA5}">
                      <a16:colId xmlns:a16="http://schemas.microsoft.com/office/drawing/2014/main" val="3303752832"/>
                    </a:ext>
                  </a:extLst>
                </a:gridCol>
                <a:gridCol w="1635370">
                  <a:extLst>
                    <a:ext uri="{9D8B030D-6E8A-4147-A177-3AD203B41FA5}">
                      <a16:colId xmlns:a16="http://schemas.microsoft.com/office/drawing/2014/main" val="1066009512"/>
                    </a:ext>
                  </a:extLst>
                </a:gridCol>
                <a:gridCol w="2303584">
                  <a:extLst>
                    <a:ext uri="{9D8B030D-6E8A-4147-A177-3AD203B41FA5}">
                      <a16:colId xmlns:a16="http://schemas.microsoft.com/office/drawing/2014/main" val="3086512927"/>
                    </a:ext>
                  </a:extLst>
                </a:gridCol>
                <a:gridCol w="3131152">
                  <a:extLst>
                    <a:ext uri="{9D8B030D-6E8A-4147-A177-3AD203B41FA5}">
                      <a16:colId xmlns:a16="http://schemas.microsoft.com/office/drawing/2014/main" val="3782953499"/>
                    </a:ext>
                  </a:extLst>
                </a:gridCol>
                <a:gridCol w="2191123">
                  <a:extLst>
                    <a:ext uri="{9D8B030D-6E8A-4147-A177-3AD203B41FA5}">
                      <a16:colId xmlns:a16="http://schemas.microsoft.com/office/drawing/2014/main" val="532259322"/>
                    </a:ext>
                  </a:extLst>
                </a:gridCol>
              </a:tblGrid>
              <a:tr h="334779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 이름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</a:t>
                      </a:r>
                      <a:r>
                        <a:rPr lang="ko-KR" altLang="en-US" dirty="0"/>
                        <a:t> 개수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 정확도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속도</a:t>
                      </a:r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경량화 정확도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속도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27670"/>
                  </a:ext>
                </a:extLst>
              </a:tr>
              <a:tr h="5858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Pruning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 Training </a:t>
                      </a:r>
                      <a:r>
                        <a:rPr lang="en-US" altLang="ko-KR" dirty="0" err="1"/>
                        <a:t>Quantizaiton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44608"/>
                  </a:ext>
                </a:extLst>
              </a:tr>
              <a:tr h="12865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Vgg</a:t>
                      </a:r>
                      <a:r>
                        <a:rPr lang="en-US" altLang="ko-KR" dirty="0"/>
                        <a:t> 16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2344"/>
                  </a:ext>
                </a:extLst>
              </a:tr>
              <a:tr h="628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Resnet 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53870"/>
                  </a:ext>
                </a:extLst>
              </a:tr>
              <a:tr h="628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Efficientnet_b4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34421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07CFCFC-1AB3-46D0-A416-5588257C5421}"/>
              </a:ext>
            </a:extLst>
          </p:cNvPr>
          <p:cNvSpPr/>
          <p:nvPr/>
        </p:nvSpPr>
        <p:spPr>
          <a:xfrm>
            <a:off x="574029" y="2036731"/>
            <a:ext cx="3329756" cy="58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Pre-trained ( ImageNet )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CA1B72-4171-4055-AAED-249D28A79C7A}"/>
              </a:ext>
            </a:extLst>
          </p:cNvPr>
          <p:cNvSpPr txBox="1"/>
          <p:nvPr/>
        </p:nvSpPr>
        <p:spPr>
          <a:xfrm>
            <a:off x="797787" y="1086599"/>
            <a:ext cx="49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CNN </a:t>
            </a:r>
            <a:r>
              <a:rPr lang="ko-KR" altLang="en-US" dirty="0"/>
              <a:t>주요 알고리즘 설명 및 실험 진행</a:t>
            </a:r>
            <a:endParaRPr lang="en-US" altLang="ko-KR" dirty="0"/>
          </a:p>
          <a:p>
            <a:r>
              <a:rPr lang="ko-KR" altLang="en-US" dirty="0"/>
              <a:t>경량화 수행 및 성능 비교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EEA28F-2516-49A1-983E-DACDC73A9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29" y="2617211"/>
            <a:ext cx="7763958" cy="933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141E19-54C5-4ED4-8145-35872916D9CA}"/>
              </a:ext>
            </a:extLst>
          </p:cNvPr>
          <p:cNvSpPr txBox="1"/>
          <p:nvPr/>
        </p:nvSpPr>
        <p:spPr>
          <a:xfrm>
            <a:off x="5240216" y="117102"/>
            <a:ext cx="69517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https://ffoorreeuunn.tistory.com/244  </a:t>
            </a:r>
            <a:r>
              <a:rPr lang="ko-KR" altLang="en-US" dirty="0" err="1"/>
              <a:t>코랩</a:t>
            </a:r>
            <a:r>
              <a:rPr lang="ko-KR" altLang="en-US" dirty="0"/>
              <a:t> 대강 설명 해주기 </a:t>
            </a:r>
            <a:r>
              <a:rPr lang="en-US" altLang="ko-KR" dirty="0"/>
              <a:t>-&gt; </a:t>
            </a:r>
            <a:r>
              <a:rPr lang="ko-KR" altLang="en-US" dirty="0"/>
              <a:t>이걸로 일단은 개발 진행 할거임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학습 모델</a:t>
            </a:r>
            <a:endParaRPr lang="en-US" altLang="ko-KR" dirty="0"/>
          </a:p>
          <a:p>
            <a:r>
              <a:rPr lang="en-US" altLang="ko-KR" dirty="0" err="1"/>
              <a:t>Imagenet</a:t>
            </a:r>
            <a:r>
              <a:rPr lang="en-US" altLang="ko-KR" dirty="0"/>
              <a:t> dataset</a:t>
            </a:r>
          </a:p>
          <a:p>
            <a:endParaRPr lang="en-US" altLang="ko-KR" dirty="0"/>
          </a:p>
          <a:p>
            <a:r>
              <a:rPr lang="ko-KR" altLang="en-US" dirty="0"/>
              <a:t>사용할 데이터</a:t>
            </a:r>
            <a:endParaRPr lang="en-US" altLang="ko-KR" dirty="0"/>
          </a:p>
          <a:p>
            <a:r>
              <a:rPr lang="en-US" altLang="ko-KR" dirty="0"/>
              <a:t>https://public.roboflow.com/classification/rock-paper-scissors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40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D1050-932A-4C96-9D64-31CEFA5EC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85" y="499148"/>
            <a:ext cx="11076318" cy="59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3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5FD1BFF-8011-431B-A2C6-760ECD3A4125}"/>
              </a:ext>
            </a:extLst>
          </p:cNvPr>
          <p:cNvCxnSpPr>
            <a:cxnSpLocks/>
          </p:cNvCxnSpPr>
          <p:nvPr/>
        </p:nvCxnSpPr>
        <p:spPr>
          <a:xfrm>
            <a:off x="6047874" y="910390"/>
            <a:ext cx="0" cy="5506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0D27BCE-A316-4CEF-A425-9B2B9C61E487}"/>
              </a:ext>
            </a:extLst>
          </p:cNvPr>
          <p:cNvSpPr/>
          <p:nvPr/>
        </p:nvSpPr>
        <p:spPr>
          <a:xfrm>
            <a:off x="417095" y="125828"/>
            <a:ext cx="2213810" cy="50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네트워크 및 통신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1DC479-0E39-4489-BBEC-0EBABE7DD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2" y="376485"/>
            <a:ext cx="5210699" cy="4948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106986-3036-4B5D-93FA-ABCDFC649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49" y="3305844"/>
            <a:ext cx="5021174" cy="40378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7BC037-E111-4DA7-BA9D-C5F7B79BD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127" y="619542"/>
            <a:ext cx="6305256" cy="537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2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0F0097-D78F-4538-B963-AAF462161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37" y="457200"/>
            <a:ext cx="11807525" cy="625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8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D54A6-4AC5-4FEB-9ECE-9A4B2B56A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89" y="238837"/>
            <a:ext cx="11701621" cy="638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9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867EC6-96BA-403D-8483-014AF4B88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20" y="561475"/>
            <a:ext cx="11597554" cy="59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7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E074D-5B5C-49A9-A083-B93870370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0" y="0"/>
            <a:ext cx="12113540" cy="63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9F49E9-37A8-474E-A438-D0EF7A747BDE}"/>
              </a:ext>
            </a:extLst>
          </p:cNvPr>
          <p:cNvCxnSpPr>
            <a:cxnSpLocks/>
          </p:cNvCxnSpPr>
          <p:nvPr/>
        </p:nvCxnSpPr>
        <p:spPr>
          <a:xfrm>
            <a:off x="6047874" y="910390"/>
            <a:ext cx="0" cy="5506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162D1DB-E83E-40AB-9244-AF7968CC7E35}"/>
              </a:ext>
            </a:extLst>
          </p:cNvPr>
          <p:cNvSpPr/>
          <p:nvPr/>
        </p:nvSpPr>
        <p:spPr>
          <a:xfrm>
            <a:off x="481264" y="910390"/>
            <a:ext cx="2213810" cy="50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프로젝트 배경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A9D26E-550E-4A26-9D11-C971791BED24}"/>
              </a:ext>
            </a:extLst>
          </p:cNvPr>
          <p:cNvSpPr/>
          <p:nvPr/>
        </p:nvSpPr>
        <p:spPr>
          <a:xfrm>
            <a:off x="481264" y="4912896"/>
            <a:ext cx="2213810" cy="50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 정의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CD404-DA9A-4A63-B2C3-D44A1503A86E}"/>
              </a:ext>
            </a:extLst>
          </p:cNvPr>
          <p:cNvSpPr txBox="1"/>
          <p:nvPr/>
        </p:nvSpPr>
        <p:spPr>
          <a:xfrm>
            <a:off x="481264" y="5547360"/>
            <a:ext cx="496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어린이 낙상 사고 유형 분석 시스템의 부재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C8AC82-7857-4C43-B0F6-44167389FE26}"/>
              </a:ext>
            </a:extLst>
          </p:cNvPr>
          <p:cNvSpPr txBox="1"/>
          <p:nvPr/>
        </p:nvSpPr>
        <p:spPr>
          <a:xfrm>
            <a:off x="481264" y="1544854"/>
            <a:ext cx="496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잦은 어린이 낙상 사고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미끄러짐</a:t>
            </a:r>
            <a:r>
              <a:rPr lang="en-US" altLang="ko-KR" dirty="0"/>
              <a:t>, </a:t>
            </a:r>
            <a:r>
              <a:rPr lang="ko-KR" altLang="en-US" dirty="0"/>
              <a:t>추락 </a:t>
            </a:r>
            <a:r>
              <a:rPr lang="en-US" altLang="ko-KR" dirty="0"/>
              <a:t>-&gt; </a:t>
            </a:r>
            <a:r>
              <a:rPr lang="ko-KR" altLang="en-US" dirty="0"/>
              <a:t>사고의 </a:t>
            </a:r>
            <a:r>
              <a:rPr lang="en-US" altLang="ko-KR" dirty="0"/>
              <a:t>40% </a:t>
            </a:r>
            <a:r>
              <a:rPr lang="ko-KR" altLang="en-US" dirty="0"/>
              <a:t>이상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4DF68C-B3C1-4960-B131-6701BC1A43D3}"/>
              </a:ext>
            </a:extLst>
          </p:cNvPr>
          <p:cNvSpPr txBox="1"/>
          <p:nvPr/>
        </p:nvSpPr>
        <p:spPr>
          <a:xfrm>
            <a:off x="481263" y="2452926"/>
            <a:ext cx="521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사고 유형 파악의 필요성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응급 처치 </a:t>
            </a:r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사전 정보 파악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사고 유형 파악 이후 응급 조치 진행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227038-E3C1-444E-BE7F-93619F97E5E3}"/>
              </a:ext>
            </a:extLst>
          </p:cNvPr>
          <p:cNvSpPr txBox="1"/>
          <p:nvPr/>
        </p:nvSpPr>
        <p:spPr>
          <a:xfrm>
            <a:off x="529491" y="3481745"/>
            <a:ext cx="521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낙상 감지 기술 동향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웨어러블 센서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주변 센서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카메라 기반 인식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033F51-9A97-4A76-98EC-29D944D60119}"/>
              </a:ext>
            </a:extLst>
          </p:cNvPr>
          <p:cNvSpPr/>
          <p:nvPr/>
        </p:nvSpPr>
        <p:spPr>
          <a:xfrm>
            <a:off x="6393910" y="2271523"/>
            <a:ext cx="2213810" cy="50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세부 목표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C12942-7F82-4DC5-872A-F725967FD18F}"/>
              </a:ext>
            </a:extLst>
          </p:cNvPr>
          <p:cNvSpPr/>
          <p:nvPr/>
        </p:nvSpPr>
        <p:spPr>
          <a:xfrm>
            <a:off x="6446359" y="910389"/>
            <a:ext cx="2213810" cy="50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목표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88799-948C-4F9E-A22E-12ED2CB6E319}"/>
              </a:ext>
            </a:extLst>
          </p:cNvPr>
          <p:cNvSpPr txBox="1"/>
          <p:nvPr/>
        </p:nvSpPr>
        <p:spPr>
          <a:xfrm>
            <a:off x="6398337" y="1553457"/>
            <a:ext cx="558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놀이터 영상에서 쓰러진 어린이 감지를 통한 낙상 사고 유형 분석 시스템 개발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5D0F5D-9F88-41F7-8C84-EC5FDE07C1FF}"/>
              </a:ext>
            </a:extLst>
          </p:cNvPr>
          <p:cNvSpPr txBox="1"/>
          <p:nvPr/>
        </p:nvSpPr>
        <p:spPr>
          <a:xfrm>
            <a:off x="6393910" y="2905987"/>
            <a:ext cx="496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놀이터 배경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다양한 쓰러짐 자세 및 유형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E0DF4-A30E-47CE-A254-6CCDBE79D918}"/>
              </a:ext>
            </a:extLst>
          </p:cNvPr>
          <p:cNvSpPr txBox="1"/>
          <p:nvPr/>
        </p:nvSpPr>
        <p:spPr>
          <a:xfrm>
            <a:off x="6446359" y="3889185"/>
            <a:ext cx="49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쓰러짐 감지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쓰러짐을 정확하게 감지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585996-14EC-433E-A9C5-631B852ABC73}"/>
              </a:ext>
            </a:extLst>
          </p:cNvPr>
          <p:cNvSpPr txBox="1"/>
          <p:nvPr/>
        </p:nvSpPr>
        <p:spPr>
          <a:xfrm>
            <a:off x="6446359" y="4701756"/>
            <a:ext cx="526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사교 유형 분석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쓰러짐이 지속되는 경우 사고 원인 분석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75C276-C9A4-4110-B4B5-D8A9AF9ACB51}"/>
              </a:ext>
            </a:extLst>
          </p:cNvPr>
          <p:cNvSpPr txBox="1"/>
          <p:nvPr/>
        </p:nvSpPr>
        <p:spPr>
          <a:xfrm>
            <a:off x="6446359" y="5514327"/>
            <a:ext cx="496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모니터링 및 알림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쓰러짐 감지 및 유형 분석 통합 모니터링 및 알림 서비스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509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654309-C7D2-4180-8744-49684924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031579" cy="69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1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696</Words>
  <Application>Microsoft Office PowerPoint</Application>
  <PresentationFormat>Widescreen</PresentationFormat>
  <Paragraphs>118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YUTAN</dc:creator>
  <cp:lastModifiedBy>KIM YUTAN</cp:lastModifiedBy>
  <cp:revision>7</cp:revision>
  <dcterms:created xsi:type="dcterms:W3CDTF">2022-03-19T04:40:53Z</dcterms:created>
  <dcterms:modified xsi:type="dcterms:W3CDTF">2022-03-20T12:25:45Z</dcterms:modified>
</cp:coreProperties>
</file>