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4"/>
  </p:notesMasterIdLst>
  <p:sldIdLst>
    <p:sldId id="263" r:id="rId2"/>
    <p:sldId id="260" r:id="rId3"/>
    <p:sldId id="267" r:id="rId4"/>
    <p:sldId id="261" r:id="rId5"/>
    <p:sldId id="273" r:id="rId6"/>
    <p:sldId id="262" r:id="rId7"/>
    <p:sldId id="268" r:id="rId8"/>
    <p:sldId id="265" r:id="rId9"/>
    <p:sldId id="272" r:id="rId10"/>
    <p:sldId id="271" r:id="rId11"/>
    <p:sldId id="266" r:id="rId12"/>
    <p:sldId id="264" r:id="rId13"/>
  </p:sldIdLst>
  <p:sldSz cx="9144000" cy="6858000" type="screen4x3"/>
  <p:notesSz cx="6858000" cy="9144000"/>
  <p:embeddedFontLst>
    <p:embeddedFont>
      <p:font typeface="12롯데마트드림Bold" panose="02020603020101020101" pitchFamily="18" charset="-127"/>
      <p:regular r:id="rId15"/>
    </p:embeddedFont>
    <p:embeddedFont>
      <p:font typeface="김제시체L" panose="020B0600000101010101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-윤고딕310" panose="020B0600000101010101" charset="-127"/>
      <p:regular r:id="rId19"/>
    </p:embeddedFont>
    <p:embeddedFont>
      <p:font typeface="-윤고딕330" panose="020B0600000101010101" charset="-127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7E6B30"/>
    <a:srgbClr val="23D5F7"/>
    <a:srgbClr val="FFC001"/>
    <a:srgbClr val="525252"/>
    <a:srgbClr val="AEA387"/>
    <a:srgbClr val="00C1EE"/>
    <a:srgbClr val="0000FF"/>
    <a:srgbClr val="048CFC"/>
    <a:srgbClr val="FF6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4" autoAdjust="0"/>
    <p:restoredTop sz="94660"/>
  </p:normalViewPr>
  <p:slideViewPr>
    <p:cSldViewPr snapToGrid="0">
      <p:cViewPr>
        <p:scale>
          <a:sx n="50" d="100"/>
          <a:sy n="50" d="100"/>
        </p:scale>
        <p:origin x="571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62B8E-BF55-44CC-A535-95CA80F60873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C6E81-58FA-4AD8-8598-1714FBE4F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329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B009-245D-454D-BC52-F2DD60828790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480D-18F4-43B9-ACC7-6DE64DBA5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6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B009-245D-454D-BC52-F2DD60828790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480D-18F4-43B9-ACC7-6DE64DBA5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45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B009-245D-454D-BC52-F2DD60828790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480D-18F4-43B9-ACC7-6DE64DBA5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63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B009-245D-454D-BC52-F2DD60828790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480D-18F4-43B9-ACC7-6DE64DBA5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13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B009-245D-454D-BC52-F2DD60828790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480D-18F4-43B9-ACC7-6DE64DBA5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79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B009-245D-454D-BC52-F2DD60828790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480D-18F4-43B9-ACC7-6DE64DBA5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26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B009-245D-454D-BC52-F2DD60828790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480D-18F4-43B9-ACC7-6DE64DBA5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38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B009-245D-454D-BC52-F2DD60828790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480D-18F4-43B9-ACC7-6DE64DBA5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29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B009-245D-454D-BC52-F2DD60828790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480D-18F4-43B9-ACC7-6DE64DBA5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96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B009-245D-454D-BC52-F2DD60828790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480D-18F4-43B9-ACC7-6DE64DBA5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95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B009-245D-454D-BC52-F2DD60828790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480D-18F4-43B9-ACC7-6DE64DBA5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82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2B009-245D-454D-BC52-F2DD60828790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D480D-18F4-43B9-ACC7-6DE64DBA5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23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65018"/>
            <a:ext cx="9144000" cy="566366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496545" y="2451770"/>
            <a:ext cx="4117773" cy="519471"/>
            <a:chOff x="392886" y="906240"/>
            <a:chExt cx="685800" cy="0"/>
          </a:xfrm>
        </p:grpSpPr>
        <p:cxnSp>
          <p:nvCxnSpPr>
            <p:cNvPr id="16" name="직선 연결선 15"/>
            <p:cNvCxnSpPr/>
            <p:nvPr/>
          </p:nvCxnSpPr>
          <p:spPr>
            <a:xfrm flipH="1">
              <a:off x="392886" y="906240"/>
              <a:ext cx="203885" cy="0"/>
            </a:xfrm>
            <a:prstGeom prst="line">
              <a:avLst/>
            </a:prstGeom>
            <a:ln w="38100">
              <a:solidFill>
                <a:srgbClr val="23D5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96771" y="906240"/>
              <a:ext cx="48191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flipH="1">
            <a:off x="2496545" y="4308486"/>
            <a:ext cx="4117773" cy="0"/>
            <a:chOff x="392886" y="906240"/>
            <a:chExt cx="685800" cy="0"/>
          </a:xfrm>
        </p:grpSpPr>
        <p:cxnSp>
          <p:nvCxnSpPr>
            <p:cNvPr id="19" name="직선 연결선 18"/>
            <p:cNvCxnSpPr/>
            <p:nvPr/>
          </p:nvCxnSpPr>
          <p:spPr>
            <a:xfrm flipH="1">
              <a:off x="392886" y="906240"/>
              <a:ext cx="203885" cy="0"/>
            </a:xfrm>
            <a:prstGeom prst="line">
              <a:avLst/>
            </a:prstGeom>
            <a:ln w="38100">
              <a:solidFill>
                <a:srgbClr val="23D5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96771" y="906240"/>
              <a:ext cx="48191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992567" y="2474142"/>
            <a:ext cx="51588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lumMod val="75000"/>
                      <a:lumOff val="25000"/>
                      <a:alpha val="23000"/>
                    </a:schemeClr>
                  </a:solidFill>
                </a:ln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Algorithm </a:t>
            </a:r>
          </a:p>
          <a:p>
            <a:pPr algn="ctr"/>
            <a:r>
              <a:rPr lang="en-US" altLang="ko-KR" sz="2800" dirty="0">
                <a:ln>
                  <a:solidFill>
                    <a:schemeClr val="tx1">
                      <a:lumMod val="75000"/>
                      <a:lumOff val="25000"/>
                      <a:alpha val="23000"/>
                    </a:schemeClr>
                  </a:solidFill>
                </a:ln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Improvement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2646023" y="3454679"/>
            <a:ext cx="4013227" cy="0"/>
          </a:xfrm>
          <a:prstGeom prst="line">
            <a:avLst/>
          </a:prstGeom>
          <a:ln w="19050">
            <a:solidFill>
              <a:srgbClr val="A0A0A0">
                <a:alpha val="4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208336" y="3507540"/>
            <a:ext cx="48886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alpha val="13000"/>
                    </a:schemeClr>
                  </a:solidFill>
                </a:ln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자료구조 및 알고리즘</a:t>
            </a:r>
            <a:endParaRPr lang="en-US" altLang="ko-KR" sz="1400" b="1" dirty="0">
              <a:ln>
                <a:solidFill>
                  <a:schemeClr val="bg1">
                    <a:alpha val="13000"/>
                  </a:schemeClr>
                </a:solidFill>
              </a:ln>
              <a:solidFill>
                <a:schemeClr val="bg1"/>
              </a:solidFill>
              <a:latin typeface="김제시체L" panose="02030504000101010101" pitchFamily="18" charset="-127"/>
              <a:ea typeface="김제시체L" panose="02030504000101010101" pitchFamily="18" charset="-127"/>
            </a:endParaRPr>
          </a:p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13000"/>
                    </a:schemeClr>
                  </a:solidFill>
                </a:ln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2016112582</a:t>
            </a:r>
          </a:p>
          <a:p>
            <a:pPr algn="ctr"/>
            <a:r>
              <a:rPr lang="ko-KR" altLang="en-US" sz="1400" b="1" dirty="0">
                <a:ln>
                  <a:solidFill>
                    <a:schemeClr val="bg1">
                      <a:alpha val="13000"/>
                    </a:schemeClr>
                  </a:solidFill>
                </a:ln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김유탄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23000"/>
                  </a:schemeClr>
                </a:solidFill>
              </a:ln>
              <a:solidFill>
                <a:schemeClr val="bg1"/>
              </a:solidFill>
              <a:latin typeface="김제시체L" panose="02030504000101010101" pitchFamily="18" charset="-127"/>
              <a:ea typeface="김제시체L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347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34655C-B664-415B-925D-178D3C218905}"/>
              </a:ext>
            </a:extLst>
          </p:cNvPr>
          <p:cNvSpPr/>
          <p:nvPr/>
        </p:nvSpPr>
        <p:spPr>
          <a:xfrm>
            <a:off x="0" y="665018"/>
            <a:ext cx="9144000" cy="566366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2217" y="1232497"/>
            <a:ext cx="168629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dirty="0"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성능 비교 </a:t>
            </a:r>
            <a:endParaRPr lang="en-US" altLang="ko-KR" sz="2400" dirty="0">
              <a:solidFill>
                <a:schemeClr val="bg1"/>
              </a:solidFill>
              <a:latin typeface="김제시체L" panose="02030504000101010101" pitchFamily="18" charset="-127"/>
              <a:ea typeface="김제시체L" panose="0203050400010101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19675" y="940945"/>
            <a:ext cx="802542" cy="338554"/>
            <a:chOff x="392886" y="906240"/>
            <a:chExt cx="685800" cy="0"/>
          </a:xfrm>
        </p:grpSpPr>
        <p:cxnSp>
          <p:nvCxnSpPr>
            <p:cNvPr id="6" name="직선 연결선 5"/>
            <p:cNvCxnSpPr/>
            <p:nvPr/>
          </p:nvCxnSpPr>
          <p:spPr>
            <a:xfrm flipH="1">
              <a:off x="392886" y="906240"/>
              <a:ext cx="203885" cy="0"/>
            </a:xfrm>
            <a:prstGeom prst="line">
              <a:avLst/>
            </a:prstGeom>
            <a:ln w="38100">
              <a:solidFill>
                <a:srgbClr val="23D5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596771" y="906240"/>
              <a:ext cx="48191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319675" y="940945"/>
            <a:ext cx="828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ln>
                  <a:solidFill>
                    <a:schemeClr val="bg1">
                      <a:alpha val="84000"/>
                    </a:schemeClr>
                  </a:solidFill>
                </a:ln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04</a:t>
            </a:r>
            <a:endParaRPr lang="ko-KR" altLang="en-US" sz="4000" b="1" dirty="0">
              <a:ln>
                <a:solidFill>
                  <a:schemeClr val="bg1">
                    <a:alpha val="84000"/>
                  </a:schemeClr>
                </a:solidFill>
              </a:ln>
              <a:solidFill>
                <a:schemeClr val="bg1"/>
              </a:solidFill>
              <a:latin typeface="김제시체L" panose="02030504000101010101" pitchFamily="18" charset="-127"/>
              <a:ea typeface="김제시체L" panose="020305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03230" y="2191484"/>
            <a:ext cx="3332690" cy="2008037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K = 1,000,000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N  :  2 ~ 600</a:t>
            </a:r>
          </a:p>
          <a:p>
            <a:pPr algn="ctr"/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K</a:t>
            </a:r>
            <a:r>
              <a:rPr lang="ko-KR" altLang="en-US" sz="1600" b="1" dirty="0">
                <a:solidFill>
                  <a:schemeClr val="bg1"/>
                </a:solidFill>
              </a:rPr>
              <a:t>가 </a:t>
            </a:r>
            <a:r>
              <a:rPr lang="en-US" altLang="ko-KR" sz="1600" b="1" dirty="0">
                <a:solidFill>
                  <a:schemeClr val="bg1"/>
                </a:solidFill>
              </a:rPr>
              <a:t>N</a:t>
            </a:r>
            <a:r>
              <a:rPr lang="ko-KR" altLang="en-US" sz="1600" b="1" dirty="0">
                <a:solidFill>
                  <a:schemeClr val="bg1"/>
                </a:solidFill>
              </a:rPr>
              <a:t>보다 매우 큰 경우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01D261-0179-4342-9573-7C1F42B42C2B}"/>
              </a:ext>
            </a:extLst>
          </p:cNvPr>
          <p:cNvSpPr/>
          <p:nvPr/>
        </p:nvSpPr>
        <p:spPr>
          <a:xfrm>
            <a:off x="319675" y="1943186"/>
            <a:ext cx="350520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B75BAA-EBB8-4F96-9643-8AF67A9CAF4D}"/>
              </a:ext>
            </a:extLst>
          </p:cNvPr>
          <p:cNvSpPr/>
          <p:nvPr/>
        </p:nvSpPr>
        <p:spPr>
          <a:xfrm>
            <a:off x="319675" y="1717485"/>
            <a:ext cx="3505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8EC439-833B-4076-B939-32EB1841834F}"/>
              </a:ext>
            </a:extLst>
          </p:cNvPr>
          <p:cNvSpPr txBox="1"/>
          <p:nvPr/>
        </p:nvSpPr>
        <p:spPr>
          <a:xfrm>
            <a:off x="670195" y="1601340"/>
            <a:ext cx="8071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1200" dirty="0">
                <a:ln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개선 전</a:t>
            </a:r>
            <a:endParaRPr lang="en-US" altLang="ko-KR" sz="1200" dirty="0">
              <a:ln>
                <a:solidFill>
                  <a:schemeClr val="bg1">
                    <a:alpha val="7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F548CB-D591-4FB2-87AD-607DFC6F8040}"/>
              </a:ext>
            </a:extLst>
          </p:cNvPr>
          <p:cNvSpPr txBox="1"/>
          <p:nvPr/>
        </p:nvSpPr>
        <p:spPr>
          <a:xfrm>
            <a:off x="674668" y="1836513"/>
            <a:ext cx="8071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1200" dirty="0">
                <a:ln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개선 후</a:t>
            </a:r>
            <a:endParaRPr lang="en-US" altLang="ko-KR" sz="1200" dirty="0">
              <a:ln>
                <a:solidFill>
                  <a:schemeClr val="bg1">
                    <a:alpha val="7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8121AA-A2F7-4A50-BBDD-84B31B8F1FE8}"/>
              </a:ext>
            </a:extLst>
          </p:cNvPr>
          <p:cNvSpPr txBox="1"/>
          <p:nvPr/>
        </p:nvSpPr>
        <p:spPr>
          <a:xfrm>
            <a:off x="4644963" y="3827563"/>
            <a:ext cx="3031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B15F4C-4262-4E8D-904D-1FB4D57F6739}"/>
              </a:ext>
            </a:extLst>
          </p:cNvPr>
          <p:cNvSpPr txBox="1"/>
          <p:nvPr/>
        </p:nvSpPr>
        <p:spPr>
          <a:xfrm>
            <a:off x="357450" y="2051309"/>
            <a:ext cx="83145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Time(</a:t>
            </a:r>
            <a:r>
              <a:rPr lang="en-US" altLang="ko-KR" sz="1050" b="1" kern="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ms</a:t>
            </a:r>
            <a:r>
              <a:rPr lang="en-US" altLang="ko-KR" sz="105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173224-8455-4EE1-BB98-91BFD752B350}"/>
              </a:ext>
            </a:extLst>
          </p:cNvPr>
          <p:cNvSpPr txBox="1"/>
          <p:nvPr/>
        </p:nvSpPr>
        <p:spPr>
          <a:xfrm>
            <a:off x="1147959" y="940945"/>
            <a:ext cx="302084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rgbClr val="23D5F7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K</a:t>
            </a:r>
            <a:r>
              <a:rPr lang="ko-KR" altLang="en-US" sz="1600" dirty="0">
                <a:solidFill>
                  <a:srgbClr val="23D5F7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가 </a:t>
            </a:r>
            <a:r>
              <a:rPr lang="en-US" altLang="ko-KR" sz="1600" dirty="0">
                <a:solidFill>
                  <a:srgbClr val="23D5F7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N</a:t>
            </a:r>
            <a:r>
              <a:rPr lang="ko-KR" altLang="en-US" sz="1600" dirty="0">
                <a:solidFill>
                  <a:srgbClr val="23D5F7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에 비해 매우 큰 경우</a:t>
            </a:r>
            <a:endParaRPr lang="en-US" altLang="ko-KR" sz="1600" dirty="0">
              <a:solidFill>
                <a:srgbClr val="23D5F7"/>
              </a:solidFill>
              <a:latin typeface="김제시체L" panose="02030504000101010101" pitchFamily="18" charset="-127"/>
              <a:ea typeface="김제시체L" panose="0203050400010101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1B26E45D-F2A3-42DE-A5BC-CCEB184C9D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8267" y="2338370"/>
            <a:ext cx="4086696" cy="1921367"/>
          </a:xfrm>
          <a:prstGeom prst="rect">
            <a:avLst/>
          </a:prstGeom>
        </p:spPr>
      </p:pic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FBA02A43-C430-43D9-9A52-902CDEBBF69D}"/>
              </a:ext>
            </a:extLst>
          </p:cNvPr>
          <p:cNvSpPr/>
          <p:nvPr/>
        </p:nvSpPr>
        <p:spPr>
          <a:xfrm>
            <a:off x="1866384" y="3004457"/>
            <a:ext cx="104482" cy="245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9626E08-AFAC-474B-A8EF-B7FB283596D1}"/>
              </a:ext>
            </a:extLst>
          </p:cNvPr>
          <p:cNvCxnSpPr>
            <a:cxnSpLocks/>
          </p:cNvCxnSpPr>
          <p:nvPr/>
        </p:nvCxnSpPr>
        <p:spPr>
          <a:xfrm flipH="1">
            <a:off x="161366" y="4402100"/>
            <a:ext cx="8695763" cy="0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40D3648-9E77-49A9-AFDB-FA016AFF797C}"/>
              </a:ext>
            </a:extLst>
          </p:cNvPr>
          <p:cNvSpPr txBox="1"/>
          <p:nvPr/>
        </p:nvSpPr>
        <p:spPr>
          <a:xfrm>
            <a:off x="280263" y="5173724"/>
            <a:ext cx="2996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</a:t>
            </a:r>
            <a:r>
              <a:rPr lang="ko-KR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의 영향력</a:t>
            </a:r>
            <a:r>
              <a:rPr lang="en-US" altLang="ko-KR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X</a:t>
            </a:r>
            <a:endParaRPr lang="ko-KR" altLang="en-US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F4A091A1-A4B7-49C9-B530-52EF40940EE2}"/>
              </a:ext>
            </a:extLst>
          </p:cNvPr>
          <p:cNvSpPr/>
          <p:nvPr/>
        </p:nvSpPr>
        <p:spPr>
          <a:xfrm rot="14448487">
            <a:off x="2494441" y="4947892"/>
            <a:ext cx="197962" cy="46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2589A2A2-9AC2-4AC7-B7E5-B91CDE7BA413}"/>
              </a:ext>
            </a:extLst>
          </p:cNvPr>
          <p:cNvSpPr/>
          <p:nvPr/>
        </p:nvSpPr>
        <p:spPr>
          <a:xfrm rot="17922467">
            <a:off x="2494215" y="5394100"/>
            <a:ext cx="197962" cy="46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E85379-B3FE-4DC6-AC72-50C30C4A39F7}"/>
              </a:ext>
            </a:extLst>
          </p:cNvPr>
          <p:cNvSpPr txBox="1"/>
          <p:nvPr/>
        </p:nvSpPr>
        <p:spPr>
          <a:xfrm>
            <a:off x="3063496" y="4832546"/>
            <a:ext cx="2996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전 </a:t>
            </a:r>
            <a:r>
              <a:rPr lang="en-US" altLang="ko-KR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: O(N)</a:t>
            </a:r>
            <a:endParaRPr lang="ko-KR" altLang="en-US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A17ED7-C52B-4C92-8F7B-055405CBD8F7}"/>
              </a:ext>
            </a:extLst>
          </p:cNvPr>
          <p:cNvSpPr txBox="1"/>
          <p:nvPr/>
        </p:nvSpPr>
        <p:spPr>
          <a:xfrm>
            <a:off x="3073990" y="5436573"/>
            <a:ext cx="2996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후 </a:t>
            </a:r>
            <a:r>
              <a:rPr lang="en-US" altLang="ko-KR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: O(</a:t>
            </a:r>
            <a:r>
              <a:rPr lang="en-US" altLang="ko-K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logN</a:t>
            </a:r>
            <a:r>
              <a:rPr lang="en-US" altLang="ko-KR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)</a:t>
            </a:r>
            <a:endParaRPr lang="ko-KR" altLang="en-US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D43D26E-DE84-4A3B-9E48-FAA2D029B07F}"/>
              </a:ext>
            </a:extLst>
          </p:cNvPr>
          <p:cNvSpPr txBox="1"/>
          <p:nvPr/>
        </p:nvSpPr>
        <p:spPr>
          <a:xfrm>
            <a:off x="5186392" y="5035409"/>
            <a:ext cx="4428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일정 시점이 지나면 개선 후 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알고리즘이 우세함</a:t>
            </a:r>
          </a:p>
        </p:txBody>
      </p:sp>
    </p:spTree>
    <p:extLst>
      <p:ext uri="{BB962C8B-B14F-4D97-AF65-F5344CB8AC3E}">
        <p14:creationId xmlns:p14="http://schemas.microsoft.com/office/powerpoint/2010/main" val="1661121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97167"/>
            <a:ext cx="9144000" cy="566366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2216" y="1022376"/>
            <a:ext cx="1072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dirty="0"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ISSUE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19675" y="940945"/>
            <a:ext cx="802542" cy="338554"/>
            <a:chOff x="392886" y="906240"/>
            <a:chExt cx="685800" cy="0"/>
          </a:xfrm>
        </p:grpSpPr>
        <p:cxnSp>
          <p:nvCxnSpPr>
            <p:cNvPr id="6" name="직선 연결선 5"/>
            <p:cNvCxnSpPr/>
            <p:nvPr/>
          </p:nvCxnSpPr>
          <p:spPr>
            <a:xfrm flipH="1">
              <a:off x="392886" y="906240"/>
              <a:ext cx="203885" cy="0"/>
            </a:xfrm>
            <a:prstGeom prst="line">
              <a:avLst/>
            </a:prstGeom>
            <a:ln w="38100">
              <a:solidFill>
                <a:srgbClr val="23D5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596771" y="906240"/>
              <a:ext cx="48191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319675" y="940945"/>
            <a:ext cx="828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ln>
                  <a:solidFill>
                    <a:schemeClr val="bg1">
                      <a:alpha val="84000"/>
                    </a:schemeClr>
                  </a:solidFill>
                </a:ln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05</a:t>
            </a:r>
            <a:endParaRPr lang="ko-KR" altLang="en-US" sz="4000" b="1" dirty="0">
              <a:ln>
                <a:solidFill>
                  <a:schemeClr val="bg1">
                    <a:alpha val="84000"/>
                  </a:schemeClr>
                </a:solidFill>
              </a:ln>
              <a:solidFill>
                <a:schemeClr val="bg1"/>
              </a:solidFill>
              <a:latin typeface="김제시체L" panose="02030504000101010101" pitchFamily="18" charset="-127"/>
              <a:ea typeface="김제시체L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2212" y="1851305"/>
            <a:ext cx="828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6000" b="1" dirty="0">
                <a:ln>
                  <a:solidFill>
                    <a:schemeClr val="bg1">
                      <a:alpha val="84000"/>
                    </a:schemeClr>
                  </a:solidFill>
                </a:ln>
                <a:solidFill>
                  <a:srgbClr val="FFC00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A</a:t>
            </a:r>
            <a:endParaRPr lang="ko-KR" altLang="en-US" sz="6000" b="1" dirty="0">
              <a:ln>
                <a:solidFill>
                  <a:schemeClr val="bg1">
                    <a:alpha val="84000"/>
                  </a:schemeClr>
                </a:solidFill>
              </a:ln>
              <a:solidFill>
                <a:srgbClr val="FFC001"/>
              </a:solidFill>
              <a:latin typeface="김제시체L" panose="02030504000101010101" pitchFamily="18" charset="-127"/>
              <a:ea typeface="김제시체L" panose="02030504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2713" y="3294536"/>
            <a:ext cx="828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6000" b="1" dirty="0">
                <a:ln>
                  <a:solidFill>
                    <a:schemeClr val="bg1">
                      <a:alpha val="84000"/>
                    </a:schemeClr>
                  </a:solidFill>
                </a:ln>
                <a:solidFill>
                  <a:srgbClr val="23D5F7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B</a:t>
            </a:r>
            <a:endParaRPr lang="ko-KR" altLang="en-US" sz="6000" b="1" dirty="0">
              <a:ln>
                <a:solidFill>
                  <a:schemeClr val="bg1">
                    <a:alpha val="84000"/>
                  </a:schemeClr>
                </a:solidFill>
              </a:ln>
              <a:solidFill>
                <a:srgbClr val="23D5F7"/>
              </a:solidFill>
              <a:latin typeface="김제시체L" panose="02030504000101010101" pitchFamily="18" charset="-127"/>
              <a:ea typeface="김제시체L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5653" y="4719555"/>
            <a:ext cx="828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6000" b="1" dirty="0">
                <a:ln>
                  <a:solidFill>
                    <a:schemeClr val="bg1">
                      <a:alpha val="84000"/>
                    </a:schemeClr>
                  </a:solidFill>
                </a:ln>
                <a:solidFill>
                  <a:srgbClr val="FFC00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C</a:t>
            </a:r>
            <a:endParaRPr lang="ko-KR" altLang="en-US" sz="6000" b="1" dirty="0">
              <a:ln>
                <a:solidFill>
                  <a:schemeClr val="bg1">
                    <a:alpha val="84000"/>
                  </a:schemeClr>
                </a:solidFill>
              </a:ln>
              <a:solidFill>
                <a:srgbClr val="FFC001"/>
              </a:solidFill>
              <a:latin typeface="김제시체L" panose="02030504000101010101" pitchFamily="18" charset="-127"/>
              <a:ea typeface="김제시체L" panose="020305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65656" y="2189859"/>
            <a:ext cx="41169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알고리즘</a:t>
            </a:r>
            <a:r>
              <a:rPr lang="en-US" altLang="ko-KR" sz="2400" dirty="0">
                <a:ln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성능 평가 기준</a:t>
            </a:r>
            <a:endParaRPr lang="en-US" altLang="ko-KR" sz="2400" dirty="0">
              <a:ln>
                <a:solidFill>
                  <a:schemeClr val="bg1">
                    <a:alpha val="7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CF8B8F-1039-4645-A976-15781106C831}"/>
              </a:ext>
            </a:extLst>
          </p:cNvPr>
          <p:cNvSpPr txBox="1"/>
          <p:nvPr/>
        </p:nvSpPr>
        <p:spPr>
          <a:xfrm>
            <a:off x="1765656" y="3713702"/>
            <a:ext cx="41169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상황에 맞는 알고리즘 선정</a:t>
            </a:r>
            <a:endParaRPr lang="en-US" altLang="ko-KR" sz="2400" dirty="0">
              <a:ln>
                <a:solidFill>
                  <a:schemeClr val="bg1">
                    <a:alpha val="7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B0E07C-D767-4439-B498-D7F7A31E6C80}"/>
              </a:ext>
            </a:extLst>
          </p:cNvPr>
          <p:cNvSpPr txBox="1"/>
          <p:nvPr/>
        </p:nvSpPr>
        <p:spPr>
          <a:xfrm>
            <a:off x="1765656" y="5031479"/>
            <a:ext cx="41169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시간 복잡도의 이해</a:t>
            </a:r>
            <a:endParaRPr lang="en-US" altLang="ko-KR" sz="2400" dirty="0">
              <a:ln>
                <a:solidFill>
                  <a:schemeClr val="bg1">
                    <a:alpha val="7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54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65018"/>
            <a:ext cx="9144000" cy="566366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415906" y="2695610"/>
            <a:ext cx="4117773" cy="519471"/>
            <a:chOff x="392886" y="906240"/>
            <a:chExt cx="685800" cy="0"/>
          </a:xfrm>
        </p:grpSpPr>
        <p:cxnSp>
          <p:nvCxnSpPr>
            <p:cNvPr id="16" name="직선 연결선 15"/>
            <p:cNvCxnSpPr/>
            <p:nvPr/>
          </p:nvCxnSpPr>
          <p:spPr>
            <a:xfrm flipH="1">
              <a:off x="392886" y="906240"/>
              <a:ext cx="203885" cy="0"/>
            </a:xfrm>
            <a:prstGeom prst="line">
              <a:avLst/>
            </a:prstGeom>
            <a:ln w="38100">
              <a:solidFill>
                <a:srgbClr val="23D5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96771" y="906240"/>
              <a:ext cx="48191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flipH="1">
            <a:off x="2415906" y="3815676"/>
            <a:ext cx="4117773" cy="0"/>
            <a:chOff x="392886" y="906240"/>
            <a:chExt cx="685800" cy="0"/>
          </a:xfrm>
        </p:grpSpPr>
        <p:cxnSp>
          <p:nvCxnSpPr>
            <p:cNvPr id="19" name="직선 연결선 18"/>
            <p:cNvCxnSpPr/>
            <p:nvPr/>
          </p:nvCxnSpPr>
          <p:spPr>
            <a:xfrm flipH="1">
              <a:off x="392886" y="906240"/>
              <a:ext cx="203885" cy="0"/>
            </a:xfrm>
            <a:prstGeom prst="line">
              <a:avLst/>
            </a:prstGeom>
            <a:ln w="38100">
              <a:solidFill>
                <a:srgbClr val="23D5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96771" y="906240"/>
              <a:ext cx="48191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992567" y="2818991"/>
            <a:ext cx="515886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tx1">
                      <a:lumMod val="75000"/>
                      <a:lumOff val="25000"/>
                      <a:alpha val="23000"/>
                    </a:schemeClr>
                  </a:solidFill>
                </a:ln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7615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665018"/>
            <a:ext cx="9144000" cy="566366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644" y="2921380"/>
            <a:ext cx="320970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tx1">
                      <a:lumMod val="75000"/>
                      <a:lumOff val="25000"/>
                      <a:alpha val="23000"/>
                    </a:schemeClr>
                  </a:solidFill>
                </a:ln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INDEX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4206586" y="1330036"/>
            <a:ext cx="0" cy="4614863"/>
          </a:xfrm>
          <a:prstGeom prst="line">
            <a:avLst/>
          </a:prstGeom>
          <a:ln w="2222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97602" y="2231422"/>
            <a:ext cx="90988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07481" y="2856525"/>
            <a:ext cx="36408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개선 사항</a:t>
            </a:r>
            <a:endParaRPr lang="en-US" altLang="ko-KR" sz="2400" dirty="0">
              <a:solidFill>
                <a:schemeClr val="bg1"/>
              </a:solidFill>
              <a:latin typeface="김제시체L" panose="02030504000101010101" pitchFamily="18" charset="-127"/>
              <a:ea typeface="김제시체L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7482" y="3478679"/>
            <a:ext cx="36408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테스트 결과</a:t>
            </a:r>
            <a:endParaRPr lang="en-US" altLang="ko-KR" sz="2400" dirty="0">
              <a:solidFill>
                <a:schemeClr val="bg1"/>
              </a:solidFill>
              <a:latin typeface="김제시체L" panose="02030504000101010101" pitchFamily="18" charset="-127"/>
              <a:ea typeface="김제시체L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7481" y="4137235"/>
            <a:ext cx="353171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성능비교</a:t>
            </a:r>
            <a:endParaRPr lang="en-US" altLang="ko-KR" sz="2400" dirty="0">
              <a:solidFill>
                <a:schemeClr val="bg1"/>
              </a:solidFill>
              <a:latin typeface="김제시체L" panose="02030504000101010101" pitchFamily="18" charset="-127"/>
              <a:ea typeface="김제시체L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7480" y="4795791"/>
            <a:ext cx="353171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ISSUE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07482" y="2233372"/>
            <a:ext cx="36408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알고리즘 구조 비교</a:t>
            </a:r>
            <a:endParaRPr lang="en-US" altLang="ko-KR" sz="2400" dirty="0">
              <a:solidFill>
                <a:schemeClr val="bg1"/>
              </a:solidFill>
              <a:latin typeface="김제시체L" panose="02030504000101010101" pitchFamily="18" charset="-127"/>
              <a:ea typeface="김제시체L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97602" y="2875214"/>
            <a:ext cx="90988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97602" y="3510665"/>
            <a:ext cx="90988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97602" y="4137234"/>
            <a:ext cx="90988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04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97602" y="4795790"/>
            <a:ext cx="90988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05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184297" y="2921380"/>
            <a:ext cx="1578398" cy="338554"/>
            <a:chOff x="392886" y="906240"/>
            <a:chExt cx="685800" cy="0"/>
          </a:xfrm>
        </p:grpSpPr>
        <p:cxnSp>
          <p:nvCxnSpPr>
            <p:cNvPr id="16" name="직선 연결선 15"/>
            <p:cNvCxnSpPr/>
            <p:nvPr/>
          </p:nvCxnSpPr>
          <p:spPr>
            <a:xfrm flipH="1">
              <a:off x="392886" y="906240"/>
              <a:ext cx="203885" cy="0"/>
            </a:xfrm>
            <a:prstGeom prst="line">
              <a:avLst/>
            </a:prstGeom>
            <a:ln w="38100">
              <a:solidFill>
                <a:srgbClr val="23D5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596771" y="906240"/>
              <a:ext cx="48191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 flipH="1">
            <a:off x="1184297" y="3803053"/>
            <a:ext cx="1578398" cy="338554"/>
            <a:chOff x="392886" y="906240"/>
            <a:chExt cx="685800" cy="0"/>
          </a:xfrm>
        </p:grpSpPr>
        <p:cxnSp>
          <p:nvCxnSpPr>
            <p:cNvPr id="20" name="직선 연결선 19"/>
            <p:cNvCxnSpPr/>
            <p:nvPr/>
          </p:nvCxnSpPr>
          <p:spPr>
            <a:xfrm flipH="1">
              <a:off x="392886" y="906240"/>
              <a:ext cx="203885" cy="0"/>
            </a:xfrm>
            <a:prstGeom prst="line">
              <a:avLst/>
            </a:prstGeom>
            <a:ln w="38100">
              <a:solidFill>
                <a:srgbClr val="23D5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596771" y="906240"/>
              <a:ext cx="48191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440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6E286055-D8E6-4E2B-A6E7-892D8C34365E}"/>
              </a:ext>
            </a:extLst>
          </p:cNvPr>
          <p:cNvSpPr/>
          <p:nvPr/>
        </p:nvSpPr>
        <p:spPr>
          <a:xfrm>
            <a:off x="0" y="989849"/>
            <a:ext cx="9144000" cy="5415924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2606" y="452227"/>
            <a:ext cx="34220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dirty="0"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알고리즘 구조 비교</a:t>
            </a:r>
            <a:endParaRPr lang="en-US" altLang="ko-KR" sz="2400" dirty="0">
              <a:solidFill>
                <a:schemeClr val="bg1"/>
              </a:solidFill>
              <a:latin typeface="김제시체L" panose="02030504000101010101" pitchFamily="18" charset="-127"/>
              <a:ea typeface="김제시체L" panose="0203050400010101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40064" y="349084"/>
            <a:ext cx="802542" cy="338554"/>
            <a:chOff x="392886" y="906240"/>
            <a:chExt cx="685800" cy="0"/>
          </a:xfrm>
        </p:grpSpPr>
        <p:cxnSp>
          <p:nvCxnSpPr>
            <p:cNvPr id="6" name="직선 연결선 5"/>
            <p:cNvCxnSpPr/>
            <p:nvPr/>
          </p:nvCxnSpPr>
          <p:spPr>
            <a:xfrm flipH="1">
              <a:off x="392886" y="906240"/>
              <a:ext cx="203885" cy="0"/>
            </a:xfrm>
            <a:prstGeom prst="line">
              <a:avLst/>
            </a:prstGeom>
            <a:ln w="38100">
              <a:solidFill>
                <a:srgbClr val="23D5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596771" y="906240"/>
              <a:ext cx="48191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40064" y="349084"/>
            <a:ext cx="828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ln>
                  <a:solidFill>
                    <a:schemeClr val="bg1">
                      <a:alpha val="84000"/>
                    </a:schemeClr>
                  </a:solidFill>
                </a:ln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01</a:t>
            </a:r>
            <a:endParaRPr lang="ko-KR" altLang="en-US" sz="4000" b="1" dirty="0">
              <a:ln>
                <a:solidFill>
                  <a:schemeClr val="bg1">
                    <a:alpha val="84000"/>
                  </a:schemeClr>
                </a:solidFill>
              </a:ln>
              <a:solidFill>
                <a:schemeClr val="bg1"/>
              </a:solidFill>
              <a:latin typeface="김제시체L" panose="02030504000101010101" pitchFamily="18" charset="-127"/>
              <a:ea typeface="김제시체L" panose="02030504000101010101" pitchFamily="18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CCEEA80-EB87-4C56-A505-AE1597B3824C}"/>
              </a:ext>
            </a:extLst>
          </p:cNvPr>
          <p:cNvCxnSpPr>
            <a:cxnSpLocks/>
          </p:cNvCxnSpPr>
          <p:nvPr/>
        </p:nvCxnSpPr>
        <p:spPr>
          <a:xfrm>
            <a:off x="4407646" y="1482427"/>
            <a:ext cx="0" cy="485944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E4BF09B-5E0D-4F9F-BD46-30156B3D1C19}"/>
              </a:ext>
            </a:extLst>
          </p:cNvPr>
          <p:cNvSpPr txBox="1"/>
          <p:nvPr/>
        </p:nvSpPr>
        <p:spPr>
          <a:xfrm>
            <a:off x="1445558" y="1136521"/>
            <a:ext cx="156385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개선 전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AF04073-7E4F-48D4-AC26-844421EF6AE6}"/>
              </a:ext>
            </a:extLst>
          </p:cNvPr>
          <p:cNvSpPr/>
          <p:nvPr/>
        </p:nvSpPr>
        <p:spPr>
          <a:xfrm>
            <a:off x="345894" y="3285838"/>
            <a:ext cx="3763453" cy="19636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CE07CDC-A6D5-41C6-86C2-9B0FA749EF5A}"/>
              </a:ext>
            </a:extLst>
          </p:cNvPr>
          <p:cNvSpPr/>
          <p:nvPr/>
        </p:nvSpPr>
        <p:spPr>
          <a:xfrm>
            <a:off x="760215" y="2170859"/>
            <a:ext cx="1480420" cy="38758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랜덤 배열 생성</a:t>
            </a:r>
            <a:endParaRPr lang="en-US" altLang="ko-K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1941408-3C85-48A1-BEE9-CDF32B1387A4}"/>
              </a:ext>
            </a:extLst>
          </p:cNvPr>
          <p:cNvSpPr/>
          <p:nvPr/>
        </p:nvSpPr>
        <p:spPr>
          <a:xfrm>
            <a:off x="2240635" y="2170859"/>
            <a:ext cx="1112355" cy="38758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O(N)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CE27510-620C-49F8-816A-B4FF732735DA}"/>
              </a:ext>
            </a:extLst>
          </p:cNvPr>
          <p:cNvSpPr/>
          <p:nvPr/>
        </p:nvSpPr>
        <p:spPr>
          <a:xfrm>
            <a:off x="459647" y="3142700"/>
            <a:ext cx="1112355" cy="387588"/>
          </a:xfrm>
          <a:prstGeom prst="rect">
            <a:avLst/>
          </a:prstGeom>
          <a:solidFill>
            <a:srgbClr val="404040"/>
          </a:solidFill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</a:t>
            </a:r>
            <a:r>
              <a:rPr lang="ko-KR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번 반복</a:t>
            </a:r>
            <a:endParaRPr lang="en-US" altLang="ko-K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02FB7DD-D9B1-4C97-8F24-AEA79EE3B26E}"/>
              </a:ext>
            </a:extLst>
          </p:cNvPr>
          <p:cNvSpPr/>
          <p:nvPr/>
        </p:nvSpPr>
        <p:spPr>
          <a:xfrm>
            <a:off x="886310" y="3749786"/>
            <a:ext cx="1480420" cy="38758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구간 배열 생성</a:t>
            </a:r>
            <a:endParaRPr lang="en-US" altLang="ko-K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1E33A97-F532-4E1B-8E8C-C8AADF84304E}"/>
              </a:ext>
            </a:extLst>
          </p:cNvPr>
          <p:cNvSpPr/>
          <p:nvPr/>
        </p:nvSpPr>
        <p:spPr>
          <a:xfrm>
            <a:off x="2366730" y="3749785"/>
            <a:ext cx="1112355" cy="117682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O(K*N)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E925182-C0C0-4C98-B8AF-130B13069646}"/>
              </a:ext>
            </a:extLst>
          </p:cNvPr>
          <p:cNvSpPr/>
          <p:nvPr/>
        </p:nvSpPr>
        <p:spPr>
          <a:xfrm>
            <a:off x="878110" y="4151433"/>
            <a:ext cx="1480420" cy="38758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최대</a:t>
            </a:r>
            <a:r>
              <a:rPr lang="en-US" altLang="ko-K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최소 연산</a:t>
            </a:r>
            <a:endParaRPr lang="en-US" altLang="ko-K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823D41A-07F6-4A74-80F6-2BB5F5507DCC}"/>
              </a:ext>
            </a:extLst>
          </p:cNvPr>
          <p:cNvSpPr/>
          <p:nvPr/>
        </p:nvSpPr>
        <p:spPr>
          <a:xfrm>
            <a:off x="879538" y="4539021"/>
            <a:ext cx="1480420" cy="38758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구간 합계 연산</a:t>
            </a:r>
            <a:endParaRPr lang="en-US" altLang="ko-K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A17E123-60B7-47A6-A7F5-8E134DF260CC}"/>
              </a:ext>
            </a:extLst>
          </p:cNvPr>
          <p:cNvSpPr/>
          <p:nvPr/>
        </p:nvSpPr>
        <p:spPr>
          <a:xfrm>
            <a:off x="5462303" y="1802745"/>
            <a:ext cx="1480420" cy="56499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랜덤 배열 및 </a:t>
            </a:r>
            <a:endParaRPr lang="en-US" altLang="ko-K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누적 배열 생성</a:t>
            </a:r>
            <a:endParaRPr lang="en-US" altLang="ko-K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838DF2A-DD01-44E5-A33D-AADCB9A5D2DA}"/>
              </a:ext>
            </a:extLst>
          </p:cNvPr>
          <p:cNvSpPr/>
          <p:nvPr/>
        </p:nvSpPr>
        <p:spPr>
          <a:xfrm>
            <a:off x="5462303" y="2367743"/>
            <a:ext cx="1480420" cy="57604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세그먼트 트리 생성</a:t>
            </a:r>
            <a:endParaRPr lang="en-US" altLang="ko-K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761EA7A-1DA1-4E0B-B47D-8DB83C1DCAB9}"/>
              </a:ext>
            </a:extLst>
          </p:cNvPr>
          <p:cNvSpPr/>
          <p:nvPr/>
        </p:nvSpPr>
        <p:spPr>
          <a:xfrm>
            <a:off x="6942723" y="1801958"/>
            <a:ext cx="1112355" cy="11418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O(N)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56D127-944F-415E-9B62-D717AB2B9283}"/>
              </a:ext>
            </a:extLst>
          </p:cNvPr>
          <p:cNvSpPr/>
          <p:nvPr/>
        </p:nvSpPr>
        <p:spPr>
          <a:xfrm>
            <a:off x="4818065" y="3303487"/>
            <a:ext cx="3763453" cy="19636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2931491-3A3A-4AFB-8795-C3CDF7ED5017}"/>
              </a:ext>
            </a:extLst>
          </p:cNvPr>
          <p:cNvSpPr/>
          <p:nvPr/>
        </p:nvSpPr>
        <p:spPr>
          <a:xfrm>
            <a:off x="4931818" y="3160349"/>
            <a:ext cx="1112355" cy="387588"/>
          </a:xfrm>
          <a:prstGeom prst="rect">
            <a:avLst/>
          </a:prstGeom>
          <a:solidFill>
            <a:srgbClr val="404040"/>
          </a:solidFill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</a:t>
            </a:r>
            <a:r>
              <a:rPr lang="ko-KR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번 반복</a:t>
            </a:r>
            <a:endParaRPr lang="en-US" altLang="ko-K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F25EBE6-715D-490C-9635-DCAA4498E5E4}"/>
              </a:ext>
            </a:extLst>
          </p:cNvPr>
          <p:cNvSpPr/>
          <p:nvPr/>
        </p:nvSpPr>
        <p:spPr>
          <a:xfrm>
            <a:off x="5344777" y="3764496"/>
            <a:ext cx="1480420" cy="7185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세그먼트 트리최대</a:t>
            </a:r>
            <a:r>
              <a:rPr lang="en-US" altLang="ko-K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최소 연산</a:t>
            </a:r>
            <a:endParaRPr lang="en-US" altLang="ko-K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51D0D55-ECA2-4038-894A-14819427FE4A}"/>
              </a:ext>
            </a:extLst>
          </p:cNvPr>
          <p:cNvSpPr/>
          <p:nvPr/>
        </p:nvSpPr>
        <p:spPr>
          <a:xfrm>
            <a:off x="5344777" y="4483851"/>
            <a:ext cx="1480420" cy="58803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누적 배열 </a:t>
            </a:r>
            <a:endParaRPr lang="en-US" altLang="ko-K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구간 합계 연산</a:t>
            </a:r>
            <a:endParaRPr lang="en-US" altLang="ko-K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15791C-C78C-4480-A54B-A3190041CDAC}"/>
              </a:ext>
            </a:extLst>
          </p:cNvPr>
          <p:cNvSpPr/>
          <p:nvPr/>
        </p:nvSpPr>
        <p:spPr>
          <a:xfrm>
            <a:off x="6825197" y="3768006"/>
            <a:ext cx="1428862" cy="715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O(K*</a:t>
            </a:r>
            <a:r>
              <a:rPr lang="en-US" altLang="ko-KR" sz="16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logN</a:t>
            </a:r>
            <a:r>
              <a:rPr lang="en-US" altLang="ko-KR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34FC290-EE60-4FB3-9024-09818D117C9A}"/>
              </a:ext>
            </a:extLst>
          </p:cNvPr>
          <p:cNvSpPr/>
          <p:nvPr/>
        </p:nvSpPr>
        <p:spPr>
          <a:xfrm>
            <a:off x="6825197" y="4483006"/>
            <a:ext cx="1428862" cy="58038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O(K)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3FCEB9A-0C58-4306-A2AA-907D64E861F0}"/>
              </a:ext>
            </a:extLst>
          </p:cNvPr>
          <p:cNvCxnSpPr>
            <a:cxnSpLocks/>
          </p:cNvCxnSpPr>
          <p:nvPr/>
        </p:nvCxnSpPr>
        <p:spPr>
          <a:xfrm flipH="1">
            <a:off x="240064" y="5460471"/>
            <a:ext cx="87303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15ED9C1-447D-4F9B-876A-B8DFEEAC8261}"/>
              </a:ext>
            </a:extLst>
          </p:cNvPr>
          <p:cNvSpPr txBox="1"/>
          <p:nvPr/>
        </p:nvSpPr>
        <p:spPr>
          <a:xfrm>
            <a:off x="481844" y="5760240"/>
            <a:ext cx="208431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O(N) + O(K*N) = 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04A3DF0-7630-46BC-A866-2C7932625CED}"/>
              </a:ext>
            </a:extLst>
          </p:cNvPr>
          <p:cNvSpPr/>
          <p:nvPr/>
        </p:nvSpPr>
        <p:spPr>
          <a:xfrm>
            <a:off x="2141546" y="5566624"/>
            <a:ext cx="1611793" cy="6691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O(K*N)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FA84B8-D581-458A-8815-D51995954A48}"/>
              </a:ext>
            </a:extLst>
          </p:cNvPr>
          <p:cNvSpPr txBox="1"/>
          <p:nvPr/>
        </p:nvSpPr>
        <p:spPr>
          <a:xfrm>
            <a:off x="4481763" y="5801527"/>
            <a:ext cx="2877174" cy="37898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O(N) + O(K*</a:t>
            </a:r>
            <a:r>
              <a:rPr lang="en-US" altLang="ko-KR" sz="18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logN</a:t>
            </a:r>
            <a:r>
              <a:rPr lang="en-US" altLang="ko-KR" sz="1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) + O(K) = 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4627351-444B-4765-8B7F-6147C0FDD545}"/>
              </a:ext>
            </a:extLst>
          </p:cNvPr>
          <p:cNvSpPr/>
          <p:nvPr/>
        </p:nvSpPr>
        <p:spPr>
          <a:xfrm>
            <a:off x="7002454" y="5626859"/>
            <a:ext cx="1845308" cy="6691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O(K*</a:t>
            </a:r>
            <a:r>
              <a:rPr lang="en-US" altLang="ko-KR" sz="28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logN</a:t>
            </a:r>
            <a:r>
              <a:rPr lang="en-US" altLang="ko-KR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606015-4963-4C00-A93F-B23E53197D58}"/>
              </a:ext>
            </a:extLst>
          </p:cNvPr>
          <p:cNvSpPr txBox="1"/>
          <p:nvPr/>
        </p:nvSpPr>
        <p:spPr>
          <a:xfrm>
            <a:off x="5975773" y="1147828"/>
            <a:ext cx="156385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개선 후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70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65018"/>
            <a:ext cx="9144000" cy="566366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7959" y="1153736"/>
            <a:ext cx="185611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dirty="0"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개선 사항 </a:t>
            </a:r>
            <a:endParaRPr lang="en-US" altLang="ko-KR" sz="2400" dirty="0">
              <a:solidFill>
                <a:schemeClr val="bg1"/>
              </a:solidFill>
              <a:latin typeface="김제시체L" panose="02030504000101010101" pitchFamily="18" charset="-127"/>
              <a:ea typeface="김제시체L" panose="0203050400010101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19675" y="940945"/>
            <a:ext cx="802542" cy="338554"/>
            <a:chOff x="392886" y="906240"/>
            <a:chExt cx="685800" cy="0"/>
          </a:xfrm>
        </p:grpSpPr>
        <p:cxnSp>
          <p:nvCxnSpPr>
            <p:cNvPr id="6" name="직선 연결선 5"/>
            <p:cNvCxnSpPr/>
            <p:nvPr/>
          </p:nvCxnSpPr>
          <p:spPr>
            <a:xfrm flipH="1">
              <a:off x="392886" y="906240"/>
              <a:ext cx="203885" cy="0"/>
            </a:xfrm>
            <a:prstGeom prst="line">
              <a:avLst/>
            </a:prstGeom>
            <a:ln w="38100">
              <a:solidFill>
                <a:srgbClr val="23D5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596771" y="906240"/>
              <a:ext cx="48191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319675" y="940945"/>
            <a:ext cx="828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ln>
                  <a:solidFill>
                    <a:schemeClr val="bg1">
                      <a:alpha val="84000"/>
                    </a:schemeClr>
                  </a:solidFill>
                </a:ln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02</a:t>
            </a:r>
            <a:endParaRPr lang="ko-KR" altLang="en-US" sz="4000" b="1" dirty="0">
              <a:ln>
                <a:solidFill>
                  <a:schemeClr val="bg1">
                    <a:alpha val="84000"/>
                  </a:schemeClr>
                </a:solidFill>
              </a:ln>
              <a:solidFill>
                <a:schemeClr val="bg1"/>
              </a:solidFill>
              <a:latin typeface="김제시체L" panose="02030504000101010101" pitchFamily="18" charset="-127"/>
              <a:ea typeface="김제시체L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F1E0E5-B2B1-452D-A96A-EEA75E6CD69A}"/>
              </a:ext>
            </a:extLst>
          </p:cNvPr>
          <p:cNvSpPr txBox="1"/>
          <p:nvPr/>
        </p:nvSpPr>
        <p:spPr>
          <a:xfrm>
            <a:off x="1147960" y="884622"/>
            <a:ext cx="18303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dirty="0">
                <a:solidFill>
                  <a:srgbClr val="23D5F7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구간 최대</a:t>
            </a:r>
            <a:r>
              <a:rPr lang="en-US" altLang="ko-KR" sz="1600" dirty="0">
                <a:solidFill>
                  <a:srgbClr val="23D5F7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, </a:t>
            </a:r>
            <a:r>
              <a:rPr lang="ko-KR" altLang="en-US" sz="1600" dirty="0">
                <a:solidFill>
                  <a:srgbClr val="23D5F7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최소</a:t>
            </a:r>
            <a:endParaRPr lang="en-US" altLang="ko-KR" sz="1600" dirty="0">
              <a:solidFill>
                <a:srgbClr val="23D5F7"/>
              </a:solidFill>
              <a:latin typeface="김제시체L" panose="02030504000101010101" pitchFamily="18" charset="-127"/>
              <a:ea typeface="김제시체L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0B71D9-01B2-4098-BAED-59ACA3FE0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67" y="2303091"/>
            <a:ext cx="3505504" cy="19889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D66480-74F3-46B7-8B4C-3E6D4E1CB1EC}"/>
              </a:ext>
            </a:extLst>
          </p:cNvPr>
          <p:cNvSpPr txBox="1"/>
          <p:nvPr/>
        </p:nvSpPr>
        <p:spPr>
          <a:xfrm>
            <a:off x="1643678" y="1676828"/>
            <a:ext cx="156385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개선 전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B8D3CB-79C0-4D8E-A5ED-D327BC89C2B3}"/>
              </a:ext>
            </a:extLst>
          </p:cNvPr>
          <p:cNvSpPr txBox="1"/>
          <p:nvPr/>
        </p:nvSpPr>
        <p:spPr>
          <a:xfrm>
            <a:off x="6173893" y="1688135"/>
            <a:ext cx="156385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개선 후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26" name="Picture 2" descr="Dynamic Segment Tree | JusticeHui가 PS하는 블로그">
            <a:extLst>
              <a:ext uri="{FF2B5EF4-FFF2-40B4-BE49-F238E27FC236}">
                <a16:creationId xmlns:a16="http://schemas.microsoft.com/office/drawing/2014/main" id="{0818C621-3F02-4922-8097-25D749AF9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038" y="2120706"/>
            <a:ext cx="4172549" cy="248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5519F3B-2A36-4974-9C0D-FBCA160F528F}"/>
              </a:ext>
            </a:extLst>
          </p:cNvPr>
          <p:cNvCxnSpPr>
            <a:cxnSpLocks/>
          </p:cNvCxnSpPr>
          <p:nvPr/>
        </p:nvCxnSpPr>
        <p:spPr>
          <a:xfrm>
            <a:off x="4480560" y="1706841"/>
            <a:ext cx="0" cy="4376066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39BB69-C160-43F4-AF37-F897D1E6CDA1}"/>
              </a:ext>
            </a:extLst>
          </p:cNvPr>
          <p:cNvSpPr/>
          <p:nvPr/>
        </p:nvSpPr>
        <p:spPr>
          <a:xfrm>
            <a:off x="448903" y="4773620"/>
            <a:ext cx="3614868" cy="1199757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MIN, MAX</a:t>
            </a:r>
            <a:r>
              <a:rPr lang="ko-KR" altLang="en-US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값을 정해두고</a:t>
            </a:r>
            <a:r>
              <a:rPr lang="en-US" altLang="ko-KR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배열의 모든 값과 비교 후</a:t>
            </a:r>
            <a:r>
              <a:rPr lang="en-US" altLang="ko-KR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바꾸기</a:t>
            </a:r>
            <a:endParaRPr lang="en-US" altLang="ko-KR" b="1" dirty="0">
              <a:ln>
                <a:solidFill>
                  <a:schemeClr val="bg1">
                    <a:alpha val="2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-&gt;</a:t>
            </a:r>
          </a:p>
          <a:p>
            <a:pPr algn="ctr"/>
            <a:r>
              <a:rPr lang="en-US" altLang="ko-KR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O(N)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B1F0F9-FE13-41C6-B489-B60C8E3C6009}"/>
              </a:ext>
            </a:extLst>
          </p:cNvPr>
          <p:cNvSpPr/>
          <p:nvPr/>
        </p:nvSpPr>
        <p:spPr>
          <a:xfrm>
            <a:off x="4929463" y="4773619"/>
            <a:ext cx="3614868" cy="1199757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Segment tree</a:t>
            </a:r>
            <a:r>
              <a:rPr lang="ko-KR" altLang="en-US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를 만들고 필요한 구간에서 </a:t>
            </a:r>
            <a:r>
              <a:rPr lang="en-US" altLang="ko-KR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MIN, MAX</a:t>
            </a:r>
            <a:r>
              <a:rPr lang="ko-KR" altLang="en-US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값 구하기</a:t>
            </a:r>
            <a:endParaRPr lang="en-US" altLang="ko-KR" b="1" dirty="0">
              <a:ln>
                <a:solidFill>
                  <a:schemeClr val="bg1">
                    <a:alpha val="2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-&gt;</a:t>
            </a:r>
          </a:p>
          <a:p>
            <a:pPr algn="ctr"/>
            <a:r>
              <a:rPr lang="en-US" altLang="ko-KR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O(</a:t>
            </a:r>
            <a:r>
              <a:rPr lang="en-US" altLang="ko-KR" b="1" dirty="0" err="1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logN</a:t>
            </a:r>
            <a:r>
              <a:rPr lang="en-US" altLang="ko-KR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ko-KR" altLang="en-US" b="1" dirty="0">
              <a:ln>
                <a:solidFill>
                  <a:schemeClr val="bg1">
                    <a:alpha val="2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7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65018"/>
            <a:ext cx="9144000" cy="566366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7959" y="1144553"/>
            <a:ext cx="185611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dirty="0"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개선 사항 </a:t>
            </a:r>
            <a:endParaRPr lang="en-US" altLang="ko-KR" sz="2400" dirty="0">
              <a:solidFill>
                <a:schemeClr val="bg1"/>
              </a:solidFill>
              <a:latin typeface="김제시체L" panose="02030504000101010101" pitchFamily="18" charset="-127"/>
              <a:ea typeface="김제시체L" panose="0203050400010101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19675" y="940945"/>
            <a:ext cx="802542" cy="338554"/>
            <a:chOff x="392886" y="906240"/>
            <a:chExt cx="685800" cy="0"/>
          </a:xfrm>
        </p:grpSpPr>
        <p:cxnSp>
          <p:nvCxnSpPr>
            <p:cNvPr id="6" name="직선 연결선 5"/>
            <p:cNvCxnSpPr/>
            <p:nvPr/>
          </p:nvCxnSpPr>
          <p:spPr>
            <a:xfrm flipH="1">
              <a:off x="392886" y="906240"/>
              <a:ext cx="203885" cy="0"/>
            </a:xfrm>
            <a:prstGeom prst="line">
              <a:avLst/>
            </a:prstGeom>
            <a:ln w="38100">
              <a:solidFill>
                <a:srgbClr val="23D5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596771" y="906240"/>
              <a:ext cx="48191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319675" y="940945"/>
            <a:ext cx="828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ln>
                  <a:solidFill>
                    <a:schemeClr val="bg1">
                      <a:alpha val="84000"/>
                    </a:schemeClr>
                  </a:solidFill>
                </a:ln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02</a:t>
            </a:r>
            <a:endParaRPr lang="ko-KR" altLang="en-US" sz="4000" b="1" dirty="0">
              <a:ln>
                <a:solidFill>
                  <a:schemeClr val="bg1">
                    <a:alpha val="84000"/>
                  </a:schemeClr>
                </a:solidFill>
              </a:ln>
              <a:solidFill>
                <a:schemeClr val="bg1"/>
              </a:solidFill>
              <a:latin typeface="김제시체L" panose="02030504000101010101" pitchFamily="18" charset="-127"/>
              <a:ea typeface="김제시체L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1CD06C-B079-4607-BE75-105E07DBF51A}"/>
              </a:ext>
            </a:extLst>
          </p:cNvPr>
          <p:cNvSpPr txBox="1"/>
          <p:nvPr/>
        </p:nvSpPr>
        <p:spPr>
          <a:xfrm>
            <a:off x="1147959" y="866256"/>
            <a:ext cx="12599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>
                <a:solidFill>
                  <a:srgbClr val="23D5F7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구간 합계</a:t>
            </a:r>
            <a:endParaRPr lang="en-US" altLang="ko-KR" sz="1600" dirty="0">
              <a:solidFill>
                <a:srgbClr val="23D5F7"/>
              </a:solidFill>
              <a:latin typeface="김제시체L" panose="02030504000101010101" pitchFamily="18" charset="-127"/>
              <a:ea typeface="김제시체L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DAE72-3598-48A6-9200-FCF7C88D59E5}"/>
              </a:ext>
            </a:extLst>
          </p:cNvPr>
          <p:cNvSpPr txBox="1"/>
          <p:nvPr/>
        </p:nvSpPr>
        <p:spPr>
          <a:xfrm>
            <a:off x="1643678" y="1676828"/>
            <a:ext cx="156385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개선 전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C642D8-DB6C-4AF5-A3B4-4B083B09595B}"/>
              </a:ext>
            </a:extLst>
          </p:cNvPr>
          <p:cNvSpPr txBox="1"/>
          <p:nvPr/>
        </p:nvSpPr>
        <p:spPr>
          <a:xfrm>
            <a:off x="6173893" y="1688135"/>
            <a:ext cx="156385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개선 후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4DFE59-8B19-4C69-9E43-4C99B0FC5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67" y="2618028"/>
            <a:ext cx="3497883" cy="11735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FD2FA96-C7D8-4B35-9088-6922C25C9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182" y="2560065"/>
            <a:ext cx="3683407" cy="86504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A62F30B-4C4A-41F8-AC2B-2378A6A1A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182" y="3592086"/>
            <a:ext cx="3678551" cy="305529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6F7013F-E9C8-4942-ADD9-3BE0EEF7E731}"/>
              </a:ext>
            </a:extLst>
          </p:cNvPr>
          <p:cNvCxnSpPr>
            <a:cxnSpLocks/>
          </p:cNvCxnSpPr>
          <p:nvPr/>
        </p:nvCxnSpPr>
        <p:spPr>
          <a:xfrm>
            <a:off x="4465320" y="1709582"/>
            <a:ext cx="0" cy="4376066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DAA9A16-D28B-44FB-8063-D0DD277CAA04}"/>
              </a:ext>
            </a:extLst>
          </p:cNvPr>
          <p:cNvSpPr/>
          <p:nvPr/>
        </p:nvSpPr>
        <p:spPr>
          <a:xfrm>
            <a:off x="448903" y="4271146"/>
            <a:ext cx="3614868" cy="1702232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매 구간 마다 </a:t>
            </a:r>
            <a:r>
              <a:rPr lang="en-US" altLang="ko-KR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for</a:t>
            </a:r>
            <a:r>
              <a:rPr lang="ko-KR" altLang="en-US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문을 통해 </a:t>
            </a:r>
            <a:endParaRPr lang="en-US" altLang="ko-KR" b="1" dirty="0">
              <a:ln>
                <a:solidFill>
                  <a:schemeClr val="bg1">
                    <a:alpha val="2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합계 연산</a:t>
            </a:r>
            <a:endParaRPr lang="en-US" altLang="ko-KR" b="1" dirty="0">
              <a:ln>
                <a:solidFill>
                  <a:schemeClr val="bg1">
                    <a:alpha val="2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-&gt;</a:t>
            </a:r>
          </a:p>
          <a:p>
            <a:pPr algn="ctr"/>
            <a:r>
              <a:rPr lang="en-US" altLang="ko-KR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O(N)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6BA0C9D-4E8D-46EE-A661-002CDE14C390}"/>
              </a:ext>
            </a:extLst>
          </p:cNvPr>
          <p:cNvSpPr/>
          <p:nvPr/>
        </p:nvSpPr>
        <p:spPr>
          <a:xfrm>
            <a:off x="4929463" y="4271145"/>
            <a:ext cx="3614868" cy="1702232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초기 누적배열 형성후에</a:t>
            </a:r>
            <a:r>
              <a:rPr lang="en-US" altLang="ko-KR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구간 연산은 단순 연산 진행</a:t>
            </a:r>
            <a:endParaRPr lang="en-US" altLang="ko-KR" b="1" dirty="0">
              <a:ln>
                <a:solidFill>
                  <a:schemeClr val="bg1">
                    <a:alpha val="2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-&gt;</a:t>
            </a:r>
          </a:p>
          <a:p>
            <a:pPr algn="ctr"/>
            <a:r>
              <a:rPr lang="ko-KR" altLang="en-US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초기 누적 배열 형성 </a:t>
            </a:r>
            <a:r>
              <a:rPr lang="en-US" altLang="ko-KR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: O(N)</a:t>
            </a:r>
          </a:p>
          <a:p>
            <a:pPr algn="ctr"/>
            <a:r>
              <a:rPr lang="ko-KR" altLang="en-US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구간 내에서 합계 연산 </a:t>
            </a:r>
            <a:r>
              <a:rPr lang="en-US" altLang="ko-KR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: O(1)</a:t>
            </a:r>
            <a:endParaRPr lang="ko-KR" altLang="en-US" b="1" dirty="0">
              <a:ln>
                <a:solidFill>
                  <a:schemeClr val="bg1">
                    <a:alpha val="2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91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F8108561-0ACA-4735-AF6D-C461697A90BB}"/>
              </a:ext>
            </a:extLst>
          </p:cNvPr>
          <p:cNvSpPr/>
          <p:nvPr/>
        </p:nvSpPr>
        <p:spPr>
          <a:xfrm>
            <a:off x="0" y="1091007"/>
            <a:ext cx="9144000" cy="5599056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2216" y="605063"/>
            <a:ext cx="23133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테스트 결과</a:t>
            </a:r>
            <a:r>
              <a:rPr lang="en-US" altLang="ko-KR" sz="2400" dirty="0"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.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19674" y="313511"/>
            <a:ext cx="802542" cy="338554"/>
            <a:chOff x="392886" y="906240"/>
            <a:chExt cx="685800" cy="0"/>
          </a:xfrm>
        </p:grpSpPr>
        <p:cxnSp>
          <p:nvCxnSpPr>
            <p:cNvPr id="6" name="직선 연결선 5"/>
            <p:cNvCxnSpPr/>
            <p:nvPr/>
          </p:nvCxnSpPr>
          <p:spPr>
            <a:xfrm flipH="1">
              <a:off x="392886" y="906240"/>
              <a:ext cx="203885" cy="0"/>
            </a:xfrm>
            <a:prstGeom prst="line">
              <a:avLst/>
            </a:prstGeom>
            <a:ln w="38100">
              <a:solidFill>
                <a:srgbClr val="23D5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596771" y="906240"/>
              <a:ext cx="48191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319674" y="313511"/>
            <a:ext cx="828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>
                <a:ln>
                  <a:solidFill>
                    <a:schemeClr val="bg1">
                      <a:alpha val="84000"/>
                    </a:schemeClr>
                  </a:solidFill>
                </a:ln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03</a:t>
            </a:r>
            <a:endParaRPr lang="ko-KR" altLang="en-US" sz="4000" b="1" dirty="0">
              <a:ln>
                <a:solidFill>
                  <a:schemeClr val="bg1">
                    <a:alpha val="84000"/>
                  </a:schemeClr>
                </a:solidFill>
              </a:ln>
              <a:solidFill>
                <a:schemeClr val="bg1"/>
              </a:solidFill>
              <a:latin typeface="김제시체L" panose="02030504000101010101" pitchFamily="18" charset="-127"/>
              <a:ea typeface="김제시체L" panose="020305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47958" y="313511"/>
            <a:ext cx="275902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dirty="0">
                <a:solidFill>
                  <a:srgbClr val="23D5F7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개선 후 알고리즘 실행 결과</a:t>
            </a:r>
            <a:endParaRPr lang="en-US" altLang="ko-KR" sz="1600" dirty="0">
              <a:solidFill>
                <a:srgbClr val="23D5F7"/>
              </a:solidFill>
              <a:latin typeface="김제시체L" panose="02030504000101010101" pitchFamily="18" charset="-127"/>
              <a:ea typeface="김제시체L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08298" y="1151151"/>
            <a:ext cx="360217" cy="263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15041" y="1160706"/>
            <a:ext cx="360217" cy="263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21785" y="1160706"/>
            <a:ext cx="360217" cy="263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3132423" y="1955283"/>
            <a:ext cx="0" cy="4376066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cxnSpLocks/>
          </p:cNvCxnSpPr>
          <p:nvPr/>
        </p:nvCxnSpPr>
        <p:spPr>
          <a:xfrm flipH="1">
            <a:off x="6044109" y="1955283"/>
            <a:ext cx="5772" cy="4376066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29A34ED6-83B3-40D0-A061-26F492FB6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93" y="1577488"/>
            <a:ext cx="2629352" cy="494087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F72815B-35EB-43C6-84B4-FACAEA7A0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960" y="1577488"/>
            <a:ext cx="2629352" cy="494087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E25EDC80-6E2A-4919-8915-A32A81090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678" y="1577488"/>
            <a:ext cx="2637927" cy="494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0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FF158AD2-F136-4D57-AA99-724F282AEAD4}"/>
              </a:ext>
            </a:extLst>
          </p:cNvPr>
          <p:cNvSpPr/>
          <p:nvPr/>
        </p:nvSpPr>
        <p:spPr>
          <a:xfrm>
            <a:off x="0" y="1091007"/>
            <a:ext cx="9144000" cy="5599056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5171" y="700291"/>
            <a:ext cx="23133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테스트 결과</a:t>
            </a:r>
            <a:r>
              <a:rPr lang="en-US" altLang="ko-KR" sz="2400" dirty="0"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.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22629" y="408739"/>
            <a:ext cx="802542" cy="338554"/>
            <a:chOff x="392886" y="906240"/>
            <a:chExt cx="685800" cy="0"/>
          </a:xfrm>
        </p:grpSpPr>
        <p:cxnSp>
          <p:nvCxnSpPr>
            <p:cNvPr id="6" name="직선 연결선 5"/>
            <p:cNvCxnSpPr/>
            <p:nvPr/>
          </p:nvCxnSpPr>
          <p:spPr>
            <a:xfrm flipH="1">
              <a:off x="392886" y="906240"/>
              <a:ext cx="203885" cy="0"/>
            </a:xfrm>
            <a:prstGeom prst="line">
              <a:avLst/>
            </a:prstGeom>
            <a:ln w="38100">
              <a:solidFill>
                <a:srgbClr val="23D5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596771" y="906240"/>
              <a:ext cx="48191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322629" y="408739"/>
            <a:ext cx="828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>
                <a:ln>
                  <a:solidFill>
                    <a:schemeClr val="bg1">
                      <a:alpha val="84000"/>
                    </a:schemeClr>
                  </a:solidFill>
                </a:ln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03</a:t>
            </a:r>
            <a:endParaRPr lang="ko-KR" altLang="en-US" sz="4000" b="1" dirty="0">
              <a:ln>
                <a:solidFill>
                  <a:schemeClr val="bg1">
                    <a:alpha val="84000"/>
                  </a:schemeClr>
                </a:solidFill>
              </a:ln>
              <a:solidFill>
                <a:schemeClr val="bg1"/>
              </a:solidFill>
              <a:latin typeface="김제시체L" panose="02030504000101010101" pitchFamily="18" charset="-127"/>
              <a:ea typeface="김제시체L" panose="020305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50913" y="408739"/>
            <a:ext cx="275902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dirty="0">
                <a:solidFill>
                  <a:srgbClr val="23D5F7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개선 전 후 결과값 비교</a:t>
            </a:r>
            <a:endParaRPr lang="en-US" altLang="ko-KR" sz="1600" dirty="0">
              <a:solidFill>
                <a:srgbClr val="23D5F7"/>
              </a:solidFill>
              <a:latin typeface="김제시체L" panose="02030504000101010101" pitchFamily="18" charset="-127"/>
              <a:ea typeface="김제시체L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90167" y="5827937"/>
            <a:ext cx="284361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Random</a:t>
            </a:r>
            <a:r>
              <a:rPr lang="ko-KR" altLang="en-US" sz="1600" b="1" dirty="0">
                <a:ln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600" b="1" dirty="0">
                <a:ln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seed</a:t>
            </a:r>
            <a:r>
              <a:rPr lang="ko-KR" altLang="en-US" sz="1600" b="1" dirty="0">
                <a:ln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</a:t>
            </a:r>
            <a:r>
              <a:rPr lang="en-US" altLang="ko-KR" sz="1600" b="1" dirty="0">
                <a:ln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77</a:t>
            </a:r>
            <a:r>
              <a:rPr lang="ko-KR" altLang="en-US" sz="1600" b="1" dirty="0">
                <a:ln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통일</a:t>
            </a:r>
            <a:endParaRPr lang="en-US" altLang="ko-KR" sz="1600" b="1" dirty="0">
              <a:ln>
                <a:solidFill>
                  <a:schemeClr val="bg1">
                    <a:alpha val="7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600" b="1" dirty="0">
                <a:ln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-&gt; </a:t>
            </a:r>
            <a:r>
              <a:rPr lang="ko-KR" altLang="en-US" sz="1600" b="1" dirty="0">
                <a:ln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같은 결과값 도출</a:t>
            </a:r>
            <a:endParaRPr lang="en-US" altLang="ko-KR" sz="1600" b="1" dirty="0">
              <a:ln>
                <a:solidFill>
                  <a:schemeClr val="bg1">
                    <a:alpha val="7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3812" y="5645796"/>
            <a:ext cx="7883710" cy="871476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ko-KR" altLang="en-US" sz="1600" b="1" dirty="0">
              <a:ln>
                <a:solidFill>
                  <a:schemeClr val="bg1">
                    <a:alpha val="2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178E80-2474-4B25-BAA6-63F0EF81361E}"/>
              </a:ext>
            </a:extLst>
          </p:cNvPr>
          <p:cNvSpPr txBox="1"/>
          <p:nvPr/>
        </p:nvSpPr>
        <p:spPr>
          <a:xfrm>
            <a:off x="1693199" y="1091007"/>
            <a:ext cx="156385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개선 전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62A7B7-F1A7-497C-951E-415AFC2B60EC}"/>
              </a:ext>
            </a:extLst>
          </p:cNvPr>
          <p:cNvSpPr txBox="1"/>
          <p:nvPr/>
        </p:nvSpPr>
        <p:spPr>
          <a:xfrm>
            <a:off x="6223414" y="1102314"/>
            <a:ext cx="156385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개선 후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A0187E80-4E17-493B-8A4F-8295C8BE5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62" y="5929920"/>
            <a:ext cx="3408773" cy="30077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4E3CA24-37C9-4B30-A120-B6417F0F3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13" y="1582282"/>
            <a:ext cx="2255491" cy="389072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0A91BC1-CECB-4818-81C0-90B618BE9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929" y="1552672"/>
            <a:ext cx="2255491" cy="3884410"/>
          </a:xfrm>
          <a:prstGeom prst="rect">
            <a:avLst/>
          </a:prstGeom>
        </p:spPr>
      </p:pic>
      <p:sp>
        <p:nvSpPr>
          <p:cNvPr id="47" name="같음 기호 46">
            <a:extLst>
              <a:ext uri="{FF2B5EF4-FFF2-40B4-BE49-F238E27FC236}">
                <a16:creationId xmlns:a16="http://schemas.microsoft.com/office/drawing/2014/main" id="{C1D7B98A-B1C2-4718-9F9D-3E43ABE973D0}"/>
              </a:ext>
            </a:extLst>
          </p:cNvPr>
          <p:cNvSpPr/>
          <p:nvPr/>
        </p:nvSpPr>
        <p:spPr>
          <a:xfrm>
            <a:off x="3909936" y="3041846"/>
            <a:ext cx="1312031" cy="678730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89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65018"/>
            <a:ext cx="9144000" cy="566366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2217" y="1232497"/>
            <a:ext cx="168629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dirty="0"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성능 비교 </a:t>
            </a:r>
            <a:endParaRPr lang="en-US" altLang="ko-KR" sz="2400" dirty="0">
              <a:solidFill>
                <a:schemeClr val="bg1"/>
              </a:solidFill>
              <a:latin typeface="김제시체L" panose="02030504000101010101" pitchFamily="18" charset="-127"/>
              <a:ea typeface="김제시체L" panose="0203050400010101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19675" y="940945"/>
            <a:ext cx="802542" cy="338554"/>
            <a:chOff x="392886" y="906240"/>
            <a:chExt cx="685800" cy="0"/>
          </a:xfrm>
        </p:grpSpPr>
        <p:cxnSp>
          <p:nvCxnSpPr>
            <p:cNvPr id="6" name="직선 연결선 5"/>
            <p:cNvCxnSpPr/>
            <p:nvPr/>
          </p:nvCxnSpPr>
          <p:spPr>
            <a:xfrm flipH="1">
              <a:off x="392886" y="906240"/>
              <a:ext cx="203885" cy="0"/>
            </a:xfrm>
            <a:prstGeom prst="line">
              <a:avLst/>
            </a:prstGeom>
            <a:ln w="38100">
              <a:solidFill>
                <a:srgbClr val="23D5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596771" y="906240"/>
              <a:ext cx="48191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319675" y="940945"/>
            <a:ext cx="828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ln>
                  <a:solidFill>
                    <a:schemeClr val="bg1">
                      <a:alpha val="84000"/>
                    </a:schemeClr>
                  </a:solidFill>
                </a:ln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04</a:t>
            </a:r>
            <a:endParaRPr lang="ko-KR" altLang="en-US" sz="4000" b="1" dirty="0">
              <a:ln>
                <a:solidFill>
                  <a:schemeClr val="bg1">
                    <a:alpha val="84000"/>
                  </a:schemeClr>
                </a:solidFill>
              </a:ln>
              <a:solidFill>
                <a:schemeClr val="bg1"/>
              </a:solidFill>
              <a:latin typeface="김제시체L" panose="02030504000101010101" pitchFamily="18" charset="-127"/>
              <a:ea typeface="김제시체L" panose="020305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47959" y="940945"/>
            <a:ext cx="1569115" cy="3385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rgbClr val="23D5F7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N</a:t>
            </a:r>
            <a:r>
              <a:rPr lang="ko-KR" altLang="en-US" sz="1600" dirty="0">
                <a:solidFill>
                  <a:srgbClr val="23D5F7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고정 </a:t>
            </a:r>
            <a:r>
              <a:rPr lang="en-US" altLang="ko-KR" sz="1600" dirty="0">
                <a:solidFill>
                  <a:srgbClr val="23D5F7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K</a:t>
            </a:r>
            <a:r>
              <a:rPr lang="ko-KR" altLang="en-US" sz="1600" dirty="0">
                <a:solidFill>
                  <a:srgbClr val="23D5F7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변화</a:t>
            </a:r>
            <a:endParaRPr lang="en-US" altLang="ko-KR" sz="1600" dirty="0">
              <a:solidFill>
                <a:srgbClr val="23D5F7"/>
              </a:solidFill>
              <a:latin typeface="김제시체L" panose="02030504000101010101" pitchFamily="18" charset="-127"/>
              <a:ea typeface="김제시체L" panose="02030504000101010101" pitchFamily="18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4572000" y="1912076"/>
            <a:ext cx="0" cy="2651388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7430" y="1867471"/>
            <a:ext cx="28139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N = 100 </a:t>
            </a:r>
            <a:r>
              <a:rPr lang="ko-KR" altLang="en-US" sz="1600" dirty="0">
                <a:ln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고정</a:t>
            </a:r>
            <a:endParaRPr lang="en-US" altLang="ko-KR" sz="1600" dirty="0">
              <a:ln>
                <a:solidFill>
                  <a:schemeClr val="bg1">
                    <a:alpha val="7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51016" y="1903237"/>
            <a:ext cx="28139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N = 1000 </a:t>
            </a:r>
            <a:r>
              <a:rPr lang="ko-KR" altLang="en-US" sz="1600" dirty="0">
                <a:ln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고정</a:t>
            </a:r>
            <a:endParaRPr lang="en-US" altLang="ko-KR" sz="1600" dirty="0">
              <a:ln>
                <a:solidFill>
                  <a:schemeClr val="bg1">
                    <a:alpha val="7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70866" y="5191949"/>
            <a:ext cx="5202267" cy="871476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N</a:t>
            </a:r>
            <a:r>
              <a:rPr lang="ko-KR" altLang="en-US" sz="2000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이 일정 값 이상이 되는 경우에 효율 증가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01D261-0179-4342-9573-7C1F42B42C2B}"/>
              </a:ext>
            </a:extLst>
          </p:cNvPr>
          <p:cNvSpPr/>
          <p:nvPr/>
        </p:nvSpPr>
        <p:spPr>
          <a:xfrm>
            <a:off x="363641" y="2040688"/>
            <a:ext cx="350520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B75BAA-EBB8-4F96-9643-8AF67A9CAF4D}"/>
              </a:ext>
            </a:extLst>
          </p:cNvPr>
          <p:cNvSpPr/>
          <p:nvPr/>
        </p:nvSpPr>
        <p:spPr>
          <a:xfrm>
            <a:off x="363641" y="1814987"/>
            <a:ext cx="3505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8EC439-833B-4076-B939-32EB1841834F}"/>
              </a:ext>
            </a:extLst>
          </p:cNvPr>
          <p:cNvSpPr txBox="1"/>
          <p:nvPr/>
        </p:nvSpPr>
        <p:spPr>
          <a:xfrm>
            <a:off x="714161" y="1698842"/>
            <a:ext cx="8071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1200" dirty="0">
                <a:ln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개선 전</a:t>
            </a:r>
            <a:endParaRPr lang="en-US" altLang="ko-KR" sz="1200" dirty="0">
              <a:ln>
                <a:solidFill>
                  <a:schemeClr val="bg1">
                    <a:alpha val="7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F548CB-D591-4FB2-87AD-607DFC6F8040}"/>
              </a:ext>
            </a:extLst>
          </p:cNvPr>
          <p:cNvSpPr txBox="1"/>
          <p:nvPr/>
        </p:nvSpPr>
        <p:spPr>
          <a:xfrm>
            <a:off x="718634" y="1934015"/>
            <a:ext cx="8071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1200" dirty="0">
                <a:ln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개선 후</a:t>
            </a:r>
            <a:endParaRPr lang="en-US" altLang="ko-KR" sz="1200" dirty="0">
              <a:ln>
                <a:solidFill>
                  <a:schemeClr val="bg1">
                    <a:alpha val="7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6D22301-6FCC-4385-B452-BFF494EAB1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5307" y="2374654"/>
            <a:ext cx="3819057" cy="203833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17F360D-8D3A-409C-8A5A-4C70AC056E3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02917" y="2366431"/>
            <a:ext cx="3677291" cy="200664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2B59D805-2DF2-4951-86F2-AF4D0D06E767}"/>
              </a:ext>
            </a:extLst>
          </p:cNvPr>
          <p:cNvSpPr/>
          <p:nvPr/>
        </p:nvSpPr>
        <p:spPr>
          <a:xfrm>
            <a:off x="3930424" y="4627462"/>
            <a:ext cx="1202078" cy="3381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성능 비교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C0F760-9831-4397-AD42-F0370BE3CC76}"/>
              </a:ext>
            </a:extLst>
          </p:cNvPr>
          <p:cNvSpPr txBox="1"/>
          <p:nvPr/>
        </p:nvSpPr>
        <p:spPr>
          <a:xfrm>
            <a:off x="748515" y="4563464"/>
            <a:ext cx="1386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kern="100" dirty="0">
                <a:solidFill>
                  <a:schemeClr val="accent5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개선 전</a:t>
            </a:r>
            <a:endParaRPr lang="ko-KR" alt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5DB369-BC72-4278-86AE-976893DAB830}"/>
              </a:ext>
            </a:extLst>
          </p:cNvPr>
          <p:cNvSpPr txBox="1"/>
          <p:nvPr/>
        </p:nvSpPr>
        <p:spPr>
          <a:xfrm>
            <a:off x="2306357" y="4643298"/>
            <a:ext cx="1112355" cy="366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개선 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60C23C-96A2-4CCB-A94C-9414BC670129}"/>
              </a:ext>
            </a:extLst>
          </p:cNvPr>
          <p:cNvSpPr txBox="1"/>
          <p:nvPr/>
        </p:nvSpPr>
        <p:spPr>
          <a:xfrm>
            <a:off x="1840753" y="4442471"/>
            <a:ext cx="9557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C4CDAF-1163-454C-AE5B-5E1C7D454E8E}"/>
              </a:ext>
            </a:extLst>
          </p:cNvPr>
          <p:cNvSpPr txBox="1"/>
          <p:nvPr/>
        </p:nvSpPr>
        <p:spPr>
          <a:xfrm>
            <a:off x="6972467" y="4563464"/>
            <a:ext cx="1386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kern="100" dirty="0">
                <a:solidFill>
                  <a:schemeClr val="accent5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개선 후</a:t>
            </a:r>
            <a:endParaRPr lang="ko-KR" alt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B4A15F-B035-49F7-9B6D-769329B9B714}"/>
              </a:ext>
            </a:extLst>
          </p:cNvPr>
          <p:cNvSpPr txBox="1"/>
          <p:nvPr/>
        </p:nvSpPr>
        <p:spPr>
          <a:xfrm>
            <a:off x="5632115" y="4604551"/>
            <a:ext cx="1112355" cy="366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개선 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4E129C-9CD2-408F-871D-427048AFB431}"/>
              </a:ext>
            </a:extLst>
          </p:cNvPr>
          <p:cNvSpPr txBox="1"/>
          <p:nvPr/>
        </p:nvSpPr>
        <p:spPr>
          <a:xfrm>
            <a:off x="6518656" y="4430589"/>
            <a:ext cx="9557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8121AA-A2F7-4A50-BBDD-84B31B8F1FE8}"/>
              </a:ext>
            </a:extLst>
          </p:cNvPr>
          <p:cNvSpPr txBox="1"/>
          <p:nvPr/>
        </p:nvSpPr>
        <p:spPr>
          <a:xfrm>
            <a:off x="3999113" y="4173815"/>
            <a:ext cx="3031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B15F4C-4262-4E8D-904D-1FB4D57F6739}"/>
              </a:ext>
            </a:extLst>
          </p:cNvPr>
          <p:cNvSpPr txBox="1"/>
          <p:nvPr/>
        </p:nvSpPr>
        <p:spPr>
          <a:xfrm>
            <a:off x="-43617" y="2135926"/>
            <a:ext cx="83145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Time(</a:t>
            </a:r>
            <a:r>
              <a:rPr lang="en-US" altLang="ko-KR" sz="1050" b="1" kern="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ms</a:t>
            </a:r>
            <a:r>
              <a:rPr lang="en-US" altLang="ko-KR" sz="105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4BB1FC-D67B-4448-AB16-75F93BD14315}"/>
              </a:ext>
            </a:extLst>
          </p:cNvPr>
          <p:cNvSpPr txBox="1"/>
          <p:nvPr/>
        </p:nvSpPr>
        <p:spPr>
          <a:xfrm>
            <a:off x="8797107" y="4117917"/>
            <a:ext cx="3031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CFBA66-0038-4DF1-A7AA-46B01C6D6A11}"/>
              </a:ext>
            </a:extLst>
          </p:cNvPr>
          <p:cNvSpPr txBox="1"/>
          <p:nvPr/>
        </p:nvSpPr>
        <p:spPr>
          <a:xfrm>
            <a:off x="4754377" y="2080028"/>
            <a:ext cx="83145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Time(</a:t>
            </a:r>
            <a:r>
              <a:rPr lang="en-US" altLang="ko-KR" sz="1050" b="1" kern="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ms</a:t>
            </a:r>
            <a:r>
              <a:rPr lang="en-US" altLang="ko-KR" sz="105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0A66B1-5EC9-4FEF-9561-5C15F0CB3484}"/>
              </a:ext>
            </a:extLst>
          </p:cNvPr>
          <p:cNvSpPr txBox="1"/>
          <p:nvPr/>
        </p:nvSpPr>
        <p:spPr>
          <a:xfrm>
            <a:off x="3962496" y="4173815"/>
            <a:ext cx="3031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64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65018"/>
            <a:ext cx="9144000" cy="566366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2217" y="1232497"/>
            <a:ext cx="168629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dirty="0"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성능 비교 </a:t>
            </a:r>
            <a:endParaRPr lang="en-US" altLang="ko-KR" sz="2400" dirty="0">
              <a:solidFill>
                <a:schemeClr val="bg1"/>
              </a:solidFill>
              <a:latin typeface="김제시체L" panose="02030504000101010101" pitchFamily="18" charset="-127"/>
              <a:ea typeface="김제시체L" panose="0203050400010101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19675" y="940945"/>
            <a:ext cx="802542" cy="338554"/>
            <a:chOff x="392886" y="906240"/>
            <a:chExt cx="685800" cy="0"/>
          </a:xfrm>
        </p:grpSpPr>
        <p:cxnSp>
          <p:nvCxnSpPr>
            <p:cNvPr id="6" name="직선 연결선 5"/>
            <p:cNvCxnSpPr/>
            <p:nvPr/>
          </p:nvCxnSpPr>
          <p:spPr>
            <a:xfrm flipH="1">
              <a:off x="392886" y="906240"/>
              <a:ext cx="203885" cy="0"/>
            </a:xfrm>
            <a:prstGeom prst="line">
              <a:avLst/>
            </a:prstGeom>
            <a:ln w="38100">
              <a:solidFill>
                <a:srgbClr val="23D5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596771" y="906240"/>
              <a:ext cx="48191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319675" y="940945"/>
            <a:ext cx="828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ln>
                  <a:solidFill>
                    <a:schemeClr val="bg1">
                      <a:alpha val="84000"/>
                    </a:schemeClr>
                  </a:solidFill>
                </a:ln>
                <a:solidFill>
                  <a:schemeClr val="bg1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04</a:t>
            </a:r>
            <a:endParaRPr lang="ko-KR" altLang="en-US" sz="4000" b="1" dirty="0">
              <a:ln>
                <a:solidFill>
                  <a:schemeClr val="bg1">
                    <a:alpha val="84000"/>
                  </a:schemeClr>
                </a:solidFill>
              </a:ln>
              <a:solidFill>
                <a:schemeClr val="bg1"/>
              </a:solidFill>
              <a:latin typeface="김제시체L" panose="02030504000101010101" pitchFamily="18" charset="-127"/>
              <a:ea typeface="김제시체L" panose="02030504000101010101" pitchFamily="18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4572000" y="1912076"/>
            <a:ext cx="0" cy="2651388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7430" y="1867471"/>
            <a:ext cx="28139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K = 10 </a:t>
            </a:r>
            <a:r>
              <a:rPr lang="ko-KR" altLang="en-US" sz="1600" dirty="0">
                <a:ln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고정</a:t>
            </a:r>
            <a:endParaRPr lang="en-US" altLang="ko-KR" sz="1600" dirty="0">
              <a:ln>
                <a:solidFill>
                  <a:schemeClr val="bg1">
                    <a:alpha val="7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51016" y="1903237"/>
            <a:ext cx="28139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K = 100 </a:t>
            </a:r>
            <a:r>
              <a:rPr lang="ko-KR" altLang="en-US" sz="1600" dirty="0">
                <a:ln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고정</a:t>
            </a:r>
            <a:endParaRPr lang="en-US" altLang="ko-KR" sz="1600" dirty="0">
              <a:ln>
                <a:solidFill>
                  <a:schemeClr val="bg1">
                    <a:alpha val="7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70866" y="5191949"/>
            <a:ext cx="5202267" cy="871476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K</a:t>
            </a:r>
            <a:r>
              <a:rPr lang="ko-KR" altLang="en-US" sz="2000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가 일정 값 이상이 되는 경우에 효율 증가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01D261-0179-4342-9573-7C1F42B42C2B}"/>
              </a:ext>
            </a:extLst>
          </p:cNvPr>
          <p:cNvSpPr/>
          <p:nvPr/>
        </p:nvSpPr>
        <p:spPr>
          <a:xfrm>
            <a:off x="363641" y="2040688"/>
            <a:ext cx="350520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B75BAA-EBB8-4F96-9643-8AF67A9CAF4D}"/>
              </a:ext>
            </a:extLst>
          </p:cNvPr>
          <p:cNvSpPr/>
          <p:nvPr/>
        </p:nvSpPr>
        <p:spPr>
          <a:xfrm>
            <a:off x="363641" y="1814987"/>
            <a:ext cx="3505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8EC439-833B-4076-B939-32EB1841834F}"/>
              </a:ext>
            </a:extLst>
          </p:cNvPr>
          <p:cNvSpPr txBox="1"/>
          <p:nvPr/>
        </p:nvSpPr>
        <p:spPr>
          <a:xfrm>
            <a:off x="714161" y="1698842"/>
            <a:ext cx="8071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1200" dirty="0">
                <a:ln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개선 전</a:t>
            </a:r>
            <a:endParaRPr lang="en-US" altLang="ko-KR" sz="1200" dirty="0">
              <a:ln>
                <a:solidFill>
                  <a:schemeClr val="bg1">
                    <a:alpha val="7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F548CB-D591-4FB2-87AD-607DFC6F8040}"/>
              </a:ext>
            </a:extLst>
          </p:cNvPr>
          <p:cNvSpPr txBox="1"/>
          <p:nvPr/>
        </p:nvSpPr>
        <p:spPr>
          <a:xfrm>
            <a:off x="718634" y="1934015"/>
            <a:ext cx="8071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1200" dirty="0">
                <a:ln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개선 후</a:t>
            </a:r>
            <a:endParaRPr lang="en-US" altLang="ko-KR" sz="1200" dirty="0">
              <a:ln>
                <a:solidFill>
                  <a:schemeClr val="bg1">
                    <a:alpha val="7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B59D805-2DF2-4951-86F2-AF4D0D06E767}"/>
              </a:ext>
            </a:extLst>
          </p:cNvPr>
          <p:cNvSpPr/>
          <p:nvPr/>
        </p:nvSpPr>
        <p:spPr>
          <a:xfrm>
            <a:off x="3930424" y="4627462"/>
            <a:ext cx="1202078" cy="3381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bg1">
                      <a:alpha val="2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성능 비교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C0F760-9831-4397-AD42-F0370BE3CC76}"/>
              </a:ext>
            </a:extLst>
          </p:cNvPr>
          <p:cNvSpPr txBox="1"/>
          <p:nvPr/>
        </p:nvSpPr>
        <p:spPr>
          <a:xfrm>
            <a:off x="748515" y="4563464"/>
            <a:ext cx="1386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kern="100" dirty="0">
                <a:solidFill>
                  <a:schemeClr val="accent5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개선 전</a:t>
            </a:r>
            <a:endParaRPr lang="ko-KR" alt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5DB369-BC72-4278-86AE-976893DAB830}"/>
              </a:ext>
            </a:extLst>
          </p:cNvPr>
          <p:cNvSpPr txBox="1"/>
          <p:nvPr/>
        </p:nvSpPr>
        <p:spPr>
          <a:xfrm>
            <a:off x="2306357" y="4643298"/>
            <a:ext cx="1112355" cy="366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개선 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60C23C-96A2-4CCB-A94C-9414BC670129}"/>
              </a:ext>
            </a:extLst>
          </p:cNvPr>
          <p:cNvSpPr txBox="1"/>
          <p:nvPr/>
        </p:nvSpPr>
        <p:spPr>
          <a:xfrm>
            <a:off x="1840753" y="4442471"/>
            <a:ext cx="9557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C4CDAF-1163-454C-AE5B-5E1C7D454E8E}"/>
              </a:ext>
            </a:extLst>
          </p:cNvPr>
          <p:cNvSpPr txBox="1"/>
          <p:nvPr/>
        </p:nvSpPr>
        <p:spPr>
          <a:xfrm>
            <a:off x="6972467" y="4563464"/>
            <a:ext cx="1386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kern="100" dirty="0">
                <a:solidFill>
                  <a:schemeClr val="accent5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개선 후</a:t>
            </a:r>
            <a:endParaRPr lang="ko-KR" alt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B4A15F-B035-49F7-9B6D-769329B9B714}"/>
              </a:ext>
            </a:extLst>
          </p:cNvPr>
          <p:cNvSpPr txBox="1"/>
          <p:nvPr/>
        </p:nvSpPr>
        <p:spPr>
          <a:xfrm>
            <a:off x="5632115" y="4604551"/>
            <a:ext cx="1112355" cy="366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개선 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4E129C-9CD2-408F-871D-427048AFB431}"/>
              </a:ext>
            </a:extLst>
          </p:cNvPr>
          <p:cNvSpPr txBox="1"/>
          <p:nvPr/>
        </p:nvSpPr>
        <p:spPr>
          <a:xfrm>
            <a:off x="6518656" y="4430589"/>
            <a:ext cx="9557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8121AA-A2F7-4A50-BBDD-84B31B8F1FE8}"/>
              </a:ext>
            </a:extLst>
          </p:cNvPr>
          <p:cNvSpPr txBox="1"/>
          <p:nvPr/>
        </p:nvSpPr>
        <p:spPr>
          <a:xfrm>
            <a:off x="4202839" y="4176673"/>
            <a:ext cx="3031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B15F4C-4262-4E8D-904D-1FB4D57F6739}"/>
              </a:ext>
            </a:extLst>
          </p:cNvPr>
          <p:cNvSpPr txBox="1"/>
          <p:nvPr/>
        </p:nvSpPr>
        <p:spPr>
          <a:xfrm>
            <a:off x="-43617" y="2135926"/>
            <a:ext cx="83145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Time(</a:t>
            </a:r>
            <a:r>
              <a:rPr lang="en-US" altLang="ko-KR" sz="1050" b="1" kern="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ms</a:t>
            </a:r>
            <a:r>
              <a:rPr lang="en-US" altLang="ko-KR" sz="105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4BB1FC-D67B-4448-AB16-75F93BD14315}"/>
              </a:ext>
            </a:extLst>
          </p:cNvPr>
          <p:cNvSpPr txBox="1"/>
          <p:nvPr/>
        </p:nvSpPr>
        <p:spPr>
          <a:xfrm>
            <a:off x="8797107" y="4117917"/>
            <a:ext cx="3031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CFBA66-0038-4DF1-A7AA-46B01C6D6A11}"/>
              </a:ext>
            </a:extLst>
          </p:cNvPr>
          <p:cNvSpPr txBox="1"/>
          <p:nvPr/>
        </p:nvSpPr>
        <p:spPr>
          <a:xfrm>
            <a:off x="4754377" y="2080028"/>
            <a:ext cx="83145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Time(</a:t>
            </a:r>
            <a:r>
              <a:rPr lang="en-US" altLang="ko-KR" sz="1050" b="1" kern="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ms</a:t>
            </a:r>
            <a:r>
              <a:rPr lang="en-US" altLang="ko-KR" sz="105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BA4F16D-6533-4224-810C-AC2F348C11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254" y="2399620"/>
            <a:ext cx="4097843" cy="197885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CB4D51D1-3607-43F5-80FE-A38E5324D6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63420" y="2374665"/>
            <a:ext cx="3933685" cy="200351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BBD76A6-0D77-4CBC-B484-2A5E27A1E1C5}"/>
              </a:ext>
            </a:extLst>
          </p:cNvPr>
          <p:cNvSpPr txBox="1"/>
          <p:nvPr/>
        </p:nvSpPr>
        <p:spPr>
          <a:xfrm>
            <a:off x="1147959" y="940945"/>
            <a:ext cx="1686297" cy="338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rgbClr val="23D5F7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K</a:t>
            </a:r>
            <a:r>
              <a:rPr lang="ko-KR" altLang="en-US" sz="1600" dirty="0">
                <a:solidFill>
                  <a:srgbClr val="23D5F7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고정 </a:t>
            </a:r>
            <a:r>
              <a:rPr lang="en-US" altLang="ko-KR" sz="1600" dirty="0">
                <a:solidFill>
                  <a:srgbClr val="23D5F7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N</a:t>
            </a:r>
            <a:r>
              <a:rPr lang="ko-KR" altLang="en-US" sz="1600" dirty="0">
                <a:solidFill>
                  <a:srgbClr val="23D5F7"/>
                </a:solidFill>
                <a:latin typeface="김제시체L" panose="02030504000101010101" pitchFamily="18" charset="-127"/>
                <a:ea typeface="김제시체L" panose="02030504000101010101" pitchFamily="18" charset="-127"/>
              </a:rPr>
              <a:t>변화</a:t>
            </a:r>
            <a:endParaRPr lang="en-US" altLang="ko-KR" sz="1600" dirty="0">
              <a:solidFill>
                <a:srgbClr val="23D5F7"/>
              </a:solidFill>
              <a:latin typeface="김제시체L" panose="02030504000101010101" pitchFamily="18" charset="-127"/>
              <a:ea typeface="김제시체L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326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446</Words>
  <Application>Microsoft Office PowerPoint</Application>
  <PresentationFormat>화면 슬라이드 쇼(4:3)</PresentationFormat>
  <Paragraphs>142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12롯데마트드림Bold</vt:lpstr>
      <vt:lpstr>Calibri Light</vt:lpstr>
      <vt:lpstr>Calibri</vt:lpstr>
      <vt:lpstr>김제시체L</vt:lpstr>
      <vt:lpstr>맑은 고딕</vt:lpstr>
      <vt:lpstr>-윤고딕310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윤소녕</dc:creator>
  <cp:lastModifiedBy>YUTAN</cp:lastModifiedBy>
  <cp:revision>30</cp:revision>
  <dcterms:created xsi:type="dcterms:W3CDTF">2017-05-14T05:07:56Z</dcterms:created>
  <dcterms:modified xsi:type="dcterms:W3CDTF">2020-12-13T07:46:16Z</dcterms:modified>
</cp:coreProperties>
</file>