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60" r:id="rId3"/>
    <p:sldId id="265" r:id="rId4"/>
    <p:sldId id="263" r:id="rId5"/>
    <p:sldId id="266" r:id="rId6"/>
    <p:sldId id="257" r:id="rId7"/>
    <p:sldId id="256" r:id="rId8"/>
    <p:sldId id="261" r:id="rId9"/>
    <p:sldId id="264" r:id="rId10"/>
    <p:sldId id="268" r:id="rId11"/>
    <p:sldId id="269" r:id="rId12"/>
    <p:sldId id="262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9" autoAdjust="0"/>
    <p:restoredTop sz="94318" autoAdjust="0"/>
  </p:normalViewPr>
  <p:slideViewPr>
    <p:cSldViewPr snapToGrid="0">
      <p:cViewPr varScale="1">
        <p:scale>
          <a:sx n="48" d="100"/>
          <a:sy n="48" d="100"/>
        </p:scale>
        <p:origin x="53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9D003-0E12-4CFF-BB77-C140D60F234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7EB7C-198D-4648-8110-40BFD7C9C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60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EB7C-198D-4648-8110-40BFD7C9C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83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EB7C-198D-4648-8110-40BFD7C9C7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06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EB7C-198D-4648-8110-40BFD7C9C7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572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EB7C-198D-4648-8110-40BFD7C9C7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128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EB7C-198D-4648-8110-40BFD7C9C7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211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EB7C-198D-4648-8110-40BFD7C9C7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64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EB7C-198D-4648-8110-40BFD7C9C71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0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EF276-9755-4C55-9787-44BA269E5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140533-7D43-431F-B62D-DADEAC750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B20BC-7EBB-4F55-80B1-83D4E401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5F03-DDF8-48F9-A85B-3D9CEB26B55F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659C7-81DD-43FE-9036-EF4899A7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F4641-2576-4710-9635-07066C27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705B-8AAF-47AD-A8DA-529AF0994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2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EDE9-13F5-4AE8-AEF2-9256C021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2FE97F-793C-42A3-B55A-CB85CEC26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5C2A0-0E05-4AFE-A296-BB4E33BF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5F03-DDF8-48F9-A85B-3D9CEB26B55F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FACBE-AC61-4D1A-A75A-C73501FD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DA210-D02D-42EC-8F5B-57507CB9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705B-8AAF-47AD-A8DA-529AF0994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38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950A9F-7B23-492F-9C3C-B098EB18B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5D73C4-7F4A-415E-81AD-FA4A82FAA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1A940-CAA9-4BDD-BB2A-D7B9B00B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5F03-DDF8-48F9-A85B-3D9CEB26B55F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15F3F-A701-4B86-BA39-DF58EBBED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2774E1-07DE-4EEF-8C2C-C9B4D9A9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705B-8AAF-47AD-A8DA-529AF0994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28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D60C-3B5D-4785-A1AA-F67C37EB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A3F0F-D79B-4BBA-B9D5-6B7DFBE52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E8A6AB-B1E9-4893-A45A-A01598BB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5F03-DDF8-48F9-A85B-3D9CEB26B55F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E6159C-7616-4C82-868D-AF5B3E15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45DD8-85C2-4A4D-9E9F-7CBCA896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705B-8AAF-47AD-A8DA-529AF0994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9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D8715-A9A1-4502-9EC5-1A2D06BC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AF7A09-98A5-49E6-B95F-66D4FED94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7D067-DC5B-48EF-AC70-BB4BFD03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5F03-DDF8-48F9-A85B-3D9CEB26B55F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6F31F-8D47-4939-B6C1-9F8F289E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07CE2-C31F-4A96-A221-0E749FFE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705B-8AAF-47AD-A8DA-529AF0994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D1EE4-D256-4104-9865-A0BDA4D9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6CD61E-24EC-42E4-AB7A-A18EBBFA3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FA8A5E-2BBC-416F-ABE0-163432CD7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94DAD6-3517-49DC-9182-0F9D1DA6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5F03-DDF8-48F9-A85B-3D9CEB26B55F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5CFFFC-18FD-464D-B915-98E555B3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1D0C1C-5832-414D-A648-6792FD2F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705B-8AAF-47AD-A8DA-529AF0994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69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C1BF8-34FB-4133-8B96-AFA502AF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D7C7BD-A132-4434-AADD-2B490776F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BB2FE1-1B1E-45F2-B130-E225FE61B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CCE95E-7FD0-4421-8580-35209AFE3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FC5A58-B376-48D6-9A7B-33471067B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19C0EA-CC01-4CEF-A2CF-24F52A8E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5F03-DDF8-48F9-A85B-3D9CEB26B55F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67C8C5-50C3-4E35-8712-14393F9B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4349BF-BA49-4E49-89B7-BFA0314A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705B-8AAF-47AD-A8DA-529AF0994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5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6A918-90B3-4118-8606-9A708249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184432-5EF4-4BE9-A21B-BA8FE581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5F03-DDF8-48F9-A85B-3D9CEB26B55F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942071-7D53-4D61-B3A1-6F30704D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73FFB5-4F67-4931-962E-0E8BF878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705B-8AAF-47AD-A8DA-529AF0994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68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38C896-1297-4702-95EA-60C4C3D1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5F03-DDF8-48F9-A85B-3D9CEB26B55F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C932B9-A2DF-4500-B0F4-62678818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051B37-C1C0-4AB8-9C07-626FB4C1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705B-8AAF-47AD-A8DA-529AF0994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B96F3-DE47-41C9-B54E-89AC5B296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716B9-650D-43D1-8053-2B18EB5FC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A9F6D1-B31B-4C50-A0F5-5EBE502E0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92A7B2-0F07-4791-A6FE-16219BCF9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5F03-DDF8-48F9-A85B-3D9CEB26B55F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54222-CC70-4BD5-B67E-F0081631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BBD7E1-4A7E-4641-9CEA-CD9BBEA6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705B-8AAF-47AD-A8DA-529AF0994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5E0DF-9FEB-4F44-988E-89F866F1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44EEAE-427F-4B2F-86F3-80FB5823F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0EFC70-2F5D-4445-90CA-65AFBAC68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FDB1D7-FCD3-4516-A745-4DB01131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5F03-DDF8-48F9-A85B-3D9CEB26B55F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C9A23C-07AC-4EDB-A97D-9039CABA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6F5FE3-3D7D-40A4-9F2E-09666611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705B-8AAF-47AD-A8DA-529AF0994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21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C068B8-7CE9-4EC9-AEC4-A9DE37EC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595DC7-C1BB-4114-822D-58232A85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5ACCC-1095-46A3-AECB-C1F7D7F36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5F03-DDF8-48F9-A85B-3D9CEB26B55F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FB2DB-0332-4F3E-905B-51D32F367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C1A1C-536D-45EC-B752-8E26CCCD7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C705B-8AAF-47AD-A8DA-529AF0994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32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C7F95C-9B15-446B-A667-ED8FFB755B23}"/>
              </a:ext>
            </a:extLst>
          </p:cNvPr>
          <p:cNvSpPr txBox="1"/>
          <p:nvPr/>
        </p:nvSpPr>
        <p:spPr>
          <a:xfrm>
            <a:off x="8174621" y="4966326"/>
            <a:ext cx="6094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1"/>
                </a:solidFill>
              </a:rPr>
              <a:t>자료구조 및 알고리즘</a:t>
            </a:r>
            <a:endParaRPr lang="en-US" altLang="ko-KR" sz="2400" b="1" dirty="0">
              <a:solidFill>
                <a:schemeClr val="accent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chemeClr val="accent1"/>
                </a:solidFill>
              </a:rPr>
              <a:t>2016112582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1"/>
                </a:solidFill>
              </a:rPr>
              <a:t>김유탄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sp>
        <p:nvSpPr>
          <p:cNvPr id="3" name="액자 2">
            <a:extLst>
              <a:ext uri="{FF2B5EF4-FFF2-40B4-BE49-F238E27FC236}">
                <a16:creationId xmlns:a16="http://schemas.microsoft.com/office/drawing/2014/main" id="{8A839CBD-3D6B-4F3B-9B2F-07B07CC5F815}"/>
              </a:ext>
            </a:extLst>
          </p:cNvPr>
          <p:cNvSpPr/>
          <p:nvPr/>
        </p:nvSpPr>
        <p:spPr>
          <a:xfrm>
            <a:off x="1581873" y="1053296"/>
            <a:ext cx="9028253" cy="2812648"/>
          </a:xfrm>
          <a:prstGeom prst="frame">
            <a:avLst>
              <a:gd name="adj1" fmla="val 2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i="0" dirty="0">
                <a:solidFill>
                  <a:srgbClr val="202124"/>
                </a:solidFill>
                <a:effectLst/>
                <a:latin typeface="Apple SD Gothic Neo"/>
              </a:rPr>
              <a:t>Algorithm </a:t>
            </a:r>
          </a:p>
          <a:p>
            <a:pPr algn="ctr"/>
            <a:r>
              <a:rPr lang="en-US" altLang="ko-KR" sz="5400" b="1" dirty="0">
                <a:solidFill>
                  <a:srgbClr val="202124"/>
                </a:solidFill>
                <a:latin typeface="Apple SD Gothic Neo"/>
              </a:rPr>
              <a:t>I</a:t>
            </a:r>
            <a:r>
              <a:rPr lang="en-US" altLang="ko-KR" sz="5400" b="1" i="0" dirty="0">
                <a:solidFill>
                  <a:srgbClr val="202124"/>
                </a:solidFill>
                <a:effectLst/>
                <a:latin typeface="Apple SD Gothic Neo"/>
              </a:rPr>
              <a:t>mprovement</a:t>
            </a:r>
            <a:endParaRPr lang="ko-KR" alt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55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AC911E-3748-4BC5-B0E4-2BA66C13C00B}"/>
              </a:ext>
            </a:extLst>
          </p:cNvPr>
          <p:cNvSpPr txBox="1"/>
          <p:nvPr/>
        </p:nvSpPr>
        <p:spPr>
          <a:xfrm>
            <a:off x="638387" y="135659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1"/>
                </a:solidFill>
              </a:rPr>
              <a:t>프로젝트 평가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984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액자 16">
            <a:extLst>
              <a:ext uri="{FF2B5EF4-FFF2-40B4-BE49-F238E27FC236}">
                <a16:creationId xmlns:a16="http://schemas.microsoft.com/office/drawing/2014/main" id="{EE990C27-938E-4FE2-AC4E-366F7A2D1A9B}"/>
              </a:ext>
            </a:extLst>
          </p:cNvPr>
          <p:cNvSpPr/>
          <p:nvPr/>
        </p:nvSpPr>
        <p:spPr>
          <a:xfrm>
            <a:off x="3100504" y="1864002"/>
            <a:ext cx="5990992" cy="2557170"/>
          </a:xfrm>
          <a:prstGeom prst="frame">
            <a:avLst>
              <a:gd name="adj1" fmla="val 2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rgbClr val="202124"/>
                </a:solidFill>
                <a:latin typeface="Apple SD Gothic Neo"/>
              </a:rPr>
              <a:t>THANK YOU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22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13AC85-6F7B-4615-9730-23E48B31D22F}"/>
              </a:ext>
            </a:extLst>
          </p:cNvPr>
          <p:cNvSpPr txBox="1"/>
          <p:nvPr/>
        </p:nvSpPr>
        <p:spPr>
          <a:xfrm>
            <a:off x="638387" y="135659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1"/>
                </a:solidFill>
              </a:rPr>
              <a:t>알고리즘 구조 설명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907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936F5-BA3F-42A9-9BE0-EE0C94DC9D41}"/>
              </a:ext>
            </a:extLst>
          </p:cNvPr>
          <p:cNvSpPr txBox="1"/>
          <p:nvPr/>
        </p:nvSpPr>
        <p:spPr>
          <a:xfrm>
            <a:off x="638387" y="135659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1"/>
                </a:solidFill>
              </a:rPr>
              <a:t>성능 비교 </a:t>
            </a:r>
            <a:r>
              <a:rPr lang="en-US" altLang="ko-KR" sz="2400" b="1" dirty="0">
                <a:solidFill>
                  <a:schemeClr val="accent1"/>
                </a:solidFill>
              </a:rPr>
              <a:t>- </a:t>
            </a:r>
            <a:r>
              <a:rPr lang="ko-KR" altLang="en-US" sz="2400" b="1" dirty="0">
                <a:solidFill>
                  <a:schemeClr val="accent1"/>
                </a:solidFill>
              </a:rPr>
              <a:t>테이블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20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1C4C9A-7315-494A-B5EB-639E779D4700}"/>
              </a:ext>
            </a:extLst>
          </p:cNvPr>
          <p:cNvSpPr txBox="1"/>
          <p:nvPr/>
        </p:nvSpPr>
        <p:spPr>
          <a:xfrm>
            <a:off x="4544993" y="2459749"/>
            <a:ext cx="6886937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accent1"/>
                </a:solidFill>
              </a:rPr>
              <a:t>알고리즘 구조 비교</a:t>
            </a:r>
            <a:endParaRPr lang="en-US" altLang="ko-KR" sz="24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accent1"/>
                </a:solidFill>
              </a:rPr>
              <a:t>개선 사항</a:t>
            </a:r>
            <a:endParaRPr lang="en-US" altLang="ko-KR" sz="24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accent1"/>
                </a:solidFill>
              </a:rPr>
              <a:t>테스트 결과</a:t>
            </a:r>
            <a:endParaRPr lang="en-US" altLang="ko-KR" sz="24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accent1"/>
                </a:solidFill>
              </a:rPr>
              <a:t>성능비교 </a:t>
            </a:r>
            <a:endParaRPr lang="en-US" altLang="ko-KR" sz="24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accent1"/>
                </a:solidFill>
              </a:rPr>
              <a:t>프로젝트</a:t>
            </a:r>
          </a:p>
        </p:txBody>
      </p:sp>
      <p:sp>
        <p:nvSpPr>
          <p:cNvPr id="3" name="액자 2">
            <a:extLst>
              <a:ext uri="{FF2B5EF4-FFF2-40B4-BE49-F238E27FC236}">
                <a16:creationId xmlns:a16="http://schemas.microsoft.com/office/drawing/2014/main" id="{D86E808F-0C1C-47D4-8E27-0AEABBA29722}"/>
              </a:ext>
            </a:extLst>
          </p:cNvPr>
          <p:cNvSpPr/>
          <p:nvPr/>
        </p:nvSpPr>
        <p:spPr>
          <a:xfrm>
            <a:off x="1581873" y="1053296"/>
            <a:ext cx="9028253" cy="868101"/>
          </a:xfrm>
          <a:prstGeom prst="frame">
            <a:avLst>
              <a:gd name="adj1" fmla="val 2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rgbClr val="202124"/>
                </a:solidFill>
                <a:latin typeface="Apple SD Gothic Neo"/>
              </a:rPr>
              <a:t>Contents</a:t>
            </a:r>
            <a:endParaRPr lang="ko-KR" alt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67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825648-C528-45D0-987D-53B264160017}"/>
              </a:ext>
            </a:extLst>
          </p:cNvPr>
          <p:cNvSpPr txBox="1"/>
          <p:nvPr/>
        </p:nvSpPr>
        <p:spPr>
          <a:xfrm>
            <a:off x="638387" y="135659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1"/>
                </a:solidFill>
              </a:rPr>
              <a:t>알고리즘 구조 비교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ACD0901-8BA1-41BD-A3D7-43DBA1DEE4C9}"/>
              </a:ext>
            </a:extLst>
          </p:cNvPr>
          <p:cNvCxnSpPr>
            <a:cxnSpLocks/>
          </p:cNvCxnSpPr>
          <p:nvPr/>
        </p:nvCxnSpPr>
        <p:spPr>
          <a:xfrm>
            <a:off x="5764680" y="999275"/>
            <a:ext cx="0" cy="4859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81CE46-3EFF-4CA4-90E6-9F055C6E293F}"/>
              </a:ext>
            </a:extLst>
          </p:cNvPr>
          <p:cNvSpPr txBox="1"/>
          <p:nvPr/>
        </p:nvSpPr>
        <p:spPr>
          <a:xfrm>
            <a:off x="2476651" y="687433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개선 전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86A825-23EA-41AD-ACDC-635F840905E4}"/>
              </a:ext>
            </a:extLst>
          </p:cNvPr>
          <p:cNvSpPr txBox="1"/>
          <p:nvPr/>
        </p:nvSpPr>
        <p:spPr>
          <a:xfrm>
            <a:off x="7857484" y="731399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개선 후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1513CC-FCD7-4B7F-8840-E8994F2169A8}"/>
              </a:ext>
            </a:extLst>
          </p:cNvPr>
          <p:cNvSpPr/>
          <p:nvPr/>
        </p:nvSpPr>
        <p:spPr>
          <a:xfrm>
            <a:off x="1302202" y="2681986"/>
            <a:ext cx="3763453" cy="19636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C5FA15-318E-4122-A184-37468548F4B5}"/>
              </a:ext>
            </a:extLst>
          </p:cNvPr>
          <p:cNvSpPr/>
          <p:nvPr/>
        </p:nvSpPr>
        <p:spPr>
          <a:xfrm>
            <a:off x="1374447" y="1621122"/>
            <a:ext cx="1480420" cy="38758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랜덤 배열 생성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BAEB9B-5BC7-4897-9912-50E71451E3B3}"/>
              </a:ext>
            </a:extLst>
          </p:cNvPr>
          <p:cNvSpPr/>
          <p:nvPr/>
        </p:nvSpPr>
        <p:spPr>
          <a:xfrm>
            <a:off x="2854867" y="1621122"/>
            <a:ext cx="1112355" cy="38758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O(N)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00C127A-8F75-4C69-836B-3721A6E94F94}"/>
              </a:ext>
            </a:extLst>
          </p:cNvPr>
          <p:cNvSpPr/>
          <p:nvPr/>
        </p:nvSpPr>
        <p:spPr>
          <a:xfrm>
            <a:off x="1415955" y="2538848"/>
            <a:ext cx="1112355" cy="387588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K</a:t>
            </a:r>
            <a:r>
              <a:rPr lang="ko-KR" altLang="en-US" sz="1400" dirty="0">
                <a:solidFill>
                  <a:schemeClr val="tx1"/>
                </a:solidFill>
              </a:rPr>
              <a:t>번 반복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088B37-0C6C-4D7D-9C85-3E0D77E2EF43}"/>
              </a:ext>
            </a:extLst>
          </p:cNvPr>
          <p:cNvSpPr/>
          <p:nvPr/>
        </p:nvSpPr>
        <p:spPr>
          <a:xfrm>
            <a:off x="1842618" y="3145934"/>
            <a:ext cx="1480420" cy="38758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구간 배열 생성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36C85A-6DF3-4BCF-B6A2-2F43FBC6ADEA}"/>
              </a:ext>
            </a:extLst>
          </p:cNvPr>
          <p:cNvSpPr/>
          <p:nvPr/>
        </p:nvSpPr>
        <p:spPr>
          <a:xfrm>
            <a:off x="3323038" y="3145933"/>
            <a:ext cx="1112355" cy="117682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O(K*N)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64DD3F-2CCF-493D-8190-5CF50A620D26}"/>
              </a:ext>
            </a:extLst>
          </p:cNvPr>
          <p:cNvSpPr/>
          <p:nvPr/>
        </p:nvSpPr>
        <p:spPr>
          <a:xfrm>
            <a:off x="1834418" y="3547581"/>
            <a:ext cx="1480420" cy="38758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최대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최소 연산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06D81A-4D42-40E0-8B23-E631E0F8A41B}"/>
              </a:ext>
            </a:extLst>
          </p:cNvPr>
          <p:cNvSpPr/>
          <p:nvPr/>
        </p:nvSpPr>
        <p:spPr>
          <a:xfrm>
            <a:off x="1835846" y="3935169"/>
            <a:ext cx="1480420" cy="38758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구간 합계 연산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69470C-B67A-43DA-A316-FA7798FC51A5}"/>
              </a:ext>
            </a:extLst>
          </p:cNvPr>
          <p:cNvSpPr/>
          <p:nvPr/>
        </p:nvSpPr>
        <p:spPr>
          <a:xfrm>
            <a:off x="6882882" y="1371162"/>
            <a:ext cx="1480420" cy="56499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랜덤 배열 및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누적 배열 생성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32B5758-7E0E-4129-8607-7C883C918CCA}"/>
              </a:ext>
            </a:extLst>
          </p:cNvPr>
          <p:cNvSpPr/>
          <p:nvPr/>
        </p:nvSpPr>
        <p:spPr>
          <a:xfrm>
            <a:off x="6882882" y="1936160"/>
            <a:ext cx="1480420" cy="57604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세그먼트 트리 생성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A1B35-8214-4C02-A1E9-7321ED1541A7}"/>
              </a:ext>
            </a:extLst>
          </p:cNvPr>
          <p:cNvSpPr/>
          <p:nvPr/>
        </p:nvSpPr>
        <p:spPr>
          <a:xfrm>
            <a:off x="8363302" y="1370375"/>
            <a:ext cx="1112355" cy="11418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O(N)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5D2774A-7789-400C-B241-FA30F41AA1B1}"/>
              </a:ext>
            </a:extLst>
          </p:cNvPr>
          <p:cNvSpPr/>
          <p:nvPr/>
        </p:nvSpPr>
        <p:spPr>
          <a:xfrm>
            <a:off x="6686866" y="2717016"/>
            <a:ext cx="3763453" cy="19636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6B8B15-6768-4308-92B6-717F58A98B72}"/>
              </a:ext>
            </a:extLst>
          </p:cNvPr>
          <p:cNvSpPr/>
          <p:nvPr/>
        </p:nvSpPr>
        <p:spPr>
          <a:xfrm>
            <a:off x="6800619" y="2573878"/>
            <a:ext cx="1112355" cy="387588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K</a:t>
            </a:r>
            <a:r>
              <a:rPr lang="ko-KR" altLang="en-US" sz="1400" dirty="0">
                <a:solidFill>
                  <a:schemeClr val="tx1"/>
                </a:solidFill>
              </a:rPr>
              <a:t>번 반복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DBC79B3-6F61-406A-9F48-F4A0C30308BF}"/>
              </a:ext>
            </a:extLst>
          </p:cNvPr>
          <p:cNvSpPr/>
          <p:nvPr/>
        </p:nvSpPr>
        <p:spPr>
          <a:xfrm>
            <a:off x="7213578" y="3178025"/>
            <a:ext cx="1480420" cy="71851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세그먼트 트리최대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최소 연산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44BE9-F74C-4E6E-921D-96C00257EF66}"/>
              </a:ext>
            </a:extLst>
          </p:cNvPr>
          <p:cNvSpPr/>
          <p:nvPr/>
        </p:nvSpPr>
        <p:spPr>
          <a:xfrm>
            <a:off x="7213578" y="3897380"/>
            <a:ext cx="1480420" cy="58803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누적 배열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구간 합계 연산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6534F3-B47C-4765-A6B0-31353DF10333}"/>
              </a:ext>
            </a:extLst>
          </p:cNvPr>
          <p:cNvSpPr/>
          <p:nvPr/>
        </p:nvSpPr>
        <p:spPr>
          <a:xfrm>
            <a:off x="8693998" y="3181535"/>
            <a:ext cx="1428862" cy="7150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O(K*</a:t>
            </a:r>
            <a:r>
              <a:rPr lang="en-US" altLang="ko-KR" sz="1600" b="1" dirty="0" err="1">
                <a:solidFill>
                  <a:schemeClr val="tx1"/>
                </a:solidFill>
              </a:rPr>
              <a:t>logN</a:t>
            </a:r>
            <a:r>
              <a:rPr lang="en-US" altLang="ko-KR" sz="16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A109D3A-C1F8-4023-94B7-AD7FB83E2CD2}"/>
              </a:ext>
            </a:extLst>
          </p:cNvPr>
          <p:cNvSpPr/>
          <p:nvPr/>
        </p:nvSpPr>
        <p:spPr>
          <a:xfrm>
            <a:off x="8693998" y="3896535"/>
            <a:ext cx="1428862" cy="5803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O(K)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B7418E0-F4DA-4593-A053-B2D96BC64B7E}"/>
              </a:ext>
            </a:extLst>
          </p:cNvPr>
          <p:cNvCxnSpPr>
            <a:cxnSpLocks/>
          </p:cNvCxnSpPr>
          <p:nvPr/>
        </p:nvCxnSpPr>
        <p:spPr>
          <a:xfrm flipH="1">
            <a:off x="838200" y="4963885"/>
            <a:ext cx="10279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CB19D29-C743-4A6E-8ED2-D241A78DA132}"/>
              </a:ext>
            </a:extLst>
          </p:cNvPr>
          <p:cNvSpPr txBox="1"/>
          <p:nvPr/>
        </p:nvSpPr>
        <p:spPr>
          <a:xfrm>
            <a:off x="1415955" y="5312303"/>
            <a:ext cx="2084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O(N) + O(K*N) = 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1D838A2-DD52-4B67-8C06-95F58A551F48}"/>
              </a:ext>
            </a:extLst>
          </p:cNvPr>
          <p:cNvSpPr/>
          <p:nvPr/>
        </p:nvSpPr>
        <p:spPr>
          <a:xfrm>
            <a:off x="3564660" y="5201360"/>
            <a:ext cx="1611793" cy="6691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O(K*N)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77EBE61-C815-46E0-94DC-78B04D23E33E}"/>
              </a:ext>
            </a:extLst>
          </p:cNvPr>
          <p:cNvSpPr txBox="1"/>
          <p:nvPr/>
        </p:nvSpPr>
        <p:spPr>
          <a:xfrm>
            <a:off x="5584117" y="5295700"/>
            <a:ext cx="4046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O(N) + O(K*</a:t>
            </a:r>
            <a:r>
              <a:rPr lang="en-US" altLang="ko-KR" sz="1800" b="1" dirty="0" err="1">
                <a:solidFill>
                  <a:schemeClr val="tx1"/>
                </a:solidFill>
              </a:rPr>
              <a:t>logN</a:t>
            </a:r>
            <a:r>
              <a:rPr lang="en-US" altLang="ko-KR" sz="1800" b="1" dirty="0">
                <a:solidFill>
                  <a:schemeClr val="tx1"/>
                </a:solidFill>
              </a:rPr>
              <a:t>) + O(K) = 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061E417-841F-494A-93BE-3B711516ECE3}"/>
              </a:ext>
            </a:extLst>
          </p:cNvPr>
          <p:cNvSpPr/>
          <p:nvPr/>
        </p:nvSpPr>
        <p:spPr>
          <a:xfrm>
            <a:off x="9214411" y="5120417"/>
            <a:ext cx="1845308" cy="6691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O(K*</a:t>
            </a:r>
            <a:r>
              <a:rPr lang="en-US" altLang="ko-KR" sz="2800" b="1" dirty="0" err="1">
                <a:solidFill>
                  <a:schemeClr val="tx1"/>
                </a:solidFill>
              </a:rPr>
              <a:t>logN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410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D1B2DF-F834-4976-B469-5934F654FCF4}"/>
              </a:ext>
            </a:extLst>
          </p:cNvPr>
          <p:cNvSpPr txBox="1"/>
          <p:nvPr/>
        </p:nvSpPr>
        <p:spPr>
          <a:xfrm>
            <a:off x="638387" y="123643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1"/>
                </a:solidFill>
              </a:rPr>
              <a:t>개선 사항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19EB79-8C71-4922-AC96-2ED365CAF195}"/>
              </a:ext>
            </a:extLst>
          </p:cNvPr>
          <p:cNvSpPr/>
          <p:nvPr/>
        </p:nvSpPr>
        <p:spPr>
          <a:xfrm>
            <a:off x="1442943" y="1275707"/>
            <a:ext cx="4316173" cy="435507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ECC25-CE63-4487-8F0D-75DE7896424D}"/>
              </a:ext>
            </a:extLst>
          </p:cNvPr>
          <p:cNvSpPr/>
          <p:nvPr/>
        </p:nvSpPr>
        <p:spPr>
          <a:xfrm>
            <a:off x="2427103" y="988473"/>
            <a:ext cx="2127660" cy="632211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70C0"/>
                </a:solidFill>
              </a:rPr>
              <a:t>구간 최대</a:t>
            </a:r>
            <a:r>
              <a:rPr lang="en-US" altLang="ko-KR" sz="2000" b="1" dirty="0">
                <a:solidFill>
                  <a:srgbClr val="0070C0"/>
                </a:solidFill>
              </a:rPr>
              <a:t>,</a:t>
            </a:r>
            <a:r>
              <a:rPr lang="ko-KR" altLang="en-US" sz="2000" b="1" dirty="0">
                <a:solidFill>
                  <a:srgbClr val="0070C0"/>
                </a:solidFill>
              </a:rPr>
              <a:t> 최소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045287-DB7E-4348-BB41-D1A2DF4506FD}"/>
              </a:ext>
            </a:extLst>
          </p:cNvPr>
          <p:cNvSpPr/>
          <p:nvPr/>
        </p:nvSpPr>
        <p:spPr>
          <a:xfrm>
            <a:off x="6548936" y="1472112"/>
            <a:ext cx="4316173" cy="435507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9AE684-83E8-4076-A042-A62C8D894E98}"/>
              </a:ext>
            </a:extLst>
          </p:cNvPr>
          <p:cNvSpPr/>
          <p:nvPr/>
        </p:nvSpPr>
        <p:spPr>
          <a:xfrm>
            <a:off x="7547832" y="998732"/>
            <a:ext cx="2197228" cy="632211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70C0"/>
                </a:solidFill>
              </a:rPr>
              <a:t>구간 합계</a:t>
            </a:r>
          </a:p>
        </p:txBody>
      </p:sp>
    </p:spTree>
    <p:extLst>
      <p:ext uri="{BB962C8B-B14F-4D97-AF65-F5344CB8AC3E}">
        <p14:creationId xmlns:p14="http://schemas.microsoft.com/office/powerpoint/2010/main" val="1518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ED09C-D009-465C-99D7-ACE0C00A34BA}"/>
              </a:ext>
            </a:extLst>
          </p:cNvPr>
          <p:cNvSpPr txBox="1"/>
          <p:nvPr/>
        </p:nvSpPr>
        <p:spPr>
          <a:xfrm>
            <a:off x="638387" y="135659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1"/>
                </a:solidFill>
              </a:rPr>
              <a:t>개선 후 테스트 결과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1F6CDB-4146-425A-9D9A-BDEB24273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03" y="733173"/>
            <a:ext cx="2773920" cy="52125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A8B9F5-4793-4754-9168-4403FCEC4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850" y="802536"/>
            <a:ext cx="2766300" cy="50601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146F656-F3E7-4CFB-B237-506A4838D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1295" y="822589"/>
            <a:ext cx="2908001" cy="497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0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8DE5DA-F83D-4FF5-913D-DDDD59CB65E1}"/>
              </a:ext>
            </a:extLst>
          </p:cNvPr>
          <p:cNvSpPr txBox="1"/>
          <p:nvPr/>
        </p:nvSpPr>
        <p:spPr>
          <a:xfrm>
            <a:off x="638387" y="132364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1"/>
                </a:solidFill>
              </a:rPr>
              <a:t>결과 값 비교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EE601B-C2EA-4B8D-8D85-901A1379DAE3}"/>
              </a:ext>
            </a:extLst>
          </p:cNvPr>
          <p:cNvSpPr txBox="1"/>
          <p:nvPr/>
        </p:nvSpPr>
        <p:spPr>
          <a:xfrm>
            <a:off x="2125309" y="784296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개선 전 결과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F18EF4-13FD-4B0B-B2FC-907B86596C2E}"/>
              </a:ext>
            </a:extLst>
          </p:cNvPr>
          <p:cNvSpPr txBox="1"/>
          <p:nvPr/>
        </p:nvSpPr>
        <p:spPr>
          <a:xfrm>
            <a:off x="7802966" y="784296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개선 후 결과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7ED342-6A96-4E55-930D-F241D64FE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520" y="1274471"/>
            <a:ext cx="2743438" cy="47324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08E0F5-87B7-49C8-BF00-ACC6103EF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408" y="1442125"/>
            <a:ext cx="2804403" cy="456477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1438523-A52E-465C-80C8-64D4057EF2ED}"/>
              </a:ext>
            </a:extLst>
          </p:cNvPr>
          <p:cNvSpPr/>
          <p:nvPr/>
        </p:nvSpPr>
        <p:spPr>
          <a:xfrm>
            <a:off x="5778631" y="1442125"/>
            <a:ext cx="669303" cy="38557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같음 기호 3">
            <a:extLst>
              <a:ext uri="{FF2B5EF4-FFF2-40B4-BE49-F238E27FC236}">
                <a16:creationId xmlns:a16="http://schemas.microsoft.com/office/drawing/2014/main" id="{A9CD3409-396B-4B9F-8C20-8D5B31DB3D1E}"/>
              </a:ext>
            </a:extLst>
          </p:cNvPr>
          <p:cNvSpPr/>
          <p:nvPr/>
        </p:nvSpPr>
        <p:spPr>
          <a:xfrm>
            <a:off x="5432667" y="3878057"/>
            <a:ext cx="1312031" cy="678730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BE7456-5E5F-4BAB-A157-3C81B4B5E51B}"/>
              </a:ext>
            </a:extLst>
          </p:cNvPr>
          <p:cNvSpPr/>
          <p:nvPr/>
        </p:nvSpPr>
        <p:spPr>
          <a:xfrm>
            <a:off x="5071210" y="1911320"/>
            <a:ext cx="1960775" cy="151768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Random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seed</a:t>
            </a:r>
            <a:r>
              <a:rPr lang="ko-KR" altLang="en-US" sz="1400" dirty="0">
                <a:solidFill>
                  <a:schemeClr val="tx1"/>
                </a:solidFill>
              </a:rPr>
              <a:t>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77</a:t>
            </a:r>
            <a:r>
              <a:rPr lang="ko-KR" altLang="en-US" sz="1400" dirty="0">
                <a:solidFill>
                  <a:schemeClr val="tx1"/>
                </a:solidFill>
              </a:rPr>
              <a:t>로 통일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같은 결과값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도출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E84C97-A969-41DC-9000-E528796BB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793" y="875616"/>
            <a:ext cx="3408773" cy="300773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2251A53-AD05-4CBA-897C-A5A4C17DF1D8}"/>
              </a:ext>
            </a:extLst>
          </p:cNvPr>
          <p:cNvSpPr/>
          <p:nvPr/>
        </p:nvSpPr>
        <p:spPr>
          <a:xfrm rot="5400000">
            <a:off x="5934613" y="2587707"/>
            <a:ext cx="210132" cy="164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64776EB-80CB-4D5A-9ED5-1BFA24962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193" y="1028016"/>
            <a:ext cx="3408773" cy="30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3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A5AC495-B4D7-445E-AC5E-87DFE323A652}"/>
              </a:ext>
            </a:extLst>
          </p:cNvPr>
          <p:cNvSpPr txBox="1"/>
          <p:nvPr/>
        </p:nvSpPr>
        <p:spPr>
          <a:xfrm>
            <a:off x="638387" y="117470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1"/>
                </a:solidFill>
              </a:rPr>
              <a:t>성능 비교 </a:t>
            </a:r>
            <a:r>
              <a:rPr lang="en-US" altLang="ko-KR" sz="2400" b="1" dirty="0">
                <a:solidFill>
                  <a:schemeClr val="accent1"/>
                </a:solidFill>
              </a:rPr>
              <a:t>- N</a:t>
            </a:r>
            <a:r>
              <a:rPr lang="ko-KR" altLang="en-US" sz="2400" b="1" dirty="0">
                <a:solidFill>
                  <a:schemeClr val="accent1"/>
                </a:solidFill>
              </a:rPr>
              <a:t>고정 </a:t>
            </a:r>
            <a:r>
              <a:rPr lang="en-US" altLang="ko-KR" sz="2400" b="1" dirty="0">
                <a:solidFill>
                  <a:schemeClr val="accent1"/>
                </a:solidFill>
              </a:rPr>
              <a:t>K </a:t>
            </a:r>
            <a:r>
              <a:rPr lang="ko-KR" altLang="en-US" sz="2400" b="1" dirty="0">
                <a:solidFill>
                  <a:schemeClr val="accent1"/>
                </a:solidFill>
              </a:rPr>
              <a:t>변화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5B0D16-FCBD-4158-BF47-972817BEF9F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45528" y="1624389"/>
            <a:ext cx="4735398" cy="222564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7CE36D4-8A25-478C-9B1C-FC7908A3A79A}"/>
              </a:ext>
            </a:extLst>
          </p:cNvPr>
          <p:cNvSpPr/>
          <p:nvPr/>
        </p:nvSpPr>
        <p:spPr>
          <a:xfrm>
            <a:off x="845528" y="1025430"/>
            <a:ext cx="350520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878F1F-296B-4942-ADC4-501EC2E8EAD6}"/>
              </a:ext>
            </a:extLst>
          </p:cNvPr>
          <p:cNvSpPr/>
          <p:nvPr/>
        </p:nvSpPr>
        <p:spPr>
          <a:xfrm>
            <a:off x="845528" y="799729"/>
            <a:ext cx="3505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6FDFFA-288A-42E3-A2B7-84DB2244F809}"/>
              </a:ext>
            </a:extLst>
          </p:cNvPr>
          <p:cNvSpPr txBox="1"/>
          <p:nvPr/>
        </p:nvSpPr>
        <p:spPr>
          <a:xfrm>
            <a:off x="1189636" y="693255"/>
            <a:ext cx="80680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05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개선 전</a:t>
            </a:r>
            <a:endParaRPr lang="ko-KR" alt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3789ED-0538-4DB9-8ECA-336D6156746C}"/>
              </a:ext>
            </a:extLst>
          </p:cNvPr>
          <p:cNvSpPr txBox="1"/>
          <p:nvPr/>
        </p:nvSpPr>
        <p:spPr>
          <a:xfrm>
            <a:off x="1196048" y="922616"/>
            <a:ext cx="79286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05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개선 후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1DA22B-EB3E-487A-88D5-026F5A3E63D7}"/>
              </a:ext>
            </a:extLst>
          </p:cNvPr>
          <p:cNvSpPr txBox="1"/>
          <p:nvPr/>
        </p:nvSpPr>
        <p:spPr>
          <a:xfrm>
            <a:off x="653814" y="1455681"/>
            <a:ext cx="83145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Time(</a:t>
            </a:r>
            <a:r>
              <a:rPr lang="en-US" altLang="ko-KR" sz="105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ms</a:t>
            </a: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05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EB3CDF-F205-4589-8B17-0A738929785A}"/>
              </a:ext>
            </a:extLst>
          </p:cNvPr>
          <p:cNvSpPr txBox="1"/>
          <p:nvPr/>
        </p:nvSpPr>
        <p:spPr>
          <a:xfrm>
            <a:off x="5484894" y="3607645"/>
            <a:ext cx="3031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endParaRPr lang="ko-KR" altLang="en-US" sz="105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46BC6AF-97AF-4BB0-BFBF-84EACB20DD6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14817" y="1666994"/>
            <a:ext cx="4559617" cy="218303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E35F0A3-4269-44BF-ACAF-3F35044DE31D}"/>
              </a:ext>
            </a:extLst>
          </p:cNvPr>
          <p:cNvSpPr txBox="1"/>
          <p:nvPr/>
        </p:nvSpPr>
        <p:spPr>
          <a:xfrm>
            <a:off x="6192032" y="1455681"/>
            <a:ext cx="7378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Time(</a:t>
            </a:r>
            <a:r>
              <a:rPr lang="en-US" altLang="ko-KR" sz="105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ms</a:t>
            </a: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05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0961D7-EC0A-48BF-BB76-7BC8C70AB22A}"/>
              </a:ext>
            </a:extLst>
          </p:cNvPr>
          <p:cNvSpPr txBox="1"/>
          <p:nvPr/>
        </p:nvSpPr>
        <p:spPr>
          <a:xfrm>
            <a:off x="10942115" y="3607645"/>
            <a:ext cx="3035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endParaRPr lang="ko-KR" altLang="en-US" sz="105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B62C9F-544C-4B21-BDF4-AC9193556E1B}"/>
              </a:ext>
            </a:extLst>
          </p:cNvPr>
          <p:cNvSpPr txBox="1"/>
          <p:nvPr/>
        </p:nvSpPr>
        <p:spPr>
          <a:xfrm>
            <a:off x="2503635" y="1355086"/>
            <a:ext cx="1838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100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고정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2E53D1-C178-4687-9339-C6AE76E49A41}"/>
              </a:ext>
            </a:extLst>
          </p:cNvPr>
          <p:cNvSpPr txBox="1"/>
          <p:nvPr/>
        </p:nvSpPr>
        <p:spPr>
          <a:xfrm>
            <a:off x="7948257" y="1346238"/>
            <a:ext cx="1838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1000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고정</a:t>
            </a:r>
            <a:endParaRPr lang="ko-KR" altLang="en-US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A6F722-A61F-4649-AD51-D4353A5B856A}"/>
              </a:ext>
            </a:extLst>
          </p:cNvPr>
          <p:cNvSpPr/>
          <p:nvPr/>
        </p:nvSpPr>
        <p:spPr>
          <a:xfrm>
            <a:off x="5400969" y="4061403"/>
            <a:ext cx="1390061" cy="408368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성능 비교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EC418B-16D0-4C6D-86D4-38CBFC14DE4A}"/>
              </a:ext>
            </a:extLst>
          </p:cNvPr>
          <p:cNvSpPr txBox="1"/>
          <p:nvPr/>
        </p:nvSpPr>
        <p:spPr>
          <a:xfrm>
            <a:off x="1884334" y="4008105"/>
            <a:ext cx="13866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kern="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개선 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DE51D7-5C64-471A-8FE7-3FAF6B242F8C}"/>
              </a:ext>
            </a:extLst>
          </p:cNvPr>
          <p:cNvSpPr txBox="1"/>
          <p:nvPr/>
        </p:nvSpPr>
        <p:spPr>
          <a:xfrm>
            <a:off x="3570190" y="4082830"/>
            <a:ext cx="1112355" cy="366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개선 후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F9D2BC-63DB-415A-89D3-6E131170E973}"/>
              </a:ext>
            </a:extLst>
          </p:cNvPr>
          <p:cNvSpPr txBox="1"/>
          <p:nvPr/>
        </p:nvSpPr>
        <p:spPr>
          <a:xfrm>
            <a:off x="3104586" y="3882003"/>
            <a:ext cx="9557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lang="ko-KR" altLang="en-US" sz="3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DE8213-DBB8-49A7-A886-D027A6C05784}"/>
              </a:ext>
            </a:extLst>
          </p:cNvPr>
          <p:cNvSpPr txBox="1"/>
          <p:nvPr/>
        </p:nvSpPr>
        <p:spPr>
          <a:xfrm>
            <a:off x="9191678" y="4008105"/>
            <a:ext cx="13866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kern="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개선 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90ACF9-658D-4F57-85E4-C17A8B022540}"/>
              </a:ext>
            </a:extLst>
          </p:cNvPr>
          <p:cNvSpPr txBox="1"/>
          <p:nvPr/>
        </p:nvSpPr>
        <p:spPr>
          <a:xfrm>
            <a:off x="7825698" y="4040147"/>
            <a:ext cx="1112355" cy="366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개선 전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1C211A-3320-4781-991D-3F6153A36778}"/>
              </a:ext>
            </a:extLst>
          </p:cNvPr>
          <p:cNvSpPr txBox="1"/>
          <p:nvPr/>
        </p:nvSpPr>
        <p:spPr>
          <a:xfrm>
            <a:off x="8712239" y="3866185"/>
            <a:ext cx="9557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endParaRPr lang="ko-KR" altLang="en-US" sz="3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A1EB13C-3D72-4055-A39A-75F3DB0DB158}"/>
              </a:ext>
            </a:extLst>
          </p:cNvPr>
          <p:cNvSpPr/>
          <p:nvPr/>
        </p:nvSpPr>
        <p:spPr>
          <a:xfrm>
            <a:off x="5686304" y="4492639"/>
            <a:ext cx="728513" cy="1048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2A03521-F530-485F-8D29-B05A970AE6F8}"/>
              </a:ext>
            </a:extLst>
          </p:cNvPr>
          <p:cNvCxnSpPr>
            <a:cxnSpLocks/>
          </p:cNvCxnSpPr>
          <p:nvPr/>
        </p:nvCxnSpPr>
        <p:spPr>
          <a:xfrm>
            <a:off x="955359" y="4732681"/>
            <a:ext cx="1051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A9D99E9-AAFB-4FA9-A9B0-DD826806E259}"/>
              </a:ext>
            </a:extLst>
          </p:cNvPr>
          <p:cNvSpPr txBox="1"/>
          <p:nvPr/>
        </p:nvSpPr>
        <p:spPr>
          <a:xfrm>
            <a:off x="3422923" y="5202549"/>
            <a:ext cx="6209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N</a:t>
            </a:r>
            <a:r>
              <a:rPr lang="ko-KR" altLang="en-US" sz="2400" b="1" dirty="0">
                <a:solidFill>
                  <a:srgbClr val="0070C0"/>
                </a:solidFill>
              </a:rPr>
              <a:t>이 일정 값 이상이 되는 경우에 효율 증가</a:t>
            </a:r>
          </a:p>
        </p:txBody>
      </p:sp>
    </p:spTree>
    <p:extLst>
      <p:ext uri="{BB962C8B-B14F-4D97-AF65-F5344CB8AC3E}">
        <p14:creationId xmlns:p14="http://schemas.microsoft.com/office/powerpoint/2010/main" val="80401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E0C5DD4-E689-4369-AE7C-6405D9AD8A50}"/>
              </a:ext>
            </a:extLst>
          </p:cNvPr>
          <p:cNvSpPr txBox="1"/>
          <p:nvPr/>
        </p:nvSpPr>
        <p:spPr>
          <a:xfrm>
            <a:off x="638387" y="135659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1"/>
                </a:solidFill>
              </a:rPr>
              <a:t>성능 비교 </a:t>
            </a:r>
            <a:r>
              <a:rPr lang="en-US" altLang="ko-KR" sz="2400" b="1" dirty="0">
                <a:solidFill>
                  <a:schemeClr val="accent1"/>
                </a:solidFill>
              </a:rPr>
              <a:t>– K</a:t>
            </a:r>
            <a:r>
              <a:rPr lang="ko-KR" altLang="en-US" sz="2400" b="1" dirty="0">
                <a:solidFill>
                  <a:schemeClr val="accent1"/>
                </a:solidFill>
              </a:rPr>
              <a:t>고정 </a:t>
            </a:r>
            <a:r>
              <a:rPr lang="en-US" altLang="ko-KR" sz="2400" b="1" dirty="0">
                <a:solidFill>
                  <a:schemeClr val="accent1"/>
                </a:solidFill>
              </a:rPr>
              <a:t>N </a:t>
            </a:r>
            <a:r>
              <a:rPr lang="ko-KR" altLang="en-US" sz="2400" b="1" dirty="0">
                <a:solidFill>
                  <a:schemeClr val="accent1"/>
                </a:solidFill>
              </a:rPr>
              <a:t>변화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FE82AAB-31DC-44D6-B4E1-F73332BC4850}"/>
              </a:ext>
            </a:extLst>
          </p:cNvPr>
          <p:cNvSpPr/>
          <p:nvPr/>
        </p:nvSpPr>
        <p:spPr>
          <a:xfrm>
            <a:off x="845528" y="1025430"/>
            <a:ext cx="350520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2C470A-1469-44DB-B9EF-910FAF86EE80}"/>
              </a:ext>
            </a:extLst>
          </p:cNvPr>
          <p:cNvSpPr/>
          <p:nvPr/>
        </p:nvSpPr>
        <p:spPr>
          <a:xfrm>
            <a:off x="845528" y="799729"/>
            <a:ext cx="3505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CE050F-4CAC-4FD2-86DA-97A45FCD2B04}"/>
              </a:ext>
            </a:extLst>
          </p:cNvPr>
          <p:cNvSpPr txBox="1"/>
          <p:nvPr/>
        </p:nvSpPr>
        <p:spPr>
          <a:xfrm>
            <a:off x="1189636" y="693255"/>
            <a:ext cx="80680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05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개선 전</a:t>
            </a:r>
            <a:endParaRPr lang="ko-KR" altLang="en-US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139502-4C55-48DD-A083-5FECA7966B0E}"/>
              </a:ext>
            </a:extLst>
          </p:cNvPr>
          <p:cNvSpPr txBox="1"/>
          <p:nvPr/>
        </p:nvSpPr>
        <p:spPr>
          <a:xfrm>
            <a:off x="1196048" y="922616"/>
            <a:ext cx="79286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05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개선 후</a:t>
            </a:r>
            <a:endParaRPr lang="ko-KR" alt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A8006E-A96A-4638-8789-695AD97D0578}"/>
              </a:ext>
            </a:extLst>
          </p:cNvPr>
          <p:cNvSpPr txBox="1"/>
          <p:nvPr/>
        </p:nvSpPr>
        <p:spPr>
          <a:xfrm>
            <a:off x="2503635" y="1355086"/>
            <a:ext cx="1838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10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고정</a:t>
            </a:r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E245DF-1C6F-4DE7-8945-916F3F0A67EE}"/>
              </a:ext>
            </a:extLst>
          </p:cNvPr>
          <p:cNvSpPr txBox="1"/>
          <p:nvPr/>
        </p:nvSpPr>
        <p:spPr>
          <a:xfrm>
            <a:off x="7948257" y="1346238"/>
            <a:ext cx="1838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100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고정</a:t>
            </a:r>
            <a:endParaRPr lang="ko-KR" altLang="en-US" b="1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2108D9E4-2902-4CBC-8A11-7B7E56F3F7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1518" y="1786765"/>
            <a:ext cx="4996180" cy="205876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E82B043-2E4A-4350-9123-6A5979BCC6AE}"/>
              </a:ext>
            </a:extLst>
          </p:cNvPr>
          <p:cNvSpPr txBox="1"/>
          <p:nvPr/>
        </p:nvSpPr>
        <p:spPr>
          <a:xfrm>
            <a:off x="5562964" y="3637753"/>
            <a:ext cx="3031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endParaRPr lang="ko-KR" altLang="en-US" sz="105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EF3D3-AD4D-43A8-AF96-DEA35E2034E9}"/>
              </a:ext>
            </a:extLst>
          </p:cNvPr>
          <p:cNvSpPr txBox="1"/>
          <p:nvPr/>
        </p:nvSpPr>
        <p:spPr>
          <a:xfrm>
            <a:off x="667814" y="1662787"/>
            <a:ext cx="83145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Time(</a:t>
            </a:r>
            <a:r>
              <a:rPr lang="en-US" altLang="ko-KR" sz="105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ms</a:t>
            </a: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05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4F33E5-152F-45B3-92E2-412956872F24}"/>
              </a:ext>
            </a:extLst>
          </p:cNvPr>
          <p:cNvSpPr txBox="1"/>
          <p:nvPr/>
        </p:nvSpPr>
        <p:spPr>
          <a:xfrm>
            <a:off x="11058488" y="3573658"/>
            <a:ext cx="3031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endParaRPr lang="ko-KR" altLang="en-US" sz="105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F23F8E-FFFC-46EF-9516-BA33FE56045B}"/>
              </a:ext>
            </a:extLst>
          </p:cNvPr>
          <p:cNvSpPr txBox="1"/>
          <p:nvPr/>
        </p:nvSpPr>
        <p:spPr>
          <a:xfrm>
            <a:off x="6115291" y="1714121"/>
            <a:ext cx="83145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Time(</a:t>
            </a:r>
            <a:r>
              <a:rPr lang="en-US" altLang="ko-KR" sz="105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ms</a:t>
            </a: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05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6256BCE-9ED4-49D8-A713-D998EBAF31B5}"/>
              </a:ext>
            </a:extLst>
          </p:cNvPr>
          <p:cNvSpPr/>
          <p:nvPr/>
        </p:nvSpPr>
        <p:spPr>
          <a:xfrm>
            <a:off x="5400969" y="4061403"/>
            <a:ext cx="1390061" cy="408368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성능 비교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23A241-1AF8-4BFF-8183-B15CEBCB480C}"/>
              </a:ext>
            </a:extLst>
          </p:cNvPr>
          <p:cNvSpPr txBox="1"/>
          <p:nvPr/>
        </p:nvSpPr>
        <p:spPr>
          <a:xfrm>
            <a:off x="1884334" y="4008105"/>
            <a:ext cx="13866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kern="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개선 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0ACE1-3F5B-4268-A8E6-0D2600A6FC94}"/>
              </a:ext>
            </a:extLst>
          </p:cNvPr>
          <p:cNvSpPr txBox="1"/>
          <p:nvPr/>
        </p:nvSpPr>
        <p:spPr>
          <a:xfrm>
            <a:off x="3570190" y="4082830"/>
            <a:ext cx="1112355" cy="366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개선 후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D2523B-E27D-4947-8B75-09201EC525DA}"/>
              </a:ext>
            </a:extLst>
          </p:cNvPr>
          <p:cNvSpPr txBox="1"/>
          <p:nvPr/>
        </p:nvSpPr>
        <p:spPr>
          <a:xfrm>
            <a:off x="3104586" y="3882003"/>
            <a:ext cx="9557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lang="ko-KR" altLang="en-US" sz="3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4CF096-4722-4943-8D9B-B51AA9A455B9}"/>
              </a:ext>
            </a:extLst>
          </p:cNvPr>
          <p:cNvSpPr txBox="1"/>
          <p:nvPr/>
        </p:nvSpPr>
        <p:spPr>
          <a:xfrm>
            <a:off x="9191678" y="4008105"/>
            <a:ext cx="13866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kern="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개선 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1D80EC-808C-4106-8BA5-2929DE403279}"/>
              </a:ext>
            </a:extLst>
          </p:cNvPr>
          <p:cNvSpPr txBox="1"/>
          <p:nvPr/>
        </p:nvSpPr>
        <p:spPr>
          <a:xfrm>
            <a:off x="7825698" y="4040147"/>
            <a:ext cx="1112355" cy="366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개선 전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713462-7F28-4CC3-803D-E38F4559A3F5}"/>
              </a:ext>
            </a:extLst>
          </p:cNvPr>
          <p:cNvSpPr txBox="1"/>
          <p:nvPr/>
        </p:nvSpPr>
        <p:spPr>
          <a:xfrm>
            <a:off x="8712239" y="3866185"/>
            <a:ext cx="9557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endParaRPr lang="ko-KR" altLang="en-US" sz="36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6D8304-22CB-4A54-BE30-719D40085277}"/>
              </a:ext>
            </a:extLst>
          </p:cNvPr>
          <p:cNvSpPr/>
          <p:nvPr/>
        </p:nvSpPr>
        <p:spPr>
          <a:xfrm>
            <a:off x="5686304" y="4492639"/>
            <a:ext cx="728513" cy="1048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2108A89-27CB-426A-AA8D-21E722703F5C}"/>
              </a:ext>
            </a:extLst>
          </p:cNvPr>
          <p:cNvCxnSpPr>
            <a:cxnSpLocks/>
          </p:cNvCxnSpPr>
          <p:nvPr/>
        </p:nvCxnSpPr>
        <p:spPr>
          <a:xfrm>
            <a:off x="955359" y="4732681"/>
            <a:ext cx="1051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>
            <a:extLst>
              <a:ext uri="{FF2B5EF4-FFF2-40B4-BE49-F238E27FC236}">
                <a16:creationId xmlns:a16="http://schemas.microsoft.com/office/drawing/2014/main" id="{9FC53D29-5E22-49EF-ABF0-0ABC8166067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37293" y="1945747"/>
            <a:ext cx="4795794" cy="185274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05437E1-B26B-458D-9723-A6F972858310}"/>
              </a:ext>
            </a:extLst>
          </p:cNvPr>
          <p:cNvSpPr txBox="1"/>
          <p:nvPr/>
        </p:nvSpPr>
        <p:spPr>
          <a:xfrm>
            <a:off x="3422923" y="5202549"/>
            <a:ext cx="6209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K</a:t>
            </a:r>
            <a:r>
              <a:rPr lang="ko-KR" altLang="en-US" sz="2400" b="1" dirty="0">
                <a:solidFill>
                  <a:srgbClr val="0070C0"/>
                </a:solidFill>
              </a:rPr>
              <a:t>가 일정 값 이상이 되는 경우에 효율 증가</a:t>
            </a:r>
          </a:p>
        </p:txBody>
      </p:sp>
    </p:spTree>
    <p:extLst>
      <p:ext uri="{BB962C8B-B14F-4D97-AF65-F5344CB8AC3E}">
        <p14:creationId xmlns:p14="http://schemas.microsoft.com/office/powerpoint/2010/main" val="411422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FE560-EC99-4644-AAA0-07068DABB8FE}"/>
              </a:ext>
            </a:extLst>
          </p:cNvPr>
          <p:cNvSpPr txBox="1"/>
          <p:nvPr/>
        </p:nvSpPr>
        <p:spPr>
          <a:xfrm>
            <a:off x="638387" y="135659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1"/>
                </a:solidFill>
              </a:rPr>
              <a:t>성능 비교 </a:t>
            </a:r>
            <a:r>
              <a:rPr lang="en-US" altLang="ko-KR" sz="2400" b="1" dirty="0">
                <a:solidFill>
                  <a:schemeClr val="accent1"/>
                </a:solidFill>
              </a:rPr>
              <a:t>– K</a:t>
            </a:r>
            <a:r>
              <a:rPr lang="ko-KR" altLang="en-US" sz="2400" b="1" dirty="0">
                <a:solidFill>
                  <a:schemeClr val="accent1"/>
                </a:solidFill>
              </a:rPr>
              <a:t>가 </a:t>
            </a:r>
            <a:r>
              <a:rPr lang="en-US" altLang="ko-KR" sz="2400" b="1" dirty="0">
                <a:solidFill>
                  <a:schemeClr val="accent1"/>
                </a:solidFill>
              </a:rPr>
              <a:t>N</a:t>
            </a:r>
            <a:r>
              <a:rPr lang="ko-KR" altLang="en-US" sz="2400" b="1" dirty="0">
                <a:solidFill>
                  <a:schemeClr val="accent1"/>
                </a:solidFill>
              </a:rPr>
              <a:t>에 비해 매우 큰 경우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087D3A-3B80-495A-862F-ADA47559F4B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29192" y="1071149"/>
            <a:ext cx="6209797" cy="2678704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C1EDB45-C842-4AE5-893E-9AA2A7ACF2C5}"/>
              </a:ext>
            </a:extLst>
          </p:cNvPr>
          <p:cNvCxnSpPr>
            <a:cxnSpLocks/>
          </p:cNvCxnSpPr>
          <p:nvPr/>
        </p:nvCxnSpPr>
        <p:spPr>
          <a:xfrm>
            <a:off x="837881" y="4026828"/>
            <a:ext cx="1051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4FBCDD-9FFC-4205-83A5-86AB6F2CC725}"/>
              </a:ext>
            </a:extLst>
          </p:cNvPr>
          <p:cNvSpPr/>
          <p:nvPr/>
        </p:nvSpPr>
        <p:spPr>
          <a:xfrm>
            <a:off x="8023375" y="1158324"/>
            <a:ext cx="3094504" cy="22706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K = 1,000,000</a:t>
            </a: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N  :  2 ~ 600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K</a:t>
            </a:r>
            <a:r>
              <a:rPr lang="ko-KR" altLang="en-US" sz="1600" b="1" dirty="0">
                <a:solidFill>
                  <a:schemeClr val="tx1"/>
                </a:solidFill>
              </a:rPr>
              <a:t>가 </a:t>
            </a:r>
            <a:r>
              <a:rPr lang="en-US" altLang="ko-KR" sz="1600" b="1" dirty="0">
                <a:solidFill>
                  <a:schemeClr val="tx1"/>
                </a:solidFill>
              </a:rPr>
              <a:t>N</a:t>
            </a:r>
            <a:r>
              <a:rPr lang="ko-KR" altLang="en-US" sz="1600" b="1" dirty="0">
                <a:solidFill>
                  <a:schemeClr val="tx1"/>
                </a:solidFill>
              </a:rPr>
              <a:t>보다 매우 큰 경우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7543E583-DBE1-4F40-9F21-FEF4A891B471}"/>
              </a:ext>
            </a:extLst>
          </p:cNvPr>
          <p:cNvSpPr/>
          <p:nvPr/>
        </p:nvSpPr>
        <p:spPr>
          <a:xfrm>
            <a:off x="3478491" y="2092751"/>
            <a:ext cx="197962" cy="46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3E40AB-5CF4-460D-B3D2-0B37FD6FBFC2}"/>
              </a:ext>
            </a:extLst>
          </p:cNvPr>
          <p:cNvSpPr txBox="1"/>
          <p:nvPr/>
        </p:nvSpPr>
        <p:spPr>
          <a:xfrm>
            <a:off x="1020788" y="4793894"/>
            <a:ext cx="2996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N</a:t>
            </a:r>
            <a:r>
              <a:rPr lang="ko-KR" altLang="en-US" sz="2400" b="1" dirty="0">
                <a:solidFill>
                  <a:srgbClr val="0070C0"/>
                </a:solidFill>
              </a:rPr>
              <a:t>의 영향력</a:t>
            </a:r>
            <a:r>
              <a:rPr lang="en-US" altLang="ko-KR" sz="2400" b="1" dirty="0">
                <a:solidFill>
                  <a:srgbClr val="0070C0"/>
                </a:solidFill>
              </a:rPr>
              <a:t>X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141D25-10ED-4556-86C6-396D411445E4}"/>
              </a:ext>
            </a:extLst>
          </p:cNvPr>
          <p:cNvSpPr/>
          <p:nvPr/>
        </p:nvSpPr>
        <p:spPr>
          <a:xfrm>
            <a:off x="845528" y="1025430"/>
            <a:ext cx="350520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6F78FB-14BC-4CA7-90F4-554B96ED8DF1}"/>
              </a:ext>
            </a:extLst>
          </p:cNvPr>
          <p:cNvSpPr/>
          <p:nvPr/>
        </p:nvSpPr>
        <p:spPr>
          <a:xfrm>
            <a:off x="845528" y="799729"/>
            <a:ext cx="3505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9B4B6F-FA36-462A-9206-51E3C7A960CA}"/>
              </a:ext>
            </a:extLst>
          </p:cNvPr>
          <p:cNvSpPr txBox="1"/>
          <p:nvPr/>
        </p:nvSpPr>
        <p:spPr>
          <a:xfrm>
            <a:off x="1189636" y="693255"/>
            <a:ext cx="80680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05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개선 전</a:t>
            </a:r>
            <a:endParaRPr lang="ko-KR" altLang="en-US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C65657-A9D1-4ABD-ABA5-ABCC6F8A2ADA}"/>
              </a:ext>
            </a:extLst>
          </p:cNvPr>
          <p:cNvSpPr txBox="1"/>
          <p:nvPr/>
        </p:nvSpPr>
        <p:spPr>
          <a:xfrm>
            <a:off x="7568961" y="3486427"/>
            <a:ext cx="3031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endParaRPr lang="ko-KR" altLang="en-US" sz="105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A7A8A8-5FAC-499F-BED3-109AB6519EC4}"/>
              </a:ext>
            </a:extLst>
          </p:cNvPr>
          <p:cNvSpPr txBox="1"/>
          <p:nvPr/>
        </p:nvSpPr>
        <p:spPr>
          <a:xfrm>
            <a:off x="845528" y="1242198"/>
            <a:ext cx="83145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Time(</a:t>
            </a:r>
            <a:r>
              <a:rPr lang="en-US" altLang="ko-KR" sz="105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ms</a:t>
            </a: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05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7014A5-A225-4566-A7A3-FC52310C2C23}"/>
              </a:ext>
            </a:extLst>
          </p:cNvPr>
          <p:cNvSpPr txBox="1"/>
          <p:nvPr/>
        </p:nvSpPr>
        <p:spPr>
          <a:xfrm>
            <a:off x="1196048" y="922616"/>
            <a:ext cx="79286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05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개선 후</a:t>
            </a:r>
            <a:endParaRPr lang="ko-KR" altLang="en-US" sz="1050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B1A0DAB3-A090-41C7-BF9C-5DC59C18348B}"/>
              </a:ext>
            </a:extLst>
          </p:cNvPr>
          <p:cNvSpPr/>
          <p:nvPr/>
        </p:nvSpPr>
        <p:spPr>
          <a:xfrm rot="14448487">
            <a:off x="3234966" y="4568062"/>
            <a:ext cx="197962" cy="46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C90BEC4B-EA01-4508-953A-E0EF6C217479}"/>
              </a:ext>
            </a:extLst>
          </p:cNvPr>
          <p:cNvSpPr/>
          <p:nvPr/>
        </p:nvSpPr>
        <p:spPr>
          <a:xfrm rot="17922467">
            <a:off x="3234740" y="5014270"/>
            <a:ext cx="197962" cy="46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292D54-6C04-4203-8241-29133877B181}"/>
              </a:ext>
            </a:extLst>
          </p:cNvPr>
          <p:cNvSpPr txBox="1"/>
          <p:nvPr/>
        </p:nvSpPr>
        <p:spPr>
          <a:xfrm>
            <a:off x="3804021" y="4452716"/>
            <a:ext cx="2996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전 </a:t>
            </a:r>
            <a:r>
              <a:rPr lang="en-US" altLang="ko-KR" sz="2400" b="1" dirty="0">
                <a:solidFill>
                  <a:srgbClr val="0070C0"/>
                </a:solidFill>
              </a:rPr>
              <a:t>: O(N)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F97FBF-98FC-4941-A969-17AAC1014024}"/>
              </a:ext>
            </a:extLst>
          </p:cNvPr>
          <p:cNvSpPr txBox="1"/>
          <p:nvPr/>
        </p:nvSpPr>
        <p:spPr>
          <a:xfrm>
            <a:off x="3814515" y="5056743"/>
            <a:ext cx="2996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후 </a:t>
            </a:r>
            <a:r>
              <a:rPr lang="en-US" altLang="ko-KR" sz="2400" b="1" dirty="0">
                <a:solidFill>
                  <a:srgbClr val="0070C0"/>
                </a:solidFill>
              </a:rPr>
              <a:t>: O(</a:t>
            </a:r>
            <a:r>
              <a:rPr lang="en-US" altLang="ko-KR" sz="2400" b="1" dirty="0" err="1">
                <a:solidFill>
                  <a:srgbClr val="0070C0"/>
                </a:solidFill>
              </a:rPr>
              <a:t>logN</a:t>
            </a:r>
            <a:r>
              <a:rPr lang="en-US" altLang="ko-KR" sz="2400" b="1" dirty="0">
                <a:solidFill>
                  <a:srgbClr val="0070C0"/>
                </a:solidFill>
              </a:rPr>
              <a:t>)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59909FE-B96E-410D-9D3D-356381AE3FE6}"/>
              </a:ext>
            </a:extLst>
          </p:cNvPr>
          <p:cNvCxnSpPr>
            <a:cxnSpLocks/>
          </p:cNvCxnSpPr>
          <p:nvPr/>
        </p:nvCxnSpPr>
        <p:spPr>
          <a:xfrm flipV="1">
            <a:off x="5775021" y="4026828"/>
            <a:ext cx="0" cy="1948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FA38DC-562E-4F6B-86A9-DC76FC6CD594}"/>
              </a:ext>
            </a:extLst>
          </p:cNvPr>
          <p:cNvSpPr txBox="1"/>
          <p:nvPr/>
        </p:nvSpPr>
        <p:spPr>
          <a:xfrm>
            <a:off x="6776043" y="4662397"/>
            <a:ext cx="4428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일정 시점이 지나면 개선 후 </a:t>
            </a:r>
            <a:endParaRPr lang="en-US" altLang="ko-KR" b="1" dirty="0"/>
          </a:p>
          <a:p>
            <a:r>
              <a:rPr lang="ko-KR" altLang="en-US" b="1" dirty="0"/>
              <a:t>알고리즘이 우세함</a:t>
            </a:r>
          </a:p>
        </p:txBody>
      </p:sp>
    </p:spTree>
    <p:extLst>
      <p:ext uri="{BB962C8B-B14F-4D97-AF65-F5344CB8AC3E}">
        <p14:creationId xmlns:p14="http://schemas.microsoft.com/office/powerpoint/2010/main" val="3675624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341</Words>
  <Application>Microsoft Office PowerPoint</Application>
  <PresentationFormat>와이드스크린</PresentationFormat>
  <Paragraphs>107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Apple SD Gothic Neo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YUTAN</dc:creator>
  <cp:lastModifiedBy>YUTAN</cp:lastModifiedBy>
  <cp:revision>23</cp:revision>
  <dcterms:created xsi:type="dcterms:W3CDTF">2020-12-05T10:11:18Z</dcterms:created>
  <dcterms:modified xsi:type="dcterms:W3CDTF">2020-12-13T07:45:41Z</dcterms:modified>
</cp:coreProperties>
</file>