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8" Type="http://schemas.openxmlformats.org/officeDocument/2006/relationships/viewProps" Target="viewProps.xml" /><Relationship Id="rId47" Type="http://schemas.openxmlformats.org/officeDocument/2006/relationships/presProps" Target="presProps.xml" /><Relationship Id="rId1" Type="http://schemas.openxmlformats.org/officeDocument/2006/relationships/slideMaster" Target="slideMasters/slideMaster1.xml" /><Relationship Id="rId50" Type="http://schemas.openxmlformats.org/officeDocument/2006/relationships/tableStyles" Target="tableStyles.xml" /><Relationship Id="rId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 Id="rId3" Type="http://schemas.openxmlformats.org/officeDocument/2006/relationships/slide" Target="slide45.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5.png" /><Relationship Id="rId2" Type="http://schemas.openxmlformats.org/officeDocument/2006/relationships/image" Target="../media/image4.sv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bevyengine/bevy" TargetMode="External" /><Relationship Id="rId3" Type="http://schemas.openxmlformats.org/officeDocument/2006/relationships/hyperlink" Target="https://github.com/nannou-org/nannou" TargetMode="External" /><Relationship Id="rId4" Type="http://schemas.openxmlformats.org/officeDocument/2006/relationships/hyperlink" Target="https://graphite.rs/" TargetMode="External" /><Relationship Id="rId5" Type="http://schemas.openxmlformats.org/officeDocument/2006/relationships/hyperlink" Target="https://github.com/EmbarkStudios/rust-gpu" TargetMode="External" /><Relationship Id="rId6" Type="http://schemas.openxmlformats.org/officeDocument/2006/relationships/hyperlink" Target="https://veloren.net/" TargetMode="External" /><Relationship Id="rId7" Type="http://schemas.openxmlformats.org/officeDocument/2006/relationships/hyperlink" Target="https://github.com/BVE-Reborn/rend3"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trh.github.io/learn-wgpu/"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sv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xtendr.github.io/"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okyor92-slides-rust-and-r.vercel.app/" TargetMode="Externa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nical/lyon" TargetMode="Externa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iquilezles.org/articles/distfunctions2d/" TargetMode="External" /><Relationship Id="rId3" Type="http://schemas.openxmlformats.org/officeDocument/2006/relationships/image" Target="../media/image10.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abylonjs.medium.com/retro-crt-shader-a-post-processing-effect-study-1cb3f783afbc" TargetMode="External" /><Relationship Id="rId3" Type="http://schemas.openxmlformats.org/officeDocument/2006/relationships/image" Target="../media/image13.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yutannihilation/wgpugd" TargetMode="Externa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trh.github.io/learn-wgpu/" TargetMode="External" /><Relationship Id="rId3" Type="http://schemas.openxmlformats.org/officeDocument/2006/relationships/hyperlink" Target="https://extendr.github.io/" TargetMode="Externa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wn.googlesource.com/dawn/+/HEAD/docs/imgs/" TargetMode="External" /><Relationship Id="rId3" Type="http://schemas.openxmlformats.org/officeDocument/2006/relationships/hyperlink" Target="https://github.com/gfx-rs/wgpu/blob/master/logo.png" TargetMode="External" /><Relationship Id="rId4" Type="http://schemas.openxmlformats.org/officeDocument/2006/relationships/hyperlink" Target="https://github.com/extendr/artwork" TargetMode="Externa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puweb.github.io/gpuweb/" TargetMode="External" /><Relationship Id="rId3" Type="http://schemas.openxmlformats.org/officeDocument/2006/relationships/hyperlink" Target="https://kvark.github.io/web/gpu/native/2020/05/03/point-of-webgpu-native.html" TargetMode="External" /><Relationship Id="rId4" Type="http://schemas.openxmlformats.org/officeDocument/2006/relationships/hyperlink" Target="https://qiita.com/emadurandal/items/3c0f8e06d443346aad8f"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3.png"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Rust と WebGPU で  R のグラフィックデバイスをつくる</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Hiroaki Yutani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WebGPU </a:t>
            </a:r>
            <a:r>
              <a:rPr baseline="30000">
                <a:hlinkClick r:id="rId2" action="ppaction://hlinksldjump"/>
              </a:rPr>
              <a:t>1</a:t>
            </a:r>
            <a:r>
              <a:rPr/>
              <a:t> とは？</a:t>
            </a:r>
          </a:p>
        </p:txBody>
      </p:sp>
      <p:sp>
        <p:nvSpPr>
          <p:cNvPr id="3" name="Content Placeholder 2"/>
          <p:cNvSpPr>
            <a:spLocks noGrp="1"/>
          </p:cNvSpPr>
          <p:nvPr>
            <p:ph idx="1"/>
          </p:nvPr>
        </p:nvSpPr>
        <p:spPr/>
        <p:txBody>
          <a:bodyPr/>
          <a:lstStyle/>
          <a:p>
            <a:pPr lvl="0"/>
            <a:r>
              <a:rPr/>
              <a:t>GPU を使ってレンダリングや計算などの処理をするためのAPI。</a:t>
            </a:r>
          </a:p>
          <a:p>
            <a:pPr lvl="0"/>
            <a:r>
              <a:rPr/>
              <a:t>「Web」とついているところから察せられるように、ウェブブラウザでの利用が想定されている。Chrome や Firefox にもすでに入っている（デフォルトでは無効）</a:t>
            </a:r>
          </a:p>
          <a:p>
            <a:pPr lvl="0"/>
            <a:r>
              <a:rPr/>
              <a:t>ただし、</a:t>
            </a:r>
            <a:r>
              <a:rPr b="1"/>
              <a:t>ウェブ用に設計されたからといってウェブ専用の API ではない</a:t>
            </a:r>
            <a:r>
              <a:rPr baseline="30000">
                <a:hlinkClick r:id="rId3" action="ppaction://hlinksldjump"/>
              </a:rPr>
              <a:t>2</a:t>
            </a:r>
            <a:r>
              <a:rPr/>
              <a:t>（重要）</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なぜ WebGPU が必要なの？</a:t>
            </a:r>
          </a:p>
        </p:txBody>
      </p:sp>
      <p:sp>
        <p:nvSpPr>
          <p:cNvPr id="3" name="Content Placeholder 2"/>
          <p:cNvSpPr>
            <a:spLocks noGrp="1"/>
          </p:cNvSpPr>
          <p:nvPr>
            <p:ph idx="1"/>
          </p:nvPr>
        </p:nvSpPr>
        <p:spPr/>
        <p:txBody>
          <a:bodyPr/>
          <a:lstStyle/>
          <a:p>
            <a:pPr lvl="0"/>
            <a:r>
              <a:rPr/>
              <a:t>GPU を使うためのグラフィックス API はすでに様々あるが、プラットフォームごとに使える API が違い、それぞれに対応しようと思うと実装コストが大変なので、抽象化されたレイヤーが必要</a:t>
            </a:r>
          </a:p>
          <a:p>
            <a:pPr lvl="1"/>
            <a:r>
              <a:rPr/>
              <a:t>Windows: Direct3D 12, Direct3D 11, Vulkan</a:t>
            </a:r>
          </a:p>
          <a:p>
            <a:pPr lvl="1"/>
            <a:r>
              <a:rPr/>
              <a:t>macOS: Metal, MoltenVK (Vulkan)</a:t>
            </a:r>
          </a:p>
          <a:p>
            <a:pPr lvl="1"/>
            <a:r>
              <a:rPr/>
              <a:t>Linux: Vulkan</a:t>
            </a:r>
          </a:p>
          <a:p>
            <a:pPr lvl="0"/>
            <a:r>
              <a:rPr/>
              <a:t>あと、ウェブブラウザで実行するという視点から、セキュリティや安定性を脅かすようなことはできないようにする必要がある</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イメージ図</a:t>
            </a:r>
          </a:p>
        </p:txBody>
      </p:sp>
      <p:sp>
        <p:nvSpPr>
          <p:cNvPr id="3" name="Content Placeholder 2"/>
          <p:cNvSpPr>
            <a:spLocks noGrp="1"/>
          </p:cNvSpPr>
          <p:nvPr>
            <p:ph idx="1"/>
          </p:nvPr>
        </p:nvSpPr>
        <p:spPr/>
        <p:txBody>
          <a:bodyPr/>
          <a:lstStyle/>
          <a:p>
            <a:pPr lvl="0" indent="0" marL="0">
              <a:buNone/>
            </a:pPr>
            <a:r>
              <a:rPr/>
              <a:t>![いい感じのイメージ図がここに入るかもしれない](images/iikanji.gif)</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Vulkan でよくない？</a:t>
            </a:r>
          </a:p>
        </p:txBody>
      </p:sp>
      <p:sp>
        <p:nvSpPr>
          <p:cNvPr id="3" name="Content Placeholder 2"/>
          <p:cNvSpPr>
            <a:spLocks noGrp="1"/>
          </p:cNvSpPr>
          <p:nvPr>
            <p:ph idx="1"/>
          </p:nvPr>
        </p:nvSpPr>
        <p:spPr/>
        <p:txBody>
          <a:bodyPr/>
          <a:lstStyle/>
          <a:p>
            <a:pPr lvl="0"/>
            <a:r>
              <a:rPr/>
              <a:t>Vulkan ではポータビリティが足りない（古いデバイスや macOS / iOS）</a:t>
            </a:r>
          </a:p>
          <a:p>
            <a:pPr lvl="0"/>
            <a:r>
              <a:rPr/>
              <a:t>セキュリティや安定性</a:t>
            </a:r>
          </a:p>
          <a:p>
            <a:pPr lvl="0"/>
            <a:r>
              <a:rPr/>
              <a:t>（個人的な感想）Vulkan のコードはめちゃくちゃ長くなりがちでつらい</a:t>
            </a:r>
          </a:p>
          <a:p>
            <a:pPr lvl="0"/>
            <a:r>
              <a:rPr/>
              <a:t>（あとは政治的な理由もありそう）</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WebGL / OpenGL でよくない？</a:t>
            </a:r>
          </a:p>
        </p:txBody>
      </p:sp>
      <p:sp>
        <p:nvSpPr>
          <p:cNvPr id="3" name="Content Placeholder 2"/>
          <p:cNvSpPr>
            <a:spLocks noGrp="1"/>
          </p:cNvSpPr>
          <p:nvPr>
            <p:ph idx="1"/>
          </p:nvPr>
        </p:nvSpPr>
        <p:spPr/>
        <p:txBody>
          <a:bodyPr/>
          <a:lstStyle/>
          <a:p>
            <a:pPr lvl="0"/>
            <a:r>
              <a:rPr/>
              <a:t>たしかに、GL 系はポータビリティの観点では優れている（実際、OpenGL ES は WebGPU 実装のバックエンドにも入っていたりする）</a:t>
            </a:r>
          </a:p>
          <a:p>
            <a:pPr lvl="0"/>
            <a:r>
              <a:rPr/>
              <a:t>しかし、GL 系はさまざまな負債を背負っており、最近のアーキテクチャに使うにはオーバーヘッドや制限が大きい</a:t>
            </a:r>
            <a:r>
              <a:rPr baseline="30000">
                <a:hlinkClick r:id="rId2" action="ppaction://hlinksldjump"/>
              </a:rPr>
              <a:t>3</a:t>
            </a:r>
            <a:r>
              <a:rPr/>
              <a:t>、らしい</a:t>
            </a:r>
          </a:p>
          <a:p>
            <a:pPr lvl="0"/>
            <a:r>
              <a:rPr/>
              <a:t>（あとは政治的な理由もありそう）</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WebGPU の主な実装</a:t>
            </a:r>
          </a:p>
        </p:txBody>
      </p:sp>
      <p:sp>
        <p:nvSpPr>
          <p:cNvPr id="3" name="Text Placeholder 2"/>
          <p:cNvSpPr>
            <a:spLocks noGrp="1"/>
          </p:cNvSpPr>
          <p:nvPr>
            <p:ph idx="1" type="body"/>
          </p:nvPr>
        </p:nvSpPr>
        <p:spPr/>
        <p:txBody>
          <a:bodyPr/>
          <a:lstStyle/>
          <a:p>
            <a:pPr lvl="0" indent="0" marL="0">
              <a:spcBef>
                <a:spcPts val="3000"/>
              </a:spcBef>
              <a:buNone/>
            </a:pPr>
            <a:r>
              <a:rPr b="1"/>
              <a:t>Dawn (C++)</a:t>
            </a:r>
          </a:p>
          <a:p>
            <a:pPr lvl="0"/>
            <a:r>
              <a:rPr/>
              <a:t>Google 陣営</a:t>
            </a:r>
          </a:p>
        </p:txBody>
      </p:sp>
      <p:pic>
        <p:nvPicPr>
          <p:cNvPr descr="images/dawn-logo.svg" id="0" name="Picture 1"/>
          <p:cNvPicPr>
            <a:picLocks noGrp="1" noChangeAspect="1"/>
          </p:cNvPicPr>
          <p:nvPr/>
        </p:nvPicPr>
        <p:blipFill>
          <a:blip r:embed="rId2"/>
          <a:stretch>
            <a:fillRect/>
          </a:stretch>
        </p:blipFill>
        <p:spPr bwMode="auto">
          <a:xfrm>
            <a:off x="990600" y="1625600"/>
            <a:ext cx="2959100" cy="29591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spcBef>
                <a:spcPts val="3000"/>
              </a:spcBef>
              <a:buNone/>
            </a:pPr>
            <a:r>
              <a:rPr b="1"/>
              <a:t>wgpu (Rust)</a:t>
            </a:r>
          </a:p>
          <a:p>
            <a:pPr lvl="0"/>
            <a:r>
              <a:rPr/>
              <a:t>Mozilla 陣営</a:t>
            </a:r>
          </a:p>
        </p:txBody>
      </p:sp>
      <p:pic>
        <p:nvPicPr>
          <p:cNvPr descr="images/wgpu-logo.png" id="0" name="Picture 1"/>
          <p:cNvPicPr>
            <a:picLocks noGrp="1" noChangeAspect="1"/>
          </p:cNvPicPr>
          <p:nvPr/>
        </p:nvPicPr>
        <p:blipFill>
          <a:blip r:embed="rId3"/>
          <a:stretch>
            <a:fillRect/>
          </a:stretch>
        </p:blipFill>
        <p:spPr bwMode="auto">
          <a:xfrm>
            <a:off x="5499100" y="1625600"/>
            <a:ext cx="2311400" cy="2959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wgpu</a:t>
            </a:r>
          </a:p>
        </p:txBody>
      </p:sp>
      <p:sp>
        <p:nvSpPr>
          <p:cNvPr id="3" name="Content Placeholder 2"/>
          <p:cNvSpPr>
            <a:spLocks noGrp="1"/>
          </p:cNvSpPr>
          <p:nvPr>
            <p:ph idx="1"/>
          </p:nvPr>
        </p:nvSpPr>
        <p:spPr/>
        <p:txBody>
          <a:bodyPr/>
          <a:lstStyle/>
          <a:p>
            <a:pPr lvl="0"/>
            <a:r>
              <a:rPr/>
              <a:t>Firefox や Deno で使われている</a:t>
            </a:r>
          </a:p>
          <a:p>
            <a:pPr lvl="0"/>
            <a:r>
              <a:rPr/>
              <a:t>単に Firefox の内部用というだけではなく、Rust gamedev 界隈を中心にしっかり Rust のユーザーコミュニティがある</a:t>
            </a:r>
          </a:p>
          <a:p>
            <a:pPr lvl="1"/>
            <a:r>
              <a:rPr>
                <a:hlinkClick r:id="rId2"/>
              </a:rPr>
              <a:t>bevy</a:t>
            </a:r>
          </a:p>
          <a:p>
            <a:pPr lvl="1"/>
            <a:r>
              <a:rPr>
                <a:hlinkClick r:id="rId3"/>
              </a:rPr>
              <a:t>nannou</a:t>
            </a:r>
          </a:p>
          <a:p>
            <a:pPr lvl="1"/>
            <a:r>
              <a:rPr>
                <a:hlinkClick r:id="rId4"/>
              </a:rPr>
              <a:t>graphite</a:t>
            </a:r>
          </a:p>
          <a:p>
            <a:pPr lvl="1"/>
            <a:r>
              <a:rPr>
                <a:hlinkClick r:id="rId5"/>
              </a:rPr>
              <a:t>rust-gpu</a:t>
            </a:r>
          </a:p>
          <a:p>
            <a:pPr lvl="1"/>
            <a:r>
              <a:rPr>
                <a:hlinkClick r:id="rId6"/>
              </a:rPr>
              <a:t>Veloren</a:t>
            </a:r>
          </a:p>
          <a:p>
            <a:pPr lvl="1"/>
            <a:r>
              <a:rPr>
                <a:hlinkClick r:id="rId7"/>
              </a:rPr>
              <a:t>rend3</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参考）wgpu を学ぶには</a:t>
            </a:r>
          </a:p>
        </p:txBody>
      </p:sp>
      <p:sp>
        <p:nvSpPr>
          <p:cNvPr id="3" name="Content Placeholder 2"/>
          <p:cNvSpPr>
            <a:spLocks noGrp="1"/>
          </p:cNvSpPr>
          <p:nvPr>
            <p:ph idx="1"/>
          </p:nvPr>
        </p:nvSpPr>
        <p:spPr/>
        <p:txBody>
          <a:bodyPr/>
          <a:lstStyle/>
          <a:p>
            <a:pPr lvl="0" indent="0" marL="0">
              <a:buNone/>
            </a:pPr>
            <a:r>
              <a:rPr/>
              <a:t>Learn Wgpu: </a:t>
            </a:r>
            <a:r>
              <a:rPr>
                <a:hlinkClick r:id="rId2"/>
              </a:rPr>
              <a:t>https://sotrh.github.io/learn-wgpu/</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なぜ WebGPU で R のグラフィックデバイスをつくりたいのか？</a:t>
            </a:r>
          </a:p>
        </p:txBody>
      </p:sp>
      <p:sp>
        <p:nvSpPr>
          <p:cNvPr id="3" name="Content Placeholder 2"/>
          <p:cNvSpPr>
            <a:spLocks noGrp="1"/>
          </p:cNvSpPr>
          <p:nvPr>
            <p:ph idx="1"/>
          </p:nvPr>
        </p:nvSpPr>
        <p:spPr/>
        <p:txBody>
          <a:bodyPr/>
          <a:lstStyle/>
          <a:p>
            <a:pPr lvl="0"/>
            <a:r>
              <a:rPr/>
              <a:t>おもしろポストエフェクトをかけたりして shader 芸で遊びたい</a:t>
            </a:r>
          </a:p>
          <a:p>
            <a:pPr lvl="0"/>
            <a:r>
              <a:rPr/>
              <a:t>グラフィックデバイスの実装に OS 間で差があり、Windows で使えるいい感じのインタラクティブなグラフィックデバイスがない</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ところで…</a:t>
            </a:r>
          </a:p>
        </p:txBody>
      </p:sp>
      <p:sp>
        <p:nvSpPr>
          <p:cNvPr id="3" name="Content Placeholder 2"/>
          <p:cNvSpPr>
            <a:spLocks noGrp="1"/>
          </p:cNvSpPr>
          <p:nvPr>
            <p:ph idx="1"/>
          </p:nvPr>
        </p:nvSpPr>
        <p:spPr/>
        <p:txBody>
          <a:bodyPr/>
          <a:lstStyle/>
          <a:p>
            <a:pPr lvl="0" indent="0" marL="0">
              <a:buNone/>
            </a:pPr>
            <a:r>
              <a:rPr/>
              <a:t>Rust でグラフィックデバイスをつくったとして、</a:t>
            </a:r>
          </a:p>
          <a:p>
            <a:pPr lvl="0"/>
            <a:r>
              <a:rPr/>
              <a:t>どうやって R から Rust にアクセスするの？</a:t>
            </a:r>
          </a:p>
          <a:p>
            <a:pPr lvl="0"/>
            <a:r>
              <a:rPr/>
              <a:t>どうやって Rust から R にアクセスするの？</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ドーモ！</a:t>
            </a:r>
          </a:p>
        </p:txBody>
      </p:sp>
      <p:pic>
        <p:nvPicPr>
          <p:cNvPr descr="images/icon.jp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Rust と 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Rust と R</a:t>
            </a:r>
          </a:p>
        </p:txBody>
      </p:sp>
      <p:sp>
        <p:nvSpPr>
          <p:cNvPr id="3" name="Content Placeholder 2"/>
          <p:cNvSpPr>
            <a:spLocks noGrp="1"/>
          </p:cNvSpPr>
          <p:nvPr>
            <p:ph idx="1"/>
          </p:nvPr>
        </p:nvSpPr>
        <p:spPr/>
        <p:txBody>
          <a:bodyPr/>
          <a:lstStyle/>
          <a:p>
            <a:pPr lvl="0"/>
            <a:r>
              <a:rPr/>
              <a:t>R には C API がある</a:t>
            </a:r>
          </a:p>
          <a:p>
            <a:pPr lvl="0"/>
            <a:r>
              <a:rPr/>
              <a:t>Rust には FFI がある</a:t>
            </a:r>
          </a:p>
          <a:p>
            <a:pPr lvl="0" indent="0" marL="0">
              <a:buNone/>
            </a:pPr>
            <a:r>
              <a:rPr/>
              <a:t>→ R の C API への Rust binding を rust-bindgen で生成していい感じにラップ</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いい感じにラップしたやつ: extendr</a:t>
            </a:r>
          </a:p>
        </p:txBody>
      </p:sp>
      <p:sp>
        <p:nvSpPr>
          <p:cNvPr id="4" name="Text Placeholder 3"/>
          <p:cNvSpPr>
            <a:spLocks noGrp="1"/>
          </p:cNvSpPr>
          <p:nvPr>
            <p:ph idx="2" sz="half" type="body"/>
          </p:nvPr>
        </p:nvSpPr>
        <p:spPr/>
        <p:txBody>
          <a:bodyPr/>
          <a:lstStyle/>
          <a:p>
            <a:pPr lvl="0"/>
            <a:r>
              <a:rPr/>
              <a:t>2020 年ごろから？開発</a:t>
            </a:r>
          </a:p>
          <a:p>
            <a:pPr lvl="0"/>
            <a:r>
              <a:rPr/>
              <a:t>Rust ぜんぜんわからないけどなぜかメンテナの1人をやっています…</a:t>
            </a:r>
          </a:p>
        </p:txBody>
      </p:sp>
      <p:pic>
        <p:nvPicPr>
          <p:cNvPr descr="images/extendr-logo-2col.sv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https://extendr.github.io/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参考）extendr の使い方</a:t>
            </a:r>
          </a:p>
        </p:txBody>
      </p:sp>
      <p:sp>
        <p:nvSpPr>
          <p:cNvPr id="3" name="Content Placeholder 2"/>
          <p:cNvSpPr>
            <a:spLocks noGrp="1"/>
          </p:cNvSpPr>
          <p:nvPr>
            <p:ph idx="1"/>
          </p:nvPr>
        </p:nvSpPr>
        <p:spPr/>
        <p:txBody>
          <a:bodyPr/>
          <a:lstStyle/>
          <a:p>
            <a:pPr lvl="0" indent="0" marL="0">
              <a:buNone/>
            </a:pPr>
            <a:r>
              <a:rPr>
                <a:hlinkClick r:id="rId2"/>
              </a:rPr>
              <a:t>https://tokyor92-slides-rust-and-r.vercel.app/</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イメージ図</a:t>
            </a:r>
          </a:p>
        </p:txBody>
      </p:sp>
      <p:sp>
        <p:nvSpPr>
          <p:cNvPr id="3" name="Content Placeholder 2"/>
          <p:cNvSpPr>
            <a:spLocks noGrp="1"/>
          </p:cNvSpPr>
          <p:nvPr>
            <p:ph idx="1"/>
          </p:nvPr>
        </p:nvSpPr>
        <p:spPr/>
        <p:txBody>
          <a:bodyPr/>
          <a:lstStyle/>
          <a:p>
            <a:pPr lvl="0" indent="0" marL="0">
              <a:buNone/>
            </a:pPr>
            <a:r>
              <a:rPr/>
              <a:t>![いい感じのイメージ図がここに入ったらうれしい](images/iikanji.gif)</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グラフィックデバイスを実装する</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GPU 上で絵を描くには？</a:t>
            </a:r>
          </a:p>
        </p:txBody>
      </p:sp>
      <p:sp>
        <p:nvSpPr>
          <p:cNvPr id="3" name="Content Placeholder 2"/>
          <p:cNvSpPr>
            <a:spLocks noGrp="1"/>
          </p:cNvSpPr>
          <p:nvPr>
            <p:ph idx="1"/>
          </p:nvPr>
        </p:nvSpPr>
        <p:spPr/>
        <p:txBody>
          <a:bodyPr/>
          <a:lstStyle/>
          <a:p>
            <a:pPr lvl="0" indent="-342900" marL="342900">
              <a:buAutoNum type="arabicPeriod"/>
            </a:pPr>
            <a:r>
              <a:rPr/>
              <a:t>描きたい図形を三角形のメッシュに変換する（tessellation）</a:t>
            </a:r>
          </a:p>
          <a:p>
            <a:pPr lvl="0" indent="-342900" marL="342900">
              <a:buAutoNum type="arabicPeriod"/>
            </a:pPr>
            <a:r>
              <a:rPr/>
              <a:t>描きたい図形を signed distance function (SDF) で表現する</a:t>
            </a:r>
          </a:p>
          <a:p>
            <a:pPr lvl="0" indent="-342900" marL="342900">
              <a:buAutoNum type="arabicPeriod"/>
            </a:pPr>
            <a:r>
              <a:rPr/>
              <a:t>ラスターデータをテクスチャとして貼り付ける</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Tessellation</a:t>
            </a:r>
          </a:p>
        </p:txBody>
      </p:sp>
      <p:sp>
        <p:nvSpPr>
          <p:cNvPr id="3" name="Content Placeholder 2"/>
          <p:cNvSpPr>
            <a:spLocks noGrp="1"/>
          </p:cNvSpPr>
          <p:nvPr>
            <p:ph idx="1"/>
          </p:nvPr>
        </p:nvSpPr>
        <p:spPr/>
        <p:txBody>
          <a:bodyPr/>
          <a:lstStyle/>
          <a:p>
            <a:pPr lvl="0"/>
            <a:r>
              <a:rPr/>
              <a:t>GPU は三角形のメッシュしか描けないので、あらかじめ CPU 側で図形を三角形に切り刻む処理</a:t>
            </a:r>
          </a:p>
          <a:p>
            <a:pPr lvl="0"/>
            <a:r>
              <a:rPr/>
              <a:t>Rust だと </a:t>
            </a:r>
            <a:r>
              <a:rPr>
                <a:hlinkClick r:id="rId2"/>
              </a:rPr>
              <a:t>lyon</a:t>
            </a:r>
            <a:r>
              <a:rPr/>
              <a:t>というライブラリを使う</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untessellated_R.pn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pic>
        <p:nvPicPr>
          <p:cNvPr descr="images/tessellated_R.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グラフィックデバイスとは？</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SDF</a:t>
            </a:r>
          </a:p>
        </p:txBody>
      </p:sp>
      <p:sp>
        <p:nvSpPr>
          <p:cNvPr id="3" name="Content Placeholder 2"/>
          <p:cNvSpPr>
            <a:spLocks noGrp="1"/>
          </p:cNvSpPr>
          <p:nvPr>
            <p:ph idx="1"/>
          </p:nvPr>
        </p:nvSpPr>
        <p:spPr/>
        <p:txBody>
          <a:bodyPr/>
          <a:lstStyle/>
          <a:p>
            <a:pPr lvl="0"/>
            <a:r>
              <a:rPr/>
              <a:t>単純な図形ならこちらの方が負荷が少なく、実装も簡単</a:t>
            </a:r>
          </a:p>
          <a:p>
            <a:pPr lvl="0"/>
            <a:r>
              <a:rPr/>
              <a:t>（簡単な図形じゃなくても、例えばテキストもSDF化してレンダリングすることもある）</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a:buNone/>
            </a:pPr>
            <a:r>
              <a:rPr>
                <a:solidFill>
                  <a:srgbClr val="003B4F"/>
                </a:solidFill>
                <a:latin typeface="Courier"/>
              </a:rPr>
              <a:t>fn sd_circle(</a:t>
            </a:r>
            <a:br/>
            <a:r>
              <a:rPr>
                <a:solidFill>
                  <a:srgbClr val="003B4F"/>
                </a:solidFill>
                <a:latin typeface="Courier"/>
              </a:rPr>
              <a:t>  p</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br/>
            <a:r>
              <a:rPr>
                <a:solidFill>
                  <a:srgbClr val="003B4F"/>
                </a:solidFill>
                <a:latin typeface="Courier"/>
              </a:rPr>
              <a:t>  r</a:t>
            </a:r>
            <a:r>
              <a:rPr>
                <a:solidFill>
                  <a:srgbClr val="5E5E5E"/>
                </a:solidFill>
                <a:latin typeface="Courier"/>
              </a:rPr>
              <a:t>:</a:t>
            </a:r>
            <a:r>
              <a:rPr>
                <a:solidFill>
                  <a:srgbClr val="003B4F"/>
                </a:solidFill>
                <a:latin typeface="Courier"/>
              </a:rPr>
              <a:t> </a:t>
            </a:r>
            <a:r>
              <a:rPr>
                <a:solidFill>
                  <a:srgbClr val="AD0000"/>
                </a:solidFill>
                <a:latin typeface="Courier"/>
              </a:rPr>
              <a:t>f32</a:t>
            </a:r>
            <a:b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br/>
            <a:r>
              <a:rPr>
                <a:solidFill>
                  <a:srgbClr val="003B4F"/>
                </a:solidFill>
                <a:latin typeface="Courier"/>
              </a:rPr>
              <a:t>  return length(p) </a:t>
            </a:r>
            <a:r>
              <a:rPr>
                <a:solidFill>
                  <a:srgbClr val="5E5E5E"/>
                </a:solidFill>
                <a:latin typeface="Courier"/>
              </a:rPr>
              <a:t>-</a:t>
            </a:r>
            <a:r>
              <a:rPr>
                <a:solidFill>
                  <a:srgbClr val="003B4F"/>
                </a:solidFill>
                <a:latin typeface="Courier"/>
              </a:rPr>
              <a:t> r</a:t>
            </a:r>
            <a:r>
              <a:rPr>
                <a:solidFill>
                  <a:srgbClr val="5E5E5E"/>
                </a:solidFill>
                <a:latin typeface="Courier"/>
              </a:rPr>
              <a:t>;</a:t>
            </a:r>
            <a:br/>
            <a:r>
              <a:rPr>
                <a:solidFill>
                  <a:srgbClr val="5E5E5E"/>
                </a:solidFill>
                <a:latin typeface="Courier"/>
              </a:rPr>
              <a:t>}</a:t>
            </a:r>
          </a:p>
        </p:txBody>
      </p:sp>
      <p:pic>
        <p:nvPicPr>
          <p:cNvPr descr="images/sdf_circle.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参考）よくあるSDF一覧</a:t>
            </a:r>
          </a:p>
        </p:txBody>
      </p:sp>
      <p:sp>
        <p:nvSpPr>
          <p:cNvPr id="4" name="Text Placeholder 3"/>
          <p:cNvSpPr>
            <a:spLocks noGrp="1"/>
          </p:cNvSpPr>
          <p:nvPr>
            <p:ph idx="2" sz="half" type="body"/>
          </p:nvPr>
        </p:nvSpPr>
        <p:spPr/>
        <p:txBody>
          <a:bodyPr/>
          <a:lstStyle/>
          <a:p>
            <a:pPr lvl="0" indent="0" marL="0">
              <a:buNone/>
            </a:pPr>
            <a:r>
              <a:rPr>
                <a:hlinkClick r:id="rId2"/>
              </a:rPr>
              <a:t>https://iquilezles.org/articles/distfunctions2d/</a:t>
            </a:r>
          </a:p>
        </p:txBody>
      </p:sp>
      <p:pic>
        <p:nvPicPr>
          <p:cNvPr descr="images/iq_scresnshot.png" id="0" name="Picture 1"/>
          <p:cNvPicPr>
            <a:picLocks noGrp="1" noChangeAspect="1"/>
          </p:cNvPicPr>
          <p:nvPr/>
        </p:nvPicPr>
        <p:blipFill>
          <a:blip r:embed="rId3"/>
          <a:stretch>
            <a:fillRect/>
          </a:stretch>
        </p:blipFill>
        <p:spPr bwMode="auto">
          <a:xfrm>
            <a:off x="4394200" y="203200"/>
            <a:ext cx="3441700" cy="43815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ラスターデータをテクスチャとして貼り付ける</a:t>
            </a:r>
          </a:p>
        </p:txBody>
      </p:sp>
      <p:sp>
        <p:nvSpPr>
          <p:cNvPr id="3" name="Content Placeholder 2"/>
          <p:cNvSpPr>
            <a:spLocks noGrp="1"/>
          </p:cNvSpPr>
          <p:nvPr>
            <p:ph idx="1"/>
          </p:nvPr>
        </p:nvSpPr>
        <p:spPr/>
        <p:txBody>
          <a:bodyPr/>
          <a:lstStyle/>
          <a:p>
            <a:pPr lvl="0"/>
            <a:r>
              <a:rPr/>
              <a:t>ラスタデータはこうする必要がある（今回は未実装）</a:t>
            </a:r>
          </a:p>
          <a:p>
            <a:pPr lvl="0"/>
            <a:r>
              <a:rPr/>
              <a:t>テキストも一度ラスタ化してから貼り付けることもある</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今回の実装</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a:t>API</a:t>
                      </a:r>
                    </a:p>
                  </a:txBody>
                  <a:tcPr/>
                </a:tc>
                <a:tc>
                  <a:txBody>
                    <a:bodyPr/>
                    <a:lstStyle/>
                    <a:p>
                      <a:pPr lvl="0" indent="0" marL="0">
                        <a:buNone/>
                      </a:pPr>
                      <a:r>
                        <a:rPr/>
                        <a:t>実装方式</a:t>
                      </a:r>
                    </a:p>
                  </a:txBody>
                  <a:tcPr/>
                </a:tc>
                <a:tc>
                  <a:txBody>
                    <a:bodyPr/>
                    <a:lstStyle/>
                    <a:p>
                      <a:pPr lvl="0" indent="0" marL="0">
                        <a:buNone/>
                      </a:pPr>
                      <a:r>
                        <a:rPr/>
                        <a:t>理由</a:t>
                      </a:r>
                    </a:p>
                  </a:txBody>
                  <a:tcPr/>
                </a:tc>
              </a:tr>
              <a:tr h="0">
                <a:tc>
                  <a:txBody>
                    <a:bodyPr/>
                    <a:lstStyle/>
                    <a:p>
                      <a:pPr lvl="0" indent="0" marL="0">
                        <a:buNone/>
                      </a:pPr>
                      <a:r>
                        <a:rPr>
                          <a:latin typeface="Courier"/>
                        </a:rPr>
                        <a:t>line()</a:t>
                      </a:r>
                    </a:p>
                  </a:txBody>
                </a:tc>
                <a:tc>
                  <a:txBody>
                    <a:bodyPr/>
                    <a:lstStyle/>
                    <a:p>
                      <a:pPr lvl="0" indent="0" marL="0">
                        <a:buNone/>
                      </a:pPr>
                      <a:r>
                        <a:rPr/>
                        <a:t>tessellation</a:t>
                      </a:r>
                    </a:p>
                  </a:txBody>
                </a:tc>
                <a:tc>
                  <a:txBody>
                    <a:bodyPr/>
                    <a:lstStyle/>
                    <a:p>
                      <a:endParaRPr/>
                    </a:p>
                  </a:txBody>
                </a:tc>
              </a:tr>
              <a:tr h="0">
                <a:tc>
                  <a:txBody>
                    <a:bodyPr/>
                    <a:lstStyle/>
                    <a:p>
                      <a:pPr lvl="0" indent="0" marL="0">
                        <a:buNone/>
                      </a:pPr>
                      <a:r>
                        <a:rPr>
                          <a:latin typeface="Courier"/>
                        </a:rPr>
                        <a:t>circle()</a:t>
                      </a:r>
                    </a:p>
                  </a:txBody>
                </a:tc>
                <a:tc>
                  <a:txBody>
                    <a:bodyPr/>
                    <a:lstStyle/>
                    <a:p>
                      <a:pPr lvl="0" indent="0" marL="0">
                        <a:buNone/>
                      </a:pPr>
                      <a:r>
                        <a:rPr/>
                        <a:t>SDF</a:t>
                      </a:r>
                    </a:p>
                  </a:txBody>
                </a:tc>
                <a:tc>
                  <a:txBody>
                    <a:bodyPr/>
                    <a:lstStyle/>
                    <a:p>
                      <a:pPr lvl="0" indent="0" marL="0">
                        <a:buNone/>
                      </a:pPr>
                      <a:r>
                        <a:rPr/>
                        <a:t>円はプロットで最もよく使われる図形のひとつ。なるべく軽くするため</a:t>
                      </a:r>
                    </a:p>
                  </a:txBody>
                </a:tc>
              </a:tr>
              <a:tr h="0">
                <a:tc>
                  <a:txBody>
                    <a:bodyPr/>
                    <a:lstStyle/>
                    <a:p>
                      <a:pPr lvl="0" indent="0" marL="0">
                        <a:buNone/>
                      </a:pPr>
                      <a:r>
                        <a:rPr>
                          <a:latin typeface="Courier"/>
                        </a:rPr>
                        <a:t>rect()</a:t>
                      </a:r>
                    </a:p>
                  </a:txBody>
                </a:tc>
                <a:tc>
                  <a:txBody>
                    <a:bodyPr/>
                    <a:lstStyle/>
                    <a:p>
                      <a:pPr lvl="0" indent="0" marL="0">
                        <a:buNone/>
                      </a:pPr>
                      <a:r>
                        <a:rPr/>
                        <a:t>tessellation</a:t>
                      </a:r>
                    </a:p>
                  </a:txBody>
                </a:tc>
                <a:tc>
                  <a:txBody>
                    <a:bodyPr/>
                    <a:lstStyle/>
                    <a:p>
                      <a:endParaRPr/>
                    </a:p>
                  </a:txBody>
                </a:tc>
              </a:tr>
              <a:tr h="0">
                <a:tc>
                  <a:txBody>
                    <a:bodyPr/>
                    <a:lstStyle/>
                    <a:p>
                      <a:pPr lvl="0" indent="0" marL="0">
                        <a:buNone/>
                      </a:pPr>
                      <a:r>
                        <a:rPr>
                          <a:latin typeface="Courier"/>
                        </a:rPr>
                        <a:t>text()</a:t>
                      </a:r>
                    </a:p>
                  </a:txBody>
                </a:tc>
                <a:tc>
                  <a:txBody>
                    <a:bodyPr/>
                    <a:lstStyle/>
                    <a:p>
                      <a:pPr lvl="0" indent="0" marL="0">
                        <a:buNone/>
                      </a:pPr>
                      <a:r>
                        <a:rPr/>
                        <a:t>tessellation</a:t>
                      </a:r>
                    </a:p>
                  </a:txBody>
                </a:tc>
                <a:tc>
                  <a:txBody>
                    <a:bodyPr/>
                    <a:lstStyle/>
                    <a:p>
                      <a:pPr lvl="0" indent="0" marL="0">
                        <a:buNone/>
                      </a:pPr>
                      <a:r>
                        <a:rPr/>
                        <a:t>SDF font の実装方法がよくわからなかった</a:t>
                      </a:r>
                    </a:p>
                  </a:txBody>
                </a:tc>
              </a:tr>
              <a:tr h="0">
                <a:tc>
                  <a:txBody>
                    <a:bodyPr/>
                    <a:lstStyle/>
                    <a:p>
                      <a:pPr lvl="0" indent="0" marL="0">
                        <a:buNone/>
                      </a:pPr>
                      <a:r>
                        <a:rPr>
                          <a:latin typeface="Courier"/>
                        </a:rPr>
                        <a:t>raster()</a:t>
                      </a:r>
                    </a:p>
                  </a:txBody>
                </a:tc>
                <a:tc>
                  <a:txBody>
                    <a:bodyPr/>
                    <a:lstStyle/>
                    <a:p>
                      <a:pPr lvl="0" indent="0" marL="0">
                        <a:buNone/>
                      </a:pPr>
                      <a:r>
                        <a:rPr/>
                        <a:t>（未実装）</a:t>
                      </a:r>
                    </a:p>
                  </a:txBody>
                </a:tc>
                <a:tc>
                  <a:txBody>
                    <a:bodyPr/>
                    <a:lstStyle/>
                    <a:p>
                      <a:endParaRPr/>
                    </a:p>
                  </a:txBody>
                </a:tc>
              </a:tr>
              <a:tr h="0">
                <a:tc>
                  <a:txBody>
                    <a:bodyPr/>
                    <a:lstStyle/>
                    <a:p>
                      <a:pPr lvl="0" indent="0" marL="0">
                        <a:buNone/>
                      </a:pPr>
                      <a:r>
                        <a:rPr/>
                        <a:t>…</a:t>
                      </a:r>
                    </a:p>
                  </a:txBody>
                </a:tc>
                <a:tc>
                  <a:txBody>
                    <a:bodyPr/>
                    <a:lstStyle/>
                    <a:p>
                      <a:endParaRPr/>
                    </a:p>
                  </a:txBody>
                </a:tc>
                <a:tc>
                  <a:txBody>
                    <a:bodyPr/>
                    <a:lstStyle/>
                    <a:p>
                      <a:endParaRP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イメージ図</a:t>
            </a:r>
          </a:p>
        </p:txBody>
      </p:sp>
      <p:sp>
        <p:nvSpPr>
          <p:cNvPr id="3" name="Content Placeholder 2"/>
          <p:cNvSpPr>
            <a:spLocks noGrp="1"/>
          </p:cNvSpPr>
          <p:nvPr>
            <p:ph idx="1"/>
          </p:nvPr>
        </p:nvSpPr>
        <p:spPr/>
        <p:txBody>
          <a:bodyPr/>
          <a:lstStyle/>
          <a:p>
            <a:pPr lvl="0" indent="0" marL="0">
              <a:buNone/>
            </a:pPr>
            <a:r>
              <a:rPr/>
              <a:t>![いい感じのイメージ図がここに入る未来が見える](images/iikanji.gif)</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結果</a:t>
            </a:r>
          </a:p>
        </p:txBody>
      </p:sp>
      <p:sp>
        <p:nvSpPr>
          <p:cNvPr id="4" name="Text Placeholder 3"/>
          <p:cNvSpPr>
            <a:spLocks noGrp="1"/>
          </p:cNvSpPr>
          <p:nvPr>
            <p:ph idx="2" sz="half" type="body"/>
          </p:nvPr>
        </p:nvSpPr>
        <p:spPr/>
        <p:txBody>
          <a:bodyPr/>
          <a:lstStyle/>
          <a:p>
            <a:pPr lvl="0" indent="0" marL="0">
              <a:buNone/>
            </a:pPr>
            <a:r>
              <a:rPr/>
              <a:t>動いた</a:t>
            </a:r>
          </a:p>
        </p:txBody>
      </p:sp>
      <p:pic>
        <p:nvPicPr>
          <p:cNvPr descr="images/normal.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おもしろシェーダー芸</a:t>
            </a:r>
          </a:p>
        </p:txBody>
      </p:sp>
      <p:sp>
        <p:nvSpPr>
          <p:cNvPr id="4" name="Text Placeholder 3"/>
          <p:cNvSpPr>
            <a:spLocks noGrp="1"/>
          </p:cNvSpPr>
          <p:nvPr>
            <p:ph idx="2" sz="half" type="body"/>
          </p:nvPr>
        </p:nvSpPr>
        <p:spPr/>
        <p:txBody>
          <a:bodyPr/>
          <a:lstStyle/>
          <a:p>
            <a:pPr lvl="0" indent="0" marL="0">
              <a:buNone/>
            </a:pPr>
            <a:r>
              <a:rPr/>
              <a:t>色を反転</a:t>
            </a:r>
          </a:p>
        </p:txBody>
      </p:sp>
      <p:pic>
        <p:nvPicPr>
          <p:cNvPr descr="images/nega.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おもしろシェーダー芸</a:t>
            </a:r>
          </a:p>
        </p:txBody>
      </p:sp>
      <p:sp>
        <p:nvSpPr>
          <p:cNvPr id="4" name="Text Placeholder 3"/>
          <p:cNvSpPr>
            <a:spLocks noGrp="1"/>
          </p:cNvSpPr>
          <p:nvPr>
            <p:ph idx="2" sz="half" type="body"/>
          </p:nvPr>
        </p:nvSpPr>
        <p:spPr/>
        <p:txBody>
          <a:bodyPr/>
          <a:lstStyle/>
          <a:p>
            <a:pPr lvl="0" indent="0" marL="0">
              <a:buNone/>
            </a:pPr>
            <a:r>
              <a:rPr/>
              <a:t>ブラウン管ディスプレイエフェクト（</a:t>
            </a:r>
            <a:r>
              <a:rPr>
                <a:hlinkClick r:id="rId2"/>
              </a:rPr>
              <a:t>Babylon.js のブログ記事</a:t>
            </a:r>
            <a:r>
              <a:rPr/>
              <a:t>を元に実装）</a:t>
            </a:r>
          </a:p>
        </p:txBody>
      </p:sp>
      <p:pic>
        <p:nvPicPr>
          <p:cNvPr descr="images/shader.png" id="0" name="Picture 1"/>
          <p:cNvPicPr>
            <a:picLocks noGrp="1" noChangeAspect="1"/>
          </p:cNvPicPr>
          <p:nvPr/>
        </p:nvPicPr>
        <p:blipFill>
          <a:blip r:embed="rId3"/>
          <a:stretch>
            <a:fillRect/>
          </a:stretch>
        </p:blipFill>
        <p:spPr bwMode="auto">
          <a:xfrm>
            <a:off x="3937000" y="203200"/>
            <a:ext cx="4381500" cy="43815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ブラウン管ディスプレイエフェクトのコード（WGSL）</a:t>
            </a:r>
          </a:p>
        </p:txBody>
      </p:sp>
      <p:sp>
        <p:nvSpPr>
          <p:cNvPr id="3" name="Content Placeholder 2"/>
          <p:cNvSpPr>
            <a:spLocks noGrp="1"/>
          </p:cNvSpPr>
          <p:nvPr>
            <p:ph idx="1"/>
          </p:nvPr>
        </p:nvSpPr>
        <p:spPr/>
        <p:txBody>
          <a:bodyPr/>
          <a:lstStyle/>
          <a:p>
            <a:pPr lvl="0" indent="0">
              <a:buNone/>
            </a:pPr>
            <a:r>
              <a:rPr>
                <a:solidFill>
                  <a:srgbClr val="003B4F"/>
                </a:solidFill>
                <a:latin typeface="Courier"/>
              </a:rPr>
              <a:t>let CURVATURE</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a:t>
            </a:r>
            <a:r>
              <a:rPr>
                <a:solidFill>
                  <a:srgbClr val="AD0000"/>
                </a:solidFill>
                <a:latin typeface="Courier"/>
              </a:rPr>
              <a:t>3.0</a:t>
            </a:r>
            <a:r>
              <a:rPr>
                <a:solidFill>
                  <a:srgbClr val="5E5E5E"/>
                </a:solidFill>
                <a:latin typeface="Courier"/>
              </a:rPr>
              <a:t>,</a:t>
            </a:r>
            <a:r>
              <a:rPr>
                <a:solidFill>
                  <a:srgbClr val="003B4F"/>
                </a:solidFill>
                <a:latin typeface="Courier"/>
              </a:rPr>
              <a:t> </a:t>
            </a:r>
            <a:r>
              <a:rPr>
                <a:solidFill>
                  <a:srgbClr val="AD0000"/>
                </a:solidFill>
                <a:latin typeface="Courier"/>
              </a:rPr>
              <a:t>3.0</a:t>
            </a:r>
            <a:r>
              <a:rPr>
                <a:solidFill>
                  <a:srgbClr val="003B4F"/>
                </a:solidFill>
                <a:latin typeface="Courier"/>
              </a:rPr>
              <a:t>)</a:t>
            </a:r>
            <a:r>
              <a:rPr>
                <a:solidFill>
                  <a:srgbClr val="5E5E5E"/>
                </a:solidFill>
                <a:latin typeface="Courier"/>
              </a:rPr>
              <a:t>;</a:t>
            </a:r>
            <a:br/>
            <a:r>
              <a:rPr>
                <a:solidFill>
                  <a:srgbClr val="003B4F"/>
                </a:solidFill>
                <a:latin typeface="Courier"/>
              </a:rPr>
              <a:t>let RESOLUTION</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a:t>
            </a:r>
            <a:r>
              <a:rPr>
                <a:solidFill>
                  <a:srgbClr val="AD0000"/>
                </a:solidFill>
                <a:latin typeface="Courier"/>
              </a:rPr>
              <a:t>100.0</a:t>
            </a:r>
            <a:r>
              <a:rPr>
                <a:solidFill>
                  <a:srgbClr val="5E5E5E"/>
                </a:solidFill>
                <a:latin typeface="Courier"/>
              </a:rPr>
              <a:t>,</a:t>
            </a:r>
            <a:r>
              <a:rPr>
                <a:solidFill>
                  <a:srgbClr val="003B4F"/>
                </a:solidFill>
                <a:latin typeface="Courier"/>
              </a:rPr>
              <a:t> </a:t>
            </a:r>
            <a:r>
              <a:rPr>
                <a:solidFill>
                  <a:srgbClr val="AD0000"/>
                </a:solidFill>
                <a:latin typeface="Courier"/>
              </a:rPr>
              <a:t>100.0</a:t>
            </a:r>
            <a:r>
              <a:rPr>
                <a:solidFill>
                  <a:srgbClr val="003B4F"/>
                </a:solidFill>
                <a:latin typeface="Courier"/>
              </a:rPr>
              <a:t>)</a:t>
            </a:r>
            <a:r>
              <a:rPr>
                <a:solidFill>
                  <a:srgbClr val="5E5E5E"/>
                </a:solidFill>
                <a:latin typeface="Courier"/>
              </a:rPr>
              <a:t>;</a:t>
            </a:r>
            <a:br/>
            <a:r>
              <a:rPr>
                <a:solidFill>
                  <a:srgbClr val="003B4F"/>
                </a:solidFill>
                <a:latin typeface="Courier"/>
              </a:rPr>
              <a:t>let BRIGHTNESS</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4.0</a:t>
            </a:r>
            <a:r>
              <a:rPr>
                <a:solidFill>
                  <a:srgbClr val="5E5E5E"/>
                </a:solidFill>
                <a:latin typeface="Courier"/>
              </a:rPr>
              <a:t>;</a:t>
            </a:r>
            <a:br/>
            <a:br/>
            <a:r>
              <a:rPr>
                <a:solidFill>
                  <a:srgbClr val="003B4F"/>
                </a:solidFill>
                <a:latin typeface="Courier"/>
              </a:rPr>
              <a:t>let PI</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3.14159</a:t>
            </a:r>
            <a:r>
              <a:rPr>
                <a:solidFill>
                  <a:srgbClr val="5E5E5E"/>
                </a:solidFill>
                <a:latin typeface="Courier"/>
              </a:rPr>
              <a:t>;</a:t>
            </a:r>
            <a:br/>
            <a:br/>
            <a:r>
              <a:rPr>
                <a:solidFill>
                  <a:srgbClr val="003B4F"/>
                </a:solidFill>
                <a:latin typeface="Courier"/>
              </a:rPr>
              <a:t>fn curveRemapUV(uv_in</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-&gt;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br/>
            <a:r>
              <a:rPr>
                <a:solidFill>
                  <a:srgbClr val="003B4F"/>
                </a:solidFill>
                <a:latin typeface="Courier"/>
              </a:rPr>
              <a:t>    var uv_out</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br/>
            <a:br/>
            <a:r>
              <a:rPr>
                <a:solidFill>
                  <a:srgbClr val="003B4F"/>
                </a:solidFill>
                <a:latin typeface="Courier"/>
              </a:rPr>
              <a:t>    </a:t>
            </a:r>
            <a:r>
              <a:rPr>
                <a:solidFill>
                  <a:srgbClr val="5E5E5E"/>
                </a:solidFill>
                <a:latin typeface="Courier"/>
              </a:rPr>
              <a:t>// as we near the edge of our screen apply greater distortion using a cubic function</a:t>
            </a:r>
            <a:br/>
            <a:r>
              <a:rPr>
                <a:solidFill>
                  <a:srgbClr val="003B4F"/>
                </a:solidFill>
                <a:latin typeface="Courier"/>
              </a:rPr>
              <a:t>    uv_out </a:t>
            </a:r>
            <a:r>
              <a:rPr>
                <a:solidFill>
                  <a:srgbClr val="5E5E5E"/>
                </a:solidFill>
                <a:latin typeface="Courier"/>
              </a:rPr>
              <a:t>=</a:t>
            </a:r>
            <a:r>
              <a:rPr>
                <a:solidFill>
                  <a:srgbClr val="003B4F"/>
                </a:solidFill>
                <a:latin typeface="Courier"/>
              </a:rPr>
              <a:t> uv_in </a:t>
            </a:r>
            <a:r>
              <a:rPr>
                <a:solidFill>
                  <a:srgbClr val="5E5E5E"/>
                </a:solidFill>
                <a:latin typeface="Courier"/>
              </a:rPr>
              <a:t>*</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5E5E5E"/>
                </a:solidFill>
                <a:latin typeface="Courier"/>
              </a:rPr>
              <a:t>;</a:t>
            </a:r>
            <a:br/>
            <a:r>
              <a:rPr>
                <a:solidFill>
                  <a:srgbClr val="003B4F"/>
                </a:solidFill>
                <a:latin typeface="Courier"/>
              </a:rPr>
              <a:t>    var offset</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 abs(uv_out</a:t>
            </a:r>
            <a:r>
              <a:rPr>
                <a:solidFill>
                  <a:srgbClr val="5E5E5E"/>
                </a:solidFill>
                <a:latin typeface="Courier"/>
              </a:rPr>
              <a:t>.</a:t>
            </a:r>
            <a:r>
              <a:rPr>
                <a:solidFill>
                  <a:srgbClr val="003B4F"/>
                </a:solidFill>
                <a:latin typeface="Courier"/>
              </a:rPr>
              <a:t>yx) </a:t>
            </a:r>
            <a:r>
              <a:rPr>
                <a:solidFill>
                  <a:srgbClr val="5E5E5E"/>
                </a:solidFill>
                <a:latin typeface="Courier"/>
              </a:rPr>
              <a:t>/</a:t>
            </a:r>
            <a:r>
              <a:rPr>
                <a:solidFill>
                  <a:srgbClr val="003B4F"/>
                </a:solidFill>
                <a:latin typeface="Courier"/>
              </a:rPr>
              <a:t> CURVATURE</a:t>
            </a:r>
            <a:r>
              <a:rPr>
                <a:solidFill>
                  <a:srgbClr val="5E5E5E"/>
                </a:solidFill>
                <a:latin typeface="Courier"/>
              </a:rPr>
              <a:t>;</a:t>
            </a:r>
            <a:br/>
            <a:br/>
            <a:r>
              <a:rPr>
                <a:solidFill>
                  <a:srgbClr val="003B4F"/>
                </a:solidFill>
                <a:latin typeface="Courier"/>
              </a:rPr>
              <a:t>    uv_out </a:t>
            </a:r>
            <a:r>
              <a:rPr>
                <a:solidFill>
                  <a:srgbClr val="5E5E5E"/>
                </a:solidFill>
                <a:latin typeface="Courier"/>
              </a:rPr>
              <a:t>=</a:t>
            </a:r>
            <a:r>
              <a:rPr>
                <a:solidFill>
                  <a:srgbClr val="003B4F"/>
                </a:solidFill>
                <a:latin typeface="Courier"/>
              </a:rPr>
              <a:t> uv_out </a:t>
            </a:r>
            <a:r>
              <a:rPr>
                <a:solidFill>
                  <a:srgbClr val="5E5E5E"/>
                </a:solidFill>
                <a:latin typeface="Courier"/>
              </a:rPr>
              <a:t>+</a:t>
            </a:r>
            <a:r>
              <a:rPr>
                <a:solidFill>
                  <a:srgbClr val="003B4F"/>
                </a:solidFill>
                <a:latin typeface="Courier"/>
              </a:rPr>
              <a:t> uv_out </a:t>
            </a:r>
            <a:r>
              <a:rPr>
                <a:solidFill>
                  <a:srgbClr val="5E5E5E"/>
                </a:solidFill>
                <a:latin typeface="Courier"/>
              </a:rPr>
              <a:t>*</a:t>
            </a:r>
            <a:r>
              <a:rPr>
                <a:solidFill>
                  <a:srgbClr val="003B4F"/>
                </a:solidFill>
                <a:latin typeface="Courier"/>
              </a:rPr>
              <a:t> offset </a:t>
            </a:r>
            <a:r>
              <a:rPr>
                <a:solidFill>
                  <a:srgbClr val="5E5E5E"/>
                </a:solidFill>
                <a:latin typeface="Courier"/>
              </a:rPr>
              <a:t>*</a:t>
            </a:r>
            <a:r>
              <a:rPr>
                <a:solidFill>
                  <a:srgbClr val="003B4F"/>
                </a:solidFill>
                <a:latin typeface="Courier"/>
              </a:rPr>
              <a:t> offset</a:t>
            </a:r>
            <a:r>
              <a:rPr>
                <a:solidFill>
                  <a:srgbClr val="5E5E5E"/>
                </a:solidFill>
                <a:latin typeface="Courier"/>
              </a:rPr>
              <a:t>;</a:t>
            </a:r>
            <a:br/>
            <a:r>
              <a:rPr>
                <a:solidFill>
                  <a:srgbClr val="003B4F"/>
                </a:solidFill>
                <a:latin typeface="Courier"/>
              </a:rPr>
              <a:t>    return uv_out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5E5E5E"/>
                </a:solidFill>
                <a:latin typeface="Courier"/>
              </a:rPr>
              <a:t>;</a:t>
            </a:r>
            <a:br/>
            <a:r>
              <a:rPr>
                <a:solidFill>
                  <a:srgbClr val="5E5E5E"/>
                </a:solidFill>
                <a:latin typeface="Courier"/>
              </a:rPr>
              <a:t>}</a:t>
            </a:r>
            <a:br/>
            <a:br/>
            <a:r>
              <a:rPr>
                <a:solidFill>
                  <a:srgbClr val="003B4F"/>
                </a:solidFill>
                <a:latin typeface="Courier"/>
              </a:rPr>
              <a:t>fn scanLineIntensity(uv_in</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5E5E5E"/>
                </a:solidFill>
                <a:latin typeface="Courier"/>
              </a:rPr>
              <a:t>,</a:t>
            </a:r>
            <a:r>
              <a:rPr>
                <a:solidFill>
                  <a:srgbClr val="003B4F"/>
                </a:solidFill>
                <a:latin typeface="Courier"/>
              </a:rPr>
              <a:t> resolution</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5E5E5E"/>
                </a:solidFill>
                <a:latin typeface="Courier"/>
              </a:rPr>
              <a:t>,</a:t>
            </a:r>
            <a:r>
              <a:rPr>
                <a:solidFill>
                  <a:srgbClr val="003B4F"/>
                </a:solidFill>
                <a:latin typeface="Courier"/>
              </a:rPr>
              <a:t> opacity</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-&gt;</a:t>
            </a:r>
            <a:r>
              <a:rPr>
                <a:solidFill>
                  <a:srgbClr val="003B4F"/>
                </a:solidFill>
                <a:latin typeface="Courier"/>
              </a:rPr>
              <a:t>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br/>
            <a:r>
              <a:rPr>
                <a:solidFill>
                  <a:srgbClr val="003B4F"/>
                </a:solidFill>
                <a:latin typeface="Courier"/>
              </a:rPr>
              <a:t>     var intensity</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r>
              <a:rPr>
                <a:solidFill>
                  <a:srgbClr val="003B4F"/>
                </a:solidFill>
                <a:latin typeface="Courier"/>
              </a:rPr>
              <a:t> sin(uv_in </a:t>
            </a:r>
            <a:r>
              <a:rPr>
                <a:solidFill>
                  <a:srgbClr val="5E5E5E"/>
                </a:solidFill>
                <a:latin typeface="Courier"/>
              </a:rPr>
              <a:t>*</a:t>
            </a:r>
            <a:r>
              <a:rPr>
                <a:solidFill>
                  <a:srgbClr val="003B4F"/>
                </a:solidFill>
                <a:latin typeface="Courier"/>
              </a:rPr>
              <a:t> resolution </a:t>
            </a:r>
            <a:r>
              <a:rPr>
                <a:solidFill>
                  <a:srgbClr val="5E5E5E"/>
                </a:solidFill>
                <a:latin typeface="Courier"/>
              </a:rPr>
              <a:t>*</a:t>
            </a:r>
            <a:r>
              <a:rPr>
                <a:solidFill>
                  <a:srgbClr val="003B4F"/>
                </a:solidFill>
                <a:latin typeface="Courier"/>
              </a:rPr>
              <a:t> PI </a:t>
            </a:r>
            <a:r>
              <a:rPr>
                <a:solidFill>
                  <a:srgbClr val="5E5E5E"/>
                </a:solidFill>
                <a:latin typeface="Courier"/>
              </a:rPr>
              <a:t>*</a:t>
            </a:r>
            <a:r>
              <a:rPr>
                <a:solidFill>
                  <a:srgbClr val="003B4F"/>
                </a:solidFill>
                <a:latin typeface="Courier"/>
              </a:rPr>
              <a:t> </a:t>
            </a:r>
            <a:r>
              <a:rPr>
                <a:solidFill>
                  <a:srgbClr val="AD0000"/>
                </a:solidFill>
                <a:latin typeface="Courier"/>
              </a:rPr>
              <a:t>2.0</a:t>
            </a:r>
            <a:r>
              <a:rPr>
                <a:solidFill>
                  <a:srgbClr val="003B4F"/>
                </a:solidFill>
                <a:latin typeface="Courier"/>
              </a:rPr>
              <a:t>)</a:t>
            </a:r>
            <a:r>
              <a:rPr>
                <a:solidFill>
                  <a:srgbClr val="5E5E5E"/>
                </a:solidFill>
                <a:latin typeface="Courier"/>
              </a:rPr>
              <a:t>;</a:t>
            </a:r>
            <a:br/>
            <a:r>
              <a:rPr>
                <a:solidFill>
                  <a:srgbClr val="003B4F"/>
                </a:solidFill>
                <a:latin typeface="Courier"/>
              </a:rPr>
              <a:t>     intensity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intensity)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0.1</a:t>
            </a:r>
            <a:r>
              <a:rPr>
                <a:solidFill>
                  <a:srgbClr val="5E5E5E"/>
                </a:solidFill>
                <a:latin typeface="Courier"/>
              </a:rPr>
              <a:t>;</a:t>
            </a:r>
            <a:br/>
            <a:r>
              <a:rPr>
                <a:solidFill>
                  <a:srgbClr val="003B4F"/>
                </a:solidFill>
                <a:latin typeface="Courier"/>
              </a:rPr>
              <a:t>     return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(vec3</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(pow(intensity</a:t>
            </a:r>
            <a:r>
              <a:rPr>
                <a:solidFill>
                  <a:srgbClr val="5E5E5E"/>
                </a:solidFill>
                <a:latin typeface="Courier"/>
              </a:rPr>
              <a:t>,</a:t>
            </a:r>
            <a:r>
              <a:rPr>
                <a:solidFill>
                  <a:srgbClr val="003B4F"/>
                </a:solidFill>
                <a:latin typeface="Courier"/>
              </a:rPr>
              <a:t> opacity))</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003B4F"/>
                </a:solidFill>
                <a:latin typeface="Courier"/>
              </a:rPr>
              <a:t> </a:t>
            </a:r>
            <a:r>
              <a:rPr>
                <a:solidFill>
                  <a:srgbClr val="5E5E5E"/>
                </a:solidFill>
                <a:latin typeface="Courier"/>
              </a:rPr>
              <a:t>}</a:t>
            </a:r>
            <a:br/>
            <a:br/>
            <a:r>
              <a:rPr>
                <a:solidFill>
                  <a:srgbClr val="003B4F"/>
                </a:solidFill>
                <a:latin typeface="Courier"/>
              </a:rPr>
              <a:t>fn vignetteIntensity(uv_in</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resolution</a:t>
            </a:r>
            <a:r>
              <a:rPr>
                <a:solidFill>
                  <a:srgbClr val="5E5E5E"/>
                </a:solidFill>
                <a:latin typeface="Courier"/>
              </a:rPr>
              <a:t>:</a:t>
            </a:r>
            <a:r>
              <a:rPr>
                <a:solidFill>
                  <a:srgbClr val="003B4F"/>
                </a:solidFill>
                <a:latin typeface="Courier"/>
              </a:rPr>
              <a:t> vec2</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opacity</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5E5E5E"/>
                </a:solidFill>
                <a:latin typeface="Courier"/>
              </a:rPr>
              <a:t>,</a:t>
            </a:r>
            <a:r>
              <a:rPr>
                <a:solidFill>
                  <a:srgbClr val="003B4F"/>
                </a:solidFill>
                <a:latin typeface="Courier"/>
              </a:rPr>
              <a:t> roundness</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-&gt;</a:t>
            </a:r>
            <a:r>
              <a:rPr>
                <a:solidFill>
                  <a:srgbClr val="003B4F"/>
                </a:solidFill>
                <a:latin typeface="Courier"/>
              </a:rPr>
              <a:t>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br/>
            <a:r>
              <a:rPr>
                <a:solidFill>
                  <a:srgbClr val="003B4F"/>
                </a:solidFill>
                <a:latin typeface="Courier"/>
              </a:rPr>
              <a:t>    var intensity</a:t>
            </a:r>
            <a:r>
              <a:rPr>
                <a:solidFill>
                  <a:srgbClr val="5E5E5E"/>
                </a:solidFill>
                <a:latin typeface="Courier"/>
              </a:rPr>
              <a:t>:</a:t>
            </a:r>
            <a:r>
              <a:rPr>
                <a:solidFill>
                  <a:srgbClr val="003B4F"/>
                </a:solidFill>
                <a:latin typeface="Courier"/>
              </a:rPr>
              <a:t> </a:t>
            </a:r>
            <a:r>
              <a:rPr>
                <a:solidFill>
                  <a:srgbClr val="AD0000"/>
                </a:solidFill>
                <a:latin typeface="Courier"/>
              </a:rPr>
              <a:t>f32</a:t>
            </a:r>
            <a:r>
              <a:rPr>
                <a:solidFill>
                  <a:srgbClr val="003B4F"/>
                </a:solidFill>
                <a:latin typeface="Courier"/>
              </a:rPr>
              <a:t> </a:t>
            </a:r>
            <a:r>
              <a:rPr>
                <a:solidFill>
                  <a:srgbClr val="5E5E5E"/>
                </a:solidFill>
                <a:latin typeface="Courier"/>
              </a:rPr>
              <a:t>=</a:t>
            </a:r>
            <a:r>
              <a:rPr>
                <a:solidFill>
                  <a:srgbClr val="003B4F"/>
                </a:solidFill>
                <a:latin typeface="Courier"/>
              </a:rPr>
              <a:t> uv_in</a:t>
            </a:r>
            <a:r>
              <a:rPr>
                <a:solidFill>
                  <a:srgbClr val="5E5E5E"/>
                </a:solidFill>
                <a:latin typeface="Courier"/>
              </a:rPr>
              <a:t>.</a:t>
            </a:r>
            <a:r>
              <a:rPr>
                <a:solidFill>
                  <a:srgbClr val="003B4F"/>
                </a:solidFill>
                <a:latin typeface="Courier"/>
              </a:rPr>
              <a:t>x </a:t>
            </a:r>
            <a:r>
              <a:rPr>
                <a:solidFill>
                  <a:srgbClr val="5E5E5E"/>
                </a:solidFill>
                <a:latin typeface="Courier"/>
              </a:rPr>
              <a:t>*</a:t>
            </a:r>
            <a:r>
              <a:rPr>
                <a:solidFill>
                  <a:srgbClr val="003B4F"/>
                </a:solidFill>
                <a:latin typeface="Courier"/>
              </a:rPr>
              <a:t> uv_in</a:t>
            </a:r>
            <a:r>
              <a:rPr>
                <a:solidFill>
                  <a:srgbClr val="5E5E5E"/>
                </a:solidFill>
                <a:latin typeface="Courier"/>
              </a:rPr>
              <a:t>.</a:t>
            </a:r>
            <a:r>
              <a:rPr>
                <a:solidFill>
                  <a:srgbClr val="003B4F"/>
                </a:solidFill>
                <a:latin typeface="Courier"/>
              </a:rPr>
              <a:t>y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a:t>
            </a:r>
            <a:r>
              <a:rPr>
                <a:solidFill>
                  <a:srgbClr val="003B4F"/>
                </a:solidFill>
                <a:latin typeface="Courier"/>
              </a:rPr>
              <a:t> uv_in</a:t>
            </a:r>
            <a:r>
              <a:rPr>
                <a:solidFill>
                  <a:srgbClr val="5E5E5E"/>
                </a:solidFill>
                <a:latin typeface="Courier"/>
              </a:rPr>
              <a:t>.</a:t>
            </a:r>
            <a:r>
              <a:rPr>
                <a:solidFill>
                  <a:srgbClr val="003B4F"/>
                </a:solidFill>
                <a:latin typeface="Courier"/>
              </a:rPr>
              <a:t>x)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a:t>
            </a:r>
            <a:r>
              <a:rPr>
                <a:solidFill>
                  <a:srgbClr val="003B4F"/>
                </a:solidFill>
                <a:latin typeface="Courier"/>
              </a:rPr>
              <a:t> uv_in</a:t>
            </a:r>
            <a:r>
              <a:rPr>
                <a:solidFill>
                  <a:srgbClr val="5E5E5E"/>
                </a:solidFill>
                <a:latin typeface="Courier"/>
              </a:rPr>
              <a:t>.</a:t>
            </a:r>
            <a:r>
              <a:rPr>
                <a:solidFill>
                  <a:srgbClr val="003B4F"/>
                </a:solidFill>
                <a:latin typeface="Courier"/>
              </a:rPr>
              <a:t>y)</a:t>
            </a:r>
            <a:r>
              <a:rPr>
                <a:solidFill>
                  <a:srgbClr val="5E5E5E"/>
                </a:solidFill>
                <a:latin typeface="Courier"/>
              </a:rPr>
              <a:t>;</a:t>
            </a:r>
            <a:br/>
            <a:r>
              <a:rPr>
                <a:solidFill>
                  <a:srgbClr val="003B4F"/>
                </a:solidFill>
                <a:latin typeface="Courier"/>
              </a:rPr>
              <a:t>    return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(vec3</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(clamp(pow((resolution</a:t>
            </a:r>
            <a:r>
              <a:rPr>
                <a:solidFill>
                  <a:srgbClr val="5E5E5E"/>
                </a:solidFill>
                <a:latin typeface="Courier"/>
              </a:rPr>
              <a:t>.</a:t>
            </a:r>
            <a:r>
              <a:rPr>
                <a:solidFill>
                  <a:srgbClr val="003B4F"/>
                </a:solidFill>
                <a:latin typeface="Courier"/>
              </a:rPr>
              <a:t>x </a:t>
            </a:r>
            <a:r>
              <a:rPr>
                <a:solidFill>
                  <a:srgbClr val="5E5E5E"/>
                </a:solidFill>
                <a:latin typeface="Courier"/>
              </a:rPr>
              <a:t>/</a:t>
            </a:r>
            <a:r>
              <a:rPr>
                <a:solidFill>
                  <a:srgbClr val="003B4F"/>
                </a:solidFill>
                <a:latin typeface="Courier"/>
              </a:rPr>
              <a:t> roundness) </a:t>
            </a:r>
            <a:r>
              <a:rPr>
                <a:solidFill>
                  <a:srgbClr val="5E5E5E"/>
                </a:solidFill>
                <a:latin typeface="Courier"/>
              </a:rPr>
              <a:t>*</a:t>
            </a:r>
            <a:r>
              <a:rPr>
                <a:solidFill>
                  <a:srgbClr val="003B4F"/>
                </a:solidFill>
                <a:latin typeface="Courier"/>
              </a:rPr>
              <a:t> intensity</a:t>
            </a:r>
            <a:r>
              <a:rPr>
                <a:solidFill>
                  <a:srgbClr val="5E5E5E"/>
                </a:solidFill>
                <a:latin typeface="Courier"/>
              </a:rPr>
              <a:t>,</a:t>
            </a:r>
            <a:r>
              <a:rPr>
                <a:solidFill>
                  <a:srgbClr val="003B4F"/>
                </a:solidFill>
                <a:latin typeface="Courier"/>
              </a:rPr>
              <a:t> opacity)</a:t>
            </a:r>
            <a:r>
              <a:rPr>
                <a:solidFill>
                  <a:srgbClr val="5E5E5E"/>
                </a:solidFill>
                <a:latin typeface="Courier"/>
              </a:rPr>
              <a:t>,</a:t>
            </a:r>
            <a:r>
              <a:rPr>
                <a:solidFill>
                  <a:srgbClr val="003B4F"/>
                </a:solidFill>
                <a:latin typeface="Courier"/>
              </a:rPr>
              <a:t> </a:t>
            </a:r>
            <a:r>
              <a:rPr>
                <a:solidFill>
                  <a:srgbClr val="AD0000"/>
                </a:solidFill>
                <a:latin typeface="Courier"/>
              </a:rPr>
              <a:t>0.0</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5E5E5E"/>
                </a:solidFill>
                <a:latin typeface="Courier"/>
              </a:rPr>
              <a:t>}</a:t>
            </a:r>
            <a:br/>
            <a:br/>
            <a:r>
              <a:rPr>
                <a:solidFill>
                  <a:srgbClr val="5E5E5E"/>
                </a:solidFill>
                <a:latin typeface="Courier"/>
              </a:rPr>
              <a:t>@</a:t>
            </a:r>
            <a:r>
              <a:rPr>
                <a:solidFill>
                  <a:srgbClr val="003B4F"/>
                </a:solidFill>
                <a:latin typeface="Courier"/>
              </a:rPr>
              <a:t>vertex</a:t>
            </a:r>
            <a:br/>
            <a:r>
              <a:rPr>
                <a:solidFill>
                  <a:srgbClr val="5E5E5E"/>
                </a:solidFill>
                <a:latin typeface="Courier"/>
              </a:rPr>
              <a:t>...</a:t>
            </a:r>
            <a:r>
              <a:rPr>
                <a:solidFill>
                  <a:srgbClr val="003B4F"/>
                </a:solidFill>
                <a:latin typeface="Courier"/>
              </a:rPr>
              <a:t>snip</a:t>
            </a:r>
            <a:r>
              <a:rPr>
                <a:solidFill>
                  <a:srgbClr val="5E5E5E"/>
                </a:solidFill>
                <a:latin typeface="Courier"/>
              </a:rPr>
              <a:t>...</a:t>
            </a:r>
            <a:br/>
            <a:br/>
            <a:r>
              <a:rPr>
                <a:solidFill>
                  <a:srgbClr val="5E5E5E"/>
                </a:solidFill>
                <a:latin typeface="Courier"/>
              </a:rPr>
              <a:t>@</a:t>
            </a:r>
            <a:r>
              <a:rPr>
                <a:solidFill>
                  <a:srgbClr val="003B4F"/>
                </a:solidFill>
                <a:latin typeface="Courier"/>
              </a:rPr>
              <a:t>fragment</a:t>
            </a:r>
            <a:br/>
            <a:r>
              <a:rPr>
                <a:solidFill>
                  <a:srgbClr val="003B4F"/>
                </a:solidFill>
                <a:latin typeface="Courier"/>
              </a:rPr>
              <a:t>fn fs_main(</a:t>
            </a:r>
            <a:br/>
            <a:r>
              <a:rPr>
                <a:solidFill>
                  <a:srgbClr val="003B4F"/>
                </a:solidFill>
                <a:latin typeface="Courier"/>
              </a:rPr>
              <a:t>    vs_out</a:t>
            </a:r>
            <a:r>
              <a:rPr>
                <a:solidFill>
                  <a:srgbClr val="5E5E5E"/>
                </a:solidFill>
                <a:latin typeface="Courier"/>
              </a:rPr>
              <a:t>:</a:t>
            </a:r>
            <a:r>
              <a:rPr>
                <a:solidFill>
                  <a:srgbClr val="003B4F"/>
                </a:solidFill>
                <a:latin typeface="Courier"/>
              </a:rPr>
              <a:t> VertexOutput</a:t>
            </a:r>
            <a:b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location(</a:t>
            </a:r>
            <a:r>
              <a:rPr>
                <a:solidFill>
                  <a:srgbClr val="AD0000"/>
                </a:solidFill>
                <a:latin typeface="Courier"/>
              </a:rPr>
              <a:t>0</a:t>
            </a:r>
            <a:r>
              <a:rPr>
                <a:solidFill>
                  <a:srgbClr val="003B4F"/>
                </a:solidFill>
                <a:latin typeface="Courier"/>
              </a:rPr>
              <a:t>)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br/>
            <a:r>
              <a:rPr>
                <a:solidFill>
                  <a:srgbClr val="003B4F"/>
                </a:solidFill>
                <a:latin typeface="Courier"/>
              </a:rPr>
              <a:t>    var remapped_tex_coords </a:t>
            </a:r>
            <a:r>
              <a:rPr>
                <a:solidFill>
                  <a:srgbClr val="5E5E5E"/>
                </a:solidFill>
                <a:latin typeface="Courier"/>
              </a:rPr>
              <a:t>=</a:t>
            </a:r>
            <a:r>
              <a:rPr>
                <a:solidFill>
                  <a:srgbClr val="003B4F"/>
                </a:solidFill>
                <a:latin typeface="Courier"/>
              </a:rPr>
              <a:t> curveRemapUV(vs_out</a:t>
            </a:r>
            <a:r>
              <a:rPr>
                <a:solidFill>
                  <a:srgbClr val="5E5E5E"/>
                </a:solidFill>
                <a:latin typeface="Courier"/>
              </a:rPr>
              <a:t>.</a:t>
            </a:r>
            <a:r>
              <a:rPr>
                <a:solidFill>
                  <a:srgbClr val="003B4F"/>
                </a:solidFill>
                <a:latin typeface="Courier"/>
              </a:rPr>
              <a:t>tex_coords)</a:t>
            </a:r>
            <a:r>
              <a:rPr>
                <a:solidFill>
                  <a:srgbClr val="5E5E5E"/>
                </a:solidFill>
                <a:latin typeface="Courier"/>
              </a:rPr>
              <a:t>;</a:t>
            </a:r>
            <a:br/>
            <a:r>
              <a:rPr>
                <a:solidFill>
                  <a:srgbClr val="003B4F"/>
                </a:solidFill>
                <a:latin typeface="Courier"/>
              </a:rPr>
              <a:t>    var color</a:t>
            </a:r>
            <a:r>
              <a:rPr>
                <a:solidFill>
                  <a:srgbClr val="5E5E5E"/>
                </a:solidFill>
                <a:latin typeface="Courier"/>
              </a:rPr>
              <a:t>:</a:t>
            </a:r>
            <a:r>
              <a:rPr>
                <a:solidFill>
                  <a:srgbClr val="003B4F"/>
                </a:solidFill>
                <a:latin typeface="Courier"/>
              </a:rPr>
              <a:t>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 </a:t>
            </a:r>
            <a:r>
              <a:rPr>
                <a:solidFill>
                  <a:srgbClr val="5E5E5E"/>
                </a:solidFill>
                <a:latin typeface="Courier"/>
              </a:rPr>
              <a:t>=</a:t>
            </a:r>
            <a:r>
              <a:rPr>
                <a:solidFill>
                  <a:srgbClr val="003B4F"/>
                </a:solidFill>
                <a:latin typeface="Courier"/>
              </a:rPr>
              <a:t> textureSample(r_texture</a:t>
            </a:r>
            <a:r>
              <a:rPr>
                <a:solidFill>
                  <a:srgbClr val="5E5E5E"/>
                </a:solidFill>
                <a:latin typeface="Courier"/>
              </a:rPr>
              <a:t>,</a:t>
            </a:r>
            <a:r>
              <a:rPr>
                <a:solidFill>
                  <a:srgbClr val="003B4F"/>
                </a:solidFill>
                <a:latin typeface="Courier"/>
              </a:rPr>
              <a:t> r_sampler</a:t>
            </a:r>
            <a:r>
              <a:rPr>
                <a:solidFill>
                  <a:srgbClr val="5E5E5E"/>
                </a:solidFill>
                <a:latin typeface="Courier"/>
              </a:rPr>
              <a:t>,</a:t>
            </a:r>
            <a:r>
              <a:rPr>
                <a:solidFill>
                  <a:srgbClr val="003B4F"/>
                </a:solidFill>
                <a:latin typeface="Courier"/>
              </a:rPr>
              <a:t> remapped_tex_coords)</a:t>
            </a:r>
            <a:r>
              <a:rPr>
                <a:solidFill>
                  <a:srgbClr val="5E5E5E"/>
                </a:solidFill>
                <a:latin typeface="Courier"/>
              </a:rPr>
              <a:t>;</a:t>
            </a:r>
            <a:br/>
            <a:r>
              <a:rPr>
                <a:solidFill>
                  <a:srgbClr val="003B4F"/>
                </a:solidFill>
                <a:latin typeface="Courier"/>
              </a:rPr>
              <a:t>    </a:t>
            </a:r>
            <a:br/>
            <a:r>
              <a:rPr>
                <a:solidFill>
                  <a:srgbClr val="003B4F"/>
                </a:solidFill>
                <a:latin typeface="Courier"/>
              </a:rPr>
              <a:t>    color </a:t>
            </a:r>
            <a:r>
              <a:rPr>
                <a:solidFill>
                  <a:srgbClr val="5E5E5E"/>
                </a:solidFill>
                <a:latin typeface="Courier"/>
              </a:rPr>
              <a:t>*=</a:t>
            </a:r>
            <a:r>
              <a:rPr>
                <a:solidFill>
                  <a:srgbClr val="003B4F"/>
                </a:solidFill>
                <a:latin typeface="Courier"/>
              </a:rPr>
              <a:t> vignetteIntensity(remapped_tex_coords</a:t>
            </a:r>
            <a:r>
              <a:rPr>
                <a:solidFill>
                  <a:srgbClr val="5E5E5E"/>
                </a:solidFill>
                <a:latin typeface="Courier"/>
              </a:rPr>
              <a:t>,</a:t>
            </a:r>
            <a:r>
              <a:rPr>
                <a:solidFill>
                  <a:srgbClr val="003B4F"/>
                </a:solidFill>
                <a:latin typeface="Courier"/>
              </a:rPr>
              <a:t> RESOLUTION</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5E5E5E"/>
                </a:solidFill>
                <a:latin typeface="Courier"/>
              </a:rPr>
              <a:t>,</a:t>
            </a:r>
            <a:r>
              <a:rPr>
                <a:solidFill>
                  <a:srgbClr val="003B4F"/>
                </a:solidFill>
                <a:latin typeface="Courier"/>
              </a:rPr>
              <a:t> </a:t>
            </a:r>
            <a:r>
              <a:rPr>
                <a:solidFill>
                  <a:srgbClr val="AD0000"/>
                </a:solidFill>
                <a:latin typeface="Courier"/>
              </a:rPr>
              <a:t>2.0</a:t>
            </a:r>
            <a:r>
              <a:rPr>
                <a:solidFill>
                  <a:srgbClr val="003B4F"/>
                </a:solidFill>
                <a:latin typeface="Courier"/>
              </a:rPr>
              <a:t>)</a:t>
            </a:r>
            <a:r>
              <a:rPr>
                <a:solidFill>
                  <a:srgbClr val="5E5E5E"/>
                </a:solidFill>
                <a:latin typeface="Courier"/>
              </a:rPr>
              <a:t>;</a:t>
            </a:r>
            <a:br/>
            <a:r>
              <a:rPr>
                <a:solidFill>
                  <a:srgbClr val="003B4F"/>
                </a:solidFill>
                <a:latin typeface="Courier"/>
              </a:rPr>
              <a:t>    </a:t>
            </a:r>
            <a:br/>
            <a:r>
              <a:rPr>
                <a:solidFill>
                  <a:srgbClr val="003B4F"/>
                </a:solidFill>
                <a:latin typeface="Courier"/>
              </a:rPr>
              <a:t>    color </a:t>
            </a:r>
            <a:r>
              <a:rPr>
                <a:solidFill>
                  <a:srgbClr val="5E5E5E"/>
                </a:solidFill>
                <a:latin typeface="Courier"/>
              </a:rPr>
              <a:t>*=</a:t>
            </a:r>
            <a:r>
              <a:rPr>
                <a:solidFill>
                  <a:srgbClr val="003B4F"/>
                </a:solidFill>
                <a:latin typeface="Courier"/>
              </a:rPr>
              <a:t> scanLineIntensity(remapped_tex_coords</a:t>
            </a:r>
            <a:r>
              <a:rPr>
                <a:solidFill>
                  <a:srgbClr val="5E5E5E"/>
                </a:solidFill>
                <a:latin typeface="Courier"/>
              </a:rPr>
              <a:t>.</a:t>
            </a:r>
            <a:r>
              <a:rPr>
                <a:solidFill>
                  <a:srgbClr val="003B4F"/>
                </a:solidFill>
                <a:latin typeface="Courier"/>
              </a:rPr>
              <a:t>x</a:t>
            </a:r>
            <a:r>
              <a:rPr>
                <a:solidFill>
                  <a:srgbClr val="5E5E5E"/>
                </a:solidFill>
                <a:latin typeface="Courier"/>
              </a:rPr>
              <a:t>,</a:t>
            </a:r>
            <a:r>
              <a:rPr>
                <a:solidFill>
                  <a:srgbClr val="003B4F"/>
                </a:solidFill>
                <a:latin typeface="Courier"/>
              </a:rPr>
              <a:t> RESOLUTION</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003B4F"/>
                </a:solidFill>
                <a:latin typeface="Courier"/>
              </a:rPr>
              <a:t>    color </a:t>
            </a:r>
            <a:r>
              <a:rPr>
                <a:solidFill>
                  <a:srgbClr val="5E5E5E"/>
                </a:solidFill>
                <a:latin typeface="Courier"/>
              </a:rPr>
              <a:t>*=</a:t>
            </a:r>
            <a:r>
              <a:rPr>
                <a:solidFill>
                  <a:srgbClr val="003B4F"/>
                </a:solidFill>
                <a:latin typeface="Courier"/>
              </a:rPr>
              <a:t> scanLineIntensity(remapped_tex_coords</a:t>
            </a:r>
            <a:r>
              <a:rPr>
                <a:solidFill>
                  <a:srgbClr val="5E5E5E"/>
                </a:solidFill>
                <a:latin typeface="Courier"/>
              </a:rPr>
              <a:t>.</a:t>
            </a:r>
            <a:r>
              <a:rPr>
                <a:solidFill>
                  <a:srgbClr val="003B4F"/>
                </a:solidFill>
                <a:latin typeface="Courier"/>
              </a:rPr>
              <a:t>y</a:t>
            </a:r>
            <a:r>
              <a:rPr>
                <a:solidFill>
                  <a:srgbClr val="5E5E5E"/>
                </a:solidFill>
                <a:latin typeface="Courier"/>
              </a:rPr>
              <a:t>,</a:t>
            </a:r>
            <a:r>
              <a:rPr>
                <a:solidFill>
                  <a:srgbClr val="003B4F"/>
                </a:solidFill>
                <a:latin typeface="Courier"/>
              </a:rPr>
              <a:t> RESOLUTION</a:t>
            </a:r>
            <a:r>
              <a:rPr>
                <a:solidFill>
                  <a:srgbClr val="5E5E5E"/>
                </a:solidFill>
                <a:latin typeface="Courier"/>
              </a:rPr>
              <a:t>.</a:t>
            </a:r>
            <a:r>
              <a:rPr>
                <a:solidFill>
                  <a:srgbClr val="003B4F"/>
                </a:solidFill>
                <a:latin typeface="Courier"/>
              </a:rPr>
              <a:t>x</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003B4F"/>
                </a:solidFill>
                <a:latin typeface="Courier"/>
              </a:rPr>
              <a:t>    </a:t>
            </a:r>
            <a:br/>
            <a:r>
              <a:rPr>
                <a:solidFill>
                  <a:srgbClr val="003B4F"/>
                </a:solidFill>
                <a:latin typeface="Courier"/>
              </a:rPr>
              <a:t>    return vec4</a:t>
            </a:r>
            <a:r>
              <a:rPr>
                <a:solidFill>
                  <a:srgbClr val="5E5E5E"/>
                </a:solidFill>
                <a:latin typeface="Courier"/>
              </a:rPr>
              <a:t>&lt;</a:t>
            </a:r>
            <a:r>
              <a:rPr>
                <a:solidFill>
                  <a:srgbClr val="AD0000"/>
                </a:solidFill>
                <a:latin typeface="Courier"/>
              </a:rPr>
              <a:t>f32</a:t>
            </a:r>
            <a:r>
              <a:rPr>
                <a:solidFill>
                  <a:srgbClr val="5E5E5E"/>
                </a:solidFill>
                <a:latin typeface="Courier"/>
              </a:rPr>
              <a:t>&gt;</a:t>
            </a:r>
            <a:r>
              <a:rPr>
                <a:solidFill>
                  <a:srgbClr val="003B4F"/>
                </a:solidFill>
                <a:latin typeface="Courier"/>
              </a:rPr>
              <a:t>(color</a:t>
            </a:r>
            <a:r>
              <a:rPr>
                <a:solidFill>
                  <a:srgbClr val="5E5E5E"/>
                </a:solidFill>
                <a:latin typeface="Courier"/>
              </a:rPr>
              <a:t>.</a:t>
            </a:r>
            <a:r>
              <a:rPr>
                <a:solidFill>
                  <a:srgbClr val="003B4F"/>
                </a:solidFill>
                <a:latin typeface="Courier"/>
              </a:rPr>
              <a:t>rgb </a:t>
            </a:r>
            <a:r>
              <a:rPr>
                <a:solidFill>
                  <a:srgbClr val="5E5E5E"/>
                </a:solidFill>
                <a:latin typeface="Courier"/>
              </a:rPr>
              <a:t>*</a:t>
            </a:r>
            <a:r>
              <a:rPr>
                <a:solidFill>
                  <a:srgbClr val="003B4F"/>
                </a:solidFill>
                <a:latin typeface="Courier"/>
              </a:rPr>
              <a:t> BRIGHTNESS</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a:t>
            </a:r>
            <a:r>
              <a:rPr>
                <a:solidFill>
                  <a:srgbClr val="5E5E5E"/>
                </a:solidFill>
                <a:latin typeface="Courier"/>
              </a:rPr>
              <a:t>;</a:t>
            </a:r>
            <a:br/>
            <a:r>
              <a:rPr>
                <a:solidFill>
                  <a:srgbClr val="5E5E5E"/>
                </a:solidFill>
                <a:latin typeface="Courie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グラフィックデバイスとは？</a:t>
            </a:r>
          </a:p>
        </p:txBody>
      </p:sp>
      <p:sp>
        <p:nvSpPr>
          <p:cNvPr id="3" name="Content Placeholder 2"/>
          <p:cNvSpPr>
            <a:spLocks noGrp="1"/>
          </p:cNvSpPr>
          <p:nvPr>
            <p:ph idx="1"/>
          </p:nvPr>
        </p:nvSpPr>
        <p:spPr/>
        <p:txBody>
          <a:bodyPr/>
          <a:lstStyle/>
          <a:p>
            <a:pPr lvl="0"/>
            <a:r>
              <a:rPr/>
              <a:t>Rでは、標準ライブラリでグラフィックス関連の機能も提供されている。具体的には、</a:t>
            </a:r>
          </a:p>
          <a:p>
            <a:pPr lvl="1"/>
            <a:r>
              <a:rPr/>
              <a:t>データを渡せばいい感じにグラフを描いてくれる高レベルな関数（例：</a:t>
            </a:r>
            <a:r>
              <a:rPr>
                <a:latin typeface="Courier"/>
              </a:rPr>
              <a:t>plot()</a:t>
            </a:r>
            <a:r>
              <a:rPr/>
              <a:t> ）</a:t>
            </a:r>
          </a:p>
          <a:p>
            <a:pPr lvl="1"/>
            <a:r>
              <a:rPr/>
              <a:t>高レベルな関数の下で動いている、「線を描く」「四角を描く」みたいな低レベルな関数（例： </a:t>
            </a:r>
            <a:r>
              <a:rPr>
                <a:latin typeface="Courier"/>
              </a:rPr>
              <a:t>grid.lines()</a:t>
            </a:r>
            <a:r>
              <a:rPr/>
              <a:t>）</a:t>
            </a:r>
          </a:p>
          <a:p>
            <a:pPr lvl="0"/>
            <a:r>
              <a:rPr/>
              <a:t>後者の低レベルな関数の命令を実際に描画するのがグラフィックデバイス</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レポジトリ</a:t>
            </a:r>
          </a:p>
        </p:txBody>
      </p:sp>
      <p:sp>
        <p:nvSpPr>
          <p:cNvPr id="3" name="Content Placeholder 2"/>
          <p:cNvSpPr>
            <a:spLocks noGrp="1"/>
          </p:cNvSpPr>
          <p:nvPr>
            <p:ph idx="1"/>
          </p:nvPr>
        </p:nvSpPr>
        <p:spPr/>
        <p:txBody>
          <a:bodyPr/>
          <a:lstStyle/>
          <a:p>
            <a:pPr lvl="0"/>
            <a:r>
              <a:rPr>
                <a:hlinkClick r:id="rId2"/>
              </a:rPr>
              <a:t>https://github.com/yutannihilation/wgpugd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つらかったところ、課題など</a:t>
            </a:r>
          </a:p>
        </p:txBody>
      </p:sp>
      <p:sp>
        <p:nvSpPr>
          <p:cNvPr id="3" name="Content Placeholder 2"/>
          <p:cNvSpPr>
            <a:spLocks noGrp="1"/>
          </p:cNvSpPr>
          <p:nvPr>
            <p:ph idx="1"/>
          </p:nvPr>
        </p:nvSpPr>
        <p:spPr/>
        <p:txBody>
          <a:bodyPr/>
          <a:lstStyle/>
          <a:p>
            <a:pPr lvl="0"/>
            <a:r>
              <a:rPr/>
              <a:t>Rust が panic を起こすと R のセッションが即死してしまいログが残らない。原因究明がむずかしい。</a:t>
            </a:r>
            <a:br/>
            <a:r>
              <a:rPr/>
              <a:t>→　R のセッションなしでも動くように設計を見直す</a:t>
            </a:r>
          </a:p>
          <a:p>
            <a:pPr lvl="0"/>
            <a:r>
              <a:rPr/>
              <a:t>ユーザーから shader などを受け取れるようにしたいけど、bloom のように繰り返し適用するようなポストエフェクトをどう表現すればいいか閃かない</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感想</a:t>
            </a:r>
          </a:p>
        </p:txBody>
      </p:sp>
      <p:sp>
        <p:nvSpPr>
          <p:cNvPr id="3" name="Content Placeholder 2"/>
          <p:cNvSpPr>
            <a:spLocks noGrp="1"/>
          </p:cNvSpPr>
          <p:nvPr>
            <p:ph idx="1"/>
          </p:nvPr>
        </p:nvSpPr>
        <p:spPr/>
        <p:txBody>
          <a:bodyPr/>
          <a:lstStyle/>
          <a:p>
            <a:pPr lvl="0"/>
            <a:r>
              <a:rPr/>
              <a:t>なんとなく、GPU のパワーで爆速！、と思ってたけど、二次元の画像を1枚生成するだけなら CPU の方が速かった。tessellation や GPU とデータをやりとりするためのバッファの準備など、事前のコストがけっこう大きい。（単に私の実装がしょぼいだけ、という可能性もかなりあります）</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参考文献</a:t>
            </a:r>
          </a:p>
        </p:txBody>
      </p:sp>
      <p:sp>
        <p:nvSpPr>
          <p:cNvPr id="3" name="Content Placeholder 2"/>
          <p:cNvSpPr>
            <a:spLocks noGrp="1"/>
          </p:cNvSpPr>
          <p:nvPr>
            <p:ph idx="1"/>
          </p:nvPr>
        </p:nvSpPr>
        <p:spPr/>
        <p:txBody>
          <a:bodyPr/>
          <a:lstStyle/>
          <a:p>
            <a:pPr lvl="0"/>
            <a:r>
              <a:rPr/>
              <a:t>Learn Wgpu: </a:t>
            </a:r>
            <a:r>
              <a:rPr>
                <a:hlinkClick r:id="rId2"/>
              </a:rPr>
              <a:t>https://sotrh.github.io/learn-wgpu/</a:t>
            </a:r>
          </a:p>
          <a:p>
            <a:pPr lvl="0"/>
            <a:r>
              <a:rPr/>
              <a:t>extendr: </a:t>
            </a:r>
            <a:r>
              <a:rPr>
                <a:hlinkClick r:id="rId3"/>
              </a:rPr>
              <a:t>https://extendr.github.io/</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ライセンス</a:t>
            </a:r>
          </a:p>
        </p:txBody>
      </p:sp>
      <p:sp>
        <p:nvSpPr>
          <p:cNvPr id="3" name="Content Placeholder 2"/>
          <p:cNvSpPr>
            <a:spLocks noGrp="1"/>
          </p:cNvSpPr>
          <p:nvPr>
            <p:ph idx="1"/>
          </p:nvPr>
        </p:nvSpPr>
        <p:spPr/>
        <p:txBody>
          <a:bodyPr/>
          <a:lstStyle/>
          <a:p>
            <a:pPr lvl="0"/>
            <a:r>
              <a:rPr/>
              <a:t>dawn のロゴは Google によって作成され、CC-4.0-BY ライセンスで公開されています（ref: </a:t>
            </a:r>
            <a:r>
              <a:rPr>
                <a:hlinkClick r:id="rId2"/>
              </a:rPr>
              <a:t>https://dawn.googlesource.com/dawn/+/HEAD/docs/imgs/</a:t>
            </a:r>
            <a:r>
              <a:rPr/>
              <a:t>）</a:t>
            </a:r>
          </a:p>
          <a:p>
            <a:pPr lvl="0"/>
            <a:r>
              <a:rPr/>
              <a:t>wgpu のロゴは gfx-rs developers によって作成され、MIT ライセンスで公開されています（ref: </a:t>
            </a:r>
            <a:r>
              <a:rPr>
                <a:hlinkClick r:id="rId3"/>
              </a:rPr>
              <a:t>https://github.com/gfx-rs/wgpu/blob/master/logo.png</a:t>
            </a:r>
            <a:r>
              <a:rPr/>
              <a:t>）</a:t>
            </a:r>
          </a:p>
          <a:p>
            <a:pPr lvl="0"/>
            <a:r>
              <a:rPr/>
              <a:t>extendr のロゴは extendr developers によって作成され、CC-4.0-BY-SA ライセンスで公開されています（ref: </a:t>
            </a:r>
            <a:r>
              <a:rPr>
                <a:hlinkClick r:id="rId4"/>
              </a:rPr>
              <a:t>https://github.com/extendr/artwork</a:t>
            </a:r>
            <a:r>
              <a:rPr/>
              <a: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t>
            </a:r>
            <a:r>
              <a:rPr sz="1800">
                <a:hlinkClick r:id="rId2"/>
              </a:rPr>
              <a:t>WebGPU spec</a:t>
            </a:r>
          </a:p>
          <a:p>
            <a:pPr lvl="0" indent="0" marL="0">
              <a:buNone/>
            </a:pPr>
            <a:r>
              <a:rPr sz="1800"/>
              <a:t>2. </a:t>
            </a:r>
            <a:r>
              <a:rPr sz="1800">
                <a:hlinkClick r:id="rId3"/>
              </a:rPr>
              <a:t>Point of WebGPU on native</a:t>
            </a:r>
          </a:p>
          <a:p>
            <a:pPr lvl="0" indent="0" marL="0">
              <a:buNone/>
            </a:pPr>
            <a:r>
              <a:rPr sz="1800"/>
              <a:t>3. </a:t>
            </a:r>
            <a:r>
              <a:rPr sz="1800">
                <a:hlinkClick r:id="rId4"/>
              </a:rPr>
              <a:t>WebGPUでガチリアルタイムレンダリングの世界が見えてきた - Qiita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高レベルな関数の例</a:t>
            </a:r>
          </a:p>
          <a:p>
            <a:pPr lvl="0" indent="0">
              <a:buNone/>
            </a:pPr>
            <a:r>
              <a:rPr>
                <a:solidFill>
                  <a:srgbClr val="4758AB"/>
                </a:solidFill>
                <a:latin typeface="Courier"/>
              </a:rPr>
              <a:t>plot</a:t>
            </a:r>
            <a:r>
              <a:rPr>
                <a:solidFill>
                  <a:srgbClr val="003B4F"/>
                </a:solidFill>
                <a:latin typeface="Courier"/>
              </a:rPr>
              <a:t>(airquality)</a:t>
            </a:r>
          </a:p>
        </p:txBody>
      </p:sp>
      <p:pic>
        <p:nvPicPr>
          <p:cNvPr descr="index_files/figure-pptx/unnamed-chunk-1-1.png" id="0" name="Picture 1"/>
          <p:cNvPicPr>
            <a:picLocks noGrp="1" noChangeAspect="1"/>
          </p:cNvPicPr>
          <p:nvPr/>
        </p:nvPicPr>
        <p:blipFill>
          <a:blip r:embed="rId2"/>
          <a:stretch>
            <a:fillRect/>
          </a:stretch>
        </p:blipFill>
        <p:spPr bwMode="auto">
          <a:xfrm>
            <a:off x="457200" y="2095500"/>
            <a:ext cx="4038600" cy="20193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低レベルな関数の例</a:t>
            </a:r>
          </a:p>
          <a:p>
            <a:pPr lvl="0" indent="0">
              <a:buNone/>
            </a:pPr>
            <a:r>
              <a:rPr>
                <a:solidFill>
                  <a:srgbClr val="003B4F"/>
                </a:solidFill>
                <a:latin typeface="Courier"/>
              </a:rPr>
              <a:t>grid</a:t>
            </a:r>
            <a:r>
              <a:rPr>
                <a:solidFill>
                  <a:srgbClr val="5E5E5E"/>
                </a:solidFill>
                <a:latin typeface="Courier"/>
              </a:rPr>
              <a:t>::</a:t>
            </a:r>
            <a:r>
              <a:rPr>
                <a:solidFill>
                  <a:srgbClr val="4758AB"/>
                </a:solidFill>
                <a:latin typeface="Courier"/>
              </a:rPr>
              <a:t>grid.points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0.3</a:t>
            </a:r>
            <a:r>
              <a:rPr>
                <a:solidFill>
                  <a:srgbClr val="003B4F"/>
                </a:solidFill>
                <a:latin typeface="Courier"/>
              </a:rPr>
              <a:t>, </a:t>
            </a:r>
            <a:r>
              <a:rPr>
                <a:solidFill>
                  <a:srgbClr val="AD0000"/>
                </a:solidFill>
                <a:latin typeface="Courier"/>
              </a:rPr>
              <a:t>0.8</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0.4</a:t>
            </a:r>
            <a:r>
              <a:rPr>
                <a:solidFill>
                  <a:srgbClr val="003B4F"/>
                </a:solidFill>
                <a:latin typeface="Courier"/>
              </a:rPr>
              <a:t>, </a:t>
            </a:r>
            <a:r>
              <a:rPr>
                <a:solidFill>
                  <a:srgbClr val="AD0000"/>
                </a:solidFill>
                <a:latin typeface="Courier"/>
              </a:rPr>
              <a:t>0.2</a:t>
            </a:r>
            <a:r>
              <a:rPr>
                <a:solidFill>
                  <a:srgbClr val="003B4F"/>
                </a:solidFill>
                <a:latin typeface="Courier"/>
              </a:rPr>
              <a:t>),</a:t>
            </a:r>
            <a:br/>
            <a:r>
              <a:rPr>
                <a:solidFill>
                  <a:srgbClr val="003B4F"/>
                </a:solidFill>
                <a:latin typeface="Courier"/>
              </a:rPr>
              <a:t>  </a:t>
            </a:r>
            <a:r>
              <a:rPr>
                <a:solidFill>
                  <a:srgbClr val="657422"/>
                </a:solidFill>
                <a:latin typeface="Courier"/>
              </a:rPr>
              <a:t>default.units =</a:t>
            </a:r>
            <a:r>
              <a:rPr>
                <a:solidFill>
                  <a:srgbClr val="003B4F"/>
                </a:solidFill>
                <a:latin typeface="Courier"/>
              </a:rPr>
              <a:t> </a:t>
            </a:r>
            <a:r>
              <a:rPr>
                <a:solidFill>
                  <a:srgbClr val="20794D"/>
                </a:solidFill>
                <a:latin typeface="Courier"/>
              </a:rPr>
              <a:t>"npc"</a:t>
            </a:r>
            <a:br/>
            <a:r>
              <a:rPr>
                <a:solidFill>
                  <a:srgbClr val="003B4F"/>
                </a:solidFill>
                <a:latin typeface="Courier"/>
              </a:rPr>
              <a:t>)</a:t>
            </a:r>
          </a:p>
        </p:txBody>
      </p:sp>
      <p:pic>
        <p:nvPicPr>
          <p:cNvPr descr="index_files/figure-pptx/unnamed-chunk-2-1.png" id="0" name="Picture 1"/>
          <p:cNvPicPr>
            <a:picLocks noGrp="1" noChangeAspect="1"/>
          </p:cNvPicPr>
          <p:nvPr/>
        </p:nvPicPr>
        <p:blipFill>
          <a:blip r:embed="rId3"/>
          <a:stretch>
            <a:fillRect/>
          </a:stretch>
        </p:blipFill>
        <p:spPr bwMode="auto">
          <a:xfrm>
            <a:off x="4635500" y="2095500"/>
            <a:ext cx="4038600" cy="2019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グラフィックデバイスの例</a:t>
            </a:r>
          </a:p>
        </p:txBody>
      </p:sp>
      <p:sp>
        <p:nvSpPr>
          <p:cNvPr id="3" name="Content Placeholder 2"/>
          <p:cNvSpPr>
            <a:spLocks noGrp="1"/>
          </p:cNvSpPr>
          <p:nvPr>
            <p:ph idx="1"/>
          </p:nvPr>
        </p:nvSpPr>
        <p:spPr/>
        <p:txBody>
          <a:bodyPr/>
          <a:lstStyle/>
          <a:p>
            <a:pPr lvl="0"/>
            <a:r>
              <a:rPr/>
              <a:t>ざっくり言えば、グラフィックデバイスを変えることで、PNG として出力したり、SVG として出力したり、いろいろ形式を変えられる</a:t>
            </a:r>
          </a:p>
          <a:p>
            <a:pPr lvl="1" indent="0" marL="342900">
              <a:buNone/>
            </a:pPr>
            <a:r>
              <a:rPr/>
              <a:t>PNG</a:t>
            </a:r>
          </a:p>
          <a:p>
            <a:pPr lvl="1" indent="0">
              <a:buNone/>
            </a:pPr>
            <a:r>
              <a:rPr>
                <a:solidFill>
                  <a:srgbClr val="5E5E5E"/>
                </a:solidFill>
                <a:latin typeface="Courier"/>
              </a:rPr>
              <a:t># アクティブなデバイスを</a:t>
            </a:r>
            <a:br/>
            <a:r>
              <a:rPr>
                <a:solidFill>
                  <a:srgbClr val="5E5E5E"/>
                </a:solidFill>
                <a:latin typeface="Courier"/>
              </a:rPr>
              <a:t># PNG に変更。 これ以降の</a:t>
            </a:r>
            <a:br/>
            <a:r>
              <a:rPr>
                <a:solidFill>
                  <a:srgbClr val="5E5E5E"/>
                </a:solidFill>
                <a:latin typeface="Courier"/>
              </a:rPr>
              <a:t># 描画は PNG として出力</a:t>
            </a:r>
            <a:br/>
            <a:r>
              <a:rPr>
                <a:solidFill>
                  <a:srgbClr val="4758AB"/>
                </a:solidFill>
                <a:latin typeface="Courier"/>
              </a:rPr>
              <a:t>png</a:t>
            </a:r>
            <a:r>
              <a:rPr>
                <a:solidFill>
                  <a:srgbClr val="003B4F"/>
                </a:solidFill>
                <a:latin typeface="Courier"/>
              </a:rPr>
              <a:t>(</a:t>
            </a:r>
            <a:r>
              <a:rPr>
                <a:solidFill>
                  <a:srgbClr val="657422"/>
                </a:solidFill>
                <a:latin typeface="Courier"/>
              </a:rPr>
              <a:t>filename =</a:t>
            </a:r>
            <a:r>
              <a:rPr>
                <a:solidFill>
                  <a:srgbClr val="003B4F"/>
                </a:solidFill>
                <a:latin typeface="Courier"/>
              </a:rPr>
              <a:t> </a:t>
            </a:r>
            <a:r>
              <a:rPr>
                <a:solidFill>
                  <a:srgbClr val="20794D"/>
                </a:solidFill>
                <a:latin typeface="Courier"/>
              </a:rPr>
              <a:t>"a.png"</a:t>
            </a:r>
            <a:r>
              <a:rPr>
                <a:solidFill>
                  <a:srgbClr val="003B4F"/>
                </a:solidFill>
                <a:latin typeface="Courier"/>
              </a:rPr>
              <a:t>)</a:t>
            </a:r>
            <a:br/>
            <a:br/>
            <a:r>
              <a:rPr>
                <a:solidFill>
                  <a:srgbClr val="4758AB"/>
                </a:solidFill>
                <a:latin typeface="Courier"/>
              </a:rPr>
              <a:t>plot</a:t>
            </a:r>
            <a:r>
              <a:rPr>
                <a:solidFill>
                  <a:srgbClr val="003B4F"/>
                </a:solidFill>
                <a:latin typeface="Courier"/>
              </a:rPr>
              <a:t>(airquality)</a:t>
            </a:r>
            <a:br/>
            <a:br/>
            <a:r>
              <a:rPr>
                <a:solidFill>
                  <a:srgbClr val="5E5E5E"/>
                </a:solidFill>
                <a:latin typeface="Courier"/>
              </a:rPr>
              <a:t># デバイスを閉じる</a:t>
            </a:r>
            <a:br/>
            <a:r>
              <a:rPr>
                <a:solidFill>
                  <a:srgbClr val="4758AB"/>
                </a:solidFill>
                <a:latin typeface="Courier"/>
              </a:rPr>
              <a:t>dev.off</a:t>
            </a:r>
            <a:r>
              <a:rPr>
                <a:solidFill>
                  <a:srgbClr val="003B4F"/>
                </a:solidFill>
                <a:latin typeface="Courier"/>
              </a:rPr>
              <a:t>()</a:t>
            </a:r>
          </a:p>
          <a:p>
            <a:pPr lvl="0" indent="0" marL="0">
              <a:spcBef>
                <a:spcPts val="3000"/>
              </a:spcBef>
              <a:buNone/>
            </a:pPr>
          </a:p>
          <a:p>
            <a:pPr lvl="1" indent="0" marL="342900">
              <a:buNone/>
            </a:pPr>
            <a:r>
              <a:rPr/>
              <a:t>SVG</a:t>
            </a:r>
          </a:p>
          <a:p>
            <a:pPr lvl="1" indent="0">
              <a:buNone/>
            </a:pPr>
            <a:r>
              <a:rPr>
                <a:solidFill>
                  <a:srgbClr val="5E5E5E"/>
                </a:solidFill>
                <a:latin typeface="Courier"/>
              </a:rPr>
              <a:t># アクティブなデバイスを</a:t>
            </a:r>
            <a:br/>
            <a:r>
              <a:rPr>
                <a:solidFill>
                  <a:srgbClr val="5E5E5E"/>
                </a:solidFill>
                <a:latin typeface="Courier"/>
              </a:rPr>
              <a:t># SVG に変更。 これ以降の</a:t>
            </a:r>
            <a:br/>
            <a:r>
              <a:rPr>
                <a:solidFill>
                  <a:srgbClr val="5E5E5E"/>
                </a:solidFill>
                <a:latin typeface="Courier"/>
              </a:rPr>
              <a:t># 描画は SVG として出力</a:t>
            </a:r>
            <a:br/>
            <a:r>
              <a:rPr>
                <a:solidFill>
                  <a:srgbClr val="4758AB"/>
                </a:solidFill>
                <a:latin typeface="Courier"/>
              </a:rPr>
              <a:t>svg</a:t>
            </a:r>
            <a:r>
              <a:rPr>
                <a:solidFill>
                  <a:srgbClr val="003B4F"/>
                </a:solidFill>
                <a:latin typeface="Courier"/>
              </a:rPr>
              <a:t>(</a:t>
            </a:r>
            <a:r>
              <a:rPr>
                <a:solidFill>
                  <a:srgbClr val="657422"/>
                </a:solidFill>
                <a:latin typeface="Courier"/>
              </a:rPr>
              <a:t>filename =</a:t>
            </a:r>
            <a:r>
              <a:rPr>
                <a:solidFill>
                  <a:srgbClr val="003B4F"/>
                </a:solidFill>
                <a:latin typeface="Courier"/>
              </a:rPr>
              <a:t> </a:t>
            </a:r>
            <a:r>
              <a:rPr>
                <a:solidFill>
                  <a:srgbClr val="20794D"/>
                </a:solidFill>
                <a:latin typeface="Courier"/>
              </a:rPr>
              <a:t>"a.svg"</a:t>
            </a:r>
            <a:r>
              <a:rPr>
                <a:solidFill>
                  <a:srgbClr val="003B4F"/>
                </a:solidFill>
                <a:latin typeface="Courier"/>
              </a:rPr>
              <a:t>)</a:t>
            </a:r>
            <a:br/>
            <a:br/>
            <a:r>
              <a:rPr>
                <a:solidFill>
                  <a:srgbClr val="4758AB"/>
                </a:solidFill>
                <a:latin typeface="Courier"/>
              </a:rPr>
              <a:t>plot</a:t>
            </a:r>
            <a:r>
              <a:rPr>
                <a:solidFill>
                  <a:srgbClr val="003B4F"/>
                </a:solidFill>
                <a:latin typeface="Courier"/>
              </a:rPr>
              <a:t>(airquality)</a:t>
            </a:r>
            <a:br/>
            <a:br/>
            <a:r>
              <a:rPr>
                <a:solidFill>
                  <a:srgbClr val="5E5E5E"/>
                </a:solidFill>
                <a:latin typeface="Courier"/>
              </a:rPr>
              <a:t># デバイスを閉じる</a:t>
            </a:r>
            <a:br/>
            <a:r>
              <a:rPr>
                <a:solidFill>
                  <a:srgbClr val="4758AB"/>
                </a:solidFill>
                <a:latin typeface="Courier"/>
              </a:rPr>
              <a:t>dev.off</a:t>
            </a:r>
            <a:r>
              <a:rPr>
                <a:solidFill>
                  <a:srgbClr val="003B4F"/>
                </a:solidFill>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グラフィックデバイスはつくれる</a:t>
            </a:r>
          </a:p>
        </p:txBody>
      </p:sp>
      <p:sp>
        <p:nvSpPr>
          <p:cNvPr id="3" name="Content Placeholder 2"/>
          <p:cNvSpPr>
            <a:spLocks noGrp="1"/>
          </p:cNvSpPr>
          <p:nvPr>
            <p:ph idx="1"/>
          </p:nvPr>
        </p:nvSpPr>
        <p:spPr/>
        <p:txBody>
          <a:bodyPr/>
          <a:lstStyle/>
          <a:p>
            <a:pPr lvl="0"/>
            <a:r>
              <a:rPr/>
              <a:t>低レベルな関数は、</a:t>
            </a:r>
            <a:r>
              <a:rPr b="1"/>
              <a:t>Graphics Device API</a:t>
            </a:r>
            <a:r>
              <a:rPr/>
              <a:t>を通じてグラフィックデバイスに描画命令を伝える。</a:t>
            </a:r>
          </a:p>
          <a:p>
            <a:pPr lvl="0"/>
            <a:r>
              <a:rPr/>
              <a:t>つまり、Graphics Device APIを実装すればグラフィックデバイスがつくれる。例えば、以下のような変なデバイスも作れる。</a:t>
            </a:r>
          </a:p>
          <a:p>
            <a:pPr lvl="1"/>
            <a:r>
              <a:rPr/>
              <a:t>描画命令に応じてペンプロッターが動く</a:t>
            </a:r>
          </a:p>
          <a:p>
            <a:pPr lvl="1"/>
            <a:r>
              <a:rPr/>
              <a:t>描画命令を音に変換する</a:t>
            </a:r>
          </a:p>
          <a:p>
            <a:pPr lvl="1"/>
            <a:r>
              <a:rPr/>
              <a:t>描画命令をすべて無視してなにもしない（これは実際に存在する）</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Graphics Device APIの例</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API</a:t>
                      </a:r>
                    </a:p>
                  </a:txBody>
                  <a:tcPr/>
                </a:tc>
                <a:tc>
                  <a:txBody>
                    <a:bodyPr/>
                    <a:lstStyle/>
                    <a:p>
                      <a:pPr lvl="0" indent="0" marL="0">
                        <a:buNone/>
                      </a:pPr>
                      <a:r>
                        <a:rPr/>
                        <a:t>説明</a:t>
                      </a:r>
                    </a:p>
                  </a:txBody>
                  <a:tcPr/>
                </a:tc>
              </a:tr>
              <a:tr h="0">
                <a:tc>
                  <a:txBody>
                    <a:bodyPr/>
                    <a:lstStyle/>
                    <a:p>
                      <a:pPr lvl="0" indent="0" marL="0">
                        <a:buNone/>
                      </a:pPr>
                      <a:r>
                        <a:rPr>
                          <a:latin typeface="Courier"/>
                        </a:rPr>
                        <a:t>circle()</a:t>
                      </a:r>
                    </a:p>
                  </a:txBody>
                </a:tc>
                <a:tc>
                  <a:txBody>
                    <a:bodyPr/>
                    <a:lstStyle/>
                    <a:p>
                      <a:pPr lvl="0" indent="0" marL="0">
                        <a:buNone/>
                      </a:pPr>
                      <a:r>
                        <a:rPr/>
                        <a:t>円を描く</a:t>
                      </a:r>
                    </a:p>
                  </a:txBody>
                </a:tc>
              </a:tr>
              <a:tr h="0">
                <a:tc>
                  <a:txBody>
                    <a:bodyPr/>
                    <a:lstStyle/>
                    <a:p>
                      <a:pPr lvl="0" indent="0" marL="0">
                        <a:buNone/>
                      </a:pPr>
                      <a:r>
                        <a:rPr>
                          <a:latin typeface="Courier"/>
                        </a:rPr>
                        <a:t>rect()</a:t>
                      </a:r>
                    </a:p>
                  </a:txBody>
                </a:tc>
                <a:tc>
                  <a:txBody>
                    <a:bodyPr/>
                    <a:lstStyle/>
                    <a:p>
                      <a:pPr lvl="0" indent="0" marL="0">
                        <a:buNone/>
                      </a:pPr>
                      <a:r>
                        <a:rPr/>
                        <a:t>四角を描く</a:t>
                      </a:r>
                    </a:p>
                  </a:txBody>
                </a:tc>
              </a:tr>
              <a:tr h="0">
                <a:tc>
                  <a:txBody>
                    <a:bodyPr/>
                    <a:lstStyle/>
                    <a:p>
                      <a:pPr lvl="0" indent="0" marL="0">
                        <a:buNone/>
                      </a:pPr>
                      <a:r>
                        <a:rPr>
                          <a:latin typeface="Courier"/>
                        </a:rPr>
                        <a:t>line()</a:t>
                      </a:r>
                    </a:p>
                  </a:txBody>
                </a:tc>
                <a:tc>
                  <a:txBody>
                    <a:bodyPr/>
                    <a:lstStyle/>
                    <a:p>
                      <a:pPr lvl="0" indent="0" marL="0">
                        <a:buNone/>
                      </a:pPr>
                      <a:r>
                        <a:rPr/>
                        <a:t>線を描く</a:t>
                      </a:r>
                    </a:p>
                  </a:txBody>
                </a:tc>
              </a:tr>
              <a:tr h="0">
                <a:tc>
                  <a:txBody>
                    <a:bodyPr/>
                    <a:lstStyle/>
                    <a:p>
                      <a:pPr lvl="0" indent="0" marL="0">
                        <a:buNone/>
                      </a:pPr>
                      <a:r>
                        <a:rPr>
                          <a:latin typeface="Courier"/>
                        </a:rPr>
                        <a:t>text()</a:t>
                      </a:r>
                      <a:r>
                        <a:rPr/>
                        <a:t> , </a:t>
                      </a:r>
                      <a:r>
                        <a:rPr>
                          <a:latin typeface="Courier"/>
                        </a:rPr>
                        <a:t>textUTF8()</a:t>
                      </a:r>
                    </a:p>
                  </a:txBody>
                </a:tc>
                <a:tc>
                  <a:txBody>
                    <a:bodyPr/>
                    <a:lstStyle/>
                    <a:p>
                      <a:pPr lvl="0" indent="0" marL="0">
                        <a:buNone/>
                      </a:pPr>
                      <a:r>
                        <a:rPr/>
                        <a:t>テキストを描く</a:t>
                      </a:r>
                    </a:p>
                  </a:txBody>
                </a:tc>
              </a:tr>
              <a:tr h="0">
                <a:tc>
                  <a:txBody>
                    <a:bodyPr/>
                    <a:lstStyle/>
                    <a:p>
                      <a:pPr lvl="0" indent="0" marL="0">
                        <a:buNone/>
                      </a:pPr>
                      <a:r>
                        <a:rPr>
                          <a:latin typeface="Courier"/>
                        </a:rPr>
                        <a:t>metricInfo()</a:t>
                      </a:r>
                    </a:p>
                  </a:txBody>
                </a:tc>
                <a:tc>
                  <a:txBody>
                    <a:bodyPr/>
                    <a:lstStyle/>
                    <a:p>
                      <a:pPr lvl="0" indent="0" marL="0">
                        <a:buNone/>
                      </a:pPr>
                      <a:r>
                        <a:rPr/>
                        <a:t>テキストの幅と高さを返す</a:t>
                      </a:r>
                    </a:p>
                  </a:txBody>
                </a:tc>
              </a:tr>
              <a:tr h="0">
                <a:tc>
                  <a:txBody>
                    <a:bodyPr/>
                    <a:lstStyle/>
                    <a:p>
                      <a:pPr lvl="0" indent="0" marL="0">
                        <a:buNone/>
                      </a:pPr>
                      <a:r>
                        <a:rPr>
                          <a:latin typeface="Courier"/>
                        </a:rPr>
                        <a:t>clip()</a:t>
                      </a:r>
                    </a:p>
                  </a:txBody>
                </a:tc>
                <a:tc>
                  <a:txBody>
                    <a:bodyPr/>
                    <a:lstStyle/>
                    <a:p>
                      <a:pPr lvl="0" indent="0" marL="0">
                        <a:buNone/>
                      </a:pPr>
                      <a:r>
                        <a:rPr/>
                        <a:t>描画範囲を設定する</a:t>
                      </a:r>
                    </a:p>
                  </a:txBody>
                </a:tc>
              </a:tr>
              <a:tr h="0">
                <a:tc>
                  <a:txBody>
                    <a:bodyPr/>
                    <a:lstStyle/>
                    <a:p>
                      <a:pPr lvl="0" indent="0" marL="0">
                        <a:buNone/>
                      </a:pPr>
                      <a:r>
                        <a:rPr>
                          <a:latin typeface="Courier"/>
                        </a:rPr>
                        <a:t>activate()</a:t>
                      </a:r>
                      <a:r>
                        <a:rPr/>
                        <a:t>, </a:t>
                      </a:r>
                      <a:r>
                        <a:rPr>
                          <a:latin typeface="Courier"/>
                        </a:rPr>
                        <a:t>deactivate()</a:t>
                      </a:r>
                      <a:r>
                        <a:rPr/>
                        <a:t>, </a:t>
                      </a:r>
                      <a:r>
                        <a:rPr>
                          <a:latin typeface="Courier"/>
                        </a:rPr>
                        <a:t>close()</a:t>
                      </a:r>
                    </a:p>
                  </a:txBody>
                </a:tc>
                <a:tc>
                  <a:txBody>
                    <a:bodyPr/>
                    <a:lstStyle/>
                    <a:p>
                      <a:pPr lvl="0" indent="0" marL="0">
                        <a:buNone/>
                      </a:pPr>
                      <a:r>
                        <a:rPr/>
                        <a:t>デバイスが開かれた時や閉じられた時のフック</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WebGPU とは？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Rust と WebGPU で   R のグラフィックデバイスをつくる</dc:title>
  <dc:creator>Hiroaki Yutani</dc:creator>
  <cp:keywords/>
  <dcterms:created xsi:type="dcterms:W3CDTF">2022-05-08T15:48:16Z</dcterms:created>
  <dcterms:modified xsi:type="dcterms:W3CDTF">2022-05-08T15:48:16Z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toc-title">
    <vt:lpwstr>Table of contents</vt:lpwstr>
  </property>
</Properties>
</file>