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300" r:id="rId5"/>
    <p:sldId id="296" r:id="rId6"/>
    <p:sldId id="290" r:id="rId7"/>
    <p:sldId id="304" r:id="rId8"/>
    <p:sldId id="301" r:id="rId9"/>
    <p:sldId id="309" r:id="rId10"/>
    <p:sldId id="302" r:id="rId11"/>
    <p:sldId id="310" r:id="rId12"/>
    <p:sldId id="311" r:id="rId13"/>
    <p:sldId id="312" r:id="rId14"/>
    <p:sldId id="305" r:id="rId15"/>
    <p:sldId id="307" r:id="rId16"/>
    <p:sldId id="308" r:id="rId17"/>
    <p:sldId id="306"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D3B1F-490B-E2D9-A5C3-DB62C54706E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4B1562B-B91F-C4B4-5958-AB94F41FB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0B556E3-E32E-A1A1-C200-1ADF6054ED01}"/>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EDDE63D2-6737-5340-6B6F-698F37C1680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25D5D4-3743-0558-A39A-189E06CB3C61}"/>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152731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6DDD44-FECC-2DC0-5BA8-FB4BB0F43E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2274BEA-015B-28B6-D5C5-03C3CB6005B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283B73-A2B6-48F1-205F-2BD065819627}"/>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F6F79ED2-812D-23AD-633E-9325385F28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E644B3-516D-FEBF-BB72-852009F5FFA9}"/>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2338610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2BEE1C-EDC2-C962-139B-8243B443130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1521F79-7EE9-1EA6-79A7-528AEF214FF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0607B3-0634-724E-F6D4-5E043D27DD06}"/>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5F938480-E3C6-AC49-8892-2F60FD377A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E50DE4-A89C-C55A-B0ED-62F3E2E6AC2E}"/>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370250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7281D6-B501-26E1-FD7F-6CB75A0442F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77B06F-075E-0E70-6DD1-396E6211081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F8161F-B95D-7115-2F93-B456175C9B53}"/>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0F9663E2-CD68-F505-FEF9-9018EC6741B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39F42B-6D68-1E80-566C-FC350DF9DA41}"/>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283788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DAC6A9-DEA5-CB3E-9B3D-18CB8D31110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838CEE4-128B-AA56-3A93-E86DBC922E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A751EB6-1C03-D4EF-B141-1F77F05E1B4B}"/>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C8D26811-5B6D-F647-2A7A-43E3C3B226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9351A3-E72F-1F6B-67BC-3FD4C49BCB26}"/>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48423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DE8B4-20C9-CAFB-EC6D-8BB36E5355A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AAFB796-88AE-6D2E-ECFE-C9BA0FB0A86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DF4B9A-9C08-3240-1CBE-E3C513A340A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D8A17E-DBFD-F438-C98D-88F6B02A5889}"/>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0DB351F2-C4E9-3C68-1612-188598B0E1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F2C071-70EB-42E9-9E9D-807BD605A263}"/>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36533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811CE-5841-7C1C-4733-0D73116B9A4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2B6703-8652-F0F0-142F-288B7DC69F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BFBB3EC-1A03-1B04-C413-CC8593EFE8E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0838CF5-DEE8-D833-99F3-3FD7CC5BA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A76FF6E-0948-7AFC-34C3-7368638208F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4DB6D18-E4C6-9957-6E5D-0F643FA9E31D}"/>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8" name="Espace réservé du pied de page 7">
            <a:extLst>
              <a:ext uri="{FF2B5EF4-FFF2-40B4-BE49-F238E27FC236}">
                <a16:creationId xmlns:a16="http://schemas.microsoft.com/office/drawing/2014/main" id="{31AC59DD-D0B5-AFAE-21D8-915B74BDB4F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0E20C06-1979-0910-45B1-6E0AD0BC01C0}"/>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203336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92ABA5-B6D3-E0B7-1C99-34A48204A6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61EB22A-B36A-EB64-27B7-14B2D231998B}"/>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4" name="Espace réservé du pied de page 3">
            <a:extLst>
              <a:ext uri="{FF2B5EF4-FFF2-40B4-BE49-F238E27FC236}">
                <a16:creationId xmlns:a16="http://schemas.microsoft.com/office/drawing/2014/main" id="{937479CA-3774-58D4-D8D7-D5C1A318BB9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77099CB-0279-96DB-A8F1-2A42D194351A}"/>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190887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C72992-7688-FC4B-C08B-221C33BC8536}"/>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3" name="Espace réservé du pied de page 2">
            <a:extLst>
              <a:ext uri="{FF2B5EF4-FFF2-40B4-BE49-F238E27FC236}">
                <a16:creationId xmlns:a16="http://schemas.microsoft.com/office/drawing/2014/main" id="{053F541F-7387-F55C-58ED-BD7B3B95689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45A556B-D58B-55D7-A609-1C0D7F76F0E4}"/>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145992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EDD371-1BB4-2F16-B5BB-D35EF77154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F8A2C9C-3886-8201-8258-688E5C57B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D71E07B-E078-827D-56CA-6B082A250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BCFC434-9A57-C414-3EEE-516ABE50EAD2}"/>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82478A7F-1DCC-BB15-EA0F-7C219714510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A2CB9D-126E-D2C8-FDDA-207540D2B213}"/>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143746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8F1B8-AD61-6966-296C-31C9F1B435A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75E142D-C632-8DA2-18AC-9B82C96AE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EBBB8EF-C62C-A13D-A118-6415AA1CA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4698238-2132-4B41-377E-2FEA3B34617D}"/>
              </a:ext>
            </a:extLst>
          </p:cNvPr>
          <p:cNvSpPr>
            <a:spLocks noGrp="1"/>
          </p:cNvSpPr>
          <p:nvPr>
            <p:ph type="dt" sz="half" idx="10"/>
          </p:nvPr>
        </p:nvSpPr>
        <p:spPr/>
        <p:txBody>
          <a:bodyPr/>
          <a:lstStyle/>
          <a:p>
            <a:fld id="{CBE68221-3A6C-4B05-87C5-8A374E19EC27}" type="datetimeFigureOut">
              <a:rPr lang="fr-FR" smtClean="0"/>
              <a:t>25/10/2024</a:t>
            </a:fld>
            <a:endParaRPr lang="fr-FR"/>
          </a:p>
        </p:txBody>
      </p:sp>
      <p:sp>
        <p:nvSpPr>
          <p:cNvPr id="6" name="Espace réservé du pied de page 5">
            <a:extLst>
              <a:ext uri="{FF2B5EF4-FFF2-40B4-BE49-F238E27FC236}">
                <a16:creationId xmlns:a16="http://schemas.microsoft.com/office/drawing/2014/main" id="{F91667CA-67B9-4DF0-B256-5318FE04A5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55C1C95-6657-CE4D-DE09-907EB123DB31}"/>
              </a:ext>
            </a:extLst>
          </p:cNvPr>
          <p:cNvSpPr>
            <a:spLocks noGrp="1"/>
          </p:cNvSpPr>
          <p:nvPr>
            <p:ph type="sldNum" sz="quarter" idx="12"/>
          </p:nvPr>
        </p:nvSpPr>
        <p:spPr/>
        <p:txBody>
          <a:bodyPr/>
          <a:lstStyle/>
          <a:p>
            <a:fld id="{3E045EBE-CEC9-4885-80DA-3C6EC9F6FB59}" type="slidenum">
              <a:rPr lang="fr-FR" smtClean="0"/>
              <a:t>‹N°›</a:t>
            </a:fld>
            <a:endParaRPr lang="fr-FR"/>
          </a:p>
        </p:txBody>
      </p:sp>
    </p:spTree>
    <p:extLst>
      <p:ext uri="{BB962C8B-B14F-4D97-AF65-F5344CB8AC3E}">
        <p14:creationId xmlns:p14="http://schemas.microsoft.com/office/powerpoint/2010/main" val="13095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9D91E1F-5706-F96C-1F94-50DC6AC944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CEA27DD-FCC8-E61D-B7D5-E174655B4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D8F1E5-D8EE-6FB5-DC2C-3FE730972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E68221-3A6C-4B05-87C5-8A374E19EC27}" type="datetimeFigureOut">
              <a:rPr lang="fr-FR" smtClean="0"/>
              <a:t>25/10/2024</a:t>
            </a:fld>
            <a:endParaRPr lang="fr-FR"/>
          </a:p>
        </p:txBody>
      </p:sp>
      <p:sp>
        <p:nvSpPr>
          <p:cNvPr id="5" name="Espace réservé du pied de page 4">
            <a:extLst>
              <a:ext uri="{FF2B5EF4-FFF2-40B4-BE49-F238E27FC236}">
                <a16:creationId xmlns:a16="http://schemas.microsoft.com/office/drawing/2014/main" id="{858CFD23-990E-9B12-2F10-9BA0544A66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513616A-28F5-2303-1062-7AB2608AF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045EBE-CEC9-4885-80DA-3C6EC9F6FB59}" type="slidenum">
              <a:rPr lang="fr-FR" smtClean="0"/>
              <a:t>‹N°›</a:t>
            </a:fld>
            <a:endParaRPr lang="fr-FR"/>
          </a:p>
        </p:txBody>
      </p:sp>
    </p:spTree>
    <p:extLst>
      <p:ext uri="{BB962C8B-B14F-4D97-AF65-F5344CB8AC3E}">
        <p14:creationId xmlns:p14="http://schemas.microsoft.com/office/powerpoint/2010/main" val="377912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fr.wikipedia.org/wiki/Fran%C3%A7ais" TargetMode="External"/><Relationship Id="rId3" Type="http://schemas.openxmlformats.org/officeDocument/2006/relationships/hyperlink" Target="https://fr.wikipedia.org/wiki/Catalogne" TargetMode="External"/><Relationship Id="rId7" Type="http://schemas.openxmlformats.org/officeDocument/2006/relationships/hyperlink" Target="https://fr.wikipedia.org/wiki/Kendji_Girac#cite_note-5" TargetMode="External"/><Relationship Id="rId2" Type="http://schemas.openxmlformats.org/officeDocument/2006/relationships/hyperlink" Target="https://fr.wikipedia.org/wiki/Gitans_(groupe_ethnique)" TargetMode="External"/><Relationship Id="rId1" Type="http://schemas.openxmlformats.org/officeDocument/2006/relationships/slideLayout" Target="../slideLayouts/slideLayout2.xml"/><Relationship Id="rId6" Type="http://schemas.openxmlformats.org/officeDocument/2006/relationships/hyperlink" Target="https://fr.wikipedia.org/wiki/Kendji_Girac#cite_note-l%C3%A9gende-4" TargetMode="External"/><Relationship Id="rId11" Type="http://schemas.openxmlformats.org/officeDocument/2006/relationships/hyperlink" Target="https://fr.wikipedia.org/wiki/Occitan" TargetMode="External"/><Relationship Id="rId5" Type="http://schemas.openxmlformats.org/officeDocument/2006/relationships/hyperlink" Target="https://fr.wikipedia.org/wiki/Dordogne_(d%C3%A9partement)" TargetMode="External"/><Relationship Id="rId10" Type="http://schemas.openxmlformats.org/officeDocument/2006/relationships/hyperlink" Target="https://fr.wikipedia.org/wiki/Espagnol" TargetMode="External"/><Relationship Id="rId4" Type="http://schemas.openxmlformats.org/officeDocument/2006/relationships/hyperlink" Target="https://fr.wikipedia.org/wiki/P%C3%A9rigueux" TargetMode="External"/><Relationship Id="rId9" Type="http://schemas.openxmlformats.org/officeDocument/2006/relationships/hyperlink" Target="https://fr.wikipedia.org/wiki/Catalan"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fr.wikipedia.org/wiki/Kendji_Girac#cite_note-11" TargetMode="External"/><Relationship Id="rId3" Type="http://schemas.openxmlformats.org/officeDocument/2006/relationships/hyperlink" Target="https://fr.wikipedia.org/wiki/Color_Gitano" TargetMode="External"/><Relationship Id="rId7" Type="http://schemas.openxmlformats.org/officeDocument/2006/relationships/hyperlink" Target="https://fr.wikipedia.org/wiki/Cool_(chanson_de_Kendji_Girac)" TargetMode="External"/><Relationship Id="rId2" Type="http://schemas.openxmlformats.org/officeDocument/2006/relationships/hyperlink" Target="https://fr.wikipedia.org/wiki/Kendji_(album)" TargetMode="External"/><Relationship Id="rId1" Type="http://schemas.openxmlformats.org/officeDocument/2006/relationships/slideLayout" Target="../slideLayouts/slideLayout2.xml"/><Relationship Id="rId6" Type="http://schemas.openxmlformats.org/officeDocument/2006/relationships/hyperlink" Target="https://fr.wikipedia.org/wiki/Conmigo" TargetMode="External"/><Relationship Id="rId11" Type="http://schemas.openxmlformats.org/officeDocument/2006/relationships/hyperlink" Target="https://fr.wikipedia.org/wiki/Kendji_Girac#cite_note-13" TargetMode="External"/><Relationship Id="rId5" Type="http://schemas.openxmlformats.org/officeDocument/2006/relationships/hyperlink" Target="https://fr.wikipedia.org/wiki/Elle_m%27a_aim%C3%A9" TargetMode="External"/><Relationship Id="rId10" Type="http://schemas.openxmlformats.org/officeDocument/2006/relationships/hyperlink" Target="https://fr.wikipedia.org/wiki/NRJ_Music_Awards_2014" TargetMode="External"/><Relationship Id="rId4" Type="http://schemas.openxmlformats.org/officeDocument/2006/relationships/hyperlink" Target="https://fr.wikipedia.org/wiki/Andalouse_(chanson)" TargetMode="External"/><Relationship Id="rId9" Type="http://schemas.openxmlformats.org/officeDocument/2006/relationships/hyperlink" Target="https://fr.wikipedia.org/wiki/Kendji_Girac#cite_note-ozap_479691-12"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fr.wikipedia.org/wiki/Stup%C3%A9fiant" TargetMode="External"/><Relationship Id="rId3" Type="http://schemas.openxmlformats.org/officeDocument/2006/relationships/hyperlink" Target="https://fr.wikipedia.org/wiki/Biscarrosse" TargetMode="External"/><Relationship Id="rId7" Type="http://schemas.openxmlformats.org/officeDocument/2006/relationships/hyperlink" Target="https://fr.wikipedia.org/wiki/Arme_de_cat%C3%A9gorie_B" TargetMode="External"/><Relationship Id="rId2" Type="http://schemas.openxmlformats.org/officeDocument/2006/relationships/hyperlink" Target="https://fr.wikipedia.org/wiki/Thorax" TargetMode="External"/><Relationship Id="rId1" Type="http://schemas.openxmlformats.org/officeDocument/2006/relationships/slideLayout" Target="../slideLayouts/slideLayout2.xml"/><Relationship Id="rId6" Type="http://schemas.openxmlformats.org/officeDocument/2006/relationships/hyperlink" Target="https://fr.wikipedia.org/wiki/Classement_sans_suite" TargetMode="External"/><Relationship Id="rId5" Type="http://schemas.openxmlformats.org/officeDocument/2006/relationships/hyperlink" Target="https://fr.wikipedia.org/wiki/Mont-de-Marsan" TargetMode="External"/><Relationship Id="rId4" Type="http://schemas.openxmlformats.org/officeDocument/2006/relationships/hyperlink" Target="https://fr.wikipedia.org/wiki/Enqu%C3%AAte_pr%C3%A9liminaire_(droit_fran%C3%A7a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629DC9-9978-C79F-E971-FB7090D4B50D}"/>
              </a:ext>
            </a:extLst>
          </p:cNvPr>
          <p:cNvSpPr>
            <a:spLocks noGrp="1"/>
          </p:cNvSpPr>
          <p:nvPr>
            <p:ph type="ctrTitle"/>
          </p:nvPr>
        </p:nvSpPr>
        <p:spPr/>
        <p:txBody>
          <a:bodyPr/>
          <a:lstStyle/>
          <a:p>
            <a:r>
              <a:rPr lang="fr-FR" dirty="0"/>
              <a:t>Cours 1</a:t>
            </a:r>
          </a:p>
        </p:txBody>
      </p:sp>
      <p:sp>
        <p:nvSpPr>
          <p:cNvPr id="3" name="Sous-titre 2">
            <a:extLst>
              <a:ext uri="{FF2B5EF4-FFF2-40B4-BE49-F238E27FC236}">
                <a16:creationId xmlns:a16="http://schemas.microsoft.com/office/drawing/2014/main" id="{52E9A76C-83B9-76B8-2355-E5DB554042AB}"/>
              </a:ext>
            </a:extLst>
          </p:cNvPr>
          <p:cNvSpPr>
            <a:spLocks noGrp="1"/>
          </p:cNvSpPr>
          <p:nvPr>
            <p:ph type="subTitle" idx="1"/>
          </p:nvPr>
        </p:nvSpPr>
        <p:spPr/>
        <p:txBody>
          <a:bodyPr>
            <a:normAutofit lnSpcReduction="10000"/>
          </a:bodyPr>
          <a:lstStyle/>
          <a:p>
            <a:r>
              <a:rPr lang="fr-FR" dirty="0"/>
              <a:t>Poser des questions sur les goûts et l’identité</a:t>
            </a:r>
          </a:p>
          <a:p>
            <a:r>
              <a:rPr lang="fr-FR" dirty="0"/>
              <a:t>Parler sur le moment, l’année, en utilisant les prépositions de fréquence. </a:t>
            </a:r>
          </a:p>
          <a:p>
            <a:r>
              <a:rPr lang="fr-FR" dirty="0"/>
              <a:t>Comprendre un dialogue avec Faire et Prendre</a:t>
            </a:r>
          </a:p>
        </p:txBody>
      </p:sp>
    </p:spTree>
    <p:extLst>
      <p:ext uri="{BB962C8B-B14F-4D97-AF65-F5344CB8AC3E}">
        <p14:creationId xmlns:p14="http://schemas.microsoft.com/office/powerpoint/2010/main" val="399909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AC9F4-FBD3-0B46-FBC8-04987292135D}"/>
              </a:ext>
            </a:extLst>
          </p:cNvPr>
          <p:cNvSpPr>
            <a:spLocks noGrp="1"/>
          </p:cNvSpPr>
          <p:nvPr>
            <p:ph type="title"/>
          </p:nvPr>
        </p:nvSpPr>
        <p:spPr>
          <a:xfrm>
            <a:off x="9098973" y="639138"/>
            <a:ext cx="3093027" cy="2524991"/>
          </a:xfrm>
        </p:spPr>
        <p:txBody>
          <a:bodyPr>
            <a:normAutofit fontScale="90000"/>
          </a:bodyPr>
          <a:lstStyle/>
          <a:p>
            <a:pPr>
              <a:lnSpc>
                <a:spcPct val="107000"/>
              </a:lnSpc>
              <a:spcAft>
                <a:spcPts val="800"/>
              </a:spcAft>
            </a:pP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Questions : </a:t>
            </a: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Quand est sorti son 1</a:t>
            </a:r>
            <a:r>
              <a:rPr lang="fr-FR" sz="1800" b="1" kern="100" baseline="30000" dirty="0">
                <a:effectLst/>
                <a:latin typeface="Aptos" panose="020B0004020202020204" pitchFamily="34" charset="0"/>
                <a:ea typeface="Aptos" panose="020B0004020202020204" pitchFamily="34" charset="0"/>
                <a:cs typeface="Times New Roman" panose="02020603050405020304" pitchFamily="18" charset="0"/>
              </a:rPr>
              <a:t>er</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album ? </a:t>
            </a: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Combien d’exemplaires de son 1</a:t>
            </a:r>
            <a:r>
              <a:rPr lang="fr-FR" sz="1800" b="1" kern="100" baseline="30000" dirty="0">
                <a:effectLst/>
                <a:latin typeface="Aptos" panose="020B0004020202020204" pitchFamily="34" charset="0"/>
                <a:ea typeface="Aptos" panose="020B0004020202020204" pitchFamily="34" charset="0"/>
                <a:cs typeface="Times New Roman" panose="02020603050405020304" pitchFamily="18" charset="0"/>
              </a:rPr>
              <a:t>er</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album ont été vendus ? </a:t>
            </a: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Pendant combien de temps son album est-il resté n°1 ? </a:t>
            </a: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Quels prix a -t-il reçus à 18 ans ? </a:t>
            </a:r>
            <a:br>
              <a:rPr lang="fr-FR" sz="1800" kern="100" dirty="0">
                <a:effectLst/>
                <a:latin typeface="Aptos" panose="020B0004020202020204" pitchFamily="34" charset="0"/>
                <a:ea typeface="Aptos" panose="020B0004020202020204" pitchFamily="34" charset="0"/>
                <a:cs typeface="Times New Roman" panose="02020603050405020304" pitchFamily="18" charset="0"/>
              </a:rPr>
            </a:br>
            <a:endParaRPr lang="fr-FR" dirty="0"/>
          </a:p>
        </p:txBody>
      </p:sp>
      <p:pic>
        <p:nvPicPr>
          <p:cNvPr id="6" name="Image 5">
            <a:extLst>
              <a:ext uri="{FF2B5EF4-FFF2-40B4-BE49-F238E27FC236}">
                <a16:creationId xmlns:a16="http://schemas.microsoft.com/office/drawing/2014/main" id="{02D9B9D7-17A3-E07C-FA64-34D15A859507}"/>
              </a:ext>
            </a:extLst>
          </p:cNvPr>
          <p:cNvPicPr>
            <a:picLocks noChangeAspect="1"/>
          </p:cNvPicPr>
          <p:nvPr/>
        </p:nvPicPr>
        <p:blipFill>
          <a:blip r:embed="rId2"/>
          <a:srcRect l="11344" t="15001" r="74258" b="33560"/>
          <a:stretch/>
        </p:blipFill>
        <p:spPr>
          <a:xfrm>
            <a:off x="1495313" y="301337"/>
            <a:ext cx="4840941" cy="5559136"/>
          </a:xfrm>
          <a:prstGeom prst="rect">
            <a:avLst/>
          </a:prstGeom>
        </p:spPr>
      </p:pic>
      <p:pic>
        <p:nvPicPr>
          <p:cNvPr id="4" name="Image 3">
            <a:extLst>
              <a:ext uri="{FF2B5EF4-FFF2-40B4-BE49-F238E27FC236}">
                <a16:creationId xmlns:a16="http://schemas.microsoft.com/office/drawing/2014/main" id="{9450B114-3762-B828-ABD1-2489F2526FA7}"/>
              </a:ext>
            </a:extLst>
          </p:cNvPr>
          <p:cNvPicPr>
            <a:picLocks noChangeAspect="1"/>
          </p:cNvPicPr>
          <p:nvPr/>
        </p:nvPicPr>
        <p:blipFill>
          <a:blip r:embed="rId3"/>
          <a:srcRect l="8183" t="36061" r="45795" b="16969"/>
          <a:stretch/>
        </p:blipFill>
        <p:spPr>
          <a:xfrm>
            <a:off x="6535882" y="3060411"/>
            <a:ext cx="4696525" cy="2696153"/>
          </a:xfrm>
          <a:prstGeom prst="rect">
            <a:avLst/>
          </a:prstGeom>
        </p:spPr>
      </p:pic>
    </p:spTree>
    <p:extLst>
      <p:ext uri="{BB962C8B-B14F-4D97-AF65-F5344CB8AC3E}">
        <p14:creationId xmlns:p14="http://schemas.microsoft.com/office/powerpoint/2010/main" val="139115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BCAA9-C721-AFF7-9D68-F45E57870FC7}"/>
              </a:ext>
            </a:extLst>
          </p:cNvPr>
          <p:cNvSpPr>
            <a:spLocks noGrp="1"/>
          </p:cNvSpPr>
          <p:nvPr>
            <p:ph type="title"/>
          </p:nvPr>
        </p:nvSpPr>
        <p:spPr/>
        <p:txBody>
          <a:bodyPr/>
          <a:lstStyle/>
          <a:p>
            <a:r>
              <a:rPr lang="fr-FR" dirty="0"/>
              <a:t>L’enfance</a:t>
            </a:r>
          </a:p>
        </p:txBody>
      </p:sp>
      <p:sp>
        <p:nvSpPr>
          <p:cNvPr id="3" name="Espace réservé du contenu 2">
            <a:extLst>
              <a:ext uri="{FF2B5EF4-FFF2-40B4-BE49-F238E27FC236}">
                <a16:creationId xmlns:a16="http://schemas.microsoft.com/office/drawing/2014/main" id="{EB6CE010-8CA0-B128-4F98-5D3DE9D0538D}"/>
              </a:ext>
            </a:extLst>
          </p:cNvPr>
          <p:cNvSpPr>
            <a:spLocks noGrp="1"/>
          </p:cNvSpPr>
          <p:nvPr>
            <p:ph idx="1"/>
          </p:nvPr>
        </p:nvSpPr>
        <p:spPr/>
        <p:txBody>
          <a:bodyPr/>
          <a:lstStyle/>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D’origine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2" tooltip="Gitans (groupe ethnique)">
                  <a:extLst>
                    <a:ext uri="{A12FA001-AC4F-418D-AE19-62706E023703}">
                      <ahyp:hlinkClr xmlns:ahyp="http://schemas.microsoft.com/office/drawing/2018/hyperlinkcolor" val="tx"/>
                    </a:ext>
                  </a:extLst>
                </a:hlinkClick>
              </a:rPr>
              <a:t>gitane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3" tooltip="Catalogne">
                  <a:extLst>
                    <a:ext uri="{A12FA001-AC4F-418D-AE19-62706E023703}">
                      <ahyp:hlinkClr xmlns:ahyp="http://schemas.microsoft.com/office/drawing/2018/hyperlinkcolor" val="tx"/>
                    </a:ext>
                  </a:extLst>
                </a:hlinkClick>
              </a:rPr>
              <a:t>catalane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Kendji</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Maillé naît le 3 juillet 1996 à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4" tooltip="Périgueux">
                  <a:extLst>
                    <a:ext uri="{A12FA001-AC4F-418D-AE19-62706E023703}">
                      <ahyp:hlinkClr xmlns:ahyp="http://schemas.microsoft.com/office/drawing/2018/hyperlinkcolor" val="tx"/>
                    </a:ext>
                  </a:extLst>
                </a:hlinkClick>
              </a:rPr>
              <a:t>Périgueux</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en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5" tooltip="Dordogne (département)">
                  <a:extLst>
                    <a:ext uri="{A12FA001-AC4F-418D-AE19-62706E023703}">
                      <ahyp:hlinkClr xmlns:ahyp="http://schemas.microsoft.com/office/drawing/2018/hyperlinkcolor" val="tx"/>
                    </a:ext>
                  </a:extLst>
                </a:hlinkClick>
              </a:rPr>
              <a:t>Dordogne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Girac est le nom de sa mère</a:t>
            </a:r>
            <a:r>
              <a:rPr lang="fr-FR" sz="1800" u="sng" kern="100" baseline="300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4</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Il grandit l’été sur les routes, « en caravane », l’hiver sédentarisé en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5" tooltip="Dordogne (département)">
                  <a:extLst>
                    <a:ext uri="{A12FA001-AC4F-418D-AE19-62706E023703}">
                      <ahyp:hlinkClr xmlns:ahyp="http://schemas.microsoft.com/office/drawing/2018/hyperlinkcolor" val="tx"/>
                    </a:ext>
                  </a:extLst>
                </a:hlinkClick>
              </a:rPr>
              <a:t>Dordogne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Scolarisé au gré des déplacements familiaux, il arrête les études à seize ans après le collège, devient élagueur dans l’entreprise de son père et se consacre à sa passion, la musique</a:t>
            </a:r>
            <a:r>
              <a:rPr lang="fr-FR" sz="1800" u="sng" kern="100" baseline="300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5</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De ses multiples origines, il maîtrise très bien, en plus du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8" tooltip="Français">
                  <a:extLst>
                    <a:ext uri="{A12FA001-AC4F-418D-AE19-62706E023703}">
                      <ahyp:hlinkClr xmlns:ahyp="http://schemas.microsoft.com/office/drawing/2018/hyperlinkcolor" val="tx"/>
                    </a:ext>
                  </a:extLst>
                </a:hlinkClick>
              </a:rPr>
              <a:t>français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du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9" tooltip="Catalan">
                  <a:extLst>
                    <a:ext uri="{A12FA001-AC4F-418D-AE19-62706E023703}">
                      <ahyp:hlinkClr xmlns:ahyp="http://schemas.microsoft.com/office/drawing/2018/hyperlinkcolor" val="tx"/>
                    </a:ext>
                  </a:extLst>
                </a:hlinkClick>
              </a:rPr>
              <a:t>catalan</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les langues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10" tooltip="Espagnol">
                  <a:extLst>
                    <a:ext uri="{A12FA001-AC4F-418D-AE19-62706E023703}">
                      <ahyp:hlinkClr xmlns:ahyp="http://schemas.microsoft.com/office/drawing/2018/hyperlinkcolor" val="tx"/>
                    </a:ext>
                  </a:extLst>
                </a:hlinkClick>
              </a:rPr>
              <a:t>espagnole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11" tooltip="Occitan">
                  <a:extLst>
                    <a:ext uri="{A12FA001-AC4F-418D-AE19-62706E023703}">
                      <ahyp:hlinkClr xmlns:ahyp="http://schemas.microsoft.com/office/drawing/2018/hyperlinkcolor" val="tx"/>
                    </a:ext>
                  </a:extLst>
                </a:hlinkClick>
              </a:rPr>
              <a:t>occitane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Le </a:t>
            </a:r>
            <a:r>
              <a:rPr lang="fr-FR" sz="1800" u="sng" kern="100" dirty="0">
                <a:effectLst/>
                <a:latin typeface="Aptos" panose="020B0004020202020204" pitchFamily="34" charset="0"/>
                <a:ea typeface="Aptos" panose="020B0004020202020204" pitchFamily="34" charset="0"/>
                <a:cs typeface="Times New Roman" panose="02020603050405020304" pitchFamily="18" charset="0"/>
                <a:hlinkClick r:id="rId9" tooltip="Catalan">
                  <a:extLst>
                    <a:ext uri="{A12FA001-AC4F-418D-AE19-62706E023703}">
                      <ahyp:hlinkClr xmlns:ahyp="http://schemas.microsoft.com/office/drawing/2018/hyperlinkcolor" val="tx"/>
                    </a:ext>
                  </a:extLst>
                </a:hlinkClick>
              </a:rPr>
              <a:t>catalan</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est sa langue maternelle, et celle de son milieu familial gitan tandis que l’occitan était parlé autour de lui dans sa jeunesse à Périgueux. Il chante parfois également dans ces deux langues. </a:t>
            </a:r>
          </a:p>
          <a:p>
            <a:endParaRPr lang="fr-FR" dirty="0"/>
          </a:p>
        </p:txBody>
      </p:sp>
    </p:spTree>
    <p:extLst>
      <p:ext uri="{BB962C8B-B14F-4D97-AF65-F5344CB8AC3E}">
        <p14:creationId xmlns:p14="http://schemas.microsoft.com/office/powerpoint/2010/main" val="298116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8B723-71E5-01AE-4A5C-04CE0A0C17A3}"/>
              </a:ext>
            </a:extLst>
          </p:cNvPr>
          <p:cNvSpPr>
            <a:spLocks noGrp="1"/>
          </p:cNvSpPr>
          <p:nvPr>
            <p:ph type="title"/>
          </p:nvPr>
        </p:nvSpPr>
        <p:spPr/>
        <p:txBody>
          <a:bodyPr/>
          <a:lstStyle/>
          <a:p>
            <a:r>
              <a:rPr lang="fr-FR" dirty="0"/>
              <a:t>Le succès</a:t>
            </a:r>
          </a:p>
        </p:txBody>
      </p:sp>
      <p:sp>
        <p:nvSpPr>
          <p:cNvPr id="3" name="Espace réservé du contenu 2">
            <a:extLst>
              <a:ext uri="{FF2B5EF4-FFF2-40B4-BE49-F238E27FC236}">
                <a16:creationId xmlns:a16="http://schemas.microsoft.com/office/drawing/2014/main" id="{9DA2E0F5-C9DE-70F5-271A-B87A76EDF55B}"/>
              </a:ext>
            </a:extLst>
          </p:cNvPr>
          <p:cNvSpPr>
            <a:spLocks noGrp="1"/>
          </p:cNvSpPr>
          <p:nvPr>
            <p:ph idx="1"/>
          </p:nvPr>
        </p:nvSpPr>
        <p:spPr/>
        <p:txBody>
          <a:bodyPr/>
          <a:lstStyle/>
          <a:p>
            <a:pPr algn="just">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Son premier album, intitulé </a:t>
            </a:r>
            <a:r>
              <a:rPr lang="fr-FR" sz="1800" i="1" kern="100" dirty="0" err="1">
                <a:effectLst/>
                <a:latin typeface="Aptos" panose="020B0004020202020204" pitchFamily="34" charset="0"/>
                <a:ea typeface="Aptos" panose="020B0004020202020204" pitchFamily="34" charset="0"/>
                <a:cs typeface="Times New Roman" panose="02020603050405020304" pitchFamily="18" charset="0"/>
                <a:hlinkClick r:id="rId2" tooltip="Kendji (album)">
                  <a:extLst>
                    <a:ext uri="{A12FA001-AC4F-418D-AE19-62706E023703}">
                      <ahyp:hlinkClr xmlns:ahyp="http://schemas.microsoft.com/office/drawing/2018/hyperlinkcolor" val="tx"/>
                    </a:ext>
                  </a:extLst>
                </a:hlinkClick>
              </a:rPr>
              <a:t>Kendji</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sort le 8 septembre 2014. Classé n</a:t>
            </a:r>
            <a:r>
              <a:rPr lang="fr-FR" sz="1800" kern="100" baseline="30000" dirty="0">
                <a:effectLst/>
                <a:latin typeface="Aptos" panose="020B0004020202020204" pitchFamily="34" charset="0"/>
                <a:ea typeface="Aptos" panose="020B0004020202020204" pitchFamily="34" charset="0"/>
                <a:cs typeface="Times New Roman" panose="02020603050405020304" pitchFamily="18" charset="0"/>
              </a:rPr>
              <a:t>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1 des ventes en France avec plus de 68 000 exemplaires écoulés en première semaine,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Kendji</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réalise le meilleur démarrage de 2014 pour un disque original. </a:t>
            </a:r>
          </a:p>
          <a:p>
            <a:pPr algn="just">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Porté par les succès de </a:t>
            </a:r>
            <a:r>
              <a:rPr lang="fr-FR" sz="1800" i="1" kern="100" dirty="0" err="1">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tooltip="Color Gitano">
                  <a:extLst>
                    <a:ext uri="{A12FA001-AC4F-418D-AE19-62706E023703}">
                      <ahyp:hlinkClr xmlns:ahyp="http://schemas.microsoft.com/office/drawing/2018/hyperlinkcolor" val="tx"/>
                    </a:ext>
                  </a:extLst>
                </a:hlinkClick>
              </a:rPr>
              <a:t>Color</a:t>
            </a:r>
            <a:r>
              <a:rPr lang="fr-FR" sz="1800" i="1" kern="100" dirty="0">
                <a:effectLst/>
                <a:latin typeface="Aptos" panose="020B0004020202020204" pitchFamily="34" charset="0"/>
                <a:ea typeface="Aptos" panose="020B0004020202020204" pitchFamily="34" charset="0"/>
                <a:cs typeface="Times New Roman" panose="02020603050405020304" pitchFamily="18" charset="0"/>
                <a:hlinkClick r:id="rId3" tooltip="Color Gitano">
                  <a:extLst>
                    <a:ext uri="{A12FA001-AC4F-418D-AE19-62706E023703}">
                      <ahyp:hlinkClr xmlns:ahyp="http://schemas.microsoft.com/office/drawing/2018/hyperlinkcolor" val="tx"/>
                    </a:ext>
                  </a:extLst>
                </a:hlinkClick>
              </a:rPr>
              <a:t> Gitano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i="1" kern="100" dirty="0">
                <a:effectLst/>
                <a:latin typeface="Aptos" panose="020B0004020202020204" pitchFamily="34" charset="0"/>
                <a:ea typeface="Aptos" panose="020B0004020202020204" pitchFamily="34" charset="0"/>
                <a:cs typeface="Times New Roman" panose="02020603050405020304" pitchFamily="18" charset="0"/>
                <a:hlinkClick r:id="rId4" tooltip="Andalouse (chanson)">
                  <a:extLst>
                    <a:ext uri="{A12FA001-AC4F-418D-AE19-62706E023703}">
                      <ahyp:hlinkClr xmlns:ahyp="http://schemas.microsoft.com/office/drawing/2018/hyperlinkcolor" val="tx"/>
                    </a:ext>
                  </a:extLst>
                </a:hlinkClick>
              </a:rPr>
              <a:t>Andalouse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i="1" kern="100" dirty="0">
                <a:effectLst/>
                <a:latin typeface="Aptos" panose="020B0004020202020204" pitchFamily="34" charset="0"/>
                <a:ea typeface="Aptos" panose="020B0004020202020204" pitchFamily="34" charset="0"/>
                <a:cs typeface="Times New Roman" panose="02020603050405020304" pitchFamily="18" charset="0"/>
                <a:hlinkClick r:id="rId5" tooltip="Elle m'a aimé">
                  <a:extLst>
                    <a:ext uri="{A12FA001-AC4F-418D-AE19-62706E023703}">
                      <ahyp:hlinkClr xmlns:ahyp="http://schemas.microsoft.com/office/drawing/2018/hyperlinkcolor" val="tx"/>
                    </a:ext>
                  </a:extLst>
                </a:hlinkClick>
              </a:rPr>
              <a:t>Elle m’a aimé</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800" i="1" kern="100" dirty="0" err="1">
                <a:effectLst/>
                <a:latin typeface="Aptos" panose="020B0004020202020204" pitchFamily="34" charset="0"/>
                <a:ea typeface="Aptos" panose="020B0004020202020204" pitchFamily="34" charset="0"/>
                <a:cs typeface="Times New Roman" panose="02020603050405020304" pitchFamily="18" charset="0"/>
                <a:hlinkClick r:id="rId6" tooltip="Conmigo">
                  <a:extLst>
                    <a:ext uri="{A12FA001-AC4F-418D-AE19-62706E023703}">
                      <ahyp:hlinkClr xmlns:ahyp="http://schemas.microsoft.com/office/drawing/2018/hyperlinkcolor" val="tx"/>
                    </a:ext>
                  </a:extLst>
                </a:hlinkClick>
              </a:rPr>
              <a:t>Conmigo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a:t>
            </a:r>
            <a:r>
              <a:rPr lang="fr-FR" sz="1800" i="1" kern="100" dirty="0">
                <a:effectLst/>
                <a:latin typeface="Aptos" panose="020B0004020202020204" pitchFamily="34" charset="0"/>
                <a:ea typeface="Aptos" panose="020B0004020202020204" pitchFamily="34" charset="0"/>
                <a:cs typeface="Times New Roman" panose="02020603050405020304" pitchFamily="18" charset="0"/>
                <a:hlinkClick r:id="rId7" tooltip="Cool (chanson de Kendji Girac)">
                  <a:extLst>
                    <a:ext uri="{A12FA001-AC4F-418D-AE19-62706E023703}">
                      <ahyp:hlinkClr xmlns:ahyp="http://schemas.microsoft.com/office/drawing/2018/hyperlinkcolor" val="tx"/>
                    </a:ext>
                  </a:extLst>
                </a:hlinkClick>
              </a:rPr>
              <a:t>Cool</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l’album reste n</a:t>
            </a:r>
            <a:r>
              <a:rPr lang="fr-FR" sz="1800" kern="100" baseline="30000" dirty="0">
                <a:effectLst/>
                <a:latin typeface="Aptos" panose="020B0004020202020204" pitchFamily="34" charset="0"/>
                <a:ea typeface="Aptos" panose="020B0004020202020204" pitchFamily="34" charset="0"/>
                <a:cs typeface="Times New Roman" panose="02020603050405020304" pitchFamily="18" charset="0"/>
              </a:rPr>
              <a:t>o</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1 durant douze semaines</a:t>
            </a:r>
            <a:r>
              <a:rPr lang="fr-FR" sz="1800" kern="100" baseline="30000" dirty="0">
                <a:effectLst/>
                <a:latin typeface="Aptos" panose="020B0004020202020204" pitchFamily="34" charset="0"/>
                <a:ea typeface="Aptos" panose="020B000402020202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11</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s’écoule finalement à plus d’un million d’exemplaires, entrant ainsi parmi les dix-neuf albums français vendus à plus d’un million d’exemplaires depuis l’an 2000</a:t>
            </a:r>
            <a:r>
              <a:rPr lang="fr-FR" sz="1800" kern="100" baseline="30000" dirty="0">
                <a:effectLst/>
                <a:latin typeface="Aptos" panose="020B0004020202020204" pitchFamily="34" charset="0"/>
                <a:ea typeface="Aptos" panose="020B000402020202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12</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lnSpc>
                <a:spcPct val="107000"/>
              </a:lnSpc>
              <a:spcAft>
                <a:spcPts val="800"/>
              </a:spcAft>
            </a:pP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Kendji</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est alors récompensé aux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10" tooltip="NRJ Music Awards 2014">
                  <a:extLst>
                    <a:ext uri="{A12FA001-AC4F-418D-AE19-62706E023703}">
                      <ahyp:hlinkClr xmlns:ahyp="http://schemas.microsoft.com/office/drawing/2018/hyperlinkcolor" val="tx"/>
                    </a:ext>
                  </a:extLst>
                </a:hlinkClick>
              </a:rPr>
              <a:t>NRJ Music Awards 2014</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par deux prix, à dix-huit ans : « révélation francophone » et « chanson francophone » de l’année pour </a:t>
            </a:r>
            <a:r>
              <a:rPr lang="fr-FR" sz="1800" i="1" kern="100" dirty="0" err="1">
                <a:effectLst/>
                <a:latin typeface="Aptos" panose="020B0004020202020204" pitchFamily="34" charset="0"/>
                <a:ea typeface="Aptos" panose="020B0004020202020204" pitchFamily="34" charset="0"/>
                <a:cs typeface="Times New Roman" panose="02020603050405020304" pitchFamily="18" charset="0"/>
              </a:rPr>
              <a:t>Color</a:t>
            </a:r>
            <a:r>
              <a:rPr lang="fr-FR" sz="1800" i="1" kern="100" dirty="0">
                <a:effectLst/>
                <a:latin typeface="Aptos" panose="020B0004020202020204" pitchFamily="34" charset="0"/>
                <a:ea typeface="Aptos" panose="020B0004020202020204" pitchFamily="34" charset="0"/>
                <a:cs typeface="Times New Roman" panose="02020603050405020304" pitchFamily="18" charset="0"/>
              </a:rPr>
              <a:t> Gitano</a:t>
            </a:r>
            <a:r>
              <a:rPr lang="fr-FR" sz="1800" kern="100" baseline="30000" dirty="0">
                <a:effectLst/>
                <a:latin typeface="Aptos" panose="020B0004020202020204" pitchFamily="34" charset="0"/>
                <a:ea typeface="Aptos" panose="020B000402020202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13</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44051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109FC-2DBA-9F6B-35FF-00C33C8CEE59}"/>
              </a:ext>
            </a:extLst>
          </p:cNvPr>
          <p:cNvSpPr>
            <a:spLocks noGrp="1"/>
          </p:cNvSpPr>
          <p:nvPr>
            <p:ph type="title"/>
          </p:nvPr>
        </p:nvSpPr>
        <p:spPr/>
        <p:txBody>
          <a:bodyPr/>
          <a:lstStyle/>
          <a:p>
            <a:r>
              <a:rPr lang="fr-FR" dirty="0"/>
              <a:t>L’accident</a:t>
            </a:r>
          </a:p>
        </p:txBody>
      </p:sp>
      <p:sp>
        <p:nvSpPr>
          <p:cNvPr id="3" name="Espace réservé du contenu 2">
            <a:extLst>
              <a:ext uri="{FF2B5EF4-FFF2-40B4-BE49-F238E27FC236}">
                <a16:creationId xmlns:a16="http://schemas.microsoft.com/office/drawing/2014/main" id="{3097C1EA-19D9-6982-88DF-129AA5A25A47}"/>
              </a:ext>
            </a:extLst>
          </p:cNvPr>
          <p:cNvSpPr>
            <a:spLocks noGrp="1"/>
          </p:cNvSpPr>
          <p:nvPr>
            <p:ph idx="1"/>
          </p:nvPr>
        </p:nvSpPr>
        <p:spPr/>
        <p:txBody>
          <a:bodyPr/>
          <a:lstStyle/>
          <a:p>
            <a:pPr marL="0" indent="0" algn="just">
              <a:lnSpc>
                <a:spcPct val="200000"/>
              </a:lnSpc>
              <a:buNone/>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Dans la nuit du 21 au 22 avril 2024, il est blessé par balle au niveau de la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2" tooltip="Thorax">
                  <a:extLst>
                    <a:ext uri="{A12FA001-AC4F-418D-AE19-62706E023703}">
                      <ahyp:hlinkClr xmlns:ahyp="http://schemas.microsoft.com/office/drawing/2018/hyperlinkcolor" val="tx"/>
                    </a:ext>
                  </a:extLst>
                </a:hlinkClick>
              </a:rPr>
              <a:t>poitrine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à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3" tooltip="Biscarrosse">
                  <a:extLst>
                    <a:ext uri="{A12FA001-AC4F-418D-AE19-62706E023703}">
                      <ahyp:hlinkClr xmlns:ahyp="http://schemas.microsoft.com/office/drawing/2018/hyperlinkcolor" val="tx"/>
                    </a:ext>
                  </a:extLst>
                </a:hlinkClick>
              </a:rPr>
              <a:t>Biscarrosse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Son pronostic vital est d’abord engagé, mais son état s'améliore par la suite. Le 22 avril, après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4" tooltip="Enquête préliminaire (droit français)">
                  <a:extLst>
                    <a:ext uri="{A12FA001-AC4F-418D-AE19-62706E023703}">
                      <ahyp:hlinkClr xmlns:ahyp="http://schemas.microsoft.com/office/drawing/2018/hyperlinkcolor" val="tx"/>
                    </a:ext>
                  </a:extLst>
                </a:hlinkClick>
              </a:rPr>
              <a:t>enquête judiciaire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il indique « s’être tiré dessus tout seul », pour « simuler un suicide », selon ses propos rapportés dans la conférence de presse donnée par le procureur. Ce « chantage au suicide », qui peut être reconnu comme un acte de violence conjugale, intervient dans un contexte où son épouse aurait annoncé son intention de le quitter. Le 24 juin, le procureur de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5" tooltip="Mont-de-Marsan">
                  <a:extLst>
                    <a:ext uri="{A12FA001-AC4F-418D-AE19-62706E023703}">
                      <ahyp:hlinkClr xmlns:ahyp="http://schemas.microsoft.com/office/drawing/2018/hyperlinkcolor" val="tx"/>
                    </a:ext>
                  </a:extLst>
                </a:hlinkClick>
              </a:rPr>
              <a:t>Mont-de-Marsan</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classe l'affaire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6" tooltip="Classement sans suite">
                  <a:extLst>
                    <a:ext uri="{A12FA001-AC4F-418D-AE19-62706E023703}">
                      <ahyp:hlinkClr xmlns:ahyp="http://schemas.microsoft.com/office/drawing/2018/hyperlinkcolor" val="tx"/>
                    </a:ext>
                  </a:extLst>
                </a:hlinkClick>
              </a:rPr>
              <a:t>sans suite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y compris pour l'acquisition et la détention d'une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7" tooltip="Arme de catégorie B">
                  <a:extLst>
                    <a:ext uri="{A12FA001-AC4F-418D-AE19-62706E023703}">
                      <ahyp:hlinkClr xmlns:ahyp="http://schemas.microsoft.com/office/drawing/2018/hyperlinkcolor" val="tx"/>
                    </a:ext>
                  </a:extLst>
                </a:hlinkClick>
              </a:rPr>
              <a:t>arme de catégorie B</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et l'usage de </a:t>
            </a:r>
            <a:r>
              <a:rPr lang="fr-FR" sz="1800" kern="100" dirty="0">
                <a:effectLst/>
                <a:latin typeface="Aptos" panose="020B0004020202020204" pitchFamily="34" charset="0"/>
                <a:ea typeface="Aptos" panose="020B0004020202020204" pitchFamily="34" charset="0"/>
                <a:cs typeface="Times New Roman" panose="02020603050405020304" pitchFamily="18" charset="0"/>
                <a:hlinkClick r:id="rId8" tooltip="Stupéfiant">
                  <a:extLst>
                    <a:ext uri="{A12FA001-AC4F-418D-AE19-62706E023703}">
                      <ahyp:hlinkClr xmlns:ahyp="http://schemas.microsoft.com/office/drawing/2018/hyperlinkcolor" val="tx"/>
                    </a:ext>
                  </a:extLst>
                </a:hlinkClick>
              </a:rPr>
              <a:t>stupéfiants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2764564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54CA5-8B2D-5E88-8428-4328F1BEB6EC}"/>
              </a:ext>
            </a:extLst>
          </p:cNvPr>
          <p:cNvSpPr>
            <a:spLocks noGrp="1"/>
          </p:cNvSpPr>
          <p:nvPr>
            <p:ph type="title"/>
          </p:nvPr>
        </p:nvSpPr>
        <p:spPr/>
        <p:txBody>
          <a:bodyPr/>
          <a:lstStyle/>
          <a:p>
            <a:r>
              <a:rPr lang="fr-FR" dirty="0"/>
              <a:t>Cours 4</a:t>
            </a:r>
          </a:p>
        </p:txBody>
      </p:sp>
      <p:sp>
        <p:nvSpPr>
          <p:cNvPr id="3" name="Espace réservé du contenu 2">
            <a:extLst>
              <a:ext uri="{FF2B5EF4-FFF2-40B4-BE49-F238E27FC236}">
                <a16:creationId xmlns:a16="http://schemas.microsoft.com/office/drawing/2014/main" id="{F48EF450-F80E-703F-4059-14713C8538FD}"/>
              </a:ext>
            </a:extLst>
          </p:cNvPr>
          <p:cNvSpPr>
            <a:spLocks noGrp="1"/>
          </p:cNvSpPr>
          <p:nvPr>
            <p:ph idx="1"/>
          </p:nvPr>
        </p:nvSpPr>
        <p:spPr/>
        <p:txBody>
          <a:bodyPr/>
          <a:lstStyle/>
          <a:p>
            <a:r>
              <a:rPr lang="fr-FR" dirty="0"/>
              <a:t>Comprendre la différence entre les verbes pronominaux et les verbes réflexifs</a:t>
            </a:r>
          </a:p>
          <a:p>
            <a:r>
              <a:rPr lang="fr-FR" dirty="0"/>
              <a:t>Comprendre un sketch comique de Un gars une fille dans un grand magasin</a:t>
            </a:r>
          </a:p>
          <a:p>
            <a:r>
              <a:rPr lang="fr-FR" dirty="0"/>
              <a:t>Connaître le vocabulaire de la cuisine</a:t>
            </a:r>
          </a:p>
          <a:p>
            <a:endParaRPr lang="fr-FR" dirty="0"/>
          </a:p>
        </p:txBody>
      </p:sp>
    </p:spTree>
    <p:extLst>
      <p:ext uri="{BB962C8B-B14F-4D97-AF65-F5344CB8AC3E}">
        <p14:creationId xmlns:p14="http://schemas.microsoft.com/office/powerpoint/2010/main" val="244970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82742-8BF4-42F4-D0CB-10B552B31036}"/>
              </a:ext>
            </a:extLst>
          </p:cNvPr>
          <p:cNvSpPr>
            <a:spLocks noGrp="1"/>
          </p:cNvSpPr>
          <p:nvPr>
            <p:ph type="title"/>
          </p:nvPr>
        </p:nvSpPr>
        <p:spPr>
          <a:xfrm>
            <a:off x="838200" y="365126"/>
            <a:ext cx="10515600" cy="923348"/>
          </a:xfrm>
        </p:spPr>
        <p:txBody>
          <a:bodyPr/>
          <a:lstStyle/>
          <a:p>
            <a:r>
              <a:rPr lang="fr-FR" dirty="0"/>
              <a:t>Les verbes pronominaux </a:t>
            </a:r>
          </a:p>
        </p:txBody>
      </p:sp>
      <p:sp>
        <p:nvSpPr>
          <p:cNvPr id="3" name="Espace réservé du contenu 2">
            <a:extLst>
              <a:ext uri="{FF2B5EF4-FFF2-40B4-BE49-F238E27FC236}">
                <a16:creationId xmlns:a16="http://schemas.microsoft.com/office/drawing/2014/main" id="{6C76E04B-F6B9-0D12-0643-43281AF47966}"/>
              </a:ext>
            </a:extLst>
          </p:cNvPr>
          <p:cNvSpPr>
            <a:spLocks noGrp="1"/>
          </p:cNvSpPr>
          <p:nvPr>
            <p:ph idx="1"/>
          </p:nvPr>
        </p:nvSpPr>
        <p:spPr>
          <a:xfrm>
            <a:off x="838200" y="1472335"/>
            <a:ext cx="10515600" cy="4667250"/>
          </a:xfrm>
        </p:spPr>
        <p:txBody>
          <a:bodyPr>
            <a:normAutofit lnSpcReduction="10000"/>
          </a:bodyPr>
          <a:lstStyle/>
          <a:p>
            <a:r>
              <a:rPr lang="fr-FR" dirty="0"/>
              <a:t>Pour les activités de la vie quotidienne : </a:t>
            </a:r>
          </a:p>
          <a:p>
            <a:r>
              <a:rPr lang="fr-FR" dirty="0"/>
              <a:t>Au présent : </a:t>
            </a:r>
          </a:p>
          <a:p>
            <a:r>
              <a:rPr lang="fr-FR" dirty="0"/>
              <a:t>Le matin, je me lève à 7 heures.</a:t>
            </a:r>
          </a:p>
          <a:p>
            <a:r>
              <a:rPr lang="fr-FR" dirty="0"/>
              <a:t>Je me lave dans la salle de bains.</a:t>
            </a:r>
          </a:p>
          <a:p>
            <a:r>
              <a:rPr lang="fr-FR" dirty="0"/>
              <a:t>Je me regarde dans le miroir.</a:t>
            </a:r>
          </a:p>
          <a:p>
            <a:r>
              <a:rPr lang="fr-FR" dirty="0"/>
              <a:t>Je me coiffe/je me brosse </a:t>
            </a:r>
            <a:r>
              <a:rPr lang="fr-FR" dirty="0">
                <a:highlight>
                  <a:srgbClr val="FF0000"/>
                </a:highlight>
              </a:rPr>
              <a:t>les</a:t>
            </a:r>
            <a:r>
              <a:rPr lang="fr-FR" dirty="0"/>
              <a:t> cheveux. </a:t>
            </a:r>
          </a:p>
          <a:p>
            <a:r>
              <a:rPr lang="fr-FR" dirty="0"/>
              <a:t>Je me maquille.</a:t>
            </a:r>
          </a:p>
          <a:p>
            <a:r>
              <a:rPr lang="fr-FR" dirty="0"/>
              <a:t>Je me brosse </a:t>
            </a:r>
            <a:r>
              <a:rPr lang="fr-FR" dirty="0">
                <a:highlight>
                  <a:srgbClr val="FF0000"/>
                </a:highlight>
              </a:rPr>
              <a:t>les</a:t>
            </a:r>
            <a:r>
              <a:rPr lang="fr-FR" dirty="0"/>
              <a:t> dents.</a:t>
            </a:r>
          </a:p>
          <a:p>
            <a:r>
              <a:rPr lang="fr-FR" dirty="0">
                <a:solidFill>
                  <a:srgbClr val="FF0000"/>
                </a:solidFill>
              </a:rPr>
              <a:t>Au passé composé, avec ETRE </a:t>
            </a:r>
            <a:r>
              <a:rPr lang="fr-FR" dirty="0"/>
              <a:t>: Je me suis lavé(e). Je me suis brossé les dents.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236887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558253-2D8D-2D82-379A-3498534F0C2A}"/>
              </a:ext>
            </a:extLst>
          </p:cNvPr>
          <p:cNvSpPr>
            <a:spLocks noGrp="1"/>
          </p:cNvSpPr>
          <p:nvPr>
            <p:ph type="title"/>
          </p:nvPr>
        </p:nvSpPr>
        <p:spPr>
          <a:xfrm>
            <a:off x="838200" y="365126"/>
            <a:ext cx="10515600" cy="809048"/>
          </a:xfrm>
        </p:spPr>
        <p:txBody>
          <a:bodyPr/>
          <a:lstStyle/>
          <a:p>
            <a:r>
              <a:rPr lang="fr-FR" dirty="0"/>
              <a:t>Les verbes réflexifs</a:t>
            </a:r>
          </a:p>
        </p:txBody>
      </p:sp>
      <p:sp>
        <p:nvSpPr>
          <p:cNvPr id="3" name="Espace réservé du contenu 2">
            <a:extLst>
              <a:ext uri="{FF2B5EF4-FFF2-40B4-BE49-F238E27FC236}">
                <a16:creationId xmlns:a16="http://schemas.microsoft.com/office/drawing/2014/main" id="{56019915-DFCA-41C8-7BD9-522FF2A83AAD}"/>
              </a:ext>
            </a:extLst>
          </p:cNvPr>
          <p:cNvSpPr>
            <a:spLocks noGrp="1"/>
          </p:cNvSpPr>
          <p:nvPr>
            <p:ph idx="1"/>
          </p:nvPr>
        </p:nvSpPr>
        <p:spPr>
          <a:xfrm>
            <a:off x="765464" y="1253331"/>
            <a:ext cx="10515600" cy="4351338"/>
          </a:xfrm>
        </p:spPr>
        <p:txBody>
          <a:bodyPr>
            <a:normAutofit fontScale="62500" lnSpcReduction="20000"/>
          </a:bodyPr>
          <a:lstStyle/>
          <a:p>
            <a:r>
              <a:rPr lang="fr-FR" dirty="0"/>
              <a:t>Au présent : </a:t>
            </a:r>
          </a:p>
          <a:p>
            <a:r>
              <a:rPr lang="fr-FR" b="1" dirty="0"/>
              <a:t>Pour une interaction entre deux personnes</a:t>
            </a:r>
            <a:r>
              <a:rPr lang="fr-FR" dirty="0"/>
              <a:t> : </a:t>
            </a:r>
            <a:r>
              <a:rPr lang="fr-FR" b="1" dirty="0"/>
              <a:t>(donc toujours au pluriel) </a:t>
            </a:r>
            <a:r>
              <a:rPr lang="fr-FR" dirty="0"/>
              <a:t>: </a:t>
            </a:r>
          </a:p>
          <a:p>
            <a:r>
              <a:rPr lang="fr-FR" dirty="0"/>
              <a:t>Ils se croisent</a:t>
            </a:r>
          </a:p>
          <a:p>
            <a:r>
              <a:rPr lang="fr-FR" dirty="0"/>
              <a:t>Nous nous saluons</a:t>
            </a:r>
          </a:p>
          <a:p>
            <a:r>
              <a:rPr lang="fr-FR" dirty="0"/>
              <a:t>Vous vous embrassez</a:t>
            </a:r>
          </a:p>
          <a:p>
            <a:r>
              <a:rPr lang="fr-FR" dirty="0"/>
              <a:t>Ils se serrent la main</a:t>
            </a:r>
          </a:p>
          <a:p>
            <a:r>
              <a:rPr lang="fr-FR" dirty="0"/>
              <a:t>Ils se quittent</a:t>
            </a:r>
          </a:p>
          <a:p>
            <a:r>
              <a:rPr lang="fr-FR" dirty="0"/>
              <a:t>Nous nous séparons. </a:t>
            </a:r>
          </a:p>
          <a:p>
            <a:r>
              <a:rPr lang="fr-FR" dirty="0">
                <a:solidFill>
                  <a:srgbClr val="FF0000"/>
                </a:solidFill>
              </a:rPr>
              <a:t>Au passé composé avec ETRE </a:t>
            </a:r>
            <a:r>
              <a:rPr lang="fr-FR" dirty="0"/>
              <a:t>: Nous nous sommes rencontré(e)s. </a:t>
            </a:r>
          </a:p>
          <a:p>
            <a:r>
              <a:rPr lang="fr-FR" dirty="0">
                <a:solidFill>
                  <a:srgbClr val="FF0000"/>
                </a:solidFill>
              </a:rPr>
              <a:t>Attention, ces verbes existent aussi sous forme non réflexive</a:t>
            </a:r>
            <a:r>
              <a:rPr lang="fr-FR" dirty="0"/>
              <a:t> : </a:t>
            </a:r>
          </a:p>
          <a:p>
            <a:r>
              <a:rPr lang="fr-FR" dirty="0"/>
              <a:t>Ils saluent le professeur.</a:t>
            </a:r>
          </a:p>
          <a:p>
            <a:r>
              <a:rPr lang="fr-FR" dirty="0"/>
              <a:t>Ils quittent la gare</a:t>
            </a:r>
          </a:p>
          <a:p>
            <a:r>
              <a:rPr lang="fr-FR" dirty="0"/>
              <a:t>Le professeur sépare deux étudiants. </a:t>
            </a:r>
          </a:p>
          <a:p>
            <a:endParaRPr lang="fr-FR" dirty="0"/>
          </a:p>
          <a:p>
            <a:endParaRPr lang="fr-FR" dirty="0"/>
          </a:p>
        </p:txBody>
      </p:sp>
    </p:spTree>
    <p:extLst>
      <p:ext uri="{BB962C8B-B14F-4D97-AF65-F5344CB8AC3E}">
        <p14:creationId xmlns:p14="http://schemas.microsoft.com/office/powerpoint/2010/main" val="94826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D82E8AC-78FE-D3BC-D278-8BEDB7F4406A}"/>
              </a:ext>
            </a:extLst>
          </p:cNvPr>
          <p:cNvPicPr>
            <a:picLocks noChangeAspect="1"/>
          </p:cNvPicPr>
          <p:nvPr/>
        </p:nvPicPr>
        <p:blipFill>
          <a:blip r:embed="rId2"/>
          <a:srcRect l="23863" t="20302" r="24574" b="11211"/>
          <a:stretch/>
        </p:blipFill>
        <p:spPr>
          <a:xfrm>
            <a:off x="2909455" y="509156"/>
            <a:ext cx="7913756" cy="5912426"/>
          </a:xfrm>
          <a:prstGeom prst="rect">
            <a:avLst/>
          </a:prstGeom>
        </p:spPr>
      </p:pic>
      <p:sp>
        <p:nvSpPr>
          <p:cNvPr id="7" name="Titre 1">
            <a:extLst>
              <a:ext uri="{FF2B5EF4-FFF2-40B4-BE49-F238E27FC236}">
                <a16:creationId xmlns:a16="http://schemas.microsoft.com/office/drawing/2014/main" id="{287870B9-8187-EA69-8C6E-56E32C29DFA8}"/>
              </a:ext>
            </a:extLst>
          </p:cNvPr>
          <p:cNvSpPr>
            <a:spLocks noGrp="1"/>
          </p:cNvSpPr>
          <p:nvPr>
            <p:ph type="title"/>
          </p:nvPr>
        </p:nvSpPr>
        <p:spPr>
          <a:xfrm>
            <a:off x="838200" y="365126"/>
            <a:ext cx="2185555" cy="3063874"/>
          </a:xfrm>
        </p:spPr>
        <p:txBody>
          <a:bodyPr>
            <a:normAutofit/>
          </a:bodyPr>
          <a:lstStyle/>
          <a:p>
            <a:r>
              <a:rPr lang="fr-FR" sz="3200" dirty="0"/>
              <a:t>Dialogue Un gars une fille dans un grand magasin</a:t>
            </a:r>
          </a:p>
        </p:txBody>
      </p:sp>
    </p:spTree>
    <p:extLst>
      <p:ext uri="{BB962C8B-B14F-4D97-AF65-F5344CB8AC3E}">
        <p14:creationId xmlns:p14="http://schemas.microsoft.com/office/powerpoint/2010/main" val="221976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5E56C01-6FE8-4580-8A4B-021D0EA69029}"/>
              </a:ext>
            </a:extLst>
          </p:cNvPr>
          <p:cNvPicPr>
            <a:picLocks noChangeAspect="1"/>
          </p:cNvPicPr>
          <p:nvPr/>
        </p:nvPicPr>
        <p:blipFill rotWithShape="1">
          <a:blip r:embed="rId2"/>
          <a:srcRect l="2300" t="13545" r="78203" b="6186"/>
          <a:stretch/>
        </p:blipFill>
        <p:spPr>
          <a:xfrm>
            <a:off x="3938954" y="1495425"/>
            <a:ext cx="5128846" cy="4695826"/>
          </a:xfrm>
          <a:prstGeom prst="rect">
            <a:avLst/>
          </a:prstGeom>
        </p:spPr>
      </p:pic>
      <p:sp>
        <p:nvSpPr>
          <p:cNvPr id="3" name="Titre 2">
            <a:extLst>
              <a:ext uri="{FF2B5EF4-FFF2-40B4-BE49-F238E27FC236}">
                <a16:creationId xmlns:a16="http://schemas.microsoft.com/office/drawing/2014/main" id="{106E6880-27EE-4646-8942-08A2CA007C16}"/>
              </a:ext>
            </a:extLst>
          </p:cNvPr>
          <p:cNvSpPr>
            <a:spLocks noGrp="1"/>
          </p:cNvSpPr>
          <p:nvPr>
            <p:ph type="title"/>
          </p:nvPr>
        </p:nvSpPr>
        <p:spPr>
          <a:xfrm>
            <a:off x="838200" y="365125"/>
            <a:ext cx="10515600" cy="915035"/>
          </a:xfrm>
        </p:spPr>
        <p:txBody>
          <a:bodyPr/>
          <a:lstStyle/>
          <a:p>
            <a:pPr algn="ctr"/>
            <a:r>
              <a:rPr lang="fr-FR" dirty="0"/>
              <a:t>Questions</a:t>
            </a:r>
          </a:p>
        </p:txBody>
      </p:sp>
    </p:spTree>
    <p:extLst>
      <p:ext uri="{BB962C8B-B14F-4D97-AF65-F5344CB8AC3E}">
        <p14:creationId xmlns:p14="http://schemas.microsoft.com/office/powerpoint/2010/main" val="258755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5102EBA5-EAAD-45DB-9840-4E1B4EEE3E19}"/>
              </a:ext>
            </a:extLst>
          </p:cNvPr>
          <p:cNvSpPr>
            <a:spLocks noGrp="1"/>
          </p:cNvSpPr>
          <p:nvPr>
            <p:ph type="title"/>
          </p:nvPr>
        </p:nvSpPr>
        <p:spPr/>
        <p:txBody>
          <a:bodyPr/>
          <a:lstStyle/>
          <a:p>
            <a:pPr algn="ctr"/>
            <a:r>
              <a:rPr lang="fr-FR" dirty="0"/>
              <a:t>Conjugaison Être et Avoir </a:t>
            </a:r>
          </a:p>
        </p:txBody>
      </p:sp>
      <p:pic>
        <p:nvPicPr>
          <p:cNvPr id="13" name="Espace réservé du contenu 12">
            <a:extLst>
              <a:ext uri="{FF2B5EF4-FFF2-40B4-BE49-F238E27FC236}">
                <a16:creationId xmlns:a16="http://schemas.microsoft.com/office/drawing/2014/main" id="{A4668F35-C1CD-4EAB-B91C-F35396664BF5}"/>
              </a:ext>
            </a:extLst>
          </p:cNvPr>
          <p:cNvPicPr>
            <a:picLocks noGrp="1" noChangeAspect="1"/>
          </p:cNvPicPr>
          <p:nvPr>
            <p:ph idx="1"/>
          </p:nvPr>
        </p:nvPicPr>
        <p:blipFill rotWithShape="1">
          <a:blip r:embed="rId2"/>
          <a:srcRect l="35103" t="19447" r="37500" b="31633"/>
          <a:stretch/>
        </p:blipFill>
        <p:spPr>
          <a:xfrm>
            <a:off x="3538331" y="1448879"/>
            <a:ext cx="4943060" cy="4973953"/>
          </a:xfrm>
        </p:spPr>
      </p:pic>
    </p:spTree>
    <p:extLst>
      <p:ext uri="{BB962C8B-B14F-4D97-AF65-F5344CB8AC3E}">
        <p14:creationId xmlns:p14="http://schemas.microsoft.com/office/powerpoint/2010/main" val="11074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35C57-1BCD-454F-DD1B-370AEF61E402}"/>
              </a:ext>
            </a:extLst>
          </p:cNvPr>
          <p:cNvSpPr>
            <a:spLocks noGrp="1"/>
          </p:cNvSpPr>
          <p:nvPr>
            <p:ph type="title"/>
          </p:nvPr>
        </p:nvSpPr>
        <p:spPr/>
        <p:txBody>
          <a:bodyPr/>
          <a:lstStyle/>
          <a:p>
            <a:r>
              <a:rPr lang="fr-FR" dirty="0"/>
              <a:t>Cours 2</a:t>
            </a:r>
          </a:p>
        </p:txBody>
      </p:sp>
      <p:sp>
        <p:nvSpPr>
          <p:cNvPr id="3" name="Espace réservé du contenu 2">
            <a:extLst>
              <a:ext uri="{FF2B5EF4-FFF2-40B4-BE49-F238E27FC236}">
                <a16:creationId xmlns:a16="http://schemas.microsoft.com/office/drawing/2014/main" id="{65628715-E354-D18F-9A8F-F2485B84FEF1}"/>
              </a:ext>
            </a:extLst>
          </p:cNvPr>
          <p:cNvSpPr>
            <a:spLocks noGrp="1"/>
          </p:cNvSpPr>
          <p:nvPr>
            <p:ph idx="1"/>
          </p:nvPr>
        </p:nvSpPr>
        <p:spPr/>
        <p:txBody>
          <a:bodyPr/>
          <a:lstStyle/>
          <a:p>
            <a:r>
              <a:rPr lang="fr-FR" dirty="0"/>
              <a:t>S’exprimer avec les verbes faire, avoir, être, aller. </a:t>
            </a:r>
          </a:p>
          <a:p>
            <a:r>
              <a:rPr lang="fr-FR" dirty="0"/>
              <a:t>Récapitulatif des verbes à une base et à 3 bases au présent. </a:t>
            </a:r>
          </a:p>
          <a:p>
            <a:r>
              <a:rPr lang="fr-FR" dirty="0"/>
              <a:t>Décrire avec le vocabulaire du corps humain.</a:t>
            </a:r>
          </a:p>
          <a:p>
            <a:r>
              <a:rPr lang="fr-FR" dirty="0"/>
              <a:t>Comprendre un dialogue avec Faire et Prendre.</a:t>
            </a:r>
          </a:p>
          <a:p>
            <a:r>
              <a:rPr lang="fr-FR" dirty="0"/>
              <a:t>Comprendre une chanson de Kenji Girac (Si seulement…)</a:t>
            </a:r>
          </a:p>
          <a:p>
            <a:endParaRPr lang="fr-FR" dirty="0"/>
          </a:p>
        </p:txBody>
      </p:sp>
    </p:spTree>
    <p:extLst>
      <p:ext uri="{BB962C8B-B14F-4D97-AF65-F5344CB8AC3E}">
        <p14:creationId xmlns:p14="http://schemas.microsoft.com/office/powerpoint/2010/main" val="332099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6D2D8-E3B7-4781-8D58-E46BC4C17D01}"/>
              </a:ext>
            </a:extLst>
          </p:cNvPr>
          <p:cNvSpPr>
            <a:spLocks noGrp="1"/>
          </p:cNvSpPr>
          <p:nvPr>
            <p:ph type="title"/>
          </p:nvPr>
        </p:nvSpPr>
        <p:spPr>
          <a:xfrm>
            <a:off x="838200" y="365125"/>
            <a:ext cx="10515600" cy="830629"/>
          </a:xfrm>
        </p:spPr>
        <p:txBody>
          <a:bodyPr/>
          <a:lstStyle/>
          <a:p>
            <a:r>
              <a:rPr lang="fr-FR" dirty="0"/>
              <a:t>Être-avoir-faire-aller</a:t>
            </a:r>
          </a:p>
        </p:txBody>
      </p:sp>
      <p:pic>
        <p:nvPicPr>
          <p:cNvPr id="5" name="Image 4">
            <a:extLst>
              <a:ext uri="{FF2B5EF4-FFF2-40B4-BE49-F238E27FC236}">
                <a16:creationId xmlns:a16="http://schemas.microsoft.com/office/drawing/2014/main" id="{4B25922C-8CCE-46E3-A364-F410C17B6AAF}"/>
              </a:ext>
            </a:extLst>
          </p:cNvPr>
          <p:cNvPicPr>
            <a:picLocks noChangeAspect="1"/>
          </p:cNvPicPr>
          <p:nvPr/>
        </p:nvPicPr>
        <p:blipFill rotWithShape="1">
          <a:blip r:embed="rId2"/>
          <a:srcRect l="4270" t="17625" r="38731" b="5303"/>
          <a:stretch/>
        </p:blipFill>
        <p:spPr>
          <a:xfrm>
            <a:off x="1502614" y="1077756"/>
            <a:ext cx="6949441" cy="5283054"/>
          </a:xfrm>
          <a:prstGeom prst="rect">
            <a:avLst/>
          </a:prstGeom>
        </p:spPr>
      </p:pic>
    </p:spTree>
    <p:extLst>
      <p:ext uri="{BB962C8B-B14F-4D97-AF65-F5344CB8AC3E}">
        <p14:creationId xmlns:p14="http://schemas.microsoft.com/office/powerpoint/2010/main" val="289649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6A2C6E-884E-43AD-903B-09A1242DAC45}"/>
              </a:ext>
            </a:extLst>
          </p:cNvPr>
          <p:cNvSpPr>
            <a:spLocks noGrp="1"/>
          </p:cNvSpPr>
          <p:nvPr>
            <p:ph type="title"/>
          </p:nvPr>
        </p:nvSpPr>
        <p:spPr/>
        <p:txBody>
          <a:bodyPr/>
          <a:lstStyle/>
          <a:p>
            <a:r>
              <a:rPr lang="fr-FR" dirty="0"/>
              <a:t>Conjugaison verbe Faire – Présent (3 bases)</a:t>
            </a:r>
          </a:p>
        </p:txBody>
      </p:sp>
      <p:sp>
        <p:nvSpPr>
          <p:cNvPr id="3" name="Espace réservé du contenu 2">
            <a:extLst>
              <a:ext uri="{FF2B5EF4-FFF2-40B4-BE49-F238E27FC236}">
                <a16:creationId xmlns:a16="http://schemas.microsoft.com/office/drawing/2014/main" id="{2ACA0E3C-0349-41EF-B514-D67AAF3EA902}"/>
              </a:ext>
            </a:extLst>
          </p:cNvPr>
          <p:cNvSpPr>
            <a:spLocks noGrp="1"/>
          </p:cNvSpPr>
          <p:nvPr>
            <p:ph idx="1"/>
          </p:nvPr>
        </p:nvSpPr>
        <p:spPr/>
        <p:txBody>
          <a:bodyPr/>
          <a:lstStyle/>
          <a:p>
            <a:pPr marL="0" indent="0">
              <a:buNone/>
            </a:pPr>
            <a:endParaRPr lang="fr-FR" dirty="0"/>
          </a:p>
          <a:p>
            <a:pPr marL="0" indent="0">
              <a:buNone/>
            </a:pPr>
            <a:r>
              <a:rPr lang="fr-FR" dirty="0"/>
              <a:t>Je </a:t>
            </a:r>
            <a:r>
              <a:rPr lang="fr-FR" dirty="0">
                <a:highlight>
                  <a:srgbClr val="FFFF00"/>
                </a:highlight>
              </a:rPr>
              <a:t>fai</a:t>
            </a:r>
            <a:r>
              <a:rPr lang="fr-FR" dirty="0"/>
              <a:t>s</a:t>
            </a:r>
          </a:p>
          <a:p>
            <a:pPr marL="0" indent="0">
              <a:buNone/>
            </a:pPr>
            <a:r>
              <a:rPr lang="fr-FR" dirty="0"/>
              <a:t>Tu fais</a:t>
            </a:r>
          </a:p>
          <a:p>
            <a:pPr marL="0" indent="0">
              <a:buNone/>
            </a:pPr>
            <a:r>
              <a:rPr lang="fr-FR" dirty="0"/>
              <a:t>Il/Elle fait</a:t>
            </a:r>
          </a:p>
          <a:p>
            <a:pPr marL="0" indent="0">
              <a:buNone/>
            </a:pPr>
            <a:r>
              <a:rPr lang="fr-FR" dirty="0"/>
              <a:t>Nous </a:t>
            </a:r>
            <a:r>
              <a:rPr lang="fr-FR" dirty="0">
                <a:highlight>
                  <a:srgbClr val="00FF00"/>
                </a:highlight>
              </a:rPr>
              <a:t>fais</a:t>
            </a:r>
            <a:r>
              <a:rPr lang="fr-FR" dirty="0"/>
              <a:t>ons</a:t>
            </a:r>
          </a:p>
          <a:p>
            <a:pPr marL="0" indent="0">
              <a:buNone/>
            </a:pPr>
            <a:r>
              <a:rPr lang="fr-FR" dirty="0"/>
              <a:t>Vous faites</a:t>
            </a:r>
          </a:p>
          <a:p>
            <a:pPr marL="0" indent="0">
              <a:buNone/>
            </a:pPr>
            <a:r>
              <a:rPr lang="fr-FR" dirty="0"/>
              <a:t>Ils/Elles </a:t>
            </a:r>
            <a:r>
              <a:rPr lang="fr-FR" dirty="0">
                <a:highlight>
                  <a:srgbClr val="00FFFF"/>
                </a:highlight>
              </a:rPr>
              <a:t>font</a:t>
            </a:r>
          </a:p>
        </p:txBody>
      </p:sp>
    </p:spTree>
    <p:extLst>
      <p:ext uri="{BB962C8B-B14F-4D97-AF65-F5344CB8AC3E}">
        <p14:creationId xmlns:p14="http://schemas.microsoft.com/office/powerpoint/2010/main" val="229323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1CC77A-6643-62FC-7569-322D144BBA30}"/>
              </a:ext>
            </a:extLst>
          </p:cNvPr>
          <p:cNvSpPr>
            <a:spLocks noGrp="1"/>
          </p:cNvSpPr>
          <p:nvPr>
            <p:ph type="title"/>
          </p:nvPr>
        </p:nvSpPr>
        <p:spPr>
          <a:xfrm>
            <a:off x="838200" y="365125"/>
            <a:ext cx="10515600" cy="5121275"/>
          </a:xfrm>
        </p:spPr>
        <p:txBody>
          <a:bodyPr>
            <a:normAutofit fontScale="90000"/>
          </a:bodyPr>
          <a:lstStyle/>
          <a:p>
            <a:r>
              <a:rPr lang="fr-FR" dirty="0"/>
              <a:t>Conjugaison verbe prendre au présent (3 bases)</a:t>
            </a:r>
            <a:br>
              <a:rPr lang="fr-FR" dirty="0"/>
            </a:br>
            <a:br>
              <a:rPr lang="fr-FR" dirty="0"/>
            </a:br>
            <a:r>
              <a:rPr lang="fr-FR" dirty="0"/>
              <a:t>Je </a:t>
            </a:r>
            <a:r>
              <a:rPr lang="fr-FR" dirty="0">
                <a:highlight>
                  <a:srgbClr val="FFFF00"/>
                </a:highlight>
              </a:rPr>
              <a:t>prend</a:t>
            </a:r>
            <a:r>
              <a:rPr lang="fr-FR" dirty="0"/>
              <a:t>s</a:t>
            </a:r>
            <a:br>
              <a:rPr lang="fr-FR" dirty="0"/>
            </a:br>
            <a:r>
              <a:rPr lang="fr-FR" dirty="0"/>
              <a:t>Tu prends</a:t>
            </a:r>
            <a:br>
              <a:rPr lang="fr-FR" dirty="0"/>
            </a:br>
            <a:r>
              <a:rPr lang="fr-FR" dirty="0"/>
              <a:t>Elle prend</a:t>
            </a:r>
            <a:br>
              <a:rPr lang="fr-FR" dirty="0"/>
            </a:br>
            <a:r>
              <a:rPr lang="fr-FR" dirty="0"/>
              <a:t>Nous </a:t>
            </a:r>
            <a:r>
              <a:rPr lang="fr-FR" dirty="0">
                <a:highlight>
                  <a:srgbClr val="00FF00"/>
                </a:highlight>
              </a:rPr>
              <a:t>pren</a:t>
            </a:r>
            <a:r>
              <a:rPr lang="fr-FR" dirty="0"/>
              <a:t>ons</a:t>
            </a:r>
            <a:br>
              <a:rPr lang="fr-FR" dirty="0"/>
            </a:br>
            <a:r>
              <a:rPr lang="fr-FR" dirty="0"/>
              <a:t>Vous prenez</a:t>
            </a:r>
            <a:br>
              <a:rPr lang="fr-FR" dirty="0"/>
            </a:br>
            <a:r>
              <a:rPr lang="fr-FR" dirty="0"/>
              <a:t>Ils </a:t>
            </a:r>
            <a:r>
              <a:rPr lang="fr-FR" dirty="0">
                <a:highlight>
                  <a:srgbClr val="FF00FF"/>
                </a:highlight>
              </a:rPr>
              <a:t>prenn</a:t>
            </a:r>
            <a:r>
              <a:rPr lang="fr-FR" dirty="0"/>
              <a:t>ent</a:t>
            </a:r>
          </a:p>
        </p:txBody>
      </p:sp>
    </p:spTree>
    <p:extLst>
      <p:ext uri="{BB962C8B-B14F-4D97-AF65-F5344CB8AC3E}">
        <p14:creationId xmlns:p14="http://schemas.microsoft.com/office/powerpoint/2010/main" val="240926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5FDC65-9275-E19C-6D94-56D37ED9C3F7}"/>
              </a:ext>
            </a:extLst>
          </p:cNvPr>
          <p:cNvSpPr>
            <a:spLocks noGrp="1"/>
          </p:cNvSpPr>
          <p:nvPr>
            <p:ph type="title"/>
          </p:nvPr>
        </p:nvSpPr>
        <p:spPr>
          <a:xfrm>
            <a:off x="685800" y="2516042"/>
            <a:ext cx="10515600" cy="2835275"/>
          </a:xfrm>
        </p:spPr>
        <p:txBody>
          <a:bodyPr>
            <a:normAutofit fontScale="90000"/>
          </a:bodyPr>
          <a:lstStyle/>
          <a:p>
            <a:r>
              <a:rPr lang="fr-FR" sz="4000" dirty="0"/>
              <a:t>- Etudier la biographie de Kenji Girac</a:t>
            </a:r>
            <a:br>
              <a:rPr lang="fr-FR" sz="4000" dirty="0"/>
            </a:br>
            <a:r>
              <a:rPr lang="fr-FR" sz="4000" dirty="0"/>
              <a:t>- Récapituler les catégories de verbes au présent et au passé composé</a:t>
            </a:r>
            <a:br>
              <a:rPr lang="fr-FR" sz="4000" dirty="0"/>
            </a:br>
            <a:r>
              <a:rPr lang="fr-FR" sz="4000" dirty="0"/>
              <a:t>- Comprendre un texte écrit, lire à haute voix, et répondre à des questions simples</a:t>
            </a:r>
            <a:r>
              <a:rPr lang="fr-FR" dirty="0"/>
              <a:t>. </a:t>
            </a:r>
          </a:p>
        </p:txBody>
      </p:sp>
      <p:sp>
        <p:nvSpPr>
          <p:cNvPr id="3" name="Titre 1">
            <a:extLst>
              <a:ext uri="{FF2B5EF4-FFF2-40B4-BE49-F238E27FC236}">
                <a16:creationId xmlns:a16="http://schemas.microsoft.com/office/drawing/2014/main" id="{5CF2BFD0-1EF4-E4AC-460A-DAD4ABA74D7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Cours 3</a:t>
            </a:r>
            <a:endParaRPr lang="fr-FR" dirty="0"/>
          </a:p>
        </p:txBody>
      </p:sp>
    </p:spTree>
    <p:extLst>
      <p:ext uri="{BB962C8B-B14F-4D97-AF65-F5344CB8AC3E}">
        <p14:creationId xmlns:p14="http://schemas.microsoft.com/office/powerpoint/2010/main" val="252617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1A72F-D29C-21BE-7E68-BC8F3B3E72C6}"/>
              </a:ext>
            </a:extLst>
          </p:cNvPr>
          <p:cNvSpPr>
            <a:spLocks noGrp="1"/>
          </p:cNvSpPr>
          <p:nvPr>
            <p:ph type="title"/>
          </p:nvPr>
        </p:nvSpPr>
        <p:spPr/>
        <p:txBody>
          <a:bodyPr/>
          <a:lstStyle/>
          <a:p>
            <a:r>
              <a:rPr lang="fr-FR" dirty="0"/>
              <a:t>Biographie de Kenji Girac (source </a:t>
            </a:r>
            <a:r>
              <a:rPr lang="fr-FR" dirty="0" err="1"/>
              <a:t>Wikipedia</a:t>
            </a:r>
            <a:r>
              <a:rPr lang="fr-FR" dirty="0"/>
              <a:t>)</a:t>
            </a:r>
          </a:p>
        </p:txBody>
      </p:sp>
    </p:spTree>
    <p:extLst>
      <p:ext uri="{BB962C8B-B14F-4D97-AF65-F5344CB8AC3E}">
        <p14:creationId xmlns:p14="http://schemas.microsoft.com/office/powerpoint/2010/main" val="37700044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7513</TotalTime>
  <Words>849</Words>
  <Application>Microsoft Office PowerPoint</Application>
  <PresentationFormat>Grand écran</PresentationFormat>
  <Paragraphs>65</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Aptos</vt:lpstr>
      <vt:lpstr>Aptos Display</vt:lpstr>
      <vt:lpstr>Arial</vt:lpstr>
      <vt:lpstr>Thème Office</vt:lpstr>
      <vt:lpstr>Cours 1</vt:lpstr>
      <vt:lpstr>Questions</vt:lpstr>
      <vt:lpstr>Conjugaison Être et Avoir </vt:lpstr>
      <vt:lpstr>Cours 2</vt:lpstr>
      <vt:lpstr>Être-avoir-faire-aller</vt:lpstr>
      <vt:lpstr>Conjugaison verbe Faire – Présent (3 bases)</vt:lpstr>
      <vt:lpstr>Conjugaison verbe prendre au présent (3 bases)  Je prends Tu prends Elle prend Nous prenons Vous prenez Ils prennent</vt:lpstr>
      <vt:lpstr>- Etudier la biographie de Kenji Girac - Récapituler les catégories de verbes au présent et au passé composé - Comprendre un texte écrit, lire à haute voix, et répondre à des questions simples. </vt:lpstr>
      <vt:lpstr>Biographie de Kenji Girac (source Wikipedia)</vt:lpstr>
      <vt:lpstr> Questions :  Quand est sorti son 1er album ?  Combien d’exemplaires de son 1er album ont été vendus ?  Pendant combien de temps son album est-il resté n°1 ?  Quels prix a -t-il reçus à 18 ans ?  </vt:lpstr>
      <vt:lpstr>L’enfance</vt:lpstr>
      <vt:lpstr>Le succès</vt:lpstr>
      <vt:lpstr>L’accident</vt:lpstr>
      <vt:lpstr>Cours 4</vt:lpstr>
      <vt:lpstr>Les verbes pronominaux </vt:lpstr>
      <vt:lpstr>Les verbes réflexifs</vt:lpstr>
      <vt:lpstr>Dialogue Un gars une fille dans un grand magasin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Marion Nonnenmacher</dc:creator>
  <cp:lastModifiedBy>Marion Nonnenmacher</cp:lastModifiedBy>
  <cp:revision>8</cp:revision>
  <dcterms:created xsi:type="dcterms:W3CDTF">2024-10-16T12:39:59Z</dcterms:created>
  <dcterms:modified xsi:type="dcterms:W3CDTF">2024-10-25T08:28:28Z</dcterms:modified>
</cp:coreProperties>
</file>