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34" r:id="rId2"/>
    <p:sldId id="350" r:id="rId3"/>
    <p:sldId id="375" r:id="rId4"/>
    <p:sldId id="351" r:id="rId5"/>
    <p:sldId id="492" r:id="rId6"/>
    <p:sldId id="429" r:id="rId7"/>
    <p:sldId id="422" r:id="rId8"/>
    <p:sldId id="483" r:id="rId9"/>
    <p:sldId id="401" r:id="rId10"/>
    <p:sldId id="433" r:id="rId11"/>
    <p:sldId id="434" r:id="rId12"/>
    <p:sldId id="348" r:id="rId13"/>
    <p:sldId id="428" r:id="rId14"/>
    <p:sldId id="349" r:id="rId15"/>
    <p:sldId id="417" r:id="rId16"/>
    <p:sldId id="421" r:id="rId17"/>
    <p:sldId id="352" r:id="rId18"/>
    <p:sldId id="420" r:id="rId19"/>
    <p:sldId id="414" r:id="rId20"/>
    <p:sldId id="402" r:id="rId21"/>
    <p:sldId id="494" r:id="rId22"/>
    <p:sldId id="462" r:id="rId23"/>
    <p:sldId id="366" r:id="rId24"/>
    <p:sldId id="452" r:id="rId25"/>
    <p:sldId id="377" r:id="rId26"/>
    <p:sldId id="394" r:id="rId27"/>
    <p:sldId id="387" r:id="rId28"/>
    <p:sldId id="487" r:id="rId29"/>
    <p:sldId id="488" r:id="rId30"/>
    <p:sldId id="489" r:id="rId31"/>
    <p:sldId id="490" r:id="rId32"/>
    <p:sldId id="491" r:id="rId33"/>
    <p:sldId id="470" r:id="rId34"/>
    <p:sldId id="481" r:id="rId35"/>
    <p:sldId id="359" r:id="rId36"/>
    <p:sldId id="439" r:id="rId37"/>
    <p:sldId id="493" r:id="rId38"/>
    <p:sldId id="467" r:id="rId39"/>
    <p:sldId id="468" r:id="rId40"/>
    <p:sldId id="376" r:id="rId41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D2"/>
    <a:srgbClr val="D0DA00"/>
    <a:srgbClr val="009E47"/>
    <a:srgbClr val="FF9999"/>
    <a:srgbClr val="0098A1"/>
    <a:srgbClr val="00DE64"/>
    <a:srgbClr val="A162D0"/>
    <a:srgbClr val="C9D200"/>
    <a:srgbClr val="B7C000"/>
    <a:srgbClr val="FDD63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73" autoAdjust="0"/>
    <p:restoredTop sz="95385" autoAdjust="0"/>
  </p:normalViewPr>
  <p:slideViewPr>
    <p:cSldViewPr snapToGrid="0">
      <p:cViewPr>
        <p:scale>
          <a:sx n="70" d="100"/>
          <a:sy n="70" d="100"/>
        </p:scale>
        <p:origin x="-1692" y="-318"/>
      </p:cViewPr>
      <p:guideLst>
        <p:guide orient="horz" pos="2147"/>
        <p:guide orient="horz" pos="3178"/>
        <p:guide orient="horz" pos="4224"/>
        <p:guide orient="horz" pos="2688"/>
        <p:guide pos="487"/>
        <p:guide pos="2757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0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F6FB-C1AE-4F7C-9894-D0E479E8CDEA}" type="datetimeFigureOut">
              <a:rPr lang="en-US" smtClean="0"/>
              <a:pPr/>
              <a:t>27/10/2013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1F6E6-D61E-48D4-8F53-C581DC6C6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06E6-73B2-498B-A373-7CF3B6EEB8E6}" type="datetimeFigureOut">
              <a:rPr lang="en-US" smtClean="0"/>
              <a:pPr/>
              <a:t>27/10/2013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D4517-96C9-4380-A28E-A9EE7E734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of Presenta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 Side Corner Rectangle 25"/>
          <p:cNvSpPr/>
          <p:nvPr userDrawn="1"/>
        </p:nvSpPr>
        <p:spPr>
          <a:xfrm>
            <a:off x="0" y="0"/>
            <a:ext cx="9144000" cy="5327780"/>
          </a:xfrm>
          <a:prstGeom prst="round2SameRect">
            <a:avLst>
              <a:gd name="adj1" fmla="val 2561"/>
              <a:gd name="adj2" fmla="val 0"/>
            </a:avLst>
          </a:prstGeom>
          <a:gradFill>
            <a:gsLst>
              <a:gs pos="9000">
                <a:schemeClr val="bg1">
                  <a:lumMod val="75000"/>
                </a:schemeClr>
              </a:gs>
              <a:gs pos="100000">
                <a:schemeClr val="bg1">
                  <a:alpha val="9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4016188" y="1764205"/>
            <a:ext cx="4141693" cy="1294181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4033648" y="4131980"/>
            <a:ext cx="4124234" cy="1120775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>
                    <a:lumMod val="50000"/>
                  </a:schemeClr>
                </a:solidFill>
              </a:defRPr>
            </a:lvl1pPr>
            <a:lvl2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1720" y="6651171"/>
            <a:ext cx="2817224" cy="20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4_darkblue.jpg"/>
          <p:cNvPicPr>
            <a:picLocks noChangeAspect="1"/>
          </p:cNvPicPr>
          <p:nvPr userDrawn="1"/>
        </p:nvPicPr>
        <p:blipFill>
          <a:blip r:embed="rId2" cstate="print"/>
          <a:srcRect l="22173" r="48839" b="3250"/>
          <a:stretch>
            <a:fillRect/>
          </a:stretch>
        </p:blipFill>
        <p:spPr>
          <a:xfrm>
            <a:off x="762000" y="0"/>
            <a:ext cx="3082212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578498" y="0"/>
            <a:ext cx="183502" cy="685800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033648" y="3185496"/>
            <a:ext cx="4124234" cy="764412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>
                <a:solidFill>
                  <a:srgbClr val="0098A1"/>
                </a:solidFill>
              </a:defRPr>
            </a:lvl1pPr>
            <a:lvl2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sub title</a:t>
            </a:r>
          </a:p>
        </p:txBody>
      </p:sp>
      <p:pic>
        <p:nvPicPr>
          <p:cNvPr id="30" name="Picture 29" descr="RAD_onl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87916" y="5934778"/>
            <a:ext cx="1072696" cy="61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>
            <a:off x="0" y="0"/>
            <a:ext cx="9144000" cy="5327780"/>
          </a:xfrm>
          <a:prstGeom prst="round2SameRect">
            <a:avLst>
              <a:gd name="adj1" fmla="val 2561"/>
              <a:gd name="adj2" fmla="val 0"/>
            </a:avLst>
          </a:prstGeom>
          <a:gradFill>
            <a:gsLst>
              <a:gs pos="9000">
                <a:schemeClr val="bg1">
                  <a:lumMod val="75000"/>
                </a:schemeClr>
              </a:gs>
              <a:gs pos="100000">
                <a:schemeClr val="bg1">
                  <a:alpha val="9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87" y="5169880"/>
            <a:ext cx="230392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www.rad.com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78498" y="0"/>
            <a:ext cx="46653" cy="685800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42587" y="0"/>
            <a:ext cx="242597" cy="685800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RAD_onl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28274" y="4611304"/>
            <a:ext cx="1072696" cy="615012"/>
          </a:xfrm>
          <a:prstGeom prst="rect">
            <a:avLst/>
          </a:prstGeom>
        </p:spPr>
      </p:pic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838200" y="1750102"/>
            <a:ext cx="6286500" cy="20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rgbClr val="C00000"/>
                </a:solidFill>
                <a:latin typeface="Calibri" pitchFamily="34" charset="0"/>
                <a:ea typeface="Adobe Ming Std L" pitchFamily="18" charset="-128"/>
                <a:cs typeface="Times New Roman (Hebrew)"/>
              </a:rPr>
              <a:t>Thank You </a:t>
            </a:r>
            <a:br>
              <a:rPr lang="en-US" sz="6000" b="1" dirty="0">
                <a:solidFill>
                  <a:srgbClr val="C00000"/>
                </a:solidFill>
                <a:latin typeface="Calibri" pitchFamily="34" charset="0"/>
                <a:ea typeface="Adobe Ming Std L" pitchFamily="18" charset="-128"/>
                <a:cs typeface="Times New Roman (Hebrew)"/>
              </a:rPr>
            </a:br>
            <a:r>
              <a:rPr lang="en-US" sz="6000" b="1" dirty="0">
                <a:solidFill>
                  <a:srgbClr val="C00000"/>
                </a:solidFill>
                <a:latin typeface="Calibri" pitchFamily="34" charset="0"/>
                <a:ea typeface="Adobe Ming Std L" pitchFamily="18" charset="-128"/>
                <a:cs typeface="Times New Roman (Hebrew)"/>
              </a:rPr>
              <a:t>For Your </a:t>
            </a:r>
            <a:br>
              <a:rPr lang="en-US" sz="6000" b="1" dirty="0">
                <a:solidFill>
                  <a:srgbClr val="C00000"/>
                </a:solidFill>
                <a:latin typeface="Calibri" pitchFamily="34" charset="0"/>
                <a:ea typeface="Adobe Ming Std L" pitchFamily="18" charset="-128"/>
                <a:cs typeface="Times New Roman (Hebrew)"/>
              </a:rPr>
            </a:br>
            <a:r>
              <a:rPr lang="en-US" sz="6000" b="1" dirty="0">
                <a:solidFill>
                  <a:srgbClr val="C00000"/>
                </a:solidFill>
                <a:latin typeface="Calibri" pitchFamily="34" charset="0"/>
                <a:ea typeface="Adobe Ming Std L" pitchFamily="18" charset="-128"/>
                <a:cs typeface="Times New Roman (Hebrew)"/>
              </a:rPr>
              <a:t>Attention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15000"/>
          </a:blip>
          <a:srcRect l="63930" t="94395"/>
          <a:stretch>
            <a:fillRect/>
          </a:stretch>
        </p:blipFill>
        <p:spPr bwMode="auto">
          <a:xfrm>
            <a:off x="5847550" y="6558682"/>
            <a:ext cx="3302800" cy="29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 Same Side Corner Rectangle 40"/>
          <p:cNvSpPr/>
          <p:nvPr/>
        </p:nvSpPr>
        <p:spPr bwMode="auto">
          <a:xfrm rot="5400000">
            <a:off x="3505201" y="-3351213"/>
            <a:ext cx="862012" cy="7872413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Round Single Corner Rectangle 41"/>
          <p:cNvSpPr/>
          <p:nvPr/>
        </p:nvSpPr>
        <p:spPr bwMode="auto">
          <a:xfrm flipV="1">
            <a:off x="0" y="0"/>
            <a:ext cx="228600" cy="1981200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ound Single Corner Rectangle 42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7" y="262623"/>
            <a:ext cx="6766560" cy="644740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47713" y="1829857"/>
            <a:ext cx="7124700" cy="2665943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defRPr sz="2200">
                <a:solidFill>
                  <a:srgbClr val="000000"/>
                </a:solidFill>
              </a:defRPr>
            </a:lvl1pPr>
            <a:lvl2pPr marL="576263" indent="-238125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2pPr>
            <a:lvl3pPr marL="857250" indent="-168275">
              <a:lnSpc>
                <a:spcPct val="10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lvl3pPr>
            <a:lvl4pPr marL="1196975" indent="-225425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000000"/>
                </a:solidFill>
              </a:defRPr>
            </a:lvl4pPr>
            <a:lvl5pPr marL="1433513" indent="-180975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 Slid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 bwMode="auto">
          <a:xfrm rot="5400000">
            <a:off x="3505201" y="-3351213"/>
            <a:ext cx="862012" cy="7872413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 flipV="1">
            <a:off x="0" y="0"/>
            <a:ext cx="228600" cy="1981200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7" y="262623"/>
            <a:ext cx="6766560" cy="644740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Round Single Corner Rectangle 6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" name="Picture 9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 bwMode="auto">
          <a:xfrm rot="5400000">
            <a:off x="2523818" y="-377982"/>
            <a:ext cx="2131763" cy="7179398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8" y="2318991"/>
            <a:ext cx="5880055" cy="1785453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Round Single Corner Rectangle 6"/>
          <p:cNvSpPr/>
          <p:nvPr/>
        </p:nvSpPr>
        <p:spPr bwMode="auto">
          <a:xfrm flipV="1">
            <a:off x="0" y="0"/>
            <a:ext cx="227013" cy="5395913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7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 Slide with text_RAD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 Same Side Corner Rectangle 40"/>
          <p:cNvSpPr/>
          <p:nvPr/>
        </p:nvSpPr>
        <p:spPr bwMode="auto">
          <a:xfrm rot="5400000">
            <a:off x="3505201" y="-3351213"/>
            <a:ext cx="862012" cy="7872413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Round Single Corner Rectangle 41"/>
          <p:cNvSpPr/>
          <p:nvPr/>
        </p:nvSpPr>
        <p:spPr bwMode="auto">
          <a:xfrm flipV="1">
            <a:off x="0" y="0"/>
            <a:ext cx="228600" cy="1981200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ound Single Corner Rectangle 42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7" y="262623"/>
            <a:ext cx="6766560" cy="644740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47713" y="1829857"/>
            <a:ext cx="7124700" cy="2665943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defRPr sz="2200">
                <a:solidFill>
                  <a:srgbClr val="000000"/>
                </a:solidFill>
              </a:defRPr>
            </a:lvl1pPr>
            <a:lvl2pPr marL="576263" indent="-238125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2pPr>
            <a:lvl3pPr marL="857250" indent="-168275">
              <a:lnSpc>
                <a:spcPct val="10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lvl3pPr>
            <a:lvl4pPr marL="1196975" indent="-225425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000000"/>
                </a:solidFill>
              </a:defRPr>
            </a:lvl4pPr>
            <a:lvl5pPr marL="1433513" indent="-180975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7495" y="6663688"/>
            <a:ext cx="1614545" cy="211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9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 Confidential Information</a:t>
            </a:r>
            <a:endParaRPr lang="en-US" sz="500" b="1" dirty="0" smtClean="0">
              <a:latin typeface="+mn-lt"/>
            </a:endParaRPr>
          </a:p>
        </p:txBody>
      </p:sp>
      <p:pic>
        <p:nvPicPr>
          <p:cNvPr id="9" name="Picture 8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 Slide without text_RAD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 bwMode="auto">
          <a:xfrm rot="5400000">
            <a:off x="3505201" y="-3351213"/>
            <a:ext cx="862012" cy="7872413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 flipV="1">
            <a:off x="0" y="0"/>
            <a:ext cx="228600" cy="1981200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7" y="262623"/>
            <a:ext cx="6766560" cy="644740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Round Single Corner Rectangle 6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7495" y="6663688"/>
            <a:ext cx="1614545" cy="211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9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 Confidential Information</a:t>
            </a:r>
            <a:endParaRPr lang="en-US" sz="500" b="1" dirty="0" smtClean="0">
              <a:latin typeface="+mn-lt"/>
            </a:endParaRPr>
          </a:p>
        </p:txBody>
      </p:sp>
      <p:pic>
        <p:nvPicPr>
          <p:cNvPr id="10" name="Picture 9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__RAD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 bwMode="auto">
          <a:xfrm rot="5400000">
            <a:off x="2523818" y="-377982"/>
            <a:ext cx="2131763" cy="7179398"/>
          </a:xfrm>
          <a:prstGeom prst="round2SameRect">
            <a:avLst>
              <a:gd name="adj1" fmla="val 18406"/>
              <a:gd name="adj2" fmla="val 0"/>
            </a:avLst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outerShdw blurRad="215900" dist="38100" dir="2700000" sx="102000" sy="102000" algn="tl" rotWithShape="0">
              <a:schemeClr val="tx1">
                <a:alpha val="19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 flipH="1">
            <a:off x="8839200" y="6380163"/>
            <a:ext cx="304800" cy="477837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078" y="2318991"/>
            <a:ext cx="5880055" cy="1785453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5000"/>
              </a:lnSpc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Round Single Corner Rectangle 6"/>
          <p:cNvSpPr/>
          <p:nvPr/>
        </p:nvSpPr>
        <p:spPr bwMode="auto">
          <a:xfrm flipV="1">
            <a:off x="0" y="0"/>
            <a:ext cx="227013" cy="5395913"/>
          </a:xfrm>
          <a:prstGeom prst="round1Rect">
            <a:avLst>
              <a:gd name="adj" fmla="val 50000"/>
            </a:avLst>
          </a:prstGeom>
          <a:solidFill>
            <a:srgbClr val="0098A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7495" y="6663688"/>
            <a:ext cx="1614545" cy="211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9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 Confidential Information</a:t>
            </a:r>
            <a:endParaRPr lang="en-US" sz="500" b="1" dirty="0" smtClean="0">
              <a:latin typeface="+mn-lt"/>
            </a:endParaRPr>
          </a:p>
        </p:txBody>
      </p:sp>
      <p:pic>
        <p:nvPicPr>
          <p:cNvPr id="10" name="Picture 9" descr="rad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2058" y="363370"/>
            <a:ext cx="762831" cy="4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8034578" y="6650038"/>
            <a:ext cx="859508" cy="2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algn="r">
              <a:defRPr/>
            </a:pPr>
            <a:r>
              <a:rPr lang="en-US" sz="800" dirty="0" smtClean="0"/>
              <a:t>SDNFV Slide </a:t>
            </a:r>
            <a:fld id="{1FEB4FD2-243B-450F-B334-AD0C10AF24B3}" type="slidenum">
              <a:rPr lang="en-US" sz="1000" smtClean="0">
                <a:solidFill>
                  <a:srgbClr val="4D4D4D"/>
                </a:solidFill>
                <a:latin typeface="+mn-lt"/>
                <a:cs typeface="Arial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4D4D4D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opendaylight.org/sites/www.opendaylight.org/files/pages/images/od_diagram3_rev6_0.jp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57625" y="584200"/>
            <a:ext cx="5238750" cy="37846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6000" dirty="0" smtClean="0"/>
              <a:t>SDN</a:t>
            </a:r>
            <a:br>
              <a:rPr lang="en-US" sz="6000" dirty="0" smtClean="0"/>
            </a:br>
            <a:r>
              <a:rPr lang="en-US" sz="3600" dirty="0" smtClean="0"/>
              <a:t>and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6000" dirty="0" smtClean="0"/>
              <a:t>NFV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What’s it all about ?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33648" y="4766991"/>
            <a:ext cx="4124234" cy="1120775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Yaakov (J) Stein</a:t>
            </a:r>
          </a:p>
          <a:p>
            <a:r>
              <a:rPr lang="en-US" dirty="0" smtClean="0"/>
              <a:t>CTO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grpSp>
        <p:nvGrpSpPr>
          <p:cNvPr id="3" name="Text Placeholder 3"/>
          <p:cNvGrpSpPr>
            <a:grpSpLocks noGrp="1"/>
          </p:cNvGrpSpPr>
          <p:nvPr>
            <p:ph type="body" sz="quarter" idx="10"/>
          </p:nvPr>
        </p:nvGrpSpPr>
        <p:grpSpPr>
          <a:xfrm>
            <a:off x="250130" y="1026677"/>
            <a:ext cx="8655269" cy="2667000"/>
            <a:chOff x="228600" y="1447800"/>
            <a:chExt cx="8610600" cy="2590800"/>
          </a:xfrm>
        </p:grpSpPr>
        <p:sp>
          <p:nvSpPr>
            <p:cNvPr id="5" name="TextBox 3"/>
            <p:cNvSpPr txBox="1"/>
            <p:nvPr/>
          </p:nvSpPr>
          <p:spPr>
            <a:xfrm>
              <a:off x="228600" y="2590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FF0000"/>
                  </a:solidFill>
                </a:rPr>
                <a:t>PHYSICS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8001000" y="257169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7030A0"/>
                  </a:solidFill>
                </a:rPr>
                <a:t>LOGIC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1295400" y="24778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FF0000"/>
                  </a:solidFill>
                </a:rPr>
                <a:t>dedicated hardware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2590800" y="2590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FF6600"/>
                  </a:solidFill>
                </a:rPr>
                <a:t>ASIC</a:t>
              </a:r>
              <a:endParaRPr lang="en-US" b="1" dirty="0">
                <a:solidFill>
                  <a:srgbClr val="FF6600"/>
                </a:solidFill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352800" y="2602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FFC000"/>
                  </a:solidFill>
                </a:rPr>
                <a:t>FPGA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419600" y="2286000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special purpose processors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781800" y="2286000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general</a:t>
              </a:r>
            </a:p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purpose</a:t>
              </a:r>
            </a:p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software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638800" y="2590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firmware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3000" y="1447800"/>
              <a:ext cx="7010400" cy="7620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429000" y="1676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VIRTUALIZATION</a:t>
              </a:r>
              <a:endParaRPr lang="en-US" b="1" dirty="0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1143000" y="3276600"/>
              <a:ext cx="7010400" cy="7620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 flipH="1">
              <a:off x="3429000" y="3505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CONCRETIZATION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6602" y="3739485"/>
            <a:ext cx="84070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Concretization </a:t>
            </a:r>
            <a:r>
              <a:rPr lang="en-US" dirty="0" smtClean="0"/>
              <a:t>means moving a task usually implemented closer to SW towards HW</a:t>
            </a:r>
          </a:p>
          <a:p>
            <a:r>
              <a:rPr lang="en-US" dirty="0" smtClean="0"/>
              <a:t>Justifications for concretization include :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cost savings for mass produced products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miniaturization/packaging constraints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need for high processing rates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energy savings / power limitation / heat dissipation</a:t>
            </a:r>
          </a:p>
          <a:p>
            <a:endParaRPr lang="en-US" dirty="0" smtClean="0"/>
          </a:p>
          <a:p>
            <a:r>
              <a:rPr lang="en-US" i="1" dirty="0" smtClean="0"/>
              <a:t>Virtualization</a:t>
            </a:r>
            <a:r>
              <a:rPr lang="en-US" dirty="0" smtClean="0"/>
              <a:t> is the opposite 	</a:t>
            </a:r>
            <a:r>
              <a:rPr lang="en-US" sz="1600" dirty="0" smtClean="0"/>
              <a:t>(although frequently reserved for the extreme case of HW → SW)</a:t>
            </a:r>
          </a:p>
          <a:p>
            <a:r>
              <a:rPr lang="en-US" dirty="0" smtClean="0"/>
              <a:t>Justifications are initially harder to grasp: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lower development efforts and  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flexibility and ability to upgrade functionality</a:t>
            </a:r>
            <a:endParaRPr lang="en-US" sz="1100" b="1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Radio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6728" y="1241947"/>
            <a:ext cx="8297839" cy="521344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An extreme case of virtualization is </a:t>
            </a:r>
            <a:r>
              <a:rPr lang="en-US" sz="2000" b="1" dirty="0" smtClean="0"/>
              <a:t>S</a:t>
            </a:r>
            <a:r>
              <a:rPr lang="en-US" sz="2000" dirty="0" smtClean="0"/>
              <a:t>oftware </a:t>
            </a:r>
            <a:r>
              <a:rPr lang="en-US" sz="2000" b="1" dirty="0" smtClean="0"/>
              <a:t>D</a:t>
            </a:r>
            <a:r>
              <a:rPr lang="en-US" sz="2000" dirty="0" smtClean="0"/>
              <a:t>efined </a:t>
            </a:r>
            <a:r>
              <a:rPr lang="en-US" sz="2000" b="1" dirty="0" smtClean="0"/>
              <a:t>R</a:t>
            </a:r>
            <a:r>
              <a:rPr lang="en-US" sz="2000" dirty="0" smtClean="0"/>
              <a:t>adio</a:t>
            </a:r>
          </a:p>
          <a:p>
            <a:pPr>
              <a:buNone/>
            </a:pPr>
            <a:r>
              <a:rPr lang="en-US" sz="2000" dirty="0" smtClean="0"/>
              <a:t>Transmitters and receivers (once exclusively implemented by analog circuitry)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can be replaced by DSP code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enabling higher accuracy (lower noise) and more sophisticated processing</a:t>
            </a:r>
          </a:p>
          <a:p>
            <a:pPr>
              <a:buNone/>
            </a:pPr>
            <a:r>
              <a:rPr lang="en-US" sz="1600" dirty="0" smtClean="0"/>
              <a:t>For example, an AM envelope detector and FM ring demodulator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can be replaced by Hilbert transform based calculations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reducing noise and facilitating advanced features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(e.g., tracking frequency drift, notching out interfering signals)</a:t>
            </a:r>
          </a:p>
          <a:p>
            <a:pPr>
              <a:spcBef>
                <a:spcPts val="1200"/>
              </a:spcBef>
              <a:buNone/>
            </a:pPr>
            <a:r>
              <a:rPr lang="en-US" sz="1800" dirty="0" smtClean="0"/>
              <a:t>SDR enables downloading of DSP code for the transmitter / receiver of interest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600" dirty="0" smtClean="0"/>
              <a:t>thus a single platform could be an LF AM receiver, or an HF SSB receiver, or a VHF FM receiver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depending on the downloaded executable software</a:t>
            </a:r>
          </a:p>
          <a:p>
            <a:pPr>
              <a:buNone/>
            </a:pPr>
            <a:r>
              <a:rPr lang="en-US" sz="2000" b="1" dirty="0" smtClean="0"/>
              <a:t>Cognitive radio </a:t>
            </a:r>
            <a:r>
              <a:rPr lang="en-US" sz="2000" dirty="0" smtClean="0"/>
              <a:t>is a follow-on development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the SDR transceiver dynamically selects the best channel available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based on regulatory constraints, spectrum allocation, noise present at particular frequencies, measured performance, etc.)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sets its transmission and reception parameters accordingly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02" name="Picture 2" descr="https://encrypted-tbn2.gstatic.com/images?q=tbn:ANd9GcQu77uEE1QrA46gT0yu55GoOivSBNWJ1S7VNgi-01q-LMJN4ED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309" y="232012"/>
            <a:ext cx="985291" cy="1025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of 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1262" y="1353786"/>
            <a:ext cx="8550234" cy="499951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 the field of computation, there has been a major trend towards </a:t>
            </a:r>
            <a:r>
              <a:rPr lang="en-US" sz="2000" b="1" i="1" dirty="0" smtClean="0"/>
              <a:t>virtualization</a:t>
            </a:r>
          </a:p>
          <a:p>
            <a:pPr>
              <a:buNone/>
            </a:pPr>
            <a:r>
              <a:rPr lang="en-US" sz="2000" i="1" dirty="0" smtClean="0"/>
              <a:t>Virtualization</a:t>
            </a:r>
            <a:r>
              <a:rPr lang="en-US" sz="2000" dirty="0" smtClean="0"/>
              <a:t> here means the creation of a </a:t>
            </a:r>
            <a:r>
              <a:rPr lang="en-US" sz="2000" b="1" dirty="0" smtClean="0"/>
              <a:t>virtual machine </a:t>
            </a:r>
            <a:r>
              <a:rPr lang="en-US" sz="2000" dirty="0" smtClean="0"/>
              <a:t>(VM)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acts like an independent physical computer (or other hardware device)</a:t>
            </a:r>
          </a:p>
          <a:p>
            <a:pPr>
              <a:buNone/>
            </a:pPr>
            <a:r>
              <a:rPr lang="en-US" sz="2000" dirty="0" smtClean="0"/>
              <a:t> A </a:t>
            </a:r>
            <a:r>
              <a:rPr lang="en-US" sz="2000" b="1" dirty="0" smtClean="0"/>
              <a:t>VM</a:t>
            </a:r>
            <a:r>
              <a:rPr lang="en-US" sz="2000" dirty="0" smtClean="0"/>
              <a:t> is software that emulates hardware (e.g., an x86 CPU)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over which one can run software as if it is running on a physical computer</a:t>
            </a:r>
          </a:p>
          <a:p>
            <a:pPr>
              <a:buNone/>
            </a:pPr>
            <a:r>
              <a:rPr lang="en-US" sz="2000" dirty="0" smtClean="0"/>
              <a:t>The VM runs on a </a:t>
            </a:r>
            <a:r>
              <a:rPr lang="en-US" sz="2000" i="1" dirty="0" smtClean="0"/>
              <a:t>host</a:t>
            </a:r>
            <a:r>
              <a:rPr lang="en-US" sz="2000" dirty="0" smtClean="0"/>
              <a:t> machine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 creates a </a:t>
            </a:r>
            <a:r>
              <a:rPr lang="en-US" sz="2000" i="1" dirty="0" smtClean="0"/>
              <a:t>guest</a:t>
            </a:r>
            <a:r>
              <a:rPr lang="en-US" sz="2000" dirty="0" smtClean="0"/>
              <a:t> machine (e.g., an x86 environment)</a:t>
            </a:r>
          </a:p>
          <a:p>
            <a:pPr>
              <a:buNone/>
            </a:pPr>
            <a:r>
              <a:rPr lang="en-US" sz="2000" dirty="0" smtClean="0"/>
              <a:t>A single host computer may host many fully independent guest VMs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each VM may run different Operating Systems and/or applications</a:t>
            </a:r>
          </a:p>
          <a:p>
            <a:pPr>
              <a:buNone/>
            </a:pPr>
            <a:r>
              <a:rPr lang="en-US" sz="2000" dirty="0" smtClean="0"/>
              <a:t>For example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 datacenter may have many racks of server cards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each server card may have many  (host) CPUs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each CPU may run many (guest) VMs 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 </a:t>
            </a:r>
            <a:r>
              <a:rPr lang="en-US" sz="2000" b="1" dirty="0" smtClean="0"/>
              <a:t>hypervisor</a:t>
            </a:r>
            <a:r>
              <a:rPr lang="en-US" sz="2000" dirty="0" smtClean="0"/>
              <a:t> is software that enables </a:t>
            </a:r>
            <a:r>
              <a:rPr lang="en-US" sz="2000" i="1" dirty="0" smtClean="0"/>
              <a:t>creation</a:t>
            </a:r>
            <a:r>
              <a:rPr lang="en-US" sz="2000" dirty="0" smtClean="0"/>
              <a:t> and </a:t>
            </a:r>
            <a:r>
              <a:rPr lang="en-US" sz="2000" i="1" dirty="0" smtClean="0"/>
              <a:t>monitoring</a:t>
            </a:r>
            <a:r>
              <a:rPr lang="en-US" sz="2000" dirty="0" smtClean="0"/>
              <a:t> of VMs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688" y="1161117"/>
            <a:ext cx="8696539" cy="538980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Once computational  and storage resources are virtualized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they can be relocated to a </a:t>
            </a:r>
            <a:r>
              <a:rPr lang="en-US" sz="2000" b="1" dirty="0" smtClean="0"/>
              <a:t>D</a:t>
            </a:r>
            <a:r>
              <a:rPr lang="en-US" sz="2000" dirty="0" smtClean="0"/>
              <a:t>ata </a:t>
            </a:r>
            <a:r>
              <a:rPr lang="en-US" sz="2000" b="1" dirty="0" smtClean="0"/>
              <a:t>C</a:t>
            </a:r>
            <a:r>
              <a:rPr lang="en-US" sz="2000" dirty="0" smtClean="0"/>
              <a:t>enter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as long as there is a network linking the place the user to the DC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DCs  are worthwhile because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user gets infrastructure (</a:t>
            </a:r>
            <a:r>
              <a:rPr lang="en-US" sz="2000" dirty="0" err="1" smtClean="0"/>
              <a:t>IaaS</a:t>
            </a:r>
            <a:r>
              <a:rPr lang="en-US" sz="2000" dirty="0" smtClean="0"/>
              <a:t>) or platform (</a:t>
            </a:r>
            <a:r>
              <a:rPr lang="en-US" sz="2000" dirty="0" err="1" smtClean="0"/>
              <a:t>PaaS</a:t>
            </a:r>
            <a:r>
              <a:rPr lang="en-US" sz="2000" dirty="0" smtClean="0"/>
              <a:t>) or software (</a:t>
            </a:r>
            <a:r>
              <a:rPr lang="en-US" sz="2000" dirty="0" err="1" smtClean="0"/>
              <a:t>SaaS</a:t>
            </a:r>
            <a:r>
              <a:rPr lang="en-US" sz="2000" dirty="0" smtClean="0"/>
              <a:t>) as a </a:t>
            </a:r>
            <a:r>
              <a:rPr lang="en-US" sz="2000" i="1" dirty="0" smtClean="0"/>
              <a:t>service</a:t>
            </a:r>
            <a:r>
              <a:rPr lang="en-US" sz="2000" dirty="0" smtClean="0"/>
              <a:t> and can focus on its core business instead of IT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user only pays for CPU cycles or storage GB actually used (smoothing peaks)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agility – user can quickly upscale or downscale resources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ubiquitousness</a:t>
            </a:r>
            <a:r>
              <a:rPr lang="en-US" sz="2000" dirty="0" smtClean="0"/>
              <a:t> – user can access service from anywhere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cloud provider enjoys economies of scale, centralized energy/cooling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 standard cloud service consists of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Allocate, monitor, release compute resources (EC2, Nova)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Allocate and release storage resources (S3,  Swift)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Load application to compute resource (Glance)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Dashboard to monitor performance and billing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Functions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8134" y="1258783"/>
            <a:ext cx="8502733" cy="5343897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Computers are not the only hardware device that can be virtualized</a:t>
            </a:r>
          </a:p>
          <a:p>
            <a:pPr>
              <a:buNone/>
            </a:pPr>
            <a:r>
              <a:rPr lang="en-US" sz="2000" dirty="0" smtClean="0"/>
              <a:t>Many (but not all) NEs can be replaced by software running on a CPU or VM</a:t>
            </a:r>
          </a:p>
          <a:p>
            <a:pPr>
              <a:buNone/>
            </a:pPr>
            <a:r>
              <a:rPr lang="en-US" sz="2000" dirty="0" smtClean="0"/>
              <a:t>This would enable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using standard COTS hardware (e.g., high volume servers, storage)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reducing CAPEX and OPEX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fully implementing functionality in software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reducing development and deployment cycle times, opening up the R&amp;D market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consolidating equipment types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reducing power consumption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optionally concentrating network functions in datacenters or POPs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obtaining further economies of scale. Enabling rapid scale-up and scale-down</a:t>
            </a:r>
          </a:p>
          <a:p>
            <a:pPr>
              <a:buNone/>
            </a:pPr>
            <a:r>
              <a:rPr lang="en-US" sz="2000" dirty="0" smtClean="0"/>
              <a:t>For example, switches, routers, NATs, firewalls, IDS, etc.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are all good candidates for virtualization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as long as the data rates are not too high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Physical layer functions (e.g., Software Defined Radio) are not ideal candidates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High data-rate (core) NEs will probably remain in dedicated hardware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NFV a new idea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2137" y="1146412"/>
            <a:ext cx="8570794" cy="537721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Virtualization has been used in networking before, for example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VLAN and VRF</a:t>
            </a:r>
            <a:r>
              <a:rPr lang="en-US" sz="2000" dirty="0" smtClean="0"/>
              <a:t> – virtualized L2/L3 infrastructure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Linux router</a:t>
            </a:r>
            <a:r>
              <a:rPr lang="en-US" sz="2000" dirty="0" smtClean="0"/>
              <a:t> – virtualized forwarding element on Linux platform</a:t>
            </a:r>
          </a:p>
          <a:p>
            <a:pPr>
              <a:buNone/>
            </a:pPr>
            <a:r>
              <a:rPr lang="en-US" sz="2000" dirty="0" smtClean="0"/>
              <a:t>But these are not NFV as presently envisioned</a:t>
            </a:r>
          </a:p>
          <a:p>
            <a:pPr>
              <a:spcBef>
                <a:spcPts val="2400"/>
              </a:spcBef>
              <a:buNone/>
            </a:pPr>
            <a:r>
              <a:rPr lang="en-US" sz="2000" dirty="0" smtClean="0"/>
              <a:t>Possibly the first real virtualized function is the Open Source  network element :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Open </a:t>
            </a:r>
            <a:r>
              <a:rPr lang="en-US" sz="2000" b="1" dirty="0" err="1" smtClean="0"/>
              <a:t>vSwitch</a:t>
            </a:r>
            <a:endParaRPr lang="en-US" sz="2000" b="1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Open Source  (Apache 2.0 license) </a:t>
            </a:r>
            <a:r>
              <a:rPr lang="en-US" i="1" dirty="0" smtClean="0"/>
              <a:t>production quality </a:t>
            </a:r>
            <a:r>
              <a:rPr lang="en-US" dirty="0" smtClean="0"/>
              <a:t>virtual switch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extensively deployed in datacenters, cloud applications, …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switching can be performed in SW or HW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now part of Linux  kernel (from  version 3.3)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runs in many VMs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broad functionality (traffic queuing/shaping, VLAN isolation, filtering, …)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supports  many standard protocols  (STP, IP,  GRE, </a:t>
            </a:r>
            <a:r>
              <a:rPr lang="en-US" dirty="0" err="1" smtClean="0"/>
              <a:t>NetFlow</a:t>
            </a:r>
            <a:r>
              <a:rPr lang="en-US" dirty="0" smtClean="0"/>
              <a:t>, LACP, 802.1ag)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now contains SDN extensions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VNFs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899" y="1133821"/>
            <a:ext cx="8666328" cy="544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OK, so we can virtualize a basic switch – what else may be useful ?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Potential </a:t>
            </a:r>
            <a:r>
              <a:rPr lang="en-US" sz="2000" b="1" dirty="0" smtClean="0"/>
              <a:t>V</a:t>
            </a:r>
            <a:r>
              <a:rPr lang="en-US" sz="2000" dirty="0" smtClean="0"/>
              <a:t>irtualized </a:t>
            </a:r>
            <a:r>
              <a:rPr lang="en-US" sz="2000" b="1" dirty="0" smtClean="0"/>
              <a:t>N</a:t>
            </a:r>
            <a:r>
              <a:rPr lang="en-US" sz="2000" dirty="0" smtClean="0"/>
              <a:t>etwork </a:t>
            </a:r>
            <a:r>
              <a:rPr lang="en-US" sz="2000" b="1" dirty="0" smtClean="0"/>
              <a:t>F</a:t>
            </a:r>
            <a:r>
              <a:rPr lang="en-US" sz="2000" dirty="0" smtClean="0"/>
              <a:t>unctions </a:t>
            </a:r>
            <a:r>
              <a:rPr lang="en-US" sz="1600" dirty="0" smtClean="0"/>
              <a:t>(from NFV ISG whitepaper)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switching elements</a:t>
            </a:r>
            <a:r>
              <a:rPr lang="en-US" sz="1800" dirty="0" smtClean="0"/>
              <a:t>: Ethernet switch, Broadband Network Gateway, CG-NAT, router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mobile network nodes</a:t>
            </a:r>
            <a:r>
              <a:rPr lang="en-US" sz="1800" dirty="0" smtClean="0"/>
              <a:t>: HLR/HSS, MME, SGSN, GGSN/PDN-GW, RNC, </a:t>
            </a:r>
            <a:r>
              <a:rPr lang="en-US" sz="1800" dirty="0" err="1" smtClean="0"/>
              <a:t>NodeB</a:t>
            </a:r>
            <a:r>
              <a:rPr lang="en-US" sz="1800" dirty="0" smtClean="0"/>
              <a:t>, </a:t>
            </a:r>
            <a:r>
              <a:rPr lang="en-US" sz="1800" dirty="0" err="1" smtClean="0"/>
              <a:t>eNodeB</a:t>
            </a:r>
            <a:endParaRPr lang="en-US" sz="1800" dirty="0" smtClean="0"/>
          </a:p>
          <a:p>
            <a:pPr>
              <a:spcAft>
                <a:spcPts val="0"/>
              </a:spcAft>
            </a:pPr>
            <a:r>
              <a:rPr lang="en-US" sz="1800" b="1" dirty="0" smtClean="0"/>
              <a:t>residential nodes</a:t>
            </a:r>
            <a:r>
              <a:rPr lang="en-US" sz="1800" dirty="0" smtClean="0"/>
              <a:t>: home router and set-top box functions </a:t>
            </a:r>
          </a:p>
          <a:p>
            <a:pPr>
              <a:spcAft>
                <a:spcPts val="0"/>
              </a:spcAft>
            </a:pPr>
            <a:r>
              <a:rPr lang="en-US" sz="1800" b="1" dirty="0" err="1" smtClean="0"/>
              <a:t>tunnelling</a:t>
            </a:r>
            <a:r>
              <a:rPr lang="en-US" sz="1800" b="1" dirty="0" smtClean="0"/>
              <a:t> gateway elements</a:t>
            </a:r>
            <a:r>
              <a:rPr lang="en-US" sz="1800" dirty="0" smtClean="0"/>
              <a:t>: IPSec/SSL VPN gateways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traffic analysis</a:t>
            </a:r>
            <a:r>
              <a:rPr lang="en-US" sz="1800" dirty="0" smtClean="0"/>
              <a:t>: DPI, </a:t>
            </a:r>
            <a:r>
              <a:rPr lang="en-US" sz="1800" dirty="0" err="1" smtClean="0"/>
              <a:t>QoE</a:t>
            </a:r>
            <a:r>
              <a:rPr lang="en-US" sz="1800" dirty="0" smtClean="0"/>
              <a:t> measurement</a:t>
            </a:r>
          </a:p>
          <a:p>
            <a:pPr>
              <a:spcAft>
                <a:spcPts val="0"/>
              </a:spcAft>
            </a:pPr>
            <a:r>
              <a:rPr lang="en-US" sz="1800" b="1" dirty="0" err="1" smtClean="0"/>
              <a:t>QoS</a:t>
            </a:r>
            <a:r>
              <a:rPr lang="en-US" sz="1800" dirty="0" smtClean="0"/>
              <a:t>: service assurance, SLA monitoring, test and diagnostics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NGN </a:t>
            </a:r>
            <a:r>
              <a:rPr lang="en-US" sz="1800" b="1" dirty="0" err="1" smtClean="0"/>
              <a:t>signalling</a:t>
            </a:r>
            <a:r>
              <a:rPr lang="en-US" sz="1800" dirty="0" smtClean="0"/>
              <a:t>: SBCs, IMS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converged and network-wide functions</a:t>
            </a:r>
            <a:r>
              <a:rPr lang="en-US" sz="1800" dirty="0" smtClean="0"/>
              <a:t>: AAA servers, policy control, charging platforms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application-level optimization</a:t>
            </a:r>
            <a:r>
              <a:rPr lang="en-US" sz="1800" dirty="0" smtClean="0"/>
              <a:t>: CDN, cache server, load balancer, application accelerator</a:t>
            </a:r>
          </a:p>
          <a:p>
            <a:pPr>
              <a:spcAft>
                <a:spcPts val="0"/>
              </a:spcAft>
            </a:pPr>
            <a:r>
              <a:rPr lang="en-US" sz="1800" b="1" dirty="0" smtClean="0"/>
              <a:t>security functions</a:t>
            </a:r>
            <a:r>
              <a:rPr lang="en-US" sz="1800" dirty="0" smtClean="0"/>
              <a:t>: firewall, virus scanner, IDS/IPS, spam protection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ISG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5915" y="1321524"/>
            <a:ext cx="8684312" cy="523596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An Industry Specifications Group (ISG) has been formed under ETSI to study NFV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ETSI is the European Telecommunications Standards Institute with &gt;700 members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Most of its work is performed in Technical Committees, but there are also ISGs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Open Radio equipment Interface (ORI)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Autonomic network engineering for the self-managing Future Internet (AFI)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Mobile Thin Client Computing (MTC)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Identity management for Network Services (INS)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Measurement Ontology for IP traffic (MOI)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Quantum Key Distribution (QKD)</a:t>
            </a:r>
          </a:p>
          <a:p>
            <a:pPr>
              <a:spcBef>
                <a:spcPts val="0"/>
              </a:spcBef>
            </a:pPr>
            <a:r>
              <a:rPr lang="en-US" sz="1600" dirty="0" err="1" smtClean="0"/>
              <a:t>Localisation</a:t>
            </a:r>
            <a:r>
              <a:rPr lang="en-US" sz="1600" dirty="0" smtClean="0"/>
              <a:t> Industry Standards (LIS)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Information Security Indicators (ISI)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Open Smart Grid (OSG)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Surface Mount Technique (SMT)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Low Throughput Networks (LTN)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Operational energy Efficiency for Users (OEU)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Network Functions </a:t>
            </a:r>
            <a:r>
              <a:rPr lang="en-US" sz="1600" dirty="0" err="1" smtClean="0"/>
              <a:t>Virtualisation</a:t>
            </a:r>
            <a:r>
              <a:rPr lang="en-US" sz="1600" dirty="0" smtClean="0"/>
              <a:t> (NFV)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NFV now has 55 members (ETSI members)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and 68 participants (non-ETSI members, including RAD)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ISG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5915" y="1103160"/>
            <a:ext cx="8602425" cy="552965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Members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Acme Packet, Allot, Amdocs, AT&amp;T, ALU, </a:t>
            </a:r>
            <a:r>
              <a:rPr lang="en-US" sz="1400" dirty="0" err="1" smtClean="0"/>
              <a:t>Benu</a:t>
            </a:r>
            <a:r>
              <a:rPr lang="en-US" sz="1400" dirty="0" smtClean="0"/>
              <a:t> Networks, Broadcom, BT, </a:t>
            </a:r>
            <a:r>
              <a:rPr lang="en-US" sz="1400" dirty="0" err="1" smtClean="0"/>
              <a:t>Cablelabs</a:t>
            </a:r>
            <a:r>
              <a:rPr lang="en-US" sz="1400" dirty="0" smtClean="0"/>
              <a:t>, </a:t>
            </a:r>
            <a:r>
              <a:rPr lang="en-US" sz="1400" dirty="0" err="1" smtClean="0"/>
              <a:t>Ceragon</a:t>
            </a:r>
            <a:r>
              <a:rPr lang="en-US" sz="1400" dirty="0" smtClean="0"/>
              <a:t>, Cisco, Citrix, DT,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DOCOMO, ETRI, FT, </a:t>
            </a:r>
            <a:r>
              <a:rPr lang="en-US" sz="1400" dirty="0" err="1" smtClean="0"/>
              <a:t>Fraunhofer</a:t>
            </a:r>
            <a:r>
              <a:rPr lang="en-US" sz="1400" dirty="0" smtClean="0"/>
              <a:t> FOKUS, </a:t>
            </a:r>
            <a:r>
              <a:rPr lang="en-US" sz="1400" dirty="0" err="1" smtClean="0"/>
              <a:t>Freescale</a:t>
            </a:r>
            <a:r>
              <a:rPr lang="en-US" sz="1400" dirty="0" smtClean="0"/>
              <a:t>, Fujitsu Labs, HP, Hitachi, </a:t>
            </a:r>
            <a:r>
              <a:rPr lang="en-US" sz="1400" dirty="0" err="1" smtClean="0"/>
              <a:t>Huawei</a:t>
            </a:r>
            <a:r>
              <a:rPr lang="en-US" sz="1400" dirty="0" smtClean="0"/>
              <a:t>, IBM, Intel, </a:t>
            </a:r>
            <a:r>
              <a:rPr lang="en-US" sz="1400" dirty="0" err="1" smtClean="0"/>
              <a:t>Iskratel</a:t>
            </a:r>
            <a:r>
              <a:rPr lang="en-US" sz="1400" dirty="0" smtClean="0"/>
              <a:t>, </a:t>
            </a:r>
            <a:r>
              <a:rPr lang="en-US" sz="1400" dirty="0" err="1" smtClean="0"/>
              <a:t>Italtel</a:t>
            </a:r>
            <a:r>
              <a:rPr lang="en-US" sz="1400" dirty="0" smtClean="0"/>
              <a:t>, JDSU,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Juniper, KT, </a:t>
            </a:r>
            <a:r>
              <a:rPr lang="en-US" sz="1400" dirty="0" err="1" smtClean="0"/>
              <a:t>MetraTech</a:t>
            </a:r>
            <a:r>
              <a:rPr lang="en-US" sz="1400" dirty="0" smtClean="0"/>
              <a:t>, NEC, NSN, NTT, Oracle, PT, </a:t>
            </a:r>
            <a:r>
              <a:rPr lang="en-US" sz="1400" dirty="0" err="1" smtClean="0"/>
              <a:t>RadiSys</a:t>
            </a:r>
            <a:r>
              <a:rPr lang="en-US" sz="1400" dirty="0" smtClean="0"/>
              <a:t>, Samsung, Seven Principles, Spirent, Sprint, </a:t>
            </a:r>
            <a:r>
              <a:rPr lang="en-US" sz="1400" dirty="0" err="1" smtClean="0"/>
              <a:t>Swisscom</a:t>
            </a:r>
            <a:r>
              <a:rPr lang="en-US" sz="1400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Tektronix, TI, </a:t>
            </a:r>
            <a:r>
              <a:rPr lang="en-US" sz="1400" dirty="0" err="1" smtClean="0"/>
              <a:t>Telefon</a:t>
            </a:r>
            <a:r>
              <a:rPr lang="en-US" sz="1400" dirty="0" smtClean="0"/>
              <a:t> Ericsson, </a:t>
            </a:r>
            <a:r>
              <a:rPr lang="en-US" sz="1400" dirty="0" err="1" smtClean="0"/>
              <a:t>Telefonica</a:t>
            </a:r>
            <a:r>
              <a:rPr lang="en-US" sz="1400" dirty="0" smtClean="0"/>
              <a:t>, TA, </a:t>
            </a:r>
            <a:r>
              <a:rPr lang="en-US" sz="1400" dirty="0" err="1" smtClean="0"/>
              <a:t>Telenor</a:t>
            </a:r>
            <a:r>
              <a:rPr lang="en-US" sz="1400" dirty="0" smtClean="0"/>
              <a:t>, Tellabs, UPRC, Verizon UK, </a:t>
            </a:r>
            <a:r>
              <a:rPr lang="en-US" sz="1400" dirty="0" err="1" smtClean="0"/>
              <a:t>Virtela</a:t>
            </a:r>
            <a:r>
              <a:rPr lang="en-US" sz="1400" dirty="0" smtClean="0"/>
              <a:t>, Virtual Open Systems,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Vodafone Group,  Yokogawa, ZTE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Participants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ADVA, AEPONYX, Affirmed Networks, ARM, Brocade, </a:t>
            </a:r>
            <a:r>
              <a:rPr lang="en-US" sz="1400" dirty="0" err="1" smtClean="0"/>
              <a:t>Cavium</a:t>
            </a:r>
            <a:r>
              <a:rPr lang="en-US" sz="1400" dirty="0" smtClean="0"/>
              <a:t>, </a:t>
            </a:r>
            <a:r>
              <a:rPr lang="en-US" sz="1400" dirty="0" err="1" smtClean="0"/>
              <a:t>CenturyLink</a:t>
            </a:r>
            <a:r>
              <a:rPr lang="en-US" sz="1400" dirty="0" smtClean="0"/>
              <a:t>, China Mobile, </a:t>
            </a:r>
            <a:r>
              <a:rPr lang="en-US" sz="1400" dirty="0" err="1" smtClean="0"/>
              <a:t>Ciena</a:t>
            </a:r>
            <a:r>
              <a:rPr lang="en-US" sz="1400" dirty="0" smtClean="0"/>
              <a:t>, CIMI, Colt,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Connectem</a:t>
            </a:r>
            <a:r>
              <a:rPr lang="en-US" sz="1400" dirty="0" smtClean="0"/>
              <a:t>, </a:t>
            </a:r>
            <a:r>
              <a:rPr lang="en-US" sz="1400" dirty="0" err="1" smtClean="0"/>
              <a:t>ConteXtream</a:t>
            </a:r>
            <a:r>
              <a:rPr lang="en-US" sz="1400" dirty="0" smtClean="0"/>
              <a:t>, Cyan, DELL, DESS, Dialogic, </a:t>
            </a:r>
            <a:r>
              <a:rPr lang="en-US" sz="1400" dirty="0" err="1" smtClean="0"/>
              <a:t>Embrane</a:t>
            </a:r>
            <a:r>
              <a:rPr lang="en-US" sz="1400" dirty="0" smtClean="0"/>
              <a:t>, EMC, </a:t>
            </a:r>
            <a:r>
              <a:rPr lang="en-US" sz="1400" dirty="0" err="1" smtClean="0"/>
              <a:t>EnterpriseWeb</a:t>
            </a:r>
            <a:r>
              <a:rPr lang="en-US" sz="1400" dirty="0" smtClean="0"/>
              <a:t>, EANTC,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Everything Everywhere, F5 Networks, </a:t>
            </a:r>
            <a:r>
              <a:rPr lang="en-US" sz="1400" dirty="0" err="1" smtClean="0"/>
              <a:t>Genband</a:t>
            </a:r>
            <a:r>
              <a:rPr lang="en-US" sz="1400" dirty="0" smtClean="0"/>
              <a:t> Ireland, IDT Canada, </a:t>
            </a:r>
            <a:r>
              <a:rPr lang="en-US" sz="1400" dirty="0" err="1" smtClean="0"/>
              <a:t>Infinera</a:t>
            </a:r>
            <a:r>
              <a:rPr lang="en-US" sz="1400" dirty="0" smtClean="0"/>
              <a:t>, </a:t>
            </a:r>
            <a:r>
              <a:rPr lang="en-US" sz="1400" dirty="0" err="1" smtClean="0"/>
              <a:t>Intune</a:t>
            </a:r>
            <a:r>
              <a:rPr lang="en-US" sz="1400" dirty="0" smtClean="0"/>
              <a:t> Networks,  IP Infusion, Ixia,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KDDI, Lancaster U,  Layer123, LSI, </a:t>
            </a:r>
            <a:r>
              <a:rPr lang="en-US" sz="1400" dirty="0" err="1" smtClean="0"/>
              <a:t>Mellanox</a:t>
            </a:r>
            <a:r>
              <a:rPr lang="en-US" sz="1400" dirty="0" smtClean="0"/>
              <a:t>, </a:t>
            </a:r>
            <a:r>
              <a:rPr lang="en-US" sz="1400" dirty="0" err="1" smtClean="0"/>
              <a:t>Metaswitch</a:t>
            </a:r>
            <a:r>
              <a:rPr lang="en-US" sz="1400" dirty="0" smtClean="0"/>
              <a:t>, </a:t>
            </a:r>
            <a:r>
              <a:rPr lang="en-US" sz="1400" dirty="0" err="1" smtClean="0"/>
              <a:t>Mojatatu</a:t>
            </a:r>
            <a:r>
              <a:rPr lang="en-US" sz="1400" dirty="0" smtClean="0"/>
              <a:t>, </a:t>
            </a:r>
            <a:r>
              <a:rPr lang="en-US" sz="1400" dirty="0" err="1" smtClean="0"/>
              <a:t>Netronome</a:t>
            </a:r>
            <a:r>
              <a:rPr lang="en-US" sz="1400" dirty="0" smtClean="0"/>
              <a:t>, </a:t>
            </a:r>
            <a:r>
              <a:rPr lang="en-US" sz="1400" dirty="0" err="1" smtClean="0"/>
              <a:t>Netsocket</a:t>
            </a:r>
            <a:r>
              <a:rPr lang="en-US" sz="1400" dirty="0" smtClean="0"/>
              <a:t>, </a:t>
            </a:r>
            <a:r>
              <a:rPr lang="en-US" sz="1400" dirty="0" err="1" smtClean="0"/>
              <a:t>Noviflow</a:t>
            </a:r>
            <a:r>
              <a:rPr lang="en-US" sz="1400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Openwave</a:t>
            </a:r>
            <a:r>
              <a:rPr lang="en-US" sz="1400" dirty="0" smtClean="0"/>
              <a:t> Mobility, Overture, </a:t>
            </a:r>
            <a:r>
              <a:rPr lang="en-US" sz="1400" dirty="0" err="1" smtClean="0"/>
              <a:t>PeerApp</a:t>
            </a:r>
            <a:r>
              <a:rPr lang="en-US" sz="1400" dirty="0" smtClean="0"/>
              <a:t>, </a:t>
            </a:r>
            <a:r>
              <a:rPr lang="en-US" sz="1400" dirty="0" err="1" smtClean="0"/>
              <a:t>Plexxi</a:t>
            </a:r>
            <a:r>
              <a:rPr lang="en-US" sz="1400" dirty="0" smtClean="0"/>
              <a:t>, PMC Sierra, </a:t>
            </a:r>
            <a:r>
              <a:rPr lang="en-US" sz="1400" dirty="0" err="1" smtClean="0"/>
              <a:t>Qosmos</a:t>
            </a:r>
            <a:r>
              <a:rPr lang="en-US" sz="1400" dirty="0" smtClean="0"/>
              <a:t>, RAD Data, Red Hat, </a:t>
            </a:r>
            <a:r>
              <a:rPr lang="en-US" sz="1400" dirty="0" err="1" smtClean="0"/>
              <a:t>Radware</a:t>
            </a:r>
            <a:r>
              <a:rPr lang="en-US" sz="1400" dirty="0" smtClean="0"/>
              <a:t>, </a:t>
            </a:r>
            <a:r>
              <a:rPr lang="en-US" sz="1400" dirty="0" err="1" smtClean="0"/>
              <a:t>Saisei</a:t>
            </a:r>
            <a:r>
              <a:rPr lang="en-US" sz="1400" dirty="0" smtClean="0"/>
              <a:t> Networks,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SCILD Communications, </a:t>
            </a:r>
            <a:r>
              <a:rPr lang="en-US" sz="1400" dirty="0" err="1" smtClean="0"/>
              <a:t>Shenick</a:t>
            </a:r>
            <a:r>
              <a:rPr lang="en-US" sz="1400" dirty="0" smtClean="0"/>
              <a:t>, SingTel Optus, SK Telecom, Softbank Telecom, </a:t>
            </a:r>
            <a:r>
              <a:rPr lang="en-US" sz="1400" dirty="0" err="1" smtClean="0"/>
              <a:t>Sunbay</a:t>
            </a:r>
            <a:r>
              <a:rPr lang="en-US" sz="1400" dirty="0" smtClean="0"/>
              <a:t>, Symantec, Tail-f, </a:t>
            </a:r>
            <a:r>
              <a:rPr lang="en-US" sz="1400" dirty="0" err="1" smtClean="0"/>
              <a:t>Tekelec</a:t>
            </a:r>
            <a:r>
              <a:rPr lang="en-US" sz="1400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Telco Systems, Telstra, </a:t>
            </a:r>
            <a:r>
              <a:rPr lang="en-US" sz="1400" dirty="0" err="1" smtClean="0"/>
              <a:t>Tieto</a:t>
            </a:r>
            <a:r>
              <a:rPr lang="en-US" sz="1400" dirty="0" smtClean="0"/>
              <a:t> Sweden, </a:t>
            </a:r>
            <a:r>
              <a:rPr lang="en-US" sz="1400" dirty="0" err="1" smtClean="0"/>
              <a:t>Tilera</a:t>
            </a:r>
            <a:r>
              <a:rPr lang="en-US" sz="1400" dirty="0" smtClean="0"/>
              <a:t>, </a:t>
            </a:r>
            <a:r>
              <a:rPr lang="en-US" sz="1400" dirty="0" err="1" smtClean="0"/>
              <a:t>Ulticom</a:t>
            </a:r>
            <a:r>
              <a:rPr lang="en-US" sz="1400" dirty="0" smtClean="0"/>
              <a:t>, </a:t>
            </a:r>
            <a:r>
              <a:rPr lang="en-US" sz="1400" dirty="0" err="1" smtClean="0"/>
              <a:t>Visionael</a:t>
            </a:r>
            <a:r>
              <a:rPr lang="en-US" sz="1400" dirty="0" smtClean="0"/>
              <a:t>, VMware, </a:t>
            </a:r>
            <a:r>
              <a:rPr lang="en-US" sz="1400" dirty="0" err="1" smtClean="0"/>
              <a:t>Windstream</a:t>
            </a:r>
            <a:r>
              <a:rPr lang="en-US" sz="1400" dirty="0" smtClean="0"/>
              <a:t>, Wiretap Ventures, 6WIND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Working and expert groups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Architecture of the </a:t>
            </a:r>
            <a:r>
              <a:rPr lang="en-US" sz="1800" dirty="0" err="1" smtClean="0"/>
              <a:t>Virtualisation</a:t>
            </a:r>
            <a:r>
              <a:rPr lang="en-US" sz="1800" dirty="0" smtClean="0"/>
              <a:t> Infrastructure (INF)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Management &amp; Orchestration (MANO)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Performance &amp; Portability Expert  Group (PER)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Reliability &amp; Availability (REL)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Security Expert Group (SEC)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Software Architecture  (SWA)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NFV-ISG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46" y="6060665"/>
            <a:ext cx="8041446" cy="531206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 NFV architecture is still being debated in INF, MANO, and SWA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22940" y="1399754"/>
            <a:ext cx="1040524" cy="1007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2400" b="1" dirty="0" smtClean="0"/>
          </a:p>
          <a:p>
            <a:pPr algn="ctr">
              <a:lnSpc>
                <a:spcPct val="85000"/>
              </a:lnSpc>
            </a:pPr>
            <a:r>
              <a:rPr lang="en-US" sz="2400" b="1" dirty="0" smtClean="0"/>
              <a:t>VNF</a:t>
            </a:r>
          </a:p>
          <a:p>
            <a:pPr algn="ctr">
              <a:lnSpc>
                <a:spcPct val="85000"/>
              </a:lnSpc>
            </a:pPr>
            <a:endParaRPr lang="en-US" sz="11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endParaRPr lang="en-US" sz="1100" b="1" dirty="0" err="1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015" y="1410128"/>
            <a:ext cx="1040524" cy="1007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2400" b="1" dirty="0" smtClean="0"/>
          </a:p>
          <a:p>
            <a:pPr algn="ctr">
              <a:lnSpc>
                <a:spcPct val="85000"/>
              </a:lnSpc>
            </a:pPr>
            <a:r>
              <a:rPr lang="en-US" sz="2400" b="1" dirty="0" smtClean="0"/>
              <a:t>VNF</a:t>
            </a:r>
          </a:p>
          <a:p>
            <a:pPr algn="ctr">
              <a:lnSpc>
                <a:spcPct val="85000"/>
              </a:lnSpc>
            </a:pPr>
            <a:endParaRPr lang="en-US" sz="11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endParaRPr lang="en-US" sz="1100" b="1" dirty="0" err="1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8857" y="1412141"/>
            <a:ext cx="1040524" cy="1007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2400" b="1" dirty="0" smtClean="0"/>
          </a:p>
          <a:p>
            <a:pPr algn="ctr">
              <a:lnSpc>
                <a:spcPct val="85000"/>
              </a:lnSpc>
            </a:pPr>
            <a:r>
              <a:rPr lang="en-US" sz="2400" b="1" dirty="0" smtClean="0"/>
              <a:t>VNF</a:t>
            </a:r>
          </a:p>
          <a:p>
            <a:pPr algn="ctr">
              <a:lnSpc>
                <a:spcPct val="85000"/>
              </a:lnSpc>
            </a:pPr>
            <a:endParaRPr lang="en-US" sz="11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endParaRPr lang="en-US" sz="1100" b="1" dirty="0" err="1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660585"/>
            <a:ext cx="7315200" cy="26643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8181" y="2684549"/>
            <a:ext cx="193634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latin typeface="+mn-lt"/>
              </a:rPr>
              <a:t>NFV infrastructure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8943" y="3173033"/>
            <a:ext cx="5379057" cy="4617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latin typeface="+mn-lt"/>
              </a:rPr>
              <a:t>NFV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3576" y="4237563"/>
            <a:ext cx="1752600" cy="3298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latin typeface="+mn-lt"/>
              </a:rPr>
              <a:t>hypervisor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3904" y="3925682"/>
            <a:ext cx="525517" cy="301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 smtClean="0">
                <a:latin typeface="+mn-lt"/>
              </a:rPr>
              <a:t>VM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3504" y="3929053"/>
            <a:ext cx="525517" cy="301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 smtClean="0">
                <a:latin typeface="+mn-lt"/>
              </a:rPr>
              <a:t>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4600" y="3929053"/>
            <a:ext cx="525517" cy="301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 smtClean="0">
                <a:latin typeface="+mn-lt"/>
              </a:rPr>
              <a:t>VM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0991" y="4885165"/>
            <a:ext cx="6575729" cy="32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b="1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6968" y="4856330"/>
            <a:ext cx="132467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latin typeface="+mn-lt"/>
              </a:rPr>
              <a:t>NFV hardware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1301" y="4942313"/>
            <a:ext cx="704850" cy="223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b="1" dirty="0" smtClean="0">
                <a:latin typeface="+mn-lt"/>
              </a:rPr>
              <a:t>compute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6979" y="4940739"/>
            <a:ext cx="609271" cy="224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b="1" dirty="0" smtClean="0">
                <a:latin typeface="+mn-lt"/>
              </a:rPr>
              <a:t>storage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6276" y="4940739"/>
            <a:ext cx="800100" cy="223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b="1" dirty="0" smtClean="0">
                <a:latin typeface="+mn-lt"/>
              </a:rPr>
              <a:t>networking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24829" y="4940739"/>
            <a:ext cx="1180771" cy="22313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special purpose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0526" y="4237563"/>
            <a:ext cx="1752600" cy="3298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latin typeface="+mn-lt"/>
              </a:rPr>
              <a:t>net </a:t>
            </a:r>
            <a:r>
              <a:rPr lang="en-US" b="1" dirty="0" err="1" smtClean="0">
                <a:latin typeface="+mn-lt"/>
              </a:rPr>
              <a:t>partitioner</a:t>
            </a:r>
            <a:endParaRPr lang="en-US" b="1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0854" y="3953358"/>
            <a:ext cx="525517" cy="27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latin typeface="+mn-lt"/>
              </a:rPr>
              <a:t>VNP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10454" y="3949002"/>
            <a:ext cx="525517" cy="27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/>
              <a:t>VNP</a:t>
            </a:r>
            <a:endParaRPr lang="en-US" sz="1400" b="1" dirty="0" smtClean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1550" y="3949002"/>
            <a:ext cx="525517" cy="27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/>
              <a:t>VNP</a:t>
            </a:r>
            <a:endParaRPr lang="en-US" sz="1400" b="1" dirty="0" smtClean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627" y="3164121"/>
            <a:ext cx="1076325" cy="1374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10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r>
              <a:rPr lang="en-US" sz="2800" b="1" dirty="0" smtClean="0">
                <a:latin typeface="+mn-lt"/>
              </a:rPr>
              <a:t>NFV OS</a:t>
            </a:r>
          </a:p>
          <a:p>
            <a:pPr algn="ctr">
              <a:lnSpc>
                <a:spcPct val="85000"/>
              </a:lnSpc>
            </a:pPr>
            <a:endParaRPr lang="en-US" sz="3200" b="1" dirty="0" smtClean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27025" y="4094588"/>
            <a:ext cx="607300" cy="40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latin typeface="+mn-lt"/>
              </a:rPr>
              <a:t>VM</a:t>
            </a:r>
          </a:p>
          <a:p>
            <a:pPr algn="ctr">
              <a:lnSpc>
                <a:spcPct val="85000"/>
              </a:lnSpc>
            </a:pPr>
            <a:r>
              <a:rPr lang="en-US" sz="1200" b="1" dirty="0" smtClean="0"/>
              <a:t>image</a:t>
            </a:r>
            <a:endParaRPr lang="en-US" sz="1200" b="1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communications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6882" y="1017816"/>
            <a:ext cx="8642165" cy="580865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Today’s infrastructures are composed of many different Network Elements (NEs)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sensors, </a:t>
            </a:r>
            <a:r>
              <a:rPr lang="en-US" sz="1600" dirty="0" err="1" smtClean="0"/>
              <a:t>smartphones</a:t>
            </a:r>
            <a:r>
              <a:rPr lang="en-US" sz="1600" dirty="0" smtClean="0"/>
              <a:t>, notebooks, laptops, desk computers, servers,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DSL modems, Fiber transceivers,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SONET/SDH ADMs, OTN switches, ROADMs,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Ethernet switches, IP routers, MPLS LSRs, BRAS, SGSN/GGSN,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NATs, Firewalls, IDS, CDN, WAN </a:t>
            </a:r>
            <a:r>
              <a:rPr lang="en-US" sz="1600" dirty="0" err="1" smtClean="0"/>
              <a:t>aceleration</a:t>
            </a:r>
            <a:r>
              <a:rPr lang="en-US" sz="1600" dirty="0" smtClean="0"/>
              <a:t>, DPI,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VoIP gateways, IP-</a:t>
            </a:r>
            <a:r>
              <a:rPr lang="en-US" sz="1600" dirty="0" err="1" smtClean="0"/>
              <a:t>PBXes</a:t>
            </a:r>
            <a:r>
              <a:rPr lang="en-US" sz="1600" dirty="0" smtClean="0"/>
              <a:t>, video streamers,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performance monitoring probes , performance enhancement </a:t>
            </a:r>
            <a:r>
              <a:rPr lang="en-US" sz="1600" dirty="0" err="1" smtClean="0"/>
              <a:t>middleboxes</a:t>
            </a:r>
            <a:r>
              <a:rPr lang="en-US" sz="1600" dirty="0" smtClean="0"/>
              <a:t>,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etc., etc., etc.</a:t>
            </a:r>
          </a:p>
          <a:p>
            <a:pPr>
              <a:buNone/>
            </a:pPr>
            <a:r>
              <a:rPr lang="en-US" sz="2000" dirty="0" smtClean="0"/>
              <a:t>New and ever more complex NEs are being invented all the time,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RAD and other equipment vendors like it that way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while Service Providers find it hard to shelve and power them all !</a:t>
            </a:r>
          </a:p>
          <a:p>
            <a:pPr>
              <a:buNone/>
            </a:pPr>
            <a:r>
              <a:rPr lang="en-US" sz="2000" dirty="0" smtClean="0"/>
              <a:t>In addition, while service innovation is accelerating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the increasing sophistication of new services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the requirement for backward compatibility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the increasing number of different SDOs, consortia, and industry groups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which means that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it has become very hard to experiment with new networking ideas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NEs are taking longer to standardize, design, acquire, and learn how to operate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NEs are becoming more complex and expensive to maintain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switches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2263" y="1351128"/>
            <a:ext cx="8215952" cy="5022375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/>
              <a:t>The abstraction that SDN proponents make the following abstraction :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All network elements (routers, switches, firewalls, NAT)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perform basically the same function: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Receive packet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Inspect some part of the packet </a:t>
            </a:r>
            <a:r>
              <a:rPr lang="en-US" sz="1800" dirty="0" smtClean="0"/>
              <a:t>(IP address, MAC, VLAN, etc.)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Decide what to do with the packet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Discard or forward packet</a:t>
            </a: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/>
              <a:t>Such a generalized NE is called an </a:t>
            </a:r>
            <a:r>
              <a:rPr lang="en-US" sz="2000" b="1" i="1" dirty="0" smtClean="0"/>
              <a:t>SDN switch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An SDN switch is very  different, and much simpler than, a conventional NE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Conventional </a:t>
            </a:r>
            <a:r>
              <a:rPr lang="en-US" sz="2000" dirty="0" smtClean="0"/>
              <a:t>NEs have two parts: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smart but slow CPUs that populate a forwarding table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fast but dumb switch fabrics that use the forwarding </a:t>
            </a:r>
            <a:r>
              <a:rPr lang="en-US" sz="2000" dirty="0" smtClean="0"/>
              <a:t>table</a:t>
            </a:r>
          </a:p>
          <a:p>
            <a:pPr marL="457200" indent="-457200">
              <a:spcBef>
                <a:spcPts val="1200"/>
              </a:spcBef>
              <a:buNone/>
            </a:pPr>
            <a:r>
              <a:rPr lang="en-US" sz="2000" dirty="0" smtClean="0"/>
              <a:t>SDN switches have only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part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6392" y="1174764"/>
            <a:ext cx="8751128" cy="544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So who performs the first part (figuring out how to forward the packet) ?</a:t>
            </a:r>
          </a:p>
          <a:p>
            <a:pPr>
              <a:buNone/>
            </a:pPr>
            <a:r>
              <a:rPr lang="en-US" sz="2000" dirty="0" smtClean="0"/>
              <a:t>This is performed by software outside from the SDN switch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entity that communicates with the SDN switch to send configuration </a:t>
            </a:r>
            <a:r>
              <a:rPr lang="en-US" sz="2000" dirty="0" smtClean="0"/>
              <a:t> data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is called an </a:t>
            </a:r>
            <a:r>
              <a:rPr lang="en-US" sz="2000" b="1" dirty="0" smtClean="0"/>
              <a:t>SDN controller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SDN controller communicates with the SDN switch via a </a:t>
            </a:r>
            <a:r>
              <a:rPr lang="en-US" sz="2000" i="1" dirty="0" smtClean="0"/>
              <a:t>southbound </a:t>
            </a:r>
            <a:r>
              <a:rPr lang="en-US" sz="2000" i="1" dirty="0" smtClean="0"/>
              <a:t>interface</a:t>
            </a:r>
            <a:r>
              <a:rPr lang="en-US" sz="2000" b="1" dirty="0" smtClean="0"/>
              <a:t>      </a:t>
            </a:r>
            <a:r>
              <a:rPr lang="en-US" sz="2000" dirty="0" smtClean="0"/>
              <a:t>(the most popular being </a:t>
            </a:r>
            <a:r>
              <a:rPr lang="en-US" sz="2000" b="1" dirty="0" err="1" smtClean="0"/>
              <a:t>OpenFlow</a:t>
            </a:r>
            <a:r>
              <a:rPr lang="en-US" sz="2000" dirty="0" smtClean="0"/>
              <a:t>)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It would be </a:t>
            </a:r>
            <a:r>
              <a:rPr lang="en-US" sz="2000" dirty="0" smtClean="0"/>
              <a:t>much too </a:t>
            </a:r>
            <a:r>
              <a:rPr lang="en-US" sz="2000" dirty="0" smtClean="0"/>
              <a:t>slow for the SDN switch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to query the </a:t>
            </a:r>
            <a:r>
              <a:rPr lang="en-US" sz="2000" dirty="0" smtClean="0"/>
              <a:t>SDN controller for </a:t>
            </a:r>
            <a:r>
              <a:rPr lang="en-US" sz="2000" dirty="0" smtClean="0"/>
              <a:t>every packet received</a:t>
            </a:r>
          </a:p>
          <a:p>
            <a:pPr>
              <a:buNone/>
            </a:pPr>
            <a:r>
              <a:rPr lang="en-US" sz="2000" dirty="0" smtClean="0"/>
              <a:t>Instead packets are identified as </a:t>
            </a:r>
            <a:r>
              <a:rPr lang="en-US" sz="2000" dirty="0" smtClean="0"/>
              <a:t>belonging to </a:t>
            </a:r>
            <a:r>
              <a:rPr lang="en-US" sz="2000" b="1" dirty="0" smtClean="0"/>
              <a:t>flows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 flow may be determined by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an IP prefix in an IP network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dirty="0" smtClean="0"/>
              <a:t>label in an MPLS network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VLANs in VLAN cross-connect networks</a:t>
            </a:r>
          </a:p>
          <a:p>
            <a:pPr>
              <a:buNone/>
            </a:pPr>
            <a:r>
              <a:rPr lang="en-US" sz="2000" dirty="0" smtClean="0"/>
              <a:t>The SDN controller configures the SDN switch for each flow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(hence </a:t>
            </a:r>
            <a:r>
              <a:rPr lang="en-US" sz="2000" dirty="0" err="1" smtClean="0"/>
              <a:t>Open</a:t>
            </a:r>
            <a:r>
              <a:rPr lang="en-US" sz="2000" b="1" dirty="0" err="1" smtClean="0"/>
              <a:t>Flow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6181" y="950024"/>
            <a:ext cx="7688135" cy="5640781"/>
            <a:chOff x="746181" y="950024"/>
            <a:chExt cx="7688135" cy="5640781"/>
          </a:xfrm>
        </p:grpSpPr>
        <p:sp>
          <p:nvSpPr>
            <p:cNvPr id="4" name="TextBox 3"/>
            <p:cNvSpPr txBox="1"/>
            <p:nvPr/>
          </p:nvSpPr>
          <p:spPr>
            <a:xfrm>
              <a:off x="3109348" y="5068678"/>
              <a:ext cx="1676389" cy="356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latin typeface="+mn-lt"/>
                </a:rPr>
                <a:t>Network</a:t>
              </a:r>
            </a:p>
          </p:txBody>
        </p:sp>
        <p:cxnSp>
          <p:nvCxnSpPr>
            <p:cNvPr id="5" name="Straight Connector 4"/>
            <p:cNvCxnSpPr>
              <a:stCxn id="6" idx="2"/>
              <a:endCxn id="22" idx="0"/>
            </p:cNvCxnSpPr>
            <p:nvPr/>
          </p:nvCxnSpPr>
          <p:spPr>
            <a:xfrm rot="16200000" flipH="1">
              <a:off x="3356748" y="4096004"/>
              <a:ext cx="2045562" cy="826341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743200" y="2553190"/>
              <a:ext cx="2446317" cy="93320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3200" b="1" dirty="0" smtClean="0">
                  <a:solidFill>
                    <a:schemeClr val="tx2"/>
                  </a:solidFill>
                  <a:latin typeface="+mn-lt"/>
                </a:rPr>
                <a:t>SDN controller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8704" y="1264100"/>
              <a:ext cx="1011379" cy="4617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solidFill>
                    <a:schemeClr val="accent2"/>
                  </a:solidFill>
                  <a:latin typeface="+mn-lt"/>
                </a:rPr>
                <a:t>app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9884" y="1275769"/>
              <a:ext cx="1011379" cy="4617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solidFill>
                    <a:schemeClr val="accent2"/>
                  </a:solidFill>
                  <a:latin typeface="+mn-lt"/>
                </a:rPr>
                <a:t>app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9293" y="1275770"/>
              <a:ext cx="1011379" cy="4617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solidFill>
                    <a:schemeClr val="accent2"/>
                  </a:solidFill>
                  <a:latin typeface="+mn-lt"/>
                </a:rPr>
                <a:t>app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203" y="1275771"/>
              <a:ext cx="1011379" cy="4617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solidFill>
                    <a:schemeClr val="accent2"/>
                  </a:solidFill>
                  <a:latin typeface="+mn-lt"/>
                </a:rPr>
                <a:t>app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02531" y="950024"/>
              <a:ext cx="6460176" cy="128253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3402" y="1926814"/>
              <a:ext cx="3241964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chemeClr val="accent2"/>
                  </a:solidFill>
                  <a:latin typeface="+mn-lt"/>
                </a:rPr>
                <a:t>Network Operating System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46181" y="3906983"/>
              <a:ext cx="6460176" cy="2683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6" idx="2"/>
              <a:endCxn id="21" idx="0"/>
            </p:cNvCxnSpPr>
            <p:nvPr/>
          </p:nvCxnSpPr>
          <p:spPr>
            <a:xfrm rot="5400000">
              <a:off x="3178619" y="3356782"/>
              <a:ext cx="658129" cy="917353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2"/>
              <a:endCxn id="19" idx="0"/>
            </p:cNvCxnSpPr>
            <p:nvPr/>
          </p:nvCxnSpPr>
          <p:spPr>
            <a:xfrm rot="5400000">
              <a:off x="2210780" y="2941145"/>
              <a:ext cx="1210331" cy="2300828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  <a:endCxn id="24" idx="0"/>
            </p:cNvCxnSpPr>
            <p:nvPr/>
          </p:nvCxnSpPr>
          <p:spPr>
            <a:xfrm rot="16200000" flipH="1">
              <a:off x="4122708" y="3330045"/>
              <a:ext cx="711568" cy="1024266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23" idx="0"/>
            </p:cNvCxnSpPr>
            <p:nvPr/>
          </p:nvCxnSpPr>
          <p:spPr>
            <a:xfrm rot="16200000" flipH="1">
              <a:off x="4490842" y="2961911"/>
              <a:ext cx="1378565" cy="2427530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5400000">
              <a:off x="2531414" y="4085137"/>
              <a:ext cx="2033688" cy="836203"/>
            </a:xfrm>
            <a:prstGeom prst="line">
              <a:avLst/>
            </a:prstGeom>
            <a:ln w="19050">
              <a:solidFill>
                <a:srgbClr val="4D49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39115" y="4696725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9572" y="5559665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2590" y="4144523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6284" y="5531956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67473" y="4864959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4209" y="4197962"/>
              <a:ext cx="1252831" cy="8248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SDN switch</a:t>
              </a:r>
            </a:p>
          </p:txBody>
        </p:sp>
        <p:cxnSp>
          <p:nvCxnSpPr>
            <p:cNvPr id="25" name="Straight Connector 24"/>
            <p:cNvCxnSpPr>
              <a:stCxn id="10" idx="2"/>
              <a:endCxn id="6" idx="0"/>
            </p:cNvCxnSpPr>
            <p:nvPr/>
          </p:nvCxnSpPr>
          <p:spPr>
            <a:xfrm flipH="1">
              <a:off x="3966359" y="1737564"/>
              <a:ext cx="1855534" cy="81562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2"/>
              <a:endCxn id="6" idx="0"/>
            </p:cNvCxnSpPr>
            <p:nvPr/>
          </p:nvCxnSpPr>
          <p:spPr>
            <a:xfrm>
              <a:off x="2154394" y="1725893"/>
              <a:ext cx="1811965" cy="8272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6" idx="0"/>
            </p:cNvCxnSpPr>
            <p:nvPr/>
          </p:nvCxnSpPr>
          <p:spPr>
            <a:xfrm flipH="1">
              <a:off x="3966359" y="1737563"/>
              <a:ext cx="608624" cy="81562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2"/>
              <a:endCxn id="6" idx="0"/>
            </p:cNvCxnSpPr>
            <p:nvPr/>
          </p:nvCxnSpPr>
          <p:spPr>
            <a:xfrm>
              <a:off x="3375574" y="1737562"/>
              <a:ext cx="590785" cy="8156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93278" y="3526971"/>
              <a:ext cx="28410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+mn-lt"/>
                </a:rPr>
                <a:t>southbound interface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</a:rPr>
                <a:t>(e.g., </a:t>
              </a:r>
              <a:r>
                <a:rPr lang="en-US" sz="2000" b="1" dirty="0" err="1" smtClean="0">
                  <a:solidFill>
                    <a:srgbClr val="7030A0"/>
                  </a:solidFill>
                </a:rPr>
                <a:t>OpenFlow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)</a:t>
              </a:r>
              <a:endParaRPr lang="en-US" sz="2000" b="1" dirty="0" smtClean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4797632" y="3823853"/>
              <a:ext cx="1009405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V="1">
              <a:off x="5116286" y="2373084"/>
              <a:ext cx="1009405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4428" y="2064371"/>
              <a:ext cx="1864426" cy="61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+mn-lt"/>
                </a:rPr>
                <a:t>northbound interface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6602" y="1146417"/>
            <a:ext cx="8407021" cy="215634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Abstractions in computer science hide details not useful at a given level</a:t>
            </a:r>
          </a:p>
          <a:p>
            <a:pPr>
              <a:buNone/>
            </a:pPr>
            <a:r>
              <a:rPr lang="en-US" sz="2000" dirty="0" smtClean="0"/>
              <a:t>For example, an operating system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sits between user programs and the physical computer hardware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reveals high level functions </a:t>
            </a:r>
            <a:r>
              <a:rPr lang="en-US" sz="1800" dirty="0" smtClean="0"/>
              <a:t>(e.g., allocating a block of memory or writing to disk)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hides hardware-specific details (e.g., memory chips and disk drives)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We can think of SDN as a </a:t>
            </a:r>
            <a:r>
              <a:rPr lang="en-US" sz="2000" b="1" dirty="0" smtClean="0"/>
              <a:t>Network Operating System</a:t>
            </a:r>
            <a:r>
              <a:rPr lang="en-US" sz="2000" dirty="0" smtClean="0"/>
              <a:t>  </a:t>
            </a:r>
          </a:p>
          <a:p>
            <a:pPr>
              <a:buNone/>
            </a:pPr>
            <a:endParaRPr lang="en-US" sz="2000" dirty="0"/>
          </a:p>
        </p:txBody>
      </p:sp>
      <p:grpSp>
        <p:nvGrpSpPr>
          <p:cNvPr id="9" name="Group 9"/>
          <p:cNvGrpSpPr/>
          <p:nvPr/>
        </p:nvGrpSpPr>
        <p:grpSpPr>
          <a:xfrm>
            <a:off x="122819" y="3493828"/>
            <a:ext cx="1344936" cy="914400"/>
            <a:chOff x="682387" y="3411940"/>
            <a:chExt cx="1364777" cy="914400"/>
          </a:xfrm>
        </p:grpSpPr>
        <p:sp>
          <p:nvSpPr>
            <p:cNvPr id="4" name="Oval 3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user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2264" y="4517409"/>
            <a:ext cx="3195990" cy="8771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20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r>
              <a:rPr lang="en-US" sz="2000" b="1" dirty="0" smtClean="0">
                <a:latin typeface="+mn-lt"/>
              </a:rPr>
              <a:t>Computer Operating System</a:t>
            </a:r>
          </a:p>
          <a:p>
            <a:pPr algn="ctr">
              <a:lnSpc>
                <a:spcPct val="85000"/>
              </a:lnSpc>
            </a:pPr>
            <a:endParaRPr lang="en-US" sz="2000" b="1" dirty="0" smtClean="0">
              <a:latin typeface="+mn-lt"/>
            </a:endParaRPr>
          </a:p>
        </p:txBody>
      </p:sp>
      <p:grpSp>
        <p:nvGrpSpPr>
          <p:cNvPr id="10" name="Group 8"/>
          <p:cNvGrpSpPr/>
          <p:nvPr/>
        </p:nvGrpSpPr>
        <p:grpSpPr>
          <a:xfrm>
            <a:off x="130338" y="5568288"/>
            <a:ext cx="1316324" cy="586854"/>
            <a:chOff x="4127031" y="4967786"/>
            <a:chExt cx="1705970" cy="586854"/>
          </a:xfrm>
        </p:grpSpPr>
        <p:sp>
          <p:nvSpPr>
            <p:cNvPr id="7" name="TextBox 6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HW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component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1456581" y="3482455"/>
            <a:ext cx="1344936" cy="914400"/>
            <a:chOff x="682387" y="3411940"/>
            <a:chExt cx="1364777" cy="914400"/>
          </a:xfrm>
        </p:grpSpPr>
        <p:sp>
          <p:nvSpPr>
            <p:cNvPr id="24" name="Oval 23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user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2790334" y="3484725"/>
            <a:ext cx="1344936" cy="914400"/>
            <a:chOff x="682387" y="3411940"/>
            <a:chExt cx="1364777" cy="914400"/>
          </a:xfrm>
        </p:grpSpPr>
        <p:sp>
          <p:nvSpPr>
            <p:cNvPr id="27" name="Oval 26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user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1456466" y="5556912"/>
            <a:ext cx="1316324" cy="586854"/>
            <a:chOff x="4127031" y="4967786"/>
            <a:chExt cx="1705970" cy="586854"/>
          </a:xfrm>
        </p:grpSpPr>
        <p:sp>
          <p:nvSpPr>
            <p:cNvPr id="31" name="TextBox 30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HW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component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2782594" y="5559184"/>
            <a:ext cx="1316324" cy="586854"/>
            <a:chOff x="4127031" y="4967786"/>
            <a:chExt cx="1705970" cy="586854"/>
          </a:xfrm>
        </p:grpSpPr>
        <p:sp>
          <p:nvSpPr>
            <p:cNvPr id="34" name="TextBox 33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HW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component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37"/>
          <p:cNvGrpSpPr/>
          <p:nvPr/>
        </p:nvGrpSpPr>
        <p:grpSpPr>
          <a:xfrm>
            <a:off x="4751763" y="3496100"/>
            <a:ext cx="1344936" cy="914400"/>
            <a:chOff x="682387" y="3411940"/>
            <a:chExt cx="1364777" cy="914400"/>
          </a:xfrm>
        </p:grpSpPr>
        <p:sp>
          <p:nvSpPr>
            <p:cNvPr id="39" name="Oval 38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network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82554" y="4519681"/>
            <a:ext cx="3133699" cy="879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sz="2000" b="1" dirty="0" smtClean="0">
              <a:latin typeface="+mn-lt"/>
            </a:endParaRPr>
          </a:p>
          <a:p>
            <a:pPr algn="ctr">
              <a:lnSpc>
                <a:spcPct val="85000"/>
              </a:lnSpc>
            </a:pPr>
            <a:r>
              <a:rPr lang="en-US" sz="2000" b="1" dirty="0" smtClean="0">
                <a:latin typeface="+mn-lt"/>
              </a:rPr>
              <a:t>Network Operating System</a:t>
            </a:r>
          </a:p>
          <a:p>
            <a:pPr algn="ctr">
              <a:lnSpc>
                <a:spcPct val="85000"/>
              </a:lnSpc>
            </a:pPr>
            <a:endParaRPr lang="en-US" sz="2000" b="1" dirty="0" smtClean="0">
              <a:latin typeface="+mn-lt"/>
            </a:endParaRPr>
          </a:p>
        </p:txBody>
      </p:sp>
      <p:grpSp>
        <p:nvGrpSpPr>
          <p:cNvPr id="16" name="Group 41"/>
          <p:cNvGrpSpPr/>
          <p:nvPr/>
        </p:nvGrpSpPr>
        <p:grpSpPr>
          <a:xfrm>
            <a:off x="4759282" y="5570560"/>
            <a:ext cx="1316324" cy="586854"/>
            <a:chOff x="4127031" y="4967786"/>
            <a:chExt cx="1705970" cy="586854"/>
          </a:xfrm>
        </p:grpSpPr>
        <p:sp>
          <p:nvSpPr>
            <p:cNvPr id="43" name="TextBox 42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SDN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switch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4"/>
          <p:cNvGrpSpPr/>
          <p:nvPr/>
        </p:nvGrpSpPr>
        <p:grpSpPr>
          <a:xfrm>
            <a:off x="6085525" y="3484727"/>
            <a:ext cx="1344936" cy="914400"/>
            <a:chOff x="682387" y="3411940"/>
            <a:chExt cx="1364777" cy="914400"/>
          </a:xfrm>
        </p:grpSpPr>
        <p:sp>
          <p:nvSpPr>
            <p:cNvPr id="46" name="Oval 45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network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8" name="Group 47"/>
          <p:cNvGrpSpPr/>
          <p:nvPr/>
        </p:nvGrpSpPr>
        <p:grpSpPr>
          <a:xfrm>
            <a:off x="7419278" y="3486997"/>
            <a:ext cx="1344936" cy="914400"/>
            <a:chOff x="682387" y="3411940"/>
            <a:chExt cx="1364777" cy="914400"/>
          </a:xfrm>
        </p:grpSpPr>
        <p:sp>
          <p:nvSpPr>
            <p:cNvPr id="49" name="Oval 48"/>
            <p:cNvSpPr/>
            <p:nvPr/>
          </p:nvSpPr>
          <p:spPr>
            <a:xfrm>
              <a:off x="709684" y="3411940"/>
              <a:ext cx="1310185" cy="9144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387" y="3548418"/>
              <a:ext cx="1364777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network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application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6085410" y="5559184"/>
            <a:ext cx="1316324" cy="586854"/>
            <a:chOff x="4127031" y="4967786"/>
            <a:chExt cx="1705970" cy="586854"/>
          </a:xfrm>
        </p:grpSpPr>
        <p:sp>
          <p:nvSpPr>
            <p:cNvPr id="52" name="TextBox 51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</a:rPr>
                <a:t>SDN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</a:rPr>
                <a:t>switch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53"/>
          <p:cNvGrpSpPr/>
          <p:nvPr/>
        </p:nvGrpSpPr>
        <p:grpSpPr>
          <a:xfrm>
            <a:off x="7411538" y="5561456"/>
            <a:ext cx="1316324" cy="586854"/>
            <a:chOff x="4127031" y="4967786"/>
            <a:chExt cx="1705970" cy="586854"/>
          </a:xfrm>
        </p:grpSpPr>
        <p:sp>
          <p:nvSpPr>
            <p:cNvPr id="55" name="TextBox 54"/>
            <p:cNvSpPr txBox="1"/>
            <p:nvPr/>
          </p:nvSpPr>
          <p:spPr>
            <a:xfrm>
              <a:off x="4127031" y="4981433"/>
              <a:ext cx="1705970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</a:rPr>
                <a:t>SDN 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 smtClean="0">
                  <a:solidFill>
                    <a:schemeClr val="accent2"/>
                  </a:solidFill>
                </a:rPr>
                <a:t>switch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140276" y="4967786"/>
              <a:ext cx="1665028" cy="5868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71497" y="3562067"/>
            <a:ext cx="928048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1" dirty="0" smtClean="0">
                <a:solidFill>
                  <a:srgbClr val="FF0000"/>
                </a:solidFill>
                <a:latin typeface="+mn-lt"/>
              </a:rPr>
              <a:t>Note: apps can be added without changing 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669" y="1198179"/>
            <a:ext cx="8527262" cy="524356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How does the SDN controller communicate with SDN switches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before the network has been set up?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specification explicitly avoids this question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one may assume conventional IP forwarding to pre-exist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one can use </a:t>
            </a:r>
            <a:r>
              <a:rPr lang="en-US" dirty="0" smtClean="0"/>
              <a:t>spanning tree algorithm with controller as root,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once switch discovers controller it sends topology information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/>
              <a:t>How are flows initially configured ?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specification allows two methods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proactive (push)	flows are set up without first receiving packets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reactively (pull)		flows are only set up after a packet has been received</a:t>
            </a:r>
          </a:p>
          <a:p>
            <a:pPr>
              <a:spcBef>
                <a:spcPts val="1200"/>
              </a:spcBef>
              <a:buNone/>
            </a:pPr>
            <a:r>
              <a:rPr lang="en-US" sz="2000" i="1" dirty="0" smtClean="0"/>
              <a:t>A network may mix the two methods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Service Providers may prefer proactive configuration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while enterprises may prefer reactive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SDN (pre)history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23848" y="1051014"/>
            <a:ext cx="8533549" cy="580698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 smtClean="0"/>
              <a:t>2005   </a:t>
            </a:r>
            <a:r>
              <a:rPr lang="en-US" sz="2000" b="1" baseline="10000" dirty="0" smtClean="0"/>
              <a:t>●</a:t>
            </a:r>
            <a:r>
              <a:rPr lang="en-US" sz="1200" b="1" dirty="0" smtClean="0"/>
              <a:t>  </a:t>
            </a:r>
            <a:r>
              <a:rPr lang="en-US" sz="2000" dirty="0" smtClean="0"/>
              <a:t>4D project   </a:t>
            </a:r>
            <a:r>
              <a:rPr lang="en-US" sz="1400" dirty="0" smtClean="0"/>
              <a:t>Greenberg, </a:t>
            </a:r>
            <a:r>
              <a:rPr lang="en-US" sz="1400" dirty="0" err="1" smtClean="0"/>
              <a:t>Hjalmtysson</a:t>
            </a:r>
            <a:r>
              <a:rPr lang="en-US" sz="1400" dirty="0" smtClean="0"/>
              <a:t>, </a:t>
            </a:r>
            <a:r>
              <a:rPr lang="en-US" sz="1400" dirty="0" err="1" smtClean="0"/>
              <a:t>Maltz</a:t>
            </a:r>
            <a:r>
              <a:rPr lang="en-US" sz="1400" dirty="0" smtClean="0"/>
              <a:t>, Myers, Rexford, </a:t>
            </a:r>
            <a:r>
              <a:rPr lang="en-US" sz="1400" dirty="0" err="1" smtClean="0"/>
              <a:t>Xie</a:t>
            </a:r>
            <a:r>
              <a:rPr lang="en-US" sz="1400" dirty="0" smtClean="0"/>
              <a:t>, Yan, Zhan, Zhang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 smtClean="0"/>
              <a:t>2005-2006</a:t>
            </a:r>
            <a:r>
              <a:rPr lang="en-US" sz="2000" dirty="0" smtClean="0"/>
              <a:t>   </a:t>
            </a:r>
            <a:r>
              <a:rPr lang="en-US" sz="2000" b="1" baseline="10000" dirty="0" smtClean="0"/>
              <a:t>●</a:t>
            </a:r>
            <a:r>
              <a:rPr lang="en-US" sz="1200" b="1" dirty="0" smtClean="0"/>
              <a:t> </a:t>
            </a:r>
            <a:r>
              <a:rPr lang="en-US" sz="2000" dirty="0" smtClean="0"/>
              <a:t>Stanford PhD student Martin </a:t>
            </a:r>
            <a:r>
              <a:rPr lang="en-US" sz="2000" dirty="0" err="1" smtClean="0"/>
              <a:t>Casado</a:t>
            </a:r>
            <a:r>
              <a:rPr lang="en-US" sz="2000" dirty="0" smtClean="0"/>
              <a:t> develops </a:t>
            </a:r>
            <a:r>
              <a:rPr lang="en-US" sz="2000" i="1" dirty="0" smtClean="0"/>
              <a:t>Ethane</a:t>
            </a:r>
            <a:endParaRPr lang="en-US" dirty="0" smtClean="0"/>
          </a:p>
          <a:p>
            <a:pPr marL="342900" lvl="0" indent="-342900" fontAlgn="base">
              <a:spcAft>
                <a:spcPct val="0"/>
              </a:spcAft>
              <a:defRPr/>
            </a:pPr>
            <a:r>
              <a:rPr lang="en-US" sz="1400" dirty="0" smtClean="0"/>
              <a:t>			(with Michael Freedman, Nick </a:t>
            </a:r>
            <a:r>
              <a:rPr lang="en-US" sz="1400" dirty="0" err="1" smtClean="0"/>
              <a:t>McKeown</a:t>
            </a:r>
            <a:r>
              <a:rPr lang="en-US" sz="1400" dirty="0" smtClean="0"/>
              <a:t>, Scott </a:t>
            </a:r>
            <a:r>
              <a:rPr lang="en-US" sz="1400" dirty="0" err="1" smtClean="0"/>
              <a:t>Shenker</a:t>
            </a:r>
            <a:r>
              <a:rPr lang="en-US" sz="1400" dirty="0" smtClean="0"/>
              <a:t>, and others)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 smtClean="0"/>
              <a:t>2008  </a:t>
            </a:r>
            <a:r>
              <a:rPr lang="en-US" sz="2000" b="1" baseline="10000" dirty="0" smtClean="0"/>
              <a:t>●</a:t>
            </a:r>
            <a:r>
              <a:rPr lang="en-US" sz="2000" dirty="0" smtClean="0"/>
              <a:t> </a:t>
            </a:r>
            <a:r>
              <a:rPr lang="en-US" sz="2000" i="1" dirty="0" err="1" smtClean="0"/>
              <a:t>OpenFlow</a:t>
            </a:r>
            <a:r>
              <a:rPr lang="en-US" sz="2000" i="1" dirty="0" smtClean="0"/>
              <a:t>: Enabling Innovation in Campus Networks</a:t>
            </a:r>
            <a:r>
              <a:rPr lang="en-US" sz="2000" dirty="0" smtClean="0"/>
              <a:t> paper</a:t>
            </a:r>
          </a:p>
          <a:p>
            <a:r>
              <a:rPr lang="en-US" sz="1400" dirty="0" smtClean="0"/>
              <a:t>Authors: Nick </a:t>
            </a:r>
            <a:r>
              <a:rPr lang="en-US" sz="1400" dirty="0" err="1" smtClean="0"/>
              <a:t>McKeown</a:t>
            </a:r>
            <a:r>
              <a:rPr lang="en-US" sz="1400" dirty="0" smtClean="0"/>
              <a:t>, Guru </a:t>
            </a:r>
            <a:r>
              <a:rPr lang="en-US" sz="1400" dirty="0" err="1" smtClean="0"/>
              <a:t>Parulkar</a:t>
            </a:r>
            <a:r>
              <a:rPr lang="en-US" sz="1400" dirty="0" smtClean="0"/>
              <a:t> (Stanford), Tom Anderson (U Washington),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Balakrishnan</a:t>
            </a:r>
            <a:r>
              <a:rPr lang="en-US" sz="1400" dirty="0" smtClean="0"/>
              <a:t> (MIT),  </a:t>
            </a:r>
          </a:p>
          <a:p>
            <a:r>
              <a:rPr lang="en-US" sz="1400" dirty="0" smtClean="0"/>
              <a:t>Larry Peterson, Jennifer Rexford (Princeton), Scott </a:t>
            </a:r>
            <a:r>
              <a:rPr lang="en-US" sz="1400" dirty="0" err="1" smtClean="0"/>
              <a:t>Shenker</a:t>
            </a:r>
            <a:r>
              <a:rPr lang="en-US" sz="1400" dirty="0" smtClean="0"/>
              <a:t> (Berkeley), Jonathan Turner (Washington U St. Louis)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Stanford  establishes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Switching Consortium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 smtClean="0"/>
              <a:t>2009</a:t>
            </a:r>
            <a:r>
              <a:rPr lang="en-US" sz="2000" dirty="0" smtClean="0"/>
              <a:t> 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reporter Kate Greene coins term SDN (after SDR) in interview with </a:t>
            </a:r>
            <a:r>
              <a:rPr lang="en-US" sz="2000" dirty="0" err="1" smtClean="0"/>
              <a:t>McKeown</a:t>
            </a:r>
            <a:endParaRPr lang="en-US" sz="2000" dirty="0" smtClean="0"/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Nicira</a:t>
            </a:r>
            <a:r>
              <a:rPr lang="en-US" sz="2000" dirty="0" smtClean="0"/>
              <a:t> raises $575k funding 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OpenFlow</a:t>
            </a:r>
            <a:r>
              <a:rPr lang="en-US" sz="2000" dirty="0" smtClean="0"/>
              <a:t> 1.0 spec published by </a:t>
            </a:r>
            <a:r>
              <a:rPr lang="en-US" sz="2000" dirty="0" err="1" smtClean="0"/>
              <a:t>Standford</a:t>
            </a:r>
            <a:endParaRPr lang="en-US" sz="20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 smtClean="0"/>
              <a:t>2010</a:t>
            </a:r>
            <a:r>
              <a:rPr lang="en-US" sz="2000" dirty="0" smtClean="0"/>
              <a:t>  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Big Switch raises $1.4M in seed funding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fontAlgn="base">
              <a:spcAft>
                <a:spcPct val="0"/>
              </a:spcAft>
              <a:defRPr/>
            </a:pPr>
            <a:r>
              <a:rPr lang="en-US" sz="2000" b="1" dirty="0" smtClean="0"/>
              <a:t>2011 </a:t>
            </a:r>
            <a:r>
              <a:rPr lang="en-US" sz="2000" dirty="0" smtClean="0"/>
              <a:t> 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NEC, HP, and Marvell announce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products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Cisco, Juniper and others start talking about SDN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first Open Networking Summit</a:t>
            </a:r>
          </a:p>
          <a:p>
            <a:pPr marL="177800" lvl="0" indent="-177800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ONF founded,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1.1 and 1.2 and </a:t>
            </a:r>
            <a:r>
              <a:rPr lang="en-US" sz="2000" kern="0" dirty="0" smtClean="0"/>
              <a:t>OF-CONFIG 1.0 </a:t>
            </a:r>
            <a:r>
              <a:rPr lang="en-US" sz="2000" dirty="0" smtClean="0"/>
              <a:t>specs published</a:t>
            </a:r>
          </a:p>
          <a:p>
            <a:pPr marL="457200" lvl="0" indent="-457200" fontAlgn="base">
              <a:spcAft>
                <a:spcPct val="0"/>
              </a:spcAft>
              <a:defRPr/>
            </a:pPr>
            <a:r>
              <a:rPr lang="en-US" sz="2000" b="1" kern="0" dirty="0" smtClean="0"/>
              <a:t>2012</a:t>
            </a:r>
            <a:r>
              <a:rPr lang="en-US" sz="2000" kern="0" dirty="0" smtClean="0"/>
              <a:t>   </a:t>
            </a:r>
            <a:r>
              <a:rPr lang="en-US" sz="2000" b="1" baseline="10000" dirty="0" smtClean="0"/>
              <a:t>●</a:t>
            </a:r>
            <a:r>
              <a:rPr lang="en-US" sz="2000" b="1" dirty="0" smtClean="0"/>
              <a:t>   </a:t>
            </a:r>
            <a:r>
              <a:rPr lang="en-US" sz="2000" kern="0" dirty="0" err="1" smtClean="0"/>
              <a:t>OpenFlow</a:t>
            </a:r>
            <a:r>
              <a:rPr lang="en-US" sz="2000" kern="0" dirty="0" smtClean="0"/>
              <a:t> 1.3 and OF-CONFIG 1.1 specs published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vs. conventional NMS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96553" y="1187497"/>
            <a:ext cx="8560844" cy="53770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		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OF/SDN simply a new network management protocol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/>
              <a:t>and if so		</a:t>
            </a:r>
            <a:r>
              <a:rPr lang="en-US" sz="2000" b="1" kern="0" dirty="0" smtClean="0">
                <a:solidFill>
                  <a:srgbClr val="FF0000"/>
                </a:solidFill>
              </a:rPr>
              <a:t>2)</a:t>
            </a:r>
            <a:r>
              <a:rPr lang="en-US" sz="2000" kern="0" dirty="0" smtClean="0"/>
              <a:t> is it better than existing NMS protocols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Since it is replaces both control and management planes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/>
              <a:t>	it is much more dynamic than present management systems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Present systems all have drawbacks as compared to OF 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SNMP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(currently the most common mechanism for configuration </a:t>
            </a: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monitoring)</a:t>
            </a:r>
          </a:p>
          <a:p>
            <a:pPr marL="800100" lvl="1" indent="-342900" fontAlgn="base">
              <a:spcAft>
                <a:spcPct val="0"/>
              </a:spcAft>
              <a:defRPr/>
            </a:pPr>
            <a:r>
              <a:rPr lang="en-US" sz="2000" kern="0" dirty="0" smtClean="0"/>
              <a:t>is not sufficiently dynamic or fine-grained (has limited </a:t>
            </a:r>
            <a:r>
              <a:rPr lang="en-US" sz="2000" kern="0" dirty="0" err="1" smtClean="0"/>
              <a:t>expressibility</a:t>
            </a:r>
            <a:r>
              <a:rPr lang="en-US" sz="2000" kern="0" dirty="0" smtClean="0"/>
              <a:t>)</a:t>
            </a:r>
          </a:p>
          <a:p>
            <a:pPr marL="800100" lvl="1" indent="-342900" fontAlgn="base">
              <a:spcAft>
                <a:spcPct val="0"/>
              </a:spcAft>
              <a:defRPr/>
            </a:pPr>
            <a:r>
              <a:rPr lang="en-US" sz="2000" kern="0" dirty="0" smtClean="0"/>
              <a:t>not multivendor (commonly relies on vendor-specific MIBs)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/>
              <a:t>Netconf</a:t>
            </a:r>
            <a:r>
              <a:rPr lang="en-US" sz="2000" kern="0" dirty="0" smtClean="0"/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/>
              <a:t>	just  configuration - no monitoring capabilities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 scripting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/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multivendor (but I2RS is on its way)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/>
              <a:t>Syslog</a:t>
            </a:r>
            <a:r>
              <a:rPr lang="en-US" sz="2000" b="1" kern="0" dirty="0" smtClean="0"/>
              <a:t> mining </a:t>
            </a:r>
          </a:p>
          <a:p>
            <a:pPr marL="342900" lvl="0" indent="-342900" fontAlgn="base">
              <a:spcAft>
                <a:spcPct val="0"/>
              </a:spcAft>
              <a:defRPr/>
            </a:pPr>
            <a:r>
              <a:rPr lang="en-US" sz="2000" b="1" kern="0" dirty="0" smtClean="0"/>
              <a:t>	</a:t>
            </a:r>
            <a:r>
              <a:rPr lang="en-US" sz="2000" kern="0" dirty="0" smtClean="0"/>
              <a:t>just monitoring - no configuration capabilities </a:t>
            </a:r>
          </a:p>
          <a:p>
            <a:pPr marL="342900" lvl="0" indent="-342900" fontAlgn="base">
              <a:spcAft>
                <a:spcPct val="0"/>
              </a:spcAft>
              <a:defRPr/>
            </a:pPr>
            <a:r>
              <a:rPr lang="en-US" sz="2000" kern="0" dirty="0" smtClean="0"/>
              <a:t>	requires complex configuration and searching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/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Networking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954" y="1146410"/>
            <a:ext cx="8639033" cy="562970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 2011 the responsibility for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was handed over to the ONF 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ONF is both an SDO and a foundation for advancement of SDN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ONF objectives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to create standards to support an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ecosystem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to position SDN/OF as the future or networking and support its adoption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raise awareness, help members succeed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educate members and non-members (vendors and operators)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ONF methods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Establish common vocabulary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Produce shared collateral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Appearances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Industry common use cases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ONF Inherited OF 1.0 and 1.1 and standardized OF 1.2, 1.3.x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It has also standardized of-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1.0 and 1.1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OF produces Open interfaces but not Open Source and does not hold IPR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but no license charges to all members, no protection for non-members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ONF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784" y="1173707"/>
            <a:ext cx="8748216" cy="5486399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Management Structure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Board of Directors (no vendors allowed)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Executive Director (presently Dan Pitt, employee, reports to board)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Technical Advisory Group (makes recommendations not decisions, reports to board)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Working Groups (chartered by board, chair appointed by board)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Council of Chairs (chaired by executive director, forwards draft standards to board)</a:t>
            </a:r>
            <a:endParaRPr lang="en-US" sz="2000" b="1" dirty="0" smtClean="0"/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ONF Board members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Dan Pitt</a:t>
            </a:r>
            <a:r>
              <a:rPr lang="en-US" sz="1800" dirty="0" smtClean="0"/>
              <a:t> Executive Director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Nick </a:t>
            </a:r>
            <a:r>
              <a:rPr lang="en-US" sz="1800" b="1" dirty="0" err="1" smtClean="0"/>
              <a:t>McKeown</a:t>
            </a:r>
            <a:r>
              <a:rPr lang="en-US" sz="1800" b="1" dirty="0" smtClean="0"/>
              <a:t> </a:t>
            </a:r>
            <a:r>
              <a:rPr lang="en-US" sz="1800" dirty="0" smtClean="0"/>
              <a:t>Stanford University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Scott </a:t>
            </a:r>
            <a:r>
              <a:rPr lang="en-US" sz="1800" b="1" dirty="0" err="1" smtClean="0"/>
              <a:t>Shenker</a:t>
            </a:r>
            <a:r>
              <a:rPr lang="en-US" sz="1800" b="1" dirty="0" smtClean="0"/>
              <a:t> </a:t>
            </a:r>
            <a:r>
              <a:rPr lang="en-US" sz="1800" dirty="0" smtClean="0"/>
              <a:t>UC Berkeley and ICSI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Deutsche Telecom AG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Facebook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Goldman Sachs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Google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Microsoft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NTT Communications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Verizon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Yahoo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52883" y="4299045"/>
            <a:ext cx="736979" cy="2094931"/>
          </a:xfrm>
          <a:prstGeom prst="rightBrac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9866" y="5131559"/>
            <a:ext cx="328911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all run </a:t>
            </a:r>
            <a:r>
              <a:rPr lang="en-US" sz="2400" dirty="0" smtClean="0">
                <a:solidFill>
                  <a:srgbClr val="002060"/>
                </a:solidFill>
              </a:rPr>
              <a:t>giant data centers</a:t>
            </a:r>
            <a:endParaRPr lang="en-US" sz="1100" b="1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over time </a:t>
            </a:r>
            <a:r>
              <a:rPr lang="en-US" sz="3200" baseline="30000" dirty="0" smtClean="0">
                <a:solidFill>
                  <a:schemeClr val="tx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8280" y="1285164"/>
            <a:ext cx="8513928" cy="4594790"/>
            <a:chOff x="384408" y="1285164"/>
            <a:chExt cx="8513928" cy="459479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119116" y="1992573"/>
              <a:ext cx="0" cy="3684896"/>
            </a:xfrm>
            <a:prstGeom prst="straightConnector1">
              <a:avLst/>
            </a:prstGeom>
            <a:ln w="76200">
              <a:solidFill>
                <a:srgbClr val="4D49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80447" y="5638800"/>
              <a:ext cx="6807959" cy="0"/>
            </a:xfrm>
            <a:prstGeom prst="straightConnector1">
              <a:avLst/>
            </a:prstGeom>
            <a:ln w="76200">
              <a:solidFill>
                <a:srgbClr val="4D494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8276" y="5418161"/>
              <a:ext cx="1160060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time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408" y="1285164"/>
              <a:ext cx="1458040" cy="824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 smtClean="0"/>
                <a:t>cost /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1" dirty="0" smtClean="0">
                  <a:latin typeface="+mn-lt"/>
                </a:rPr>
                <a:t>revenue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32764" y="2729552"/>
              <a:ext cx="6400800" cy="55955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263598">
              <a:off x="5240726" y="2538485"/>
              <a:ext cx="1951630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chemeClr val="accent1"/>
                  </a:solidFill>
                  <a:latin typeface="+mn-lt"/>
                </a:rPr>
                <a:t>revenue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146412" y="1596788"/>
              <a:ext cx="4339988" cy="3207224"/>
            </a:xfrm>
            <a:custGeom>
              <a:avLst/>
              <a:gdLst>
                <a:gd name="connsiteX0" fmla="*/ 0 w 4339988"/>
                <a:gd name="connsiteY0" fmla="*/ 3220872 h 3220872"/>
                <a:gd name="connsiteX1" fmla="*/ 955343 w 4339988"/>
                <a:gd name="connsiteY1" fmla="*/ 3152633 h 3220872"/>
                <a:gd name="connsiteX2" fmla="*/ 1719618 w 4339988"/>
                <a:gd name="connsiteY2" fmla="*/ 2947916 h 3220872"/>
                <a:gd name="connsiteX3" fmla="*/ 2702257 w 4339988"/>
                <a:gd name="connsiteY3" fmla="*/ 2456597 h 3220872"/>
                <a:gd name="connsiteX4" fmla="*/ 3452884 w 4339988"/>
                <a:gd name="connsiteY4" fmla="*/ 1596788 h 3220872"/>
                <a:gd name="connsiteX5" fmla="*/ 4080681 w 4339988"/>
                <a:gd name="connsiteY5" fmla="*/ 586854 h 3220872"/>
                <a:gd name="connsiteX6" fmla="*/ 4339988 w 4339988"/>
                <a:gd name="connsiteY6" fmla="*/ 0 h 32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9988" h="3220872">
                  <a:moveTo>
                    <a:pt x="0" y="3220872"/>
                  </a:moveTo>
                  <a:cubicBezTo>
                    <a:pt x="334370" y="3209499"/>
                    <a:pt x="668740" y="3198126"/>
                    <a:pt x="955343" y="3152633"/>
                  </a:cubicBezTo>
                  <a:cubicBezTo>
                    <a:pt x="1241946" y="3107140"/>
                    <a:pt x="1428466" y="3063922"/>
                    <a:pt x="1719618" y="2947916"/>
                  </a:cubicBezTo>
                  <a:cubicBezTo>
                    <a:pt x="2010770" y="2831910"/>
                    <a:pt x="2413379" y="2681785"/>
                    <a:pt x="2702257" y="2456597"/>
                  </a:cubicBezTo>
                  <a:cubicBezTo>
                    <a:pt x="2991135" y="2231409"/>
                    <a:pt x="3223147" y="1908412"/>
                    <a:pt x="3452884" y="1596788"/>
                  </a:cubicBezTo>
                  <a:cubicBezTo>
                    <a:pt x="3682621" y="1285164"/>
                    <a:pt x="3932830" y="852985"/>
                    <a:pt x="4080681" y="586854"/>
                  </a:cubicBezTo>
                  <a:cubicBezTo>
                    <a:pt x="4228532" y="320723"/>
                    <a:pt x="4284260" y="160361"/>
                    <a:pt x="4339988" y="0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20033073">
              <a:off x="2131326" y="4014714"/>
              <a:ext cx="1951630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0070C0"/>
                  </a:solidFill>
                </a:rPr>
                <a:t>CAPEX + OPEX</a:t>
              </a:r>
              <a:endParaRPr lang="en-US" sz="2000" b="1" dirty="0" smtClean="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28549" y="3302758"/>
              <a:ext cx="0" cy="144666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343468" y="3864592"/>
              <a:ext cx="1951630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00B050"/>
                  </a:solidFill>
                  <a:latin typeface="+mn-lt"/>
                </a:rPr>
                <a:t>margin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844955" y="3084395"/>
              <a:ext cx="982639" cy="5049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04764" y="3289110"/>
              <a:ext cx="2169994" cy="61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FF0000"/>
                  </a:solidFill>
                  <a:latin typeface="+mn-lt"/>
                </a:rPr>
                <a:t>Service Provider bankruptcy point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24836" y="4233104"/>
              <a:ext cx="5161128" cy="448078"/>
            </a:xfrm>
            <a:prstGeom prst="line">
              <a:avLst/>
            </a:prstGeom>
            <a:ln w="57150">
              <a:solidFill>
                <a:srgbClr val="009E4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269920">
              <a:off x="4008951" y="4099017"/>
              <a:ext cx="326738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dirty="0" smtClean="0">
                  <a:solidFill>
                    <a:srgbClr val="009E47"/>
                  </a:solidFill>
                </a:rPr>
                <a:t>desirable CAPEX + OPEX</a:t>
              </a:r>
              <a:endParaRPr lang="en-US" sz="2000" b="1" dirty="0" smtClean="0">
                <a:solidFill>
                  <a:srgbClr val="009E47"/>
                </a:solidFill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138" y="6237027"/>
            <a:ext cx="519979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latin typeface="+mn-lt"/>
              </a:rPr>
              <a:t>* thanks to </a:t>
            </a:r>
            <a:r>
              <a:rPr lang="en-US" sz="1400" b="1" dirty="0" err="1" smtClean="0">
                <a:latin typeface="+mn-lt"/>
              </a:rPr>
              <a:t>Prodip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b="1" dirty="0" err="1" smtClean="0">
                <a:latin typeface="+mn-lt"/>
              </a:rPr>
              <a:t>Sen</a:t>
            </a:r>
            <a:r>
              <a:rPr lang="en-US" sz="1400" b="1" dirty="0" smtClean="0">
                <a:latin typeface="+mn-lt"/>
              </a:rPr>
              <a:t> from Verizon for ideas behind this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ONF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871" y="1120173"/>
            <a:ext cx="7454592" cy="537616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Working Groups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Architecture and Framework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Forwarding Abstraction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Optical Transport (new)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and Management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Testing and Interoperability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Extensibility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Migration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Market Education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Hybrid - closed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/>
              <a:t>Discussion Groups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Security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Skills Certification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Wireless Transport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Japanese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ONF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7672" y="1187355"/>
            <a:ext cx="8284191" cy="5390866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6WIND,A10 </a:t>
            </a:r>
            <a:r>
              <a:rPr lang="en-US" sz="1400" dirty="0" err="1" smtClean="0"/>
              <a:t>Networks,Active</a:t>
            </a:r>
            <a:r>
              <a:rPr lang="en-US" sz="1400" dirty="0" smtClean="0"/>
              <a:t> Broadband </a:t>
            </a:r>
            <a:r>
              <a:rPr lang="en-US" sz="1400" dirty="0" err="1" smtClean="0"/>
              <a:t>Networks,ADVA</a:t>
            </a:r>
            <a:r>
              <a:rPr lang="en-US" sz="1400" dirty="0" smtClean="0"/>
              <a:t> </a:t>
            </a:r>
            <a:r>
              <a:rPr lang="en-US" sz="1400" dirty="0" err="1" smtClean="0"/>
              <a:t>Optical,ALU</a:t>
            </a:r>
            <a:r>
              <a:rPr lang="en-US" sz="1400" dirty="0" smtClean="0"/>
              <a:t>/</a:t>
            </a:r>
            <a:r>
              <a:rPr lang="en-US" sz="1400" dirty="0" err="1" smtClean="0"/>
              <a:t>Nuage,Aricent</a:t>
            </a:r>
            <a:r>
              <a:rPr lang="en-US" sz="1400" dirty="0" smtClean="0"/>
              <a:t> </a:t>
            </a:r>
            <a:r>
              <a:rPr lang="en-US" sz="1400" dirty="0" err="1" smtClean="0"/>
              <a:t>Group,Arista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Big Switch </a:t>
            </a:r>
            <a:r>
              <a:rPr lang="en-US" sz="1400" dirty="0" err="1" smtClean="0"/>
              <a:t>Networks,Broadcom,Brocade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Centec</a:t>
            </a:r>
            <a:r>
              <a:rPr lang="en-US" sz="1400" dirty="0" smtClean="0"/>
              <a:t> </a:t>
            </a:r>
            <a:r>
              <a:rPr lang="en-US" sz="1400" dirty="0" err="1" smtClean="0"/>
              <a:t>Networks,Ceragon,China</a:t>
            </a:r>
            <a:r>
              <a:rPr lang="en-US" sz="1400" dirty="0" smtClean="0"/>
              <a:t> Mobile (US Research Center),</a:t>
            </a:r>
            <a:r>
              <a:rPr lang="en-US" sz="1400" dirty="0" err="1" smtClean="0"/>
              <a:t>Ciena,Cisco,Citrix,CohesiveFT,Colt,Coriant,Cyan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Dell/Force10,Deutsche Telekom,</a:t>
            </a:r>
          </a:p>
          <a:p>
            <a:pPr>
              <a:buNone/>
            </a:pPr>
            <a:r>
              <a:rPr lang="en-US" sz="1400" dirty="0" err="1" smtClean="0"/>
              <a:t>Ericsson,ETRI,Extreme</a:t>
            </a:r>
            <a:r>
              <a:rPr lang="en-US" sz="1400" dirty="0" smtClean="0"/>
              <a:t> Networks,F5 / </a:t>
            </a:r>
            <a:r>
              <a:rPr lang="en-US" sz="1400" dirty="0" err="1" smtClean="0"/>
              <a:t>LineRate</a:t>
            </a:r>
            <a:r>
              <a:rPr lang="en-US" sz="1400" dirty="0" smtClean="0"/>
              <a:t> Systems,     </a:t>
            </a:r>
            <a:r>
              <a:rPr lang="en-US" sz="1400" dirty="0" err="1" smtClean="0"/>
              <a:t>Facebook,Freescale,Fujitsu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Gigamon,Goldman</a:t>
            </a:r>
            <a:r>
              <a:rPr lang="en-US" sz="1400" dirty="0" smtClean="0"/>
              <a:t> </a:t>
            </a:r>
            <a:r>
              <a:rPr lang="en-US" sz="1400" dirty="0" err="1" smtClean="0"/>
              <a:t>Sachs,Google</a:t>
            </a:r>
            <a:r>
              <a:rPr lang="en-US" sz="1400" dirty="0" smtClean="0"/>
              <a:t>,  </a:t>
            </a:r>
            <a:r>
              <a:rPr lang="en-US" sz="1400" dirty="0" err="1" smtClean="0"/>
              <a:t>Hitachi,HP,Huawei,IBM,Infinera,Infoblox</a:t>
            </a:r>
            <a:r>
              <a:rPr lang="en-US" sz="1400" dirty="0" smtClean="0"/>
              <a:t> / </a:t>
            </a:r>
            <a:r>
              <a:rPr lang="en-US" sz="1400" dirty="0" err="1" smtClean="0"/>
              <a:t>FlowForwarding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Intel,Intune</a:t>
            </a:r>
            <a:r>
              <a:rPr lang="en-US" sz="1400" dirty="0" smtClean="0"/>
              <a:t> </a:t>
            </a:r>
            <a:r>
              <a:rPr lang="en-US" sz="1400" dirty="0" err="1" smtClean="0"/>
              <a:t>Networks,IP</a:t>
            </a:r>
            <a:r>
              <a:rPr lang="en-US" sz="1400" dirty="0" smtClean="0"/>
              <a:t> </a:t>
            </a:r>
            <a:r>
              <a:rPr lang="en-US" sz="1400" dirty="0" err="1" smtClean="0"/>
              <a:t>Infusion,Ixia</a:t>
            </a:r>
            <a:r>
              <a:rPr lang="en-US" sz="1400" dirty="0" smtClean="0"/>
              <a:t>,   Juniper Networks,    KDDI,KEMP </a:t>
            </a:r>
            <a:r>
              <a:rPr lang="en-US" sz="1400" dirty="0" err="1" smtClean="0"/>
              <a:t>Technologies,Korea</a:t>
            </a:r>
            <a:r>
              <a:rPr lang="en-US" sz="1400" dirty="0" smtClean="0"/>
              <a:t> Telecom,</a:t>
            </a:r>
          </a:p>
          <a:p>
            <a:pPr>
              <a:buNone/>
            </a:pPr>
            <a:r>
              <a:rPr lang="en-US" sz="1400" dirty="0" err="1" smtClean="0"/>
              <a:t>Lancope,Level</a:t>
            </a:r>
            <a:r>
              <a:rPr lang="en-US" sz="1400" dirty="0" smtClean="0"/>
              <a:t> 3 </a:t>
            </a:r>
            <a:r>
              <a:rPr lang="en-US" sz="1400" dirty="0" err="1" smtClean="0"/>
              <a:t>Communications,LSI,Luxoft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Marvell,MediaTek,Mellanox,Metaswitch</a:t>
            </a:r>
            <a:r>
              <a:rPr lang="en-US" sz="1400" dirty="0" smtClean="0"/>
              <a:t> Networks, </a:t>
            </a:r>
            <a:r>
              <a:rPr lang="en-US" sz="1400" dirty="0" err="1" smtClean="0"/>
              <a:t>Microsoft,Midokura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NCL,NEC,Netgear,Netronome,NetScout</a:t>
            </a:r>
            <a:r>
              <a:rPr lang="en-US" sz="1400" dirty="0" smtClean="0"/>
              <a:t> </a:t>
            </a:r>
            <a:r>
              <a:rPr lang="en-US" sz="1400" dirty="0" err="1" smtClean="0"/>
              <a:t>Systems,NSN,NoviFlow,NTT</a:t>
            </a:r>
            <a:r>
              <a:rPr lang="en-US" sz="1400" dirty="0" smtClean="0"/>
              <a:t> Communications,</a:t>
            </a:r>
          </a:p>
          <a:p>
            <a:pPr>
              <a:buNone/>
            </a:pPr>
            <a:r>
              <a:rPr lang="en-US" sz="1400" dirty="0" err="1" smtClean="0"/>
              <a:t>Optelian,Oracle,Orange,Overture</a:t>
            </a:r>
            <a:r>
              <a:rPr lang="en-US" sz="1400" dirty="0" smtClean="0"/>
              <a:t> Networks,</a:t>
            </a:r>
          </a:p>
          <a:p>
            <a:pPr>
              <a:buNone/>
            </a:pPr>
            <a:r>
              <a:rPr lang="en-US" sz="1400" dirty="0" smtClean="0"/>
              <a:t>PICA8,Plexxi </a:t>
            </a:r>
            <a:r>
              <a:rPr lang="en-US" sz="1400" dirty="0" err="1" smtClean="0"/>
              <a:t>Inc.,Procera</a:t>
            </a:r>
            <a:r>
              <a:rPr lang="en-US" sz="1400" dirty="0" smtClean="0"/>
              <a:t> Networks, </a:t>
            </a:r>
            <a:r>
              <a:rPr lang="en-US" sz="1400" dirty="0" err="1" smtClean="0"/>
              <a:t>Qosmos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Rackspace,Radware,Riverbed</a:t>
            </a:r>
            <a:r>
              <a:rPr lang="en-US" sz="1400" dirty="0" smtClean="0"/>
              <a:t> Technology,</a:t>
            </a:r>
          </a:p>
          <a:p>
            <a:pPr>
              <a:buNone/>
            </a:pPr>
            <a:r>
              <a:rPr lang="en-US" sz="1400" dirty="0" smtClean="0"/>
              <a:t>Samsung, SK </a:t>
            </a:r>
            <a:r>
              <a:rPr lang="en-US" sz="1400" dirty="0" err="1" smtClean="0"/>
              <a:t>Telecom,Spirent,Sunbay,Swisscom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Tail-f </a:t>
            </a:r>
            <a:r>
              <a:rPr lang="en-US" sz="1400" dirty="0" err="1" smtClean="0"/>
              <a:t>Systems,Tallac,Tekelec,Telecom</a:t>
            </a:r>
            <a:r>
              <a:rPr lang="en-US" sz="1400" dirty="0" smtClean="0"/>
              <a:t> </a:t>
            </a:r>
            <a:r>
              <a:rPr lang="en-US" sz="1400" dirty="0" err="1" smtClean="0"/>
              <a:t>Italia,Telefónica</a:t>
            </a:r>
            <a:r>
              <a:rPr lang="en-US" sz="1400" dirty="0" smtClean="0"/>
              <a:t>, </a:t>
            </a:r>
            <a:r>
              <a:rPr lang="en-US" sz="1400" dirty="0" err="1" smtClean="0"/>
              <a:t>Tellabs,Tencent</a:t>
            </a:r>
            <a:r>
              <a:rPr lang="en-US" sz="1400" dirty="0" smtClean="0"/>
              <a:t>, </a:t>
            </a:r>
          </a:p>
          <a:p>
            <a:pPr>
              <a:buNone/>
            </a:pPr>
            <a:r>
              <a:rPr lang="en-US" sz="1400" dirty="0" smtClean="0"/>
              <a:t>Texas </a:t>
            </a:r>
            <a:r>
              <a:rPr lang="en-US" sz="1400" dirty="0" err="1" smtClean="0"/>
              <a:t>Instruments,Thales,Tilera,TorreyPoint,Transmode,Turk</a:t>
            </a:r>
            <a:r>
              <a:rPr lang="en-US" sz="1400" dirty="0" smtClean="0"/>
              <a:t> Telekom/</a:t>
            </a:r>
            <a:r>
              <a:rPr lang="en-US" sz="1400" dirty="0" err="1" smtClean="0"/>
              <a:t>Argela,TW</a:t>
            </a:r>
            <a:r>
              <a:rPr lang="en-US" sz="1400" dirty="0" smtClean="0"/>
              <a:t> Telecom,</a:t>
            </a:r>
          </a:p>
          <a:p>
            <a:pPr>
              <a:buNone/>
            </a:pPr>
            <a:r>
              <a:rPr lang="en-US" sz="1400" dirty="0" err="1" smtClean="0"/>
              <a:t>Vello</a:t>
            </a:r>
            <a:r>
              <a:rPr lang="en-US" sz="1400" dirty="0" smtClean="0"/>
              <a:t> </a:t>
            </a:r>
            <a:r>
              <a:rPr lang="en-US" sz="1400" dirty="0" err="1" smtClean="0"/>
              <a:t>Systems,Verisign,Verizon,Virtela,VMware</a:t>
            </a:r>
            <a:r>
              <a:rPr lang="en-US" sz="1400" dirty="0" smtClean="0"/>
              <a:t>/</a:t>
            </a:r>
            <a:r>
              <a:rPr lang="en-US" sz="1400" dirty="0" err="1" smtClean="0"/>
              <a:t>Nicira</a:t>
            </a:r>
            <a:r>
              <a:rPr lang="en-US" sz="1400" dirty="0" smtClean="0"/>
              <a:t>,   </a:t>
            </a:r>
            <a:r>
              <a:rPr lang="en-US" sz="1400" dirty="0" err="1" smtClean="0"/>
              <a:t>Xpliant</a:t>
            </a:r>
            <a:r>
              <a:rPr lang="en-US" sz="1400" dirty="0" smtClean="0"/>
              <a:t>,   Yahoo,  ZTE Corporation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0376" y="1214651"/>
            <a:ext cx="8284191" cy="5445456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specifications describe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southbound protocol between OF controller and OF switches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operation of the OF switch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specifications do not define 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northbound interface from OF  controller to applications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how to boot the network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how an E2E path is set up by touching multiple OF switches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how to configure or maintain an OF switch (see of-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The </a:t>
            </a:r>
            <a:r>
              <a:rPr lang="en-US" sz="2000" b="1" dirty="0" smtClean="0"/>
              <a:t>OF-CONFIG</a:t>
            </a:r>
            <a:r>
              <a:rPr lang="en-US" sz="2000" dirty="0" smtClean="0"/>
              <a:t> specification defines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 configuration and management protocol between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 </a:t>
            </a:r>
            <a:r>
              <a:rPr lang="en-US" sz="2000" i="1" dirty="0" smtClean="0"/>
              <a:t>OF configuration point </a:t>
            </a:r>
            <a:r>
              <a:rPr lang="en-US" sz="2000" dirty="0" smtClean="0"/>
              <a:t>and </a:t>
            </a:r>
            <a:r>
              <a:rPr lang="en-US" sz="2000" i="1" dirty="0" smtClean="0"/>
              <a:t>OF capable switch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configures which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controller(s) to use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configures queues and ports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remotely changes port status (e.g., up/down)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configures certificates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switch capability discovery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of tunnel types </a:t>
            </a:r>
            <a:r>
              <a:rPr lang="en-US" sz="1600" dirty="0" smtClean="0"/>
              <a:t>(IP-in-GRE, </a:t>
            </a:r>
            <a:r>
              <a:rPr lang="en-US" sz="1600" dirty="0" err="1" smtClean="0"/>
              <a:t>VxLAN</a:t>
            </a:r>
            <a:r>
              <a:rPr lang="en-US" sz="1600" dirty="0" smtClean="0"/>
              <a:t> 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41994" y="4831307"/>
            <a:ext cx="2074460" cy="1787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0229" y="5854885"/>
            <a:ext cx="668740" cy="407676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 </a:t>
            </a:r>
          </a:p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switch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9365" y="5406773"/>
            <a:ext cx="668740" cy="407676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 </a:t>
            </a:r>
          </a:p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switch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2581" y="4942741"/>
            <a:ext cx="668740" cy="407676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 </a:t>
            </a:r>
          </a:p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switch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108" y="6318916"/>
            <a:ext cx="226721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OF capable switch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38782" y="4380932"/>
            <a:ext cx="0" cy="58685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83940" y="4107977"/>
            <a:ext cx="72333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</a:t>
            </a: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7726894" y="4383204"/>
            <a:ext cx="6841" cy="10235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2052" y="4082953"/>
            <a:ext cx="72333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</a:t>
            </a:r>
          </a:p>
        </p:txBody>
      </p:sp>
      <p:cxnSp>
        <p:nvCxnSpPr>
          <p:cNvPr id="15" name="Straight Arrow Connector 14"/>
          <p:cNvCxnSpPr>
            <a:stCxn id="16" idx="2"/>
            <a:endCxn id="6" idx="0"/>
          </p:cNvCxnSpPr>
          <p:nvPr/>
        </p:nvCxnSpPr>
        <p:spPr>
          <a:xfrm flipH="1">
            <a:off x="7144599" y="4455124"/>
            <a:ext cx="4527" cy="13997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7460" y="4098873"/>
            <a:ext cx="72333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67785" y="6141506"/>
            <a:ext cx="1078173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OF-CONFIG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91367" y="6277984"/>
            <a:ext cx="696035" cy="136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985" y="1174764"/>
            <a:ext cx="8437230" cy="5362514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basic entity in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is the </a:t>
            </a:r>
            <a:r>
              <a:rPr lang="en-US" sz="2000" b="1" i="1" dirty="0" smtClean="0"/>
              <a:t>flow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A flow is a sequence of packets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are forwarded through the network in the same way</a:t>
            </a:r>
          </a:p>
          <a:p>
            <a:pPr>
              <a:buNone/>
            </a:pPr>
            <a:r>
              <a:rPr lang="en-US" sz="2000" dirty="0" smtClean="0"/>
              <a:t>Packets are classified as belonging to flows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based on </a:t>
            </a:r>
            <a:r>
              <a:rPr lang="en-US" sz="2000" b="1" dirty="0" smtClean="0"/>
              <a:t>match fields</a:t>
            </a:r>
            <a:r>
              <a:rPr lang="en-US" sz="2000" dirty="0" smtClean="0"/>
              <a:t> (switch ingress port, packet headers, metadata)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detailed in a </a:t>
            </a:r>
            <a:r>
              <a:rPr lang="en-US" sz="2000" b="1" dirty="0" smtClean="0"/>
              <a:t>flow table </a:t>
            </a:r>
            <a:r>
              <a:rPr lang="en-US" sz="2000" dirty="0" smtClean="0"/>
              <a:t>(list of match criteria)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Only a finite set of match fields is presently defined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an even smaller set that must be supported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matching operation is </a:t>
            </a:r>
            <a:r>
              <a:rPr lang="en-US" sz="2000" i="1" dirty="0" smtClean="0"/>
              <a:t>exact match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with certain fields allowing </a:t>
            </a:r>
            <a:r>
              <a:rPr lang="en-US" sz="2000" i="1" dirty="0" smtClean="0"/>
              <a:t>bit-masking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Since OF 1.1 the matching proceeds in a </a:t>
            </a:r>
            <a:r>
              <a:rPr lang="en-US" sz="2000" b="1" dirty="0" smtClean="0"/>
              <a:t>pipeline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Note: this limited type of matching is too primitive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to support a complete NFV solution</a:t>
            </a:r>
            <a:r>
              <a:rPr lang="en-US" sz="16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(it is even too primitive to support IP forwarding, let alone NAT, firewall ,or IDS!)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However, the assumption is that DPI is performed by the network application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all the relevant packets will be easy to match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flow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8529" y="4121624"/>
            <a:ext cx="7632014" cy="23610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 flow table is populated only by the controller</a:t>
            </a:r>
          </a:p>
          <a:p>
            <a:pPr>
              <a:buNone/>
            </a:pPr>
            <a:r>
              <a:rPr lang="en-US" sz="2000" dirty="0" smtClean="0"/>
              <a:t>The incoming packet is matched by comparing to match fields</a:t>
            </a:r>
          </a:p>
          <a:p>
            <a:pPr>
              <a:buNone/>
            </a:pPr>
            <a:r>
              <a:rPr lang="en-US" sz="2000" dirty="0" smtClean="0"/>
              <a:t>For simplicity, matching is exact match to a static set of fields</a:t>
            </a:r>
          </a:p>
          <a:p>
            <a:pPr>
              <a:buNone/>
            </a:pPr>
            <a:r>
              <a:rPr lang="en-US" sz="2000" dirty="0" smtClean="0"/>
              <a:t>If matched, actions are performed and counters are updated</a:t>
            </a:r>
          </a:p>
          <a:p>
            <a:pPr>
              <a:buNone/>
            </a:pPr>
            <a:r>
              <a:rPr lang="en-US" sz="2000" dirty="0" smtClean="0"/>
              <a:t>Entries have priorities and the highest priority match succeeds</a:t>
            </a:r>
          </a:p>
          <a:p>
            <a:pPr>
              <a:buNone/>
            </a:pPr>
            <a:r>
              <a:rPr lang="en-US" sz="2000" dirty="0" smtClean="0"/>
              <a:t>Actions include editing, metering,  and forwarding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1198" y="1310179"/>
            <a:ext cx="4940497" cy="57320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3104" y="1460306"/>
            <a:ext cx="185608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match fields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3327" y="1298802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7421" y="1455747"/>
            <a:ext cx="136706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actions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970936" y="1303350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41503" y="1453473"/>
            <a:ext cx="111006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counters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3470" y="1885667"/>
            <a:ext cx="4940497" cy="57320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95376" y="2035794"/>
            <a:ext cx="185608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match fields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535599" y="1874290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19693" y="2031235"/>
            <a:ext cx="136706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actions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973208" y="1878838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43775" y="2028961"/>
            <a:ext cx="111006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counters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3470" y="2458883"/>
            <a:ext cx="4940497" cy="57320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5376" y="2609010"/>
            <a:ext cx="185608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match fields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35599" y="2447506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19693" y="2604451"/>
            <a:ext cx="136706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actions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973208" y="2452054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3775" y="2602177"/>
            <a:ext cx="111006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counters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15742" y="3034371"/>
            <a:ext cx="4940497" cy="57320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37871" y="3022994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21965" y="3179939"/>
            <a:ext cx="136706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actions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975480" y="3027542"/>
            <a:ext cx="0" cy="5732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46047" y="3177665"/>
            <a:ext cx="111006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counters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696" y="2022146"/>
            <a:ext cx="185608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flow entry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6544" y="3129906"/>
            <a:ext cx="1856088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flow miss entry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33517" y="2183642"/>
            <a:ext cx="395785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35789" y="3305050"/>
            <a:ext cx="395785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 map of Google's wide-area network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690" y="476960"/>
            <a:ext cx="4370164" cy="20478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case study - Google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9098" y="2456600"/>
            <a:ext cx="8655596" cy="437410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Google operates two backbones: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I-scale</a:t>
            </a:r>
            <a:r>
              <a:rPr lang="en-US" sz="2000" dirty="0" smtClean="0"/>
              <a:t>   Internet facing network that carries user traffic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G-scale</a:t>
            </a:r>
            <a:r>
              <a:rPr lang="en-US" sz="2000" dirty="0" smtClean="0"/>
              <a:t> Internal network that carries traffic between datacenters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(</a:t>
            </a:r>
            <a:r>
              <a:rPr lang="en-US" sz="1800" dirty="0" err="1" smtClean="0"/>
              <a:t>petabytes</a:t>
            </a:r>
            <a:r>
              <a:rPr lang="en-US" sz="1800" dirty="0" smtClean="0"/>
              <a:t> of web indexes, Gmail backups, different priorities)</a:t>
            </a:r>
          </a:p>
          <a:p>
            <a:pPr>
              <a:buNone/>
            </a:pPr>
            <a:r>
              <a:rPr lang="en-US" sz="2000" dirty="0" smtClean="0"/>
              <a:t>The two backbones have very different requirements and traffic characteristics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I-scale has smooth diurnal pattern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G-scale is </a:t>
            </a:r>
            <a:r>
              <a:rPr lang="en-US" sz="2000" dirty="0" err="1" smtClean="0"/>
              <a:t>bursty</a:t>
            </a:r>
            <a:r>
              <a:rPr lang="en-US" sz="2000" dirty="0" smtClean="0"/>
              <a:t> with wild demand swings , requires complex TE</a:t>
            </a:r>
          </a:p>
          <a:p>
            <a:pPr>
              <a:buNone/>
            </a:pPr>
            <a:r>
              <a:rPr lang="en-US" sz="2000" dirty="0" smtClean="0"/>
              <a:t>Since early 2012 G-scale is managed using </a:t>
            </a:r>
            <a:r>
              <a:rPr lang="en-US" sz="2000" dirty="0" err="1" smtClean="0"/>
              <a:t>OpenFlow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Since no suitable OF device was available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Google built its own switches from merchant silicon and open source stacks </a:t>
            </a:r>
          </a:p>
          <a:p>
            <a:pPr>
              <a:buNone/>
            </a:pPr>
            <a:r>
              <a:rPr lang="en-US" sz="2000" dirty="0" smtClean="0"/>
              <a:t>For fault tolerance and scalability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network has multiple controllers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each site has multiple switches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case study – Google </a:t>
            </a:r>
            <a:r>
              <a:rPr lang="en-US" sz="2800" dirty="0" smtClean="0"/>
              <a:t> (cont.)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154" y="1187348"/>
            <a:ext cx="8573710" cy="54318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Why did Google re-engineer G-scale ?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new network has centralized traffic engineering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leads to network utilization is close to 95% !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This is done by continuously collecting real-time metrics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global topology data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bandwidth demand from applications/services	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fiber utilization </a:t>
            </a:r>
          </a:p>
          <a:p>
            <a:pPr>
              <a:buNone/>
            </a:pPr>
            <a:r>
              <a:rPr lang="en-US" sz="2000" dirty="0" smtClean="0"/>
              <a:t>Path computation simplified due to global visibility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computation can be concentrated in latest generation of servers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The system computes optimal path assignments for traffic flows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and then programs the paths into the switches using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dirty="0" smtClean="0"/>
              <a:t>As  demand changes or network failures occur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the service re-computes path assignments and reprograms the switches</a:t>
            </a:r>
          </a:p>
          <a:p>
            <a:pPr>
              <a:buNone/>
            </a:pPr>
            <a:r>
              <a:rPr lang="en-US" sz="2000" dirty="0" smtClean="0"/>
              <a:t>Network can respond quickly and be </a:t>
            </a:r>
            <a:r>
              <a:rPr lang="en-US" sz="2000" dirty="0" err="1" smtClean="0"/>
              <a:t>hitlessly</a:t>
            </a:r>
            <a:r>
              <a:rPr lang="en-US" sz="2000" dirty="0" smtClean="0"/>
              <a:t> upgraded</a:t>
            </a:r>
          </a:p>
          <a:p>
            <a:pPr>
              <a:buNone/>
            </a:pPr>
            <a:r>
              <a:rPr lang="en-US" sz="1800" dirty="0" smtClean="0"/>
              <a:t>Effort started in 2010, basic SDN working in 2011, move to full TE took only 2 months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topics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OpenDaylight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2138" y="1146412"/>
            <a:ext cx="8093122" cy="5295331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ODL is an Open Source Community under The Linux Foundation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Platinum and Gold members:</a:t>
            </a:r>
          </a:p>
          <a:p>
            <a:pPr lvl="1">
              <a:buNone/>
            </a:pPr>
            <a:r>
              <a:rPr lang="en-US" sz="1800" strike="sngStrike" dirty="0" smtClean="0"/>
              <a:t>Big Switch Networks</a:t>
            </a:r>
            <a:r>
              <a:rPr lang="en-US" sz="1800" dirty="0" smtClean="0"/>
              <a:t>, Brocade, Cisco, Citrix, Ericsson, IBM, Juniper Networks,         Microsoft, NEC, Red Hat and VMware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Initial version of controller already available for download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Release code is expected Q3/2013, expected to include: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controller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virtual overlay network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protocol plug-ins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switch device enhancements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ODL architecture</a:t>
            </a:r>
            <a:endParaRPr lang="en-US" dirty="0"/>
          </a:p>
        </p:txBody>
      </p:sp>
      <p:pic>
        <p:nvPicPr>
          <p:cNvPr id="1026" name="Picture 2" descr="http://www.opendaylight.org/sites/www.opendaylight.org/files/pages/images/od_diagram3_rev6_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0" y="1781329"/>
            <a:ext cx="8720975" cy="41145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22129" y="2920621"/>
            <a:ext cx="859808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1" dirty="0" err="1" smtClean="0">
                <a:latin typeface="+mn-lt"/>
              </a:rPr>
              <a:t>OSGi</a:t>
            </a:r>
            <a:endParaRPr lang="en-US" sz="1100" b="1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436" y="2906974"/>
            <a:ext cx="982639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1" dirty="0" smtClean="0">
                <a:solidFill>
                  <a:srgbClr val="FF0000"/>
                </a:solidFill>
                <a:latin typeface="+mn-lt"/>
              </a:rPr>
              <a:t>Northbound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2580" y="4956446"/>
            <a:ext cx="982639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1" dirty="0" smtClean="0">
                <a:solidFill>
                  <a:srgbClr val="FF0000"/>
                </a:solidFill>
                <a:latin typeface="+mn-lt"/>
              </a:rPr>
              <a:t>Southbound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04" y="262623"/>
            <a:ext cx="6766560" cy="644740"/>
          </a:xfrm>
        </p:spPr>
        <p:txBody>
          <a:bodyPr/>
          <a:lstStyle/>
          <a:p>
            <a:r>
              <a:rPr lang="en-US" dirty="0" smtClean="0"/>
              <a:t>Two complementary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5012" y="1258784"/>
            <a:ext cx="8383980" cy="5379522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Network Functions Virtualization (NFV)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This approach advocates replacing hardware NEs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with software running on COTS computers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may be housed in POPs and/or datacenters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COTS server price and availability scales well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functionality can be placed where-ever most effective or inexpensive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functionality may be speedily deployed, relocated, and upgraded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 smtClean="0"/>
              <a:t>Software Defined Networks (SDN)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This approach advocates replacing standardized networking protocols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with centralized software applications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may configure all the NEs in the network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Advantages: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easy to experiment with new ideas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software development is usually much faster than protocol standardization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centralized control simplifies management of complex systems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functionality may be speedily deployed, relocated, and upgraded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6416" y="1508166"/>
            <a:ext cx="2434441" cy="64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Note:  Some people call NFV </a:t>
            </a:r>
            <a:r>
              <a:rPr lang="en-US" sz="1400" b="1" i="1" dirty="0" smtClean="0">
                <a:solidFill>
                  <a:srgbClr val="FF0000"/>
                </a:solidFill>
                <a:latin typeface="+mn-lt"/>
              </a:rPr>
              <a:t>Service Provider SDN</a:t>
            </a:r>
          </a:p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or</a:t>
            </a:r>
            <a:r>
              <a:rPr lang="en-US" sz="1400" b="1" i="1" dirty="0" smtClean="0">
                <a:solidFill>
                  <a:srgbClr val="FF0000"/>
                </a:solidFill>
              </a:rPr>
              <a:t> Telco SDN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!</a:t>
            </a:r>
            <a:endParaRPr lang="en-US" sz="1400" b="1" dirty="0" err="1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5787" y="4819403"/>
            <a:ext cx="3040083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Note:  Some people call this SDN </a:t>
            </a:r>
            <a:r>
              <a:rPr lang="en-US" sz="1400" b="1" i="1" dirty="0" smtClean="0">
                <a:solidFill>
                  <a:srgbClr val="FF0000"/>
                </a:solidFill>
                <a:latin typeface="+mn-lt"/>
              </a:rPr>
              <a:t>Software Driven Networking</a:t>
            </a:r>
            <a:endParaRPr lang="en-US" sz="1400" b="1" dirty="0" smtClean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and call NFV                                 </a:t>
            </a:r>
            <a:r>
              <a:rPr lang="en-US" sz="1400" b="1" i="1" dirty="0" smtClean="0">
                <a:solidFill>
                  <a:srgbClr val="FF0000"/>
                </a:solidFill>
              </a:rPr>
              <a:t>Software Defined Networking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9221" y="1174765"/>
            <a:ext cx="8382641" cy="440716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dirty="0" err="1" smtClean="0"/>
              <a:t>OpenStack</a:t>
            </a:r>
            <a:r>
              <a:rPr lang="en-US" sz="2000" dirty="0" smtClean="0"/>
              <a:t> is an </a:t>
            </a:r>
            <a:r>
              <a:rPr lang="en-US" sz="2000" b="1" dirty="0" smtClean="0"/>
              <a:t>I</a:t>
            </a:r>
            <a:r>
              <a:rPr lang="en-US" sz="2000" dirty="0" smtClean="0"/>
              <a:t>nfrastructure </a:t>
            </a:r>
            <a:r>
              <a:rPr lang="en-US" sz="2000" b="1" dirty="0" smtClean="0"/>
              <a:t>a</a:t>
            </a:r>
            <a:r>
              <a:rPr lang="en-US" sz="2000" dirty="0" smtClean="0"/>
              <a:t>s </a:t>
            </a:r>
            <a:r>
              <a:rPr lang="en-US" sz="2000" b="1" dirty="0" smtClean="0"/>
              <a:t>a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ervice (</a:t>
            </a:r>
            <a:r>
              <a:rPr lang="en-US" sz="2000" dirty="0" err="1" smtClean="0"/>
              <a:t>IaaS</a:t>
            </a:r>
            <a:r>
              <a:rPr lang="en-US" sz="2000" dirty="0" smtClean="0"/>
              <a:t>) cloud computing platform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Managed by the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foundation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All Open Source (Apache License)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OpenStack</a:t>
            </a:r>
            <a:r>
              <a:rPr lang="en-US" sz="2400" dirty="0" smtClean="0"/>
              <a:t>  is actually a set of projects: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Compute (Nova)  </a:t>
            </a:r>
            <a:r>
              <a:rPr lang="en-US" sz="1800" dirty="0" smtClean="0"/>
              <a:t>similar to Amazon  Web Service  </a:t>
            </a:r>
            <a:r>
              <a:rPr lang="en-US" sz="1800" b="1" dirty="0" smtClean="0"/>
              <a:t>E</a:t>
            </a:r>
            <a:r>
              <a:rPr lang="en-US" sz="1800" dirty="0" smtClean="0"/>
              <a:t>lastic </a:t>
            </a:r>
            <a:r>
              <a:rPr lang="en-US" sz="1800" b="1" dirty="0" smtClean="0"/>
              <a:t>C</a:t>
            </a:r>
            <a:r>
              <a:rPr lang="en-US" sz="1800" dirty="0" smtClean="0"/>
              <a:t>ompute </a:t>
            </a:r>
            <a:r>
              <a:rPr lang="en-US" sz="1800" b="1" dirty="0" smtClean="0"/>
              <a:t>C</a:t>
            </a:r>
            <a:r>
              <a:rPr lang="en-US" sz="1800" dirty="0" smtClean="0"/>
              <a:t>loud EC2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Object Storage (Swift) 	</a:t>
            </a:r>
            <a:r>
              <a:rPr lang="en-US" sz="1800" dirty="0" smtClean="0"/>
              <a:t>similar to AWS  </a:t>
            </a:r>
            <a:r>
              <a:rPr lang="en-US" sz="1800" b="1" dirty="0" smtClean="0"/>
              <a:t>S</a:t>
            </a:r>
            <a:r>
              <a:rPr lang="en-US" sz="1800" dirty="0" smtClean="0"/>
              <a:t>imple </a:t>
            </a:r>
            <a:r>
              <a:rPr lang="en-US" sz="1800" b="1" dirty="0" smtClean="0"/>
              <a:t>S</a:t>
            </a:r>
            <a:r>
              <a:rPr lang="en-US" sz="1800" dirty="0" smtClean="0"/>
              <a:t>torage </a:t>
            </a:r>
            <a:r>
              <a:rPr lang="en-US" sz="1800" b="1" dirty="0" smtClean="0"/>
              <a:t>S</a:t>
            </a:r>
            <a:r>
              <a:rPr lang="en-US" sz="1800" dirty="0" smtClean="0"/>
              <a:t>ervice S3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Image Service (Glance)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Identity (Keystone)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Dashboard (Horizon)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Networking (Quantum -&gt; Neutron)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produced by </a:t>
            </a:r>
            <a:r>
              <a:rPr lang="en-US" sz="2000" i="1" dirty="0" err="1" smtClean="0">
                <a:solidFill>
                  <a:schemeClr val="tx1"/>
                </a:solidFill>
              </a:rPr>
              <a:t>Nicira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/>
              <a:t>Block Storage (Cinder)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7199" y="1514901"/>
            <a:ext cx="8729380" cy="4981432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Conventional networks are slow at adding new services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new service instances typically take weeks to activate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new service types may take months to years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New service types often require new equipment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or upgrading of existing equipment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New pure-software apps can be deployed much faster !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There is a fundamental disconnect between software and networking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/>
              <a:t>An important </a:t>
            </a:r>
            <a:r>
              <a:rPr lang="en-US" sz="2000" dirty="0" smtClean="0"/>
              <a:t>goal of SDN and NFV is to speed deployment of new </a:t>
            </a:r>
            <a:r>
              <a:rPr lang="en-US" sz="2000" dirty="0" smtClean="0"/>
              <a:t>services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490" y="1081704"/>
            <a:ext cx="8296192" cy="542827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NFV and SDN facilitate (but don’t require) relocation of functionalities to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</a:t>
            </a:r>
            <a:r>
              <a:rPr lang="en-US" sz="2000" dirty="0" smtClean="0"/>
              <a:t>oints </a:t>
            </a:r>
            <a:r>
              <a:rPr lang="en-US" sz="2000" b="1" dirty="0" smtClean="0"/>
              <a:t>o</a:t>
            </a:r>
            <a:r>
              <a:rPr lang="en-US" sz="2000" dirty="0" smtClean="0"/>
              <a:t>f </a:t>
            </a:r>
            <a:r>
              <a:rPr lang="en-US" sz="2000" b="1" dirty="0" smtClean="0"/>
              <a:t>P</a:t>
            </a:r>
            <a:r>
              <a:rPr lang="en-US" sz="2000" dirty="0" smtClean="0"/>
              <a:t>resence and </a:t>
            </a:r>
            <a:r>
              <a:rPr lang="en-US" sz="2000" b="1" dirty="0" smtClean="0"/>
              <a:t>D</a:t>
            </a:r>
            <a:r>
              <a:rPr lang="en-US" sz="2000" dirty="0" smtClean="0"/>
              <a:t>ata </a:t>
            </a:r>
            <a:r>
              <a:rPr lang="en-US" sz="2000" b="1" dirty="0" smtClean="0"/>
              <a:t>C</a:t>
            </a:r>
            <a:r>
              <a:rPr lang="en-US" sz="2000" dirty="0" smtClean="0"/>
              <a:t>enters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Many (mistakenly) believe that the main reason for NFV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is to move networking functions to data centers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where one can benefit from economies of scale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And conversely, even </a:t>
            </a:r>
            <a:r>
              <a:rPr lang="en-US" sz="2000" dirty="0" err="1" smtClean="0"/>
              <a:t>nonvirtualized</a:t>
            </a:r>
            <a:r>
              <a:rPr lang="en-US" sz="2000" dirty="0" smtClean="0"/>
              <a:t> functions </a:t>
            </a:r>
            <a:r>
              <a:rPr lang="en-US" sz="2000" i="1" dirty="0" smtClean="0"/>
              <a:t>can</a:t>
            </a:r>
            <a:r>
              <a:rPr lang="en-US" sz="2000" dirty="0" smtClean="0"/>
              <a:t> be relocated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Some </a:t>
            </a:r>
            <a:r>
              <a:rPr lang="en-US" sz="2000" dirty="0" smtClean="0"/>
              <a:t>telecomm functionalities need to reside at their conventional location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Loopback testing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E2E performance monitoring</a:t>
            </a:r>
          </a:p>
          <a:p>
            <a:pPr>
              <a:buNone/>
            </a:pPr>
            <a:r>
              <a:rPr lang="en-US" sz="2000" dirty="0" smtClean="0"/>
              <a:t>but many don’t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routing and path computation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billing/charging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traffic management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DoS</a:t>
            </a:r>
            <a:r>
              <a:rPr lang="en-US" sz="1800" dirty="0" smtClean="0"/>
              <a:t> attack </a:t>
            </a:r>
            <a:r>
              <a:rPr lang="en-US" sz="1800" dirty="0" smtClean="0"/>
              <a:t>blocking</a:t>
            </a:r>
          </a:p>
          <a:p>
            <a:pPr>
              <a:spcBef>
                <a:spcPts val="1200"/>
              </a:spcBef>
              <a:buNone/>
            </a:pPr>
            <a:r>
              <a:rPr lang="en-US" sz="1800" dirty="0" smtClean="0"/>
              <a:t>The idea of optimally placing virtualized network functions in the network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is called </a:t>
            </a:r>
            <a:r>
              <a:rPr lang="en-US" sz="1800" b="1" dirty="0" smtClean="0"/>
              <a:t>Distributed-NFV</a:t>
            </a: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80932" y="3753134"/>
            <a:ext cx="41216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Optimal location of a functionality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needs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take into consideration: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economies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of scale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real-estate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availability and costs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energy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cooling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management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maintenance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security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privacy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regulatory issues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endParaRPr lang="en-US" b="1" dirty="0" err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262623"/>
            <a:ext cx="7506268" cy="644740"/>
          </a:xfrm>
        </p:spPr>
        <p:txBody>
          <a:bodyPr/>
          <a:lstStyle/>
          <a:p>
            <a:r>
              <a:rPr lang="en-US" dirty="0" smtClean="0"/>
              <a:t>Example of relocation with SDN/NFV</a:t>
            </a:r>
            <a:endParaRPr lang="en-US" sz="2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870" y="1133820"/>
            <a:ext cx="8409935" cy="5512639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How can SDN and NFV facilitate network function relocation ? </a:t>
            </a:r>
          </a:p>
          <a:p>
            <a:pPr>
              <a:buNone/>
            </a:pPr>
            <a:r>
              <a:rPr lang="en-US" sz="2000" dirty="0" smtClean="0"/>
              <a:t>In conventional IP networks routers perform 2 functions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forwarding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observing the packet header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consulting the </a:t>
            </a:r>
            <a:r>
              <a:rPr lang="en-US" sz="1800" b="1" dirty="0" smtClean="0"/>
              <a:t>F</a:t>
            </a:r>
            <a:r>
              <a:rPr lang="en-US" sz="1800" dirty="0" smtClean="0"/>
              <a:t>orwarding </a:t>
            </a:r>
            <a:r>
              <a:rPr lang="en-US" sz="1800" b="1" dirty="0" smtClean="0"/>
              <a:t>I</a:t>
            </a:r>
            <a:r>
              <a:rPr lang="en-US" sz="1800" dirty="0" smtClean="0"/>
              <a:t>nformation </a:t>
            </a:r>
            <a:r>
              <a:rPr lang="en-US" sz="1800" b="1" dirty="0" smtClean="0"/>
              <a:t>B</a:t>
            </a:r>
            <a:r>
              <a:rPr lang="en-US" sz="1800" dirty="0" smtClean="0"/>
              <a:t>ase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forwarding the packet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routing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communicating with neighboring routers to discover topology (routing protocols)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runs routing algorithms (e.g.,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populating the FIB used in packet forwarding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SDN  enables moving the routing algorithms to a centralized location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replace the router with a  simpler but configurable </a:t>
            </a:r>
            <a:r>
              <a:rPr lang="en-US" sz="2000" b="1" dirty="0" smtClean="0"/>
              <a:t>SDN switch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install a centralized </a:t>
            </a:r>
            <a:r>
              <a:rPr lang="en-US" sz="2000" b="1" dirty="0" smtClean="0"/>
              <a:t>SDN controller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runs the routing algorithms (internally – w/o on-the-wire protocols)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configures the SDN switches by populating the FIB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/>
              <a:t>Furthermore, as a next step we can replace standard routing algorithms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with more sophisticated path optimization algorithms 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(function) chaining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6728" y="1091821"/>
            <a:ext cx="8543499" cy="5418161"/>
          </a:xfrm>
        </p:spPr>
        <p:txBody>
          <a:bodyPr/>
          <a:lstStyle/>
          <a:p>
            <a:pPr>
              <a:buNone/>
            </a:pPr>
            <a:r>
              <a:rPr lang="en-US" sz="2000" i="1" dirty="0" smtClean="0"/>
              <a:t>Service (function) chaining</a:t>
            </a:r>
            <a:r>
              <a:rPr lang="en-US" sz="2000" dirty="0" smtClean="0"/>
              <a:t> is a new SDN application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that has been receiving a lot of attention</a:t>
            </a:r>
          </a:p>
          <a:p>
            <a:pPr>
              <a:buNone/>
            </a:pPr>
            <a:r>
              <a:rPr lang="en-US" sz="2000" dirty="0" smtClean="0"/>
              <a:t>Main application is inside data centers, but also applications in mobile networks</a:t>
            </a:r>
          </a:p>
          <a:p>
            <a:pPr>
              <a:buNone/>
            </a:pPr>
            <a:r>
              <a:rPr lang="en-US" sz="2000" dirty="0" smtClean="0"/>
              <a:t>A packet may need to be steered through a sequence of services</a:t>
            </a:r>
          </a:p>
          <a:p>
            <a:pPr>
              <a:buNone/>
            </a:pPr>
            <a:r>
              <a:rPr lang="en-US" sz="2000" dirty="0" smtClean="0"/>
              <a:t>Examples of services (functions) 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firewall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DPI for analytics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lawful interception (CALEA)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NAT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CDN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charging function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load balancing</a:t>
            </a:r>
          </a:p>
          <a:p>
            <a:pPr>
              <a:buNone/>
            </a:pPr>
            <a:r>
              <a:rPr lang="en-US" sz="2000" dirty="0" smtClean="0"/>
              <a:t>The chaining can be performed by source routing, or policy in each station,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but simpler to dictate by policy from central policy server 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template-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94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4D494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defRPr sz="1100" b="1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C00000"/>
        </a:dk2>
        <a:lt2>
          <a:srgbClr val="969696"/>
        </a:lt2>
        <a:accent1>
          <a:srgbClr val="C00000"/>
        </a:accent1>
        <a:accent2>
          <a:srgbClr val="0098A1"/>
        </a:accent2>
        <a:accent3>
          <a:srgbClr val="FFFFFF"/>
        </a:accent3>
        <a:accent4>
          <a:srgbClr val="000000"/>
        </a:accent4>
        <a:accent5>
          <a:srgbClr val="DCAAAA"/>
        </a:accent5>
        <a:accent6>
          <a:srgbClr val="008991"/>
        </a:accent6>
        <a:hlink>
          <a:srgbClr val="F29400"/>
        </a:hlink>
        <a:folHlink>
          <a:srgbClr val="0098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RADtemplate-2013</Template>
  <TotalTime>16793</TotalTime>
  <Words>2380</Words>
  <Application>Microsoft Office PowerPoint</Application>
  <PresentationFormat>On-screen Show (4:3)</PresentationFormat>
  <Paragraphs>640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RADtemplate-2013</vt:lpstr>
      <vt:lpstr>SDN and NFV  What’s it all about ? </vt:lpstr>
      <vt:lpstr>Today’s communications world</vt:lpstr>
      <vt:lpstr>Trends over time *</vt:lpstr>
      <vt:lpstr>Two complementary solutions</vt:lpstr>
      <vt:lpstr>New service creation</vt:lpstr>
      <vt:lpstr>Function relocation</vt:lpstr>
      <vt:lpstr>Example of relocation with SDN/NFV</vt:lpstr>
      <vt:lpstr>Service (function) chaining</vt:lpstr>
      <vt:lpstr>NFV</vt:lpstr>
      <vt:lpstr>Virtualization</vt:lpstr>
      <vt:lpstr>Software Defined Radio</vt:lpstr>
      <vt:lpstr>Virtualization of computation</vt:lpstr>
      <vt:lpstr>Cloud computing</vt:lpstr>
      <vt:lpstr>Network Functions Virtualization</vt:lpstr>
      <vt:lpstr>Is NFV a new idea ?</vt:lpstr>
      <vt:lpstr>Potential VNFs</vt:lpstr>
      <vt:lpstr>NFV ISG</vt:lpstr>
      <vt:lpstr>NFV ISG (cont.)</vt:lpstr>
      <vt:lpstr>NFV-ISG architecture</vt:lpstr>
      <vt:lpstr>SDN</vt:lpstr>
      <vt:lpstr>SDN switches</vt:lpstr>
      <vt:lpstr>SDN controller</vt:lpstr>
      <vt:lpstr>SDN architecture</vt:lpstr>
      <vt:lpstr>Network Operating System</vt:lpstr>
      <vt:lpstr>Bootstrapping</vt:lpstr>
      <vt:lpstr>OpenFlow SDN (pre)history</vt:lpstr>
      <vt:lpstr>SDN vs. conventional NMS</vt:lpstr>
      <vt:lpstr>Open Networking Foundation</vt:lpstr>
      <vt:lpstr>ONF structure</vt:lpstr>
      <vt:lpstr>ONF groups</vt:lpstr>
      <vt:lpstr>ONF members</vt:lpstr>
      <vt:lpstr>OpenFlow</vt:lpstr>
      <vt:lpstr>OF matching</vt:lpstr>
      <vt:lpstr>OF flow table</vt:lpstr>
      <vt:lpstr>SDN case study - Google</vt:lpstr>
      <vt:lpstr>SDN case study – Google  (cont.)</vt:lpstr>
      <vt:lpstr>Related topics</vt:lpstr>
      <vt:lpstr>OpenDaylight</vt:lpstr>
      <vt:lpstr>ODL architecture</vt:lpstr>
      <vt:lpstr>OpenStack</vt:lpstr>
    </vt:vector>
  </TitlesOfParts>
  <Company>Rad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SDNFV</dc:title>
  <dc:creator>Y(J)S</dc:creator>
  <cp:keywords>SDN, NFV, virtualization</cp:keywords>
  <cp:lastModifiedBy>yaakov_s</cp:lastModifiedBy>
  <cp:revision>718</cp:revision>
  <dcterms:created xsi:type="dcterms:W3CDTF">2013-01-21T06:31:02Z</dcterms:created>
  <dcterms:modified xsi:type="dcterms:W3CDTF">2013-10-27T09:03:54Z</dcterms:modified>
</cp:coreProperties>
</file>