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7" r:id="rId2"/>
    <p:sldId id="609" r:id="rId3"/>
    <p:sldId id="612" r:id="rId4"/>
    <p:sldId id="638" r:id="rId5"/>
    <p:sldId id="610" r:id="rId6"/>
    <p:sldId id="611" r:id="rId7"/>
    <p:sldId id="608" r:id="rId8"/>
    <p:sldId id="613" r:id="rId9"/>
    <p:sldId id="639" r:id="rId10"/>
    <p:sldId id="614" r:id="rId11"/>
    <p:sldId id="617" r:id="rId12"/>
    <p:sldId id="618" r:id="rId13"/>
    <p:sldId id="619" r:id="rId14"/>
    <p:sldId id="620" r:id="rId15"/>
    <p:sldId id="616" r:id="rId16"/>
    <p:sldId id="626" r:id="rId17"/>
    <p:sldId id="621" r:id="rId18"/>
    <p:sldId id="628" r:id="rId19"/>
    <p:sldId id="629" r:id="rId20"/>
    <p:sldId id="630" r:id="rId21"/>
    <p:sldId id="622" r:id="rId22"/>
    <p:sldId id="635" r:id="rId23"/>
    <p:sldId id="636" r:id="rId24"/>
    <p:sldId id="637" r:id="rId25"/>
    <p:sldId id="625" r:id="rId26"/>
    <p:sldId id="633" r:id="rId27"/>
    <p:sldId id="634" r:id="rId28"/>
    <p:sldId id="640" r:id="rId29"/>
    <p:sldId id="623" r:id="rId30"/>
    <p:sldId id="390" r:id="rId31"/>
  </p:sldIdLst>
  <p:sldSz cx="9144000" cy="6858000" type="screen4x3"/>
  <p:notesSz cx="6889750" cy="100218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993300"/>
    <a:srgbClr val="FF3300"/>
    <a:srgbClr val="00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7BCA9-CF75-43A3-9145-30F4A7E5A993}" v="3" dt="2020-07-28T10:00:29.69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93" autoAdjust="0"/>
    <p:restoredTop sz="93421" autoAdjust="0"/>
  </p:normalViewPr>
  <p:slideViewPr>
    <p:cSldViewPr>
      <p:cViewPr varScale="1">
        <p:scale>
          <a:sx n="93" d="100"/>
          <a:sy n="93" d="100"/>
        </p:scale>
        <p:origin x="24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1" y="1"/>
            <a:ext cx="2986154" cy="50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t" anchorCtr="0" compatLnSpc="1">
            <a:prstTxWarp prst="textNoShape">
              <a:avLst/>
            </a:prstTxWarp>
          </a:bodyPr>
          <a:lstStyle>
            <a:lvl1pPr>
              <a:defRPr sz="1200" smtClean="0"/>
            </a:lvl1pPr>
          </a:lstStyle>
          <a:p>
            <a:pPr>
              <a:defRPr/>
            </a:pPr>
            <a:endParaRPr lang="en-US" altLang="ja-JP" dirty="0"/>
          </a:p>
        </p:txBody>
      </p:sp>
      <p:sp>
        <p:nvSpPr>
          <p:cNvPr id="47107" name="Rectangle 3"/>
          <p:cNvSpPr>
            <a:spLocks noGrp="1" noChangeArrowheads="1"/>
          </p:cNvSpPr>
          <p:nvPr>
            <p:ph type="dt" sz="quarter" idx="1"/>
          </p:nvPr>
        </p:nvSpPr>
        <p:spPr bwMode="auto">
          <a:xfrm>
            <a:off x="3901973" y="1"/>
            <a:ext cx="2986153" cy="50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t" anchorCtr="0" compatLnSpc="1">
            <a:prstTxWarp prst="textNoShape">
              <a:avLst/>
            </a:prstTxWarp>
          </a:bodyPr>
          <a:lstStyle>
            <a:lvl1pPr algn="r">
              <a:defRPr sz="1200" smtClean="0"/>
            </a:lvl1pPr>
          </a:lstStyle>
          <a:p>
            <a:pPr>
              <a:defRPr/>
            </a:pPr>
            <a:endParaRPr lang="en-US" altLang="ja-JP" dirty="0"/>
          </a:p>
        </p:txBody>
      </p:sp>
      <p:sp>
        <p:nvSpPr>
          <p:cNvPr id="47108" name="Rectangle 4"/>
          <p:cNvSpPr>
            <a:spLocks noGrp="1" noChangeArrowheads="1"/>
          </p:cNvSpPr>
          <p:nvPr>
            <p:ph type="ftr" sz="quarter" idx="2"/>
          </p:nvPr>
        </p:nvSpPr>
        <p:spPr bwMode="auto">
          <a:xfrm>
            <a:off x="1" y="9518778"/>
            <a:ext cx="2986154" cy="50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b" anchorCtr="0" compatLnSpc="1">
            <a:prstTxWarp prst="textNoShape">
              <a:avLst/>
            </a:prstTxWarp>
          </a:bodyPr>
          <a:lstStyle>
            <a:lvl1pPr>
              <a:defRPr sz="1200" smtClean="0"/>
            </a:lvl1pPr>
          </a:lstStyle>
          <a:p>
            <a:pPr>
              <a:defRPr/>
            </a:pPr>
            <a:endParaRPr lang="en-US" altLang="ja-JP" dirty="0"/>
          </a:p>
        </p:txBody>
      </p:sp>
      <p:sp>
        <p:nvSpPr>
          <p:cNvPr id="47109" name="Rectangle 5"/>
          <p:cNvSpPr>
            <a:spLocks noGrp="1" noChangeArrowheads="1"/>
          </p:cNvSpPr>
          <p:nvPr>
            <p:ph type="sldNum" sz="quarter" idx="3"/>
          </p:nvPr>
        </p:nvSpPr>
        <p:spPr bwMode="auto">
          <a:xfrm>
            <a:off x="3901973" y="9518778"/>
            <a:ext cx="2986153" cy="50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b" anchorCtr="0" compatLnSpc="1">
            <a:prstTxWarp prst="textNoShape">
              <a:avLst/>
            </a:prstTxWarp>
          </a:bodyPr>
          <a:lstStyle>
            <a:lvl1pPr algn="r">
              <a:defRPr sz="1200" smtClean="0"/>
            </a:lvl1pPr>
          </a:lstStyle>
          <a:p>
            <a:pPr>
              <a:defRPr/>
            </a:pPr>
            <a:fld id="{CD23B893-A38C-4F0F-9B19-11CCAD7C7840}" type="slidenum">
              <a:rPr lang="en-US" altLang="ja-JP"/>
              <a:pPr>
                <a:defRPr/>
              </a:pPr>
              <a:t>‹#›</a:t>
            </a:fld>
            <a:endParaRPr lang="en-US" altLang="ja-JP" dirty="0"/>
          </a:p>
        </p:txBody>
      </p:sp>
    </p:spTree>
    <p:extLst>
      <p:ext uri="{BB962C8B-B14F-4D97-AF65-F5344CB8AC3E}">
        <p14:creationId xmlns:p14="http://schemas.microsoft.com/office/powerpoint/2010/main" val="4046530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1" y="1"/>
            <a:ext cx="2986154" cy="50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t" anchorCtr="0" compatLnSpc="1">
            <a:prstTxWarp prst="textNoShape">
              <a:avLst/>
            </a:prstTxWarp>
          </a:bodyPr>
          <a:lstStyle>
            <a:lvl1pPr>
              <a:defRPr sz="1200" smtClean="0"/>
            </a:lvl1pPr>
          </a:lstStyle>
          <a:p>
            <a:pPr>
              <a:defRPr/>
            </a:pPr>
            <a:endParaRPr lang="en-US" altLang="ja-JP" dirty="0"/>
          </a:p>
        </p:txBody>
      </p:sp>
      <p:sp>
        <p:nvSpPr>
          <p:cNvPr id="66563" name="Rectangle 3"/>
          <p:cNvSpPr>
            <a:spLocks noGrp="1" noChangeArrowheads="1"/>
          </p:cNvSpPr>
          <p:nvPr>
            <p:ph type="dt" idx="1"/>
          </p:nvPr>
        </p:nvSpPr>
        <p:spPr bwMode="auto">
          <a:xfrm>
            <a:off x="3901973" y="1"/>
            <a:ext cx="2986153" cy="50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t" anchorCtr="0" compatLnSpc="1">
            <a:prstTxWarp prst="textNoShape">
              <a:avLst/>
            </a:prstTxWarp>
          </a:bodyPr>
          <a:lstStyle>
            <a:lvl1pPr algn="r">
              <a:defRPr sz="1200" smtClean="0"/>
            </a:lvl1pPr>
          </a:lstStyle>
          <a:p>
            <a:pPr>
              <a:defRPr/>
            </a:pPr>
            <a:endParaRPr lang="en-US" altLang="ja-JP" dirty="0"/>
          </a:p>
        </p:txBody>
      </p:sp>
      <p:sp>
        <p:nvSpPr>
          <p:cNvPr id="45060" name="Rectangle 4"/>
          <p:cNvSpPr>
            <a:spLocks noGrp="1" noRot="1" noChangeAspect="1" noChangeArrowheads="1" noTextEdit="1"/>
          </p:cNvSpPr>
          <p:nvPr>
            <p:ph type="sldImg" idx="2"/>
          </p:nvPr>
        </p:nvSpPr>
        <p:spPr bwMode="auto">
          <a:xfrm>
            <a:off x="938213" y="750888"/>
            <a:ext cx="5013325" cy="3759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8489" y="4760195"/>
            <a:ext cx="5512774" cy="4510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6566" name="Rectangle 6"/>
          <p:cNvSpPr>
            <a:spLocks noGrp="1" noChangeArrowheads="1"/>
          </p:cNvSpPr>
          <p:nvPr>
            <p:ph type="ftr" sz="quarter" idx="4"/>
          </p:nvPr>
        </p:nvSpPr>
        <p:spPr bwMode="auto">
          <a:xfrm>
            <a:off x="1" y="9518778"/>
            <a:ext cx="2986154" cy="50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b" anchorCtr="0" compatLnSpc="1">
            <a:prstTxWarp prst="textNoShape">
              <a:avLst/>
            </a:prstTxWarp>
          </a:bodyPr>
          <a:lstStyle>
            <a:lvl1pPr>
              <a:defRPr sz="1200" smtClean="0"/>
            </a:lvl1pPr>
          </a:lstStyle>
          <a:p>
            <a:pPr>
              <a:defRPr/>
            </a:pPr>
            <a:endParaRPr lang="en-US" altLang="ja-JP" dirty="0"/>
          </a:p>
        </p:txBody>
      </p:sp>
      <p:sp>
        <p:nvSpPr>
          <p:cNvPr id="66567" name="Rectangle 7"/>
          <p:cNvSpPr>
            <a:spLocks noGrp="1" noChangeArrowheads="1"/>
          </p:cNvSpPr>
          <p:nvPr>
            <p:ph type="sldNum" sz="quarter" idx="5"/>
          </p:nvPr>
        </p:nvSpPr>
        <p:spPr bwMode="auto">
          <a:xfrm>
            <a:off x="3901973" y="9518778"/>
            <a:ext cx="2986153" cy="50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41" tIns="46570" rIns="93141" bIns="46570" numCol="1" anchor="b" anchorCtr="0" compatLnSpc="1">
            <a:prstTxWarp prst="textNoShape">
              <a:avLst/>
            </a:prstTxWarp>
          </a:bodyPr>
          <a:lstStyle>
            <a:lvl1pPr algn="r">
              <a:defRPr sz="1200" smtClean="0"/>
            </a:lvl1pPr>
          </a:lstStyle>
          <a:p>
            <a:pPr>
              <a:defRPr/>
            </a:pPr>
            <a:fld id="{93C77F20-9FC5-44A5-AE0A-01242ACB2AD5}" type="slidenum">
              <a:rPr lang="en-US" altLang="ja-JP"/>
              <a:pPr>
                <a:defRPr/>
              </a:pPr>
              <a:t>‹#›</a:t>
            </a:fld>
            <a:endParaRPr lang="en-US" altLang="ja-JP" dirty="0"/>
          </a:p>
        </p:txBody>
      </p:sp>
    </p:spTree>
    <p:extLst>
      <p:ext uri="{BB962C8B-B14F-4D97-AF65-F5344CB8AC3E}">
        <p14:creationId xmlns:p14="http://schemas.microsoft.com/office/powerpoint/2010/main" val="3240708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90A9857-0E4C-460D-A04E-34257F4D2FCC}" type="slidenum">
              <a:rPr lang="en-US" altLang="ja-JP"/>
              <a:pPr eaLnBrk="1" hangingPunct="1"/>
              <a:t>1</a:t>
            </a:fld>
            <a:endParaRPr lang="en-US" altLang="ja-JP"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596006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10</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2136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11</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45791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12</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56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13</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802048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14</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4037868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15</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56457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16</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835756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17</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73468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18</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921030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19</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42322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3526330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20</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189862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21</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52541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22</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493990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23</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443408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24</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3407819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25</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83743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26</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78250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27</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299309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28</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642742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29</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355644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3</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3404831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3C77F20-9FC5-44A5-AE0A-01242ACB2AD5}" type="slidenum">
              <a:rPr lang="en-US" altLang="ja-JP" smtClean="0"/>
              <a:pPr>
                <a:defRPr/>
              </a:pPr>
              <a:t>30</a:t>
            </a:fld>
            <a:endParaRPr lang="en-US" altLang="ja-JP" dirty="0"/>
          </a:p>
        </p:txBody>
      </p:sp>
    </p:spTree>
    <p:extLst>
      <p:ext uri="{BB962C8B-B14F-4D97-AF65-F5344CB8AC3E}">
        <p14:creationId xmlns:p14="http://schemas.microsoft.com/office/powerpoint/2010/main" val="397440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4</a:t>
            </a:fld>
            <a:endParaRPr lang="en-US" altLang="ja-JP"/>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a:p>
        </p:txBody>
      </p:sp>
    </p:spTree>
    <p:extLst>
      <p:ext uri="{BB962C8B-B14F-4D97-AF65-F5344CB8AC3E}">
        <p14:creationId xmlns:p14="http://schemas.microsoft.com/office/powerpoint/2010/main" val="774630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5</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943279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6</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14563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7</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08116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8</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732948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charset="-128"/>
              </a:defRPr>
            </a:lvl1pPr>
            <a:lvl2pPr marL="756769" indent="-291065" eaLnBrk="0" hangingPunct="0">
              <a:defRPr kumimoji="1">
                <a:solidFill>
                  <a:schemeClr val="tx1"/>
                </a:solidFill>
                <a:latin typeface="Arial" charset="0"/>
                <a:ea typeface="ＭＳ Ｐゴシック" charset="-128"/>
              </a:defRPr>
            </a:lvl2pPr>
            <a:lvl3pPr marL="1164260" indent="-232852" eaLnBrk="0" hangingPunct="0">
              <a:defRPr kumimoji="1">
                <a:solidFill>
                  <a:schemeClr val="tx1"/>
                </a:solidFill>
                <a:latin typeface="Arial" charset="0"/>
                <a:ea typeface="ＭＳ Ｐゴシック" charset="-128"/>
              </a:defRPr>
            </a:lvl3pPr>
            <a:lvl4pPr marL="1629964" indent="-232852" eaLnBrk="0" hangingPunct="0">
              <a:defRPr kumimoji="1">
                <a:solidFill>
                  <a:schemeClr val="tx1"/>
                </a:solidFill>
                <a:latin typeface="Arial" charset="0"/>
                <a:ea typeface="ＭＳ Ｐゴシック" charset="-128"/>
              </a:defRPr>
            </a:lvl4pPr>
            <a:lvl5pPr marL="2095668" indent="-232852" eaLnBrk="0" hangingPunct="0">
              <a:defRPr kumimoji="1">
                <a:solidFill>
                  <a:schemeClr val="tx1"/>
                </a:solidFill>
                <a:latin typeface="Arial" charset="0"/>
                <a:ea typeface="ＭＳ Ｐゴシック" charset="-128"/>
              </a:defRPr>
            </a:lvl5pPr>
            <a:lvl6pPr marL="2561372" indent="-232852" eaLnBrk="0" fontAlgn="base" hangingPunct="0">
              <a:spcBef>
                <a:spcPct val="0"/>
              </a:spcBef>
              <a:spcAft>
                <a:spcPct val="0"/>
              </a:spcAft>
              <a:defRPr kumimoji="1">
                <a:solidFill>
                  <a:schemeClr val="tx1"/>
                </a:solidFill>
                <a:latin typeface="Arial" charset="0"/>
                <a:ea typeface="ＭＳ Ｐゴシック" charset="-128"/>
              </a:defRPr>
            </a:lvl6pPr>
            <a:lvl7pPr marL="3027075" indent="-232852" eaLnBrk="0" fontAlgn="base" hangingPunct="0">
              <a:spcBef>
                <a:spcPct val="0"/>
              </a:spcBef>
              <a:spcAft>
                <a:spcPct val="0"/>
              </a:spcAft>
              <a:defRPr kumimoji="1">
                <a:solidFill>
                  <a:schemeClr val="tx1"/>
                </a:solidFill>
                <a:latin typeface="Arial" charset="0"/>
                <a:ea typeface="ＭＳ Ｐゴシック" charset="-128"/>
              </a:defRPr>
            </a:lvl7pPr>
            <a:lvl8pPr marL="3492779" indent="-232852" eaLnBrk="0" fontAlgn="base" hangingPunct="0">
              <a:spcBef>
                <a:spcPct val="0"/>
              </a:spcBef>
              <a:spcAft>
                <a:spcPct val="0"/>
              </a:spcAft>
              <a:defRPr kumimoji="1">
                <a:solidFill>
                  <a:schemeClr val="tx1"/>
                </a:solidFill>
                <a:latin typeface="Arial" charset="0"/>
                <a:ea typeface="ＭＳ Ｐゴシック" charset="-128"/>
              </a:defRPr>
            </a:lvl8pPr>
            <a:lvl9pPr marL="3958483" indent="-232852"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D1D414D4-1552-4133-A07A-28698B59B521}" type="slidenum">
              <a:rPr lang="en-US" altLang="ja-JP"/>
              <a:pPr eaLnBrk="1" hangingPunct="1"/>
              <a:t>9</a:t>
            </a:fld>
            <a:endParaRPr lang="en-US" altLang="ja-JP"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1946323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
    <p:spTree>
      <p:nvGrpSpPr>
        <p:cNvPr id="1" name=""/>
        <p:cNvGrpSpPr/>
        <p:nvPr/>
      </p:nvGrpSpPr>
      <p:grpSpPr>
        <a:xfrm>
          <a:off x="0" y="0"/>
          <a:ext cx="0" cy="0"/>
          <a:chOff x="0" y="0"/>
          <a:chExt cx="0" cy="0"/>
        </a:xfrm>
      </p:grpSpPr>
      <p:sp>
        <p:nvSpPr>
          <p:cNvPr id="3" name="正方形/長方形 2"/>
          <p:cNvSpPr/>
          <p:nvPr/>
        </p:nvSpPr>
        <p:spPr>
          <a:xfrm>
            <a:off x="-1" y="-2"/>
            <a:ext cx="9144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kumimoji="1" lang="ja-JP" altLang="en-US"/>
          </a:p>
        </p:txBody>
      </p:sp>
      <p:grpSp>
        <p:nvGrpSpPr>
          <p:cNvPr id="21" name="グループ化 20"/>
          <p:cNvGrpSpPr/>
          <p:nvPr/>
        </p:nvGrpSpPr>
        <p:grpSpPr>
          <a:xfrm>
            <a:off x="1792515" y="3377094"/>
            <a:ext cx="7351485" cy="60852"/>
            <a:chOff x="-1" y="3479743"/>
            <a:chExt cx="5827276" cy="65429"/>
          </a:xfrm>
        </p:grpSpPr>
        <p:sp>
          <p:nvSpPr>
            <p:cNvPr id="22" name="正方形/長方形 21"/>
            <p:cNvSpPr/>
            <p:nvPr/>
          </p:nvSpPr>
          <p:spPr>
            <a:xfrm>
              <a:off x="-1" y="3479743"/>
              <a:ext cx="5152571" cy="654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23" name="正方形/長方形 22"/>
            <p:cNvSpPr/>
            <p:nvPr/>
          </p:nvSpPr>
          <p:spPr>
            <a:xfrm>
              <a:off x="5131006" y="3479743"/>
              <a:ext cx="696269" cy="654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grpSp>
      <p:sp>
        <p:nvSpPr>
          <p:cNvPr id="26" name="タイトル 1"/>
          <p:cNvSpPr>
            <a:spLocks noGrp="1"/>
          </p:cNvSpPr>
          <p:nvPr>
            <p:ph type="title"/>
          </p:nvPr>
        </p:nvSpPr>
        <p:spPr>
          <a:xfrm>
            <a:off x="1792515" y="2233980"/>
            <a:ext cx="7097486" cy="1105815"/>
          </a:xfrm>
        </p:spPr>
        <p:txBody>
          <a:bodyPr anchor="b">
            <a:normAutofit/>
          </a:bodyPr>
          <a:lstStyle>
            <a:lvl1pPr marL="0" algn="l" defTabSz="844083" rtl="0" eaLnBrk="1" latinLnBrk="0" hangingPunct="1">
              <a:defRPr kumimoji="1" lang="ja-JP" altLang="en-US" sz="2954"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27" name="テキスト プレースホルダー 2"/>
          <p:cNvSpPr>
            <a:spLocks noGrp="1"/>
          </p:cNvSpPr>
          <p:nvPr>
            <p:ph idx="1" hasCustomPrompt="1"/>
          </p:nvPr>
        </p:nvSpPr>
        <p:spPr>
          <a:xfrm>
            <a:off x="1792516" y="1858483"/>
            <a:ext cx="7097485" cy="363329"/>
          </a:xfrm>
          <a:prstGeom prst="rect">
            <a:avLst/>
          </a:prstGeom>
        </p:spPr>
        <p:txBody>
          <a:bodyPr vert="horz" lIns="91440" tIns="45720" rIns="91440" bIns="45720" rtlCol="0">
            <a:noAutofit/>
          </a:bodyPr>
          <a:lstStyle>
            <a:lvl1pPr marL="0" indent="0">
              <a:buNone/>
              <a:defRPr sz="2215" b="1">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vl2pPr marL="316531" indent="0">
              <a:buNone/>
              <a:defRPr sz="969">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2pPr>
            <a:lvl3pPr marL="633062" indent="0">
              <a:buNone/>
              <a:defRPr sz="923">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3pPr>
            <a:lvl4pPr marL="949593" indent="0">
              <a:buNone/>
              <a:defRPr sz="831">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4pPr>
            <a:lvl5pPr marL="1266124" indent="0">
              <a:buNone/>
              <a:defRPr sz="831">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●●●●株式会社御中</a:t>
            </a:r>
          </a:p>
        </p:txBody>
      </p:sp>
      <p:sp>
        <p:nvSpPr>
          <p:cNvPr id="28" name="テキスト プレースホルダー 2"/>
          <p:cNvSpPr>
            <a:spLocks noGrp="1"/>
          </p:cNvSpPr>
          <p:nvPr>
            <p:ph idx="10" hasCustomPrompt="1"/>
          </p:nvPr>
        </p:nvSpPr>
        <p:spPr>
          <a:xfrm>
            <a:off x="2612983" y="3714833"/>
            <a:ext cx="6277019" cy="278053"/>
          </a:xfrm>
          <a:prstGeom prst="rect">
            <a:avLst/>
          </a:prstGeom>
        </p:spPr>
        <p:txBody>
          <a:bodyPr vert="horz" lIns="91440" tIns="45720" rIns="91440" bIns="45720" rtlCol="0">
            <a:noAutofit/>
          </a:bodyPr>
          <a:lstStyle>
            <a:lvl1pPr marL="0" indent="0" algn="r">
              <a:buNone/>
              <a:defRPr sz="1108"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316531" indent="0">
              <a:buNone/>
              <a:defRPr sz="969">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2pPr>
            <a:lvl3pPr marL="633062" indent="0">
              <a:buNone/>
              <a:defRPr sz="923">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3pPr>
            <a:lvl4pPr marL="949593" indent="0">
              <a:buNone/>
              <a:defRPr sz="831">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4pPr>
            <a:lvl5pPr marL="1266124" indent="0">
              <a:buNone/>
              <a:defRPr sz="831">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会社名 </a:t>
            </a:r>
            <a:r>
              <a:rPr kumimoji="1" lang="en-US" altLang="ja-JP" dirty="0"/>
              <a:t>/</a:t>
            </a:r>
            <a:r>
              <a:rPr kumimoji="1" lang="ja-JP" altLang="en-US" dirty="0"/>
              <a:t>　●●●営業部　</a:t>
            </a:r>
            <a:r>
              <a:rPr kumimoji="1" lang="en-US" altLang="ja-JP" dirty="0"/>
              <a:t>/</a:t>
            </a:r>
            <a:r>
              <a:rPr kumimoji="1" lang="ja-JP" altLang="en-US" dirty="0"/>
              <a:t>　プレゼンテーター名</a:t>
            </a:r>
          </a:p>
        </p:txBody>
      </p:sp>
      <p:cxnSp>
        <p:nvCxnSpPr>
          <p:cNvPr id="13" name="直線コネクタ 12"/>
          <p:cNvCxnSpPr/>
          <p:nvPr/>
        </p:nvCxnSpPr>
        <p:spPr>
          <a:xfrm rot="16200000">
            <a:off x="-3429000"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rot="16200000">
            <a:off x="-3321755"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rot="16200000">
            <a:off x="-3214511"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rot="16200000">
            <a:off x="-3160889"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rot="16200000">
            <a:off x="-3053645"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rot="16200000">
            <a:off x="-3375377"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rot="16200000">
            <a:off x="-3268133"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rot="16200000">
            <a:off x="-3107267"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rot="16200000">
            <a:off x="-3000023"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rot="16200000">
            <a:off x="-2946399" y="3428999"/>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rot="16200000">
            <a:off x="-2894155"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rot="16200000">
            <a:off x="-2786910"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rot="16200000">
            <a:off x="-2679666"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rot="16200000">
            <a:off x="-2626044"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rot="16200000">
            <a:off x="-2518800"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rot="16200000">
            <a:off x="-2840532"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rot="16200000">
            <a:off x="-2733288"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rot="16200000">
            <a:off x="-2572422"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rot="16200000">
            <a:off x="-2465178"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rot="16200000">
            <a:off x="-2411554" y="3429000"/>
            <a:ext cx="6858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4" name="テキスト プレースホルダー 2"/>
          <p:cNvSpPr>
            <a:spLocks noGrp="1"/>
          </p:cNvSpPr>
          <p:nvPr>
            <p:ph idx="11" hasCustomPrompt="1"/>
          </p:nvPr>
        </p:nvSpPr>
        <p:spPr>
          <a:xfrm>
            <a:off x="6161649" y="3527184"/>
            <a:ext cx="2728351" cy="206949"/>
          </a:xfrm>
          <a:prstGeom prst="rect">
            <a:avLst/>
          </a:prstGeom>
        </p:spPr>
        <p:txBody>
          <a:bodyPr vert="horz" lIns="91440" tIns="45720" rIns="91440" bIns="45720" rtlCol="0" anchor="b">
            <a:noAutofit/>
          </a:bodyPr>
          <a:lstStyle>
            <a:lvl1pPr marL="0" indent="0" algn="r">
              <a:buNone/>
              <a:defRPr lang="ja-JP" altLang="en-US" sz="1108"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lvl="0" defTabSz="844083"/>
            <a:r>
              <a:rPr kumimoji="1" lang="ja-JP" altLang="en-US" dirty="0"/>
              <a:t>●●●●年●●月●●日</a:t>
            </a:r>
          </a:p>
        </p:txBody>
      </p:sp>
      <p:pic>
        <p:nvPicPr>
          <p:cNvPr id="3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995194" y="6264099"/>
            <a:ext cx="1802248" cy="392943"/>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1069690" y="6538683"/>
            <a:ext cx="1648208" cy="191719"/>
          </a:xfrm>
          <a:prstGeom prst="rect">
            <a:avLst/>
          </a:prstGeom>
        </p:spPr>
        <p:txBody>
          <a:bodyPr wrap="none">
            <a:spAutoFit/>
          </a:bodyPr>
          <a:lstStyle/>
          <a:p>
            <a:pPr defTabSz="911492" fontAlgn="base">
              <a:spcBef>
                <a:spcPct val="0"/>
              </a:spcBef>
              <a:spcAft>
                <a:spcPct val="0"/>
              </a:spcAft>
              <a:defRPr/>
            </a:pPr>
            <a:r>
              <a:rPr lang="en-US" altLang="ja-JP" sz="646" kern="0" dirty="0">
                <a:solidFill>
                  <a:schemeClr val="tx1">
                    <a:lumMod val="50000"/>
                    <a:lumOff val="50000"/>
                  </a:schemeClr>
                </a:solidFill>
              </a:rPr>
              <a:t>© 2016. NYK Group. All rights reserved.</a:t>
            </a:r>
          </a:p>
        </p:txBody>
      </p:sp>
    </p:spTree>
    <p:extLst>
      <p:ext uri="{BB962C8B-B14F-4D97-AF65-F5344CB8AC3E}">
        <p14:creationId xmlns:p14="http://schemas.microsoft.com/office/powerpoint/2010/main" val="54721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childTnLst>
                                </p:cTn>
                              </p:par>
                              <p:par>
                                <p:cTn id="8" presetID="35" presetClass="path" presetSubtype="0" decel="100000" fill="hold" nodeType="withEffect">
                                  <p:stCondLst>
                                    <p:cond delay="0"/>
                                  </p:stCondLst>
                                  <p:childTnLst>
                                    <p:animMotion origin="layout" path="M -0.06285 7.40741E-7 L 3.33333E-6 7.40741E-7 " pathEditMode="relative" rAng="0" ptsTypes="AA">
                                      <p:cBhvr>
                                        <p:cTn id="9" dur="750" fill="hold"/>
                                        <p:tgtEl>
                                          <p:spTgt spid="21"/>
                                        </p:tgtEl>
                                        <p:attrNameLst>
                                          <p:attrName>ppt_x</p:attrName>
                                          <p:attrName>ppt_y</p:attrName>
                                        </p:attrNameLst>
                                      </p:cBhvr>
                                      <p:rCtr x="3142" y="0"/>
                                    </p:animMotion>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xEl>
                                              <p:pRg st="0" end="0"/>
                                            </p:txEl>
                                          </p:spTgt>
                                        </p:tgtEl>
                                        <p:attrNameLst>
                                          <p:attrName>style.visibility</p:attrName>
                                        </p:attrNameLst>
                                      </p:cBhvr>
                                      <p:to>
                                        <p:strVal val="visible"/>
                                      </p:to>
                                    </p:set>
                                    <p:animEffect transition="in" filter="fade">
                                      <p:cBhvr>
                                        <p:cTn id="16" dur="500"/>
                                        <p:tgtEl>
                                          <p:spTgt spid="2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Effect transition="in" filter="fade">
                                      <p:cBhvr>
                                        <p:cTn id="19" dur="500"/>
                                        <p:tgtEl>
                                          <p:spTgt spid="2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xEl>
                                              <p:pRg st="0" end="0"/>
                                            </p:txEl>
                                          </p:spTgt>
                                        </p:tgtEl>
                                        <p:attrNameLst>
                                          <p:attrName>style.visibility</p:attrName>
                                        </p:attrNameLst>
                                      </p:cBhvr>
                                      <p:to>
                                        <p:strVal val="visible"/>
                                      </p:to>
                                    </p:set>
                                    <p:animEffect transition="in" filter="fade">
                                      <p:cBhvr>
                                        <p:cTn id="2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縦２　テキスト＋図">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1" name="Espace réservé pour une image  3"/>
          <p:cNvSpPr>
            <a:spLocks noGrp="1"/>
          </p:cNvSpPr>
          <p:nvPr>
            <p:ph type="pic" sz="quarter" idx="14" hasCustomPrompt="1"/>
          </p:nvPr>
        </p:nvSpPr>
        <p:spPr>
          <a:xfrm>
            <a:off x="4678974" y="967667"/>
            <a:ext cx="4149968" cy="5212473"/>
          </a:xfrm>
          <a:prstGeom prst="rect">
            <a:avLst/>
          </a:prstGeom>
        </p:spPr>
        <p:txBody>
          <a:bodyPr/>
          <a:lstStyle>
            <a:lvl1pPr marL="0" indent="0">
              <a:buNone/>
              <a:defRPr/>
            </a:lvl1pPr>
          </a:lstStyle>
          <a:p>
            <a:r>
              <a:rPr lang="ja-JP" altLang="en-US" dirty="0"/>
              <a:t>図</a:t>
            </a:r>
            <a:endParaRPr lang="en-US" dirty="0"/>
          </a:p>
        </p:txBody>
      </p:sp>
      <p:sp>
        <p:nvSpPr>
          <p:cNvPr id="12"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6" name="テキスト プレースホルダー 3"/>
          <p:cNvSpPr>
            <a:spLocks noGrp="1"/>
          </p:cNvSpPr>
          <p:nvPr>
            <p:ph idx="15"/>
          </p:nvPr>
        </p:nvSpPr>
        <p:spPr>
          <a:xfrm>
            <a:off x="235657" y="967399"/>
            <a:ext cx="4125328" cy="5235714"/>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129941220"/>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縦２　図＋テキスト">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1" name="Espace réservé pour une image  3"/>
          <p:cNvSpPr>
            <a:spLocks noGrp="1"/>
          </p:cNvSpPr>
          <p:nvPr>
            <p:ph type="pic" sz="quarter" idx="14" hasCustomPrompt="1"/>
          </p:nvPr>
        </p:nvSpPr>
        <p:spPr>
          <a:xfrm>
            <a:off x="318868" y="978723"/>
            <a:ext cx="4159348" cy="5201416"/>
          </a:xfrm>
          <a:prstGeom prst="rect">
            <a:avLst/>
          </a:prstGeom>
        </p:spPr>
        <p:txBody>
          <a:bodyPr/>
          <a:lstStyle>
            <a:lvl1pPr marL="0" indent="0">
              <a:buNone/>
              <a:defRPr/>
            </a:lvl1pPr>
          </a:lstStyle>
          <a:p>
            <a:r>
              <a:rPr lang="ja-JP" altLang="en-US" dirty="0"/>
              <a:t>図</a:t>
            </a:r>
            <a:endParaRPr lang="en-US" dirty="0"/>
          </a:p>
        </p:txBody>
      </p:sp>
      <p:sp>
        <p:nvSpPr>
          <p:cNvPr id="12"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6" name="テキスト プレースホルダー 3"/>
          <p:cNvSpPr>
            <a:spLocks noGrp="1"/>
          </p:cNvSpPr>
          <p:nvPr>
            <p:ph idx="15"/>
          </p:nvPr>
        </p:nvSpPr>
        <p:spPr>
          <a:xfrm>
            <a:off x="4700685" y="967399"/>
            <a:ext cx="4125328" cy="5235714"/>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4062990284"/>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縦２　テキスト＋グラフ">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1" name="Espace réservé du graphique 5"/>
          <p:cNvSpPr>
            <a:spLocks noGrp="1"/>
          </p:cNvSpPr>
          <p:nvPr>
            <p:ph type="chart" sz="quarter" idx="13" hasCustomPrompt="1"/>
          </p:nvPr>
        </p:nvSpPr>
        <p:spPr>
          <a:xfrm>
            <a:off x="4678974" y="985422"/>
            <a:ext cx="4149968" cy="5194717"/>
          </a:xfrm>
          <a:prstGeom prst="rect">
            <a:avLst/>
          </a:prstGeom>
        </p:spPr>
        <p:txBody>
          <a:bodyPr/>
          <a:lstStyle>
            <a:lvl1pPr marL="0" indent="0">
              <a:buNone/>
              <a:defRPr/>
            </a:lvl1pPr>
          </a:lstStyle>
          <a:p>
            <a:r>
              <a:rPr lang="ja-JP" altLang="en-US" dirty="0"/>
              <a:t>グラフ</a:t>
            </a:r>
            <a:endParaRPr lang="en-US" dirty="0"/>
          </a:p>
        </p:txBody>
      </p:sp>
      <p:sp>
        <p:nvSpPr>
          <p:cNvPr id="12"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6" name="テキスト プレースホルダー 3"/>
          <p:cNvSpPr>
            <a:spLocks noGrp="1"/>
          </p:cNvSpPr>
          <p:nvPr>
            <p:ph idx="15"/>
          </p:nvPr>
        </p:nvSpPr>
        <p:spPr>
          <a:xfrm>
            <a:off x="235657" y="967399"/>
            <a:ext cx="4125328" cy="5235714"/>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857135924"/>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縦２　テキスト＋表">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2" name="Espace réservé du tableau 3"/>
          <p:cNvSpPr>
            <a:spLocks noGrp="1"/>
          </p:cNvSpPr>
          <p:nvPr>
            <p:ph type="tbl" sz="quarter" idx="14" hasCustomPrompt="1"/>
          </p:nvPr>
        </p:nvSpPr>
        <p:spPr>
          <a:xfrm>
            <a:off x="4678975" y="967667"/>
            <a:ext cx="4155537" cy="5212472"/>
          </a:xfrm>
          <a:prstGeom prst="rect">
            <a:avLst/>
          </a:prstGeom>
        </p:spPr>
        <p:txBody>
          <a:bodyPr anchor="t"/>
          <a:lstStyle>
            <a:lvl1pPr marL="0" indent="0">
              <a:buNone/>
              <a:defRPr/>
            </a:lvl1pPr>
          </a:lstStyle>
          <a:p>
            <a:r>
              <a:rPr lang="ja-JP" altLang="en-US" dirty="0"/>
              <a:t>表</a:t>
            </a:r>
          </a:p>
        </p:txBody>
      </p:sp>
      <p:sp>
        <p:nvSpPr>
          <p:cNvPr id="11"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6" name="テキスト プレースホルダー 3"/>
          <p:cNvSpPr>
            <a:spLocks noGrp="1"/>
          </p:cNvSpPr>
          <p:nvPr>
            <p:ph idx="15"/>
          </p:nvPr>
        </p:nvSpPr>
        <p:spPr>
          <a:xfrm>
            <a:off x="235657" y="967399"/>
            <a:ext cx="4125328" cy="5235714"/>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3219791933"/>
      </p:ext>
    </p:extLst>
  </p:cSld>
  <p:clrMapOvr>
    <a:masterClrMapping/>
  </p:clrMapOvr>
  <p:hf hdr="0" ft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横２　テキスト＋図">
    <p:spTree>
      <p:nvGrpSpPr>
        <p:cNvPr id="1" name=""/>
        <p:cNvGrpSpPr/>
        <p:nvPr/>
      </p:nvGrpSpPr>
      <p:grpSpPr>
        <a:xfrm>
          <a:off x="0" y="0"/>
          <a:ext cx="0" cy="0"/>
          <a:chOff x="0" y="0"/>
          <a:chExt cx="0" cy="0"/>
        </a:xfrm>
      </p:grpSpPr>
      <p:sp>
        <p:nvSpPr>
          <p:cNvPr id="8" name="テキスト プレースホルダー 3"/>
          <p:cNvSpPr>
            <a:spLocks noGrp="1"/>
          </p:cNvSpPr>
          <p:nvPr>
            <p:ph idx="17"/>
          </p:nvPr>
        </p:nvSpPr>
        <p:spPr>
          <a:xfrm>
            <a:off x="235657" y="967400"/>
            <a:ext cx="5614926" cy="2303277"/>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9" name="テキスト プレースホルダー 3"/>
          <p:cNvSpPr>
            <a:spLocks noGrp="1"/>
          </p:cNvSpPr>
          <p:nvPr>
            <p:ph idx="18"/>
          </p:nvPr>
        </p:nvSpPr>
        <p:spPr>
          <a:xfrm>
            <a:off x="235657" y="3774877"/>
            <a:ext cx="5614926" cy="2303277"/>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3" name="Espace réservé pour une image  3"/>
          <p:cNvSpPr>
            <a:spLocks noGrp="1"/>
          </p:cNvSpPr>
          <p:nvPr>
            <p:ph type="pic" sz="quarter" idx="14" hasCustomPrompt="1"/>
          </p:nvPr>
        </p:nvSpPr>
        <p:spPr>
          <a:xfrm>
            <a:off x="6057886" y="956102"/>
            <a:ext cx="2771056" cy="2314575"/>
          </a:xfrm>
          <a:prstGeom prst="rect">
            <a:avLst/>
          </a:prstGeom>
        </p:spPr>
        <p:txBody>
          <a:bodyPr/>
          <a:lstStyle>
            <a:lvl1pPr marL="0" indent="0">
              <a:buNone/>
              <a:defRPr/>
            </a:lvl1pPr>
          </a:lstStyle>
          <a:p>
            <a:r>
              <a:rPr lang="ja-JP" altLang="en-US" dirty="0"/>
              <a:t>図</a:t>
            </a:r>
            <a:endParaRPr lang="en-US" dirty="0"/>
          </a:p>
        </p:txBody>
      </p:sp>
      <p:sp>
        <p:nvSpPr>
          <p:cNvPr id="14" name="Espace réservé pour une image  3"/>
          <p:cNvSpPr>
            <a:spLocks noGrp="1"/>
          </p:cNvSpPr>
          <p:nvPr>
            <p:ph type="pic" sz="quarter" idx="15" hasCustomPrompt="1"/>
          </p:nvPr>
        </p:nvSpPr>
        <p:spPr>
          <a:xfrm>
            <a:off x="6057886" y="3767593"/>
            <a:ext cx="2771056" cy="2314575"/>
          </a:xfrm>
          <a:prstGeom prst="rect">
            <a:avLst/>
          </a:prstGeom>
        </p:spPr>
        <p:txBody>
          <a:bodyPr/>
          <a:lstStyle>
            <a:lvl1pPr marL="0" indent="0">
              <a:buNone/>
              <a:defRPr/>
            </a:lvl1pPr>
          </a:lstStyle>
          <a:p>
            <a:r>
              <a:rPr lang="ja-JP" altLang="en-US" dirty="0"/>
              <a:t>図</a:t>
            </a:r>
            <a:endParaRPr lang="en-US" dirty="0"/>
          </a:p>
        </p:txBody>
      </p:sp>
      <p:sp>
        <p:nvSpPr>
          <p:cNvPr id="15"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4015407365"/>
      </p:ext>
    </p:extLst>
  </p:cSld>
  <p:clrMapOvr>
    <a:masterClrMapping/>
  </p:clrMapOvr>
  <p:hf hdr="0" ft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横２　図＋テキスト">
    <p:spTree>
      <p:nvGrpSpPr>
        <p:cNvPr id="1" name=""/>
        <p:cNvGrpSpPr/>
        <p:nvPr/>
      </p:nvGrpSpPr>
      <p:grpSpPr>
        <a:xfrm>
          <a:off x="0" y="0"/>
          <a:ext cx="0" cy="0"/>
          <a:chOff x="0" y="0"/>
          <a:chExt cx="0" cy="0"/>
        </a:xfrm>
      </p:grpSpPr>
      <p:sp>
        <p:nvSpPr>
          <p:cNvPr id="10" name="テキスト プレースホルダー 3"/>
          <p:cNvSpPr>
            <a:spLocks noGrp="1"/>
          </p:cNvSpPr>
          <p:nvPr>
            <p:ph idx="17"/>
          </p:nvPr>
        </p:nvSpPr>
        <p:spPr>
          <a:xfrm>
            <a:off x="3211086" y="967400"/>
            <a:ext cx="5614926" cy="2303277"/>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11" name="テキスト プレースホルダー 3"/>
          <p:cNvSpPr>
            <a:spLocks noGrp="1"/>
          </p:cNvSpPr>
          <p:nvPr>
            <p:ph idx="20"/>
          </p:nvPr>
        </p:nvSpPr>
        <p:spPr>
          <a:xfrm>
            <a:off x="3211086" y="3774877"/>
            <a:ext cx="5614926" cy="2303277"/>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17" name="Espace réservé pour une image  3"/>
          <p:cNvSpPr>
            <a:spLocks noGrp="1"/>
          </p:cNvSpPr>
          <p:nvPr>
            <p:ph type="pic" sz="quarter" idx="18" hasCustomPrompt="1"/>
          </p:nvPr>
        </p:nvSpPr>
        <p:spPr>
          <a:xfrm>
            <a:off x="309489" y="966630"/>
            <a:ext cx="2730732" cy="2314575"/>
          </a:xfrm>
          <a:prstGeom prst="rect">
            <a:avLst/>
          </a:prstGeom>
        </p:spPr>
        <p:txBody>
          <a:bodyPr/>
          <a:lstStyle>
            <a:lvl1pPr marL="0" indent="0">
              <a:buNone/>
              <a:defRPr/>
            </a:lvl1pPr>
          </a:lstStyle>
          <a:p>
            <a:r>
              <a:rPr lang="ja-JP" altLang="en-US" dirty="0"/>
              <a:t>図</a:t>
            </a:r>
            <a:endParaRPr lang="en-US" dirty="0"/>
          </a:p>
        </p:txBody>
      </p:sp>
      <p:sp>
        <p:nvSpPr>
          <p:cNvPr id="18" name="Espace réservé pour une image  3"/>
          <p:cNvSpPr>
            <a:spLocks noGrp="1"/>
          </p:cNvSpPr>
          <p:nvPr>
            <p:ph type="pic" sz="quarter" idx="19" hasCustomPrompt="1"/>
          </p:nvPr>
        </p:nvSpPr>
        <p:spPr>
          <a:xfrm>
            <a:off x="309489" y="3771719"/>
            <a:ext cx="2730732" cy="2314575"/>
          </a:xfrm>
          <a:prstGeom prst="rect">
            <a:avLst/>
          </a:prstGeom>
        </p:spPr>
        <p:txBody>
          <a:bodyPr/>
          <a:lstStyle>
            <a:lvl1pPr marL="0" indent="0">
              <a:buNone/>
              <a:defRPr/>
            </a:lvl1pPr>
          </a:lstStyle>
          <a:p>
            <a:r>
              <a:rPr lang="ja-JP" altLang="en-US" dirty="0"/>
              <a:t>図</a:t>
            </a:r>
            <a:endParaRPr lang="en-US" dirty="0"/>
          </a:p>
        </p:txBody>
      </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3"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730534157"/>
      </p:ext>
    </p:extLst>
  </p:cSld>
  <p:clrMapOvr>
    <a:masterClrMapping/>
  </p:clrMapOvr>
  <p:hf hdr="0" ft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横３　テキスト＋図">
    <p:spTree>
      <p:nvGrpSpPr>
        <p:cNvPr id="1" name=""/>
        <p:cNvGrpSpPr/>
        <p:nvPr/>
      </p:nvGrpSpPr>
      <p:grpSpPr>
        <a:xfrm>
          <a:off x="0" y="0"/>
          <a:ext cx="0" cy="0"/>
          <a:chOff x="0" y="0"/>
          <a:chExt cx="0" cy="0"/>
        </a:xfrm>
      </p:grpSpPr>
      <p:sp>
        <p:nvSpPr>
          <p:cNvPr id="10" name="コンテンツ プレースホルダー 2"/>
          <p:cNvSpPr>
            <a:spLocks noGrp="1"/>
          </p:cNvSpPr>
          <p:nvPr>
            <p:ph idx="22" hasCustomPrompt="1"/>
          </p:nvPr>
        </p:nvSpPr>
        <p:spPr>
          <a:xfrm>
            <a:off x="237979" y="2791800"/>
            <a:ext cx="5612603" cy="1560490"/>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
        <p:nvSpPr>
          <p:cNvPr id="26" name="コンテンツ プレースホルダー 2"/>
          <p:cNvSpPr>
            <a:spLocks noGrp="1"/>
          </p:cNvSpPr>
          <p:nvPr>
            <p:ph idx="1" hasCustomPrompt="1"/>
          </p:nvPr>
        </p:nvSpPr>
        <p:spPr>
          <a:xfrm>
            <a:off x="237979" y="966906"/>
            <a:ext cx="5612603" cy="1560490"/>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
        <p:nvSpPr>
          <p:cNvPr id="15" name="Espace réservé pour une image  3"/>
          <p:cNvSpPr>
            <a:spLocks noGrp="1"/>
          </p:cNvSpPr>
          <p:nvPr>
            <p:ph type="pic" sz="quarter" idx="16" hasCustomPrompt="1"/>
          </p:nvPr>
        </p:nvSpPr>
        <p:spPr>
          <a:xfrm>
            <a:off x="6057886" y="964943"/>
            <a:ext cx="2771056" cy="1562453"/>
          </a:xfrm>
          <a:prstGeom prst="rect">
            <a:avLst/>
          </a:prstGeom>
        </p:spPr>
        <p:txBody>
          <a:bodyPr/>
          <a:lstStyle>
            <a:lvl1pPr marL="0" indent="0">
              <a:buNone/>
              <a:defRPr/>
            </a:lvl1pPr>
          </a:lstStyle>
          <a:p>
            <a:r>
              <a:rPr lang="ja-JP" altLang="en-US" dirty="0"/>
              <a:t>図</a:t>
            </a:r>
            <a:endParaRPr lang="en-US" dirty="0"/>
          </a:p>
        </p:txBody>
      </p:sp>
      <p:sp>
        <p:nvSpPr>
          <p:cNvPr id="16" name="Espace réservé pour une image  3"/>
          <p:cNvSpPr>
            <a:spLocks noGrp="1"/>
          </p:cNvSpPr>
          <p:nvPr>
            <p:ph type="pic" sz="quarter" idx="17" hasCustomPrompt="1"/>
          </p:nvPr>
        </p:nvSpPr>
        <p:spPr>
          <a:xfrm>
            <a:off x="6057886" y="2797199"/>
            <a:ext cx="2771056" cy="1562453"/>
          </a:xfrm>
          <a:prstGeom prst="rect">
            <a:avLst/>
          </a:prstGeom>
        </p:spPr>
        <p:txBody>
          <a:bodyPr/>
          <a:lstStyle>
            <a:lvl1pPr marL="0" indent="0">
              <a:buNone/>
              <a:defRPr/>
            </a:lvl1pPr>
          </a:lstStyle>
          <a:p>
            <a:r>
              <a:rPr lang="ja-JP" altLang="en-US" dirty="0"/>
              <a:t>図</a:t>
            </a:r>
            <a:endParaRPr lang="en-US" dirty="0"/>
          </a:p>
        </p:txBody>
      </p:sp>
      <p:sp>
        <p:nvSpPr>
          <p:cNvPr id="20" name="Espace réservé pour une image  3"/>
          <p:cNvSpPr>
            <a:spLocks noGrp="1"/>
          </p:cNvSpPr>
          <p:nvPr>
            <p:ph type="pic" sz="quarter" idx="19" hasCustomPrompt="1"/>
          </p:nvPr>
        </p:nvSpPr>
        <p:spPr>
          <a:xfrm>
            <a:off x="6057886" y="4617686"/>
            <a:ext cx="2771056" cy="1562453"/>
          </a:xfrm>
          <a:prstGeom prst="rect">
            <a:avLst/>
          </a:prstGeom>
        </p:spPr>
        <p:txBody>
          <a:bodyPr/>
          <a:lstStyle>
            <a:lvl1pPr marL="0" indent="0">
              <a:buNone/>
              <a:defRPr/>
            </a:lvl1pPr>
          </a:lstStyle>
          <a:p>
            <a:r>
              <a:rPr lang="ja-JP" altLang="en-US" dirty="0"/>
              <a:t>図</a:t>
            </a:r>
            <a:endParaRPr lang="en-US" dirty="0"/>
          </a:p>
        </p:txBody>
      </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7"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11" name="コンテンツ プレースホルダー 2"/>
          <p:cNvSpPr>
            <a:spLocks noGrp="1"/>
          </p:cNvSpPr>
          <p:nvPr>
            <p:ph idx="23" hasCustomPrompt="1"/>
          </p:nvPr>
        </p:nvSpPr>
        <p:spPr>
          <a:xfrm>
            <a:off x="237979" y="4616694"/>
            <a:ext cx="5612603" cy="1560490"/>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Tree>
    <p:extLst>
      <p:ext uri="{BB962C8B-B14F-4D97-AF65-F5344CB8AC3E}">
        <p14:creationId xmlns:p14="http://schemas.microsoft.com/office/powerpoint/2010/main" val="2937358940"/>
      </p:ext>
    </p:extLst>
  </p:cSld>
  <p:clrMapOvr>
    <a:masterClrMapping/>
  </p:clrMapOvr>
  <p:hf hdr="0" ft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横３　図＋テキスト">
    <p:spTree>
      <p:nvGrpSpPr>
        <p:cNvPr id="1" name=""/>
        <p:cNvGrpSpPr/>
        <p:nvPr/>
      </p:nvGrpSpPr>
      <p:grpSpPr>
        <a:xfrm>
          <a:off x="0" y="0"/>
          <a:ext cx="0" cy="0"/>
          <a:chOff x="0" y="0"/>
          <a:chExt cx="0" cy="0"/>
        </a:xfrm>
      </p:grpSpPr>
      <p:sp>
        <p:nvSpPr>
          <p:cNvPr id="13" name="コンテンツ プレースホルダー 2"/>
          <p:cNvSpPr>
            <a:spLocks noGrp="1"/>
          </p:cNvSpPr>
          <p:nvPr>
            <p:ph idx="22" hasCustomPrompt="1"/>
          </p:nvPr>
        </p:nvSpPr>
        <p:spPr>
          <a:xfrm>
            <a:off x="3221604" y="2791800"/>
            <a:ext cx="5612603" cy="1560490"/>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
        <p:nvSpPr>
          <p:cNvPr id="14" name="コンテンツ プレースホルダー 2"/>
          <p:cNvSpPr>
            <a:spLocks noGrp="1"/>
          </p:cNvSpPr>
          <p:nvPr>
            <p:ph idx="25" hasCustomPrompt="1"/>
          </p:nvPr>
        </p:nvSpPr>
        <p:spPr>
          <a:xfrm>
            <a:off x="3221604" y="966906"/>
            <a:ext cx="5612603" cy="1560490"/>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
        <p:nvSpPr>
          <p:cNvPr id="16" name="コンテンツ プレースホルダー 2"/>
          <p:cNvSpPr>
            <a:spLocks noGrp="1"/>
          </p:cNvSpPr>
          <p:nvPr>
            <p:ph idx="23" hasCustomPrompt="1"/>
          </p:nvPr>
        </p:nvSpPr>
        <p:spPr>
          <a:xfrm>
            <a:off x="3221604" y="4616694"/>
            <a:ext cx="5612603" cy="1560490"/>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
        <p:nvSpPr>
          <p:cNvPr id="19" name="Espace réservé pour une image  3"/>
          <p:cNvSpPr>
            <a:spLocks noGrp="1"/>
          </p:cNvSpPr>
          <p:nvPr>
            <p:ph type="pic" sz="quarter" idx="14" hasCustomPrompt="1"/>
          </p:nvPr>
        </p:nvSpPr>
        <p:spPr>
          <a:xfrm>
            <a:off x="300111" y="965051"/>
            <a:ext cx="2740110" cy="1562453"/>
          </a:xfrm>
          <a:prstGeom prst="rect">
            <a:avLst/>
          </a:prstGeom>
        </p:spPr>
        <p:txBody>
          <a:bodyPr/>
          <a:lstStyle>
            <a:lvl1pPr marL="0" indent="0">
              <a:buNone/>
              <a:defRPr/>
            </a:lvl1pPr>
          </a:lstStyle>
          <a:p>
            <a:r>
              <a:rPr lang="ja-JP" altLang="en-US" dirty="0"/>
              <a:t>図</a:t>
            </a:r>
            <a:endParaRPr lang="en-US" dirty="0"/>
          </a:p>
        </p:txBody>
      </p:sp>
      <p:sp>
        <p:nvSpPr>
          <p:cNvPr id="22" name="Espace réservé pour une image  3"/>
          <p:cNvSpPr>
            <a:spLocks noGrp="1"/>
          </p:cNvSpPr>
          <p:nvPr>
            <p:ph type="pic" sz="quarter" idx="15" hasCustomPrompt="1"/>
          </p:nvPr>
        </p:nvSpPr>
        <p:spPr>
          <a:xfrm>
            <a:off x="300111" y="2790885"/>
            <a:ext cx="2740110" cy="1562453"/>
          </a:xfrm>
          <a:prstGeom prst="rect">
            <a:avLst/>
          </a:prstGeom>
        </p:spPr>
        <p:txBody>
          <a:bodyPr/>
          <a:lstStyle>
            <a:lvl1pPr marL="0" indent="0">
              <a:buNone/>
              <a:defRPr/>
            </a:lvl1pPr>
          </a:lstStyle>
          <a:p>
            <a:r>
              <a:rPr lang="ja-JP" altLang="en-US" dirty="0"/>
              <a:t>図</a:t>
            </a:r>
            <a:endParaRPr lang="en-US" dirty="0"/>
          </a:p>
        </p:txBody>
      </p:sp>
      <p:sp>
        <p:nvSpPr>
          <p:cNvPr id="26" name="Espace réservé pour une image  3"/>
          <p:cNvSpPr>
            <a:spLocks noGrp="1"/>
          </p:cNvSpPr>
          <p:nvPr>
            <p:ph type="pic" sz="quarter" idx="24" hasCustomPrompt="1"/>
          </p:nvPr>
        </p:nvSpPr>
        <p:spPr>
          <a:xfrm>
            <a:off x="300111" y="4611134"/>
            <a:ext cx="2740110" cy="1562453"/>
          </a:xfrm>
          <a:prstGeom prst="rect">
            <a:avLst/>
          </a:prstGeom>
        </p:spPr>
        <p:txBody>
          <a:bodyPr/>
          <a:lstStyle>
            <a:lvl1pPr marL="0" indent="0">
              <a:buNone/>
              <a:defRPr/>
            </a:lvl1pPr>
          </a:lstStyle>
          <a:p>
            <a:r>
              <a:rPr lang="ja-JP" altLang="en-US" dirty="0"/>
              <a:t>図</a:t>
            </a:r>
            <a:endParaRPr lang="en-US" dirty="0"/>
          </a:p>
        </p:txBody>
      </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5"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266960689"/>
      </p:ext>
    </p:extLst>
  </p:cSld>
  <p:clrMapOvr>
    <a:masterClrMapping/>
  </p:clrMapOvr>
  <p:hf hdr="0" ft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テキスト＋図+グラフ">
    <p:spTree>
      <p:nvGrpSpPr>
        <p:cNvPr id="1" name=""/>
        <p:cNvGrpSpPr/>
        <p:nvPr/>
      </p:nvGrpSpPr>
      <p:grpSpPr>
        <a:xfrm>
          <a:off x="0" y="0"/>
          <a:ext cx="0" cy="0"/>
          <a:chOff x="0" y="0"/>
          <a:chExt cx="0" cy="0"/>
        </a:xfrm>
      </p:grpSpPr>
      <p:sp>
        <p:nvSpPr>
          <p:cNvPr id="10" name="コンテンツ プレースホルダー 2"/>
          <p:cNvSpPr>
            <a:spLocks noGrp="1"/>
          </p:cNvSpPr>
          <p:nvPr>
            <p:ph idx="18" hasCustomPrompt="1"/>
          </p:nvPr>
        </p:nvSpPr>
        <p:spPr>
          <a:xfrm>
            <a:off x="237979" y="966906"/>
            <a:ext cx="8588033" cy="2123434"/>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
        <p:nvSpPr>
          <p:cNvPr id="13" name="Espace réservé pour une image  3"/>
          <p:cNvSpPr>
            <a:spLocks noGrp="1"/>
          </p:cNvSpPr>
          <p:nvPr>
            <p:ph type="pic" sz="quarter" idx="16" hasCustomPrompt="1"/>
          </p:nvPr>
        </p:nvSpPr>
        <p:spPr>
          <a:xfrm>
            <a:off x="309490" y="3411008"/>
            <a:ext cx="4168725" cy="2769130"/>
          </a:xfrm>
          <a:prstGeom prst="rect">
            <a:avLst/>
          </a:prstGeom>
        </p:spPr>
        <p:txBody>
          <a:bodyPr/>
          <a:lstStyle>
            <a:lvl1pPr marL="0" indent="0">
              <a:buNone/>
              <a:defRPr/>
            </a:lvl1pPr>
          </a:lstStyle>
          <a:p>
            <a:r>
              <a:rPr lang="ja-JP" altLang="en-US" dirty="0"/>
              <a:t>図</a:t>
            </a:r>
            <a:endParaRPr lang="en-US" dirty="0"/>
          </a:p>
        </p:txBody>
      </p:sp>
      <p:sp>
        <p:nvSpPr>
          <p:cNvPr id="14" name="Espace réservé du graphique 5"/>
          <p:cNvSpPr>
            <a:spLocks noGrp="1"/>
          </p:cNvSpPr>
          <p:nvPr>
            <p:ph type="chart" sz="quarter" idx="17" hasCustomPrompt="1"/>
          </p:nvPr>
        </p:nvSpPr>
        <p:spPr>
          <a:xfrm>
            <a:off x="4678974" y="3429000"/>
            <a:ext cx="4149968" cy="2751138"/>
          </a:xfrm>
          <a:prstGeom prst="rect">
            <a:avLst/>
          </a:prstGeom>
        </p:spPr>
        <p:txBody>
          <a:bodyPr/>
          <a:lstStyle>
            <a:lvl1pPr marL="0" indent="0">
              <a:buNone/>
              <a:defRPr/>
            </a:lvl1pPr>
          </a:lstStyle>
          <a:p>
            <a:r>
              <a:rPr lang="ja-JP" altLang="en-US" dirty="0"/>
              <a:t>グラフ</a:t>
            </a:r>
            <a:endParaRPr lang="en-US" dirty="0"/>
          </a:p>
        </p:txBody>
      </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2"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894002377"/>
      </p:ext>
    </p:extLst>
  </p:cSld>
  <p:clrMapOvr>
    <a:masterClrMapping/>
  </p:clrMapOvr>
  <p:hf hdr="0" ftr="0" dt="0"/>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テキスト＋図＋説明文">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2" name="Espace réservé pour une image  3"/>
          <p:cNvSpPr>
            <a:spLocks noGrp="1"/>
          </p:cNvSpPr>
          <p:nvPr>
            <p:ph type="pic" sz="quarter" idx="14" hasCustomPrompt="1"/>
          </p:nvPr>
        </p:nvSpPr>
        <p:spPr>
          <a:xfrm>
            <a:off x="309490" y="3429001"/>
            <a:ext cx="4168725" cy="2751138"/>
          </a:xfrm>
          <a:prstGeom prst="rect">
            <a:avLst/>
          </a:prstGeom>
        </p:spPr>
        <p:txBody>
          <a:bodyPr/>
          <a:lstStyle>
            <a:lvl1pPr marL="0" indent="0">
              <a:buNone/>
              <a:defRPr/>
            </a:lvl1pPr>
          </a:lstStyle>
          <a:p>
            <a:r>
              <a:rPr lang="ja-JP" altLang="en-US" dirty="0"/>
              <a:t>図</a:t>
            </a:r>
            <a:endParaRPr lang="en-US" dirty="0"/>
          </a:p>
        </p:txBody>
      </p:sp>
      <p:sp>
        <p:nvSpPr>
          <p:cNvPr id="15" name="コンテンツ プレースホルダー 2"/>
          <p:cNvSpPr>
            <a:spLocks noGrp="1"/>
          </p:cNvSpPr>
          <p:nvPr>
            <p:ph idx="15"/>
          </p:nvPr>
        </p:nvSpPr>
        <p:spPr>
          <a:xfrm>
            <a:off x="4678974" y="3429001"/>
            <a:ext cx="4149968" cy="2751138"/>
          </a:xfrm>
          <a:prstGeom prst="rect">
            <a:avLst/>
          </a:prstGeom>
        </p:spPr>
        <p:txBody>
          <a:bodyPr>
            <a:noAutofit/>
          </a:bodyPr>
          <a:lstStyle>
            <a:lvl1pPr marL="0" indent="0">
              <a:lnSpc>
                <a:spcPct val="100000"/>
              </a:lnSpc>
              <a:buFontTx/>
              <a:buNone/>
              <a:defRPr sz="1292">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13"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8" name="コンテンツ プレースホルダー 2"/>
          <p:cNvSpPr>
            <a:spLocks noGrp="1"/>
          </p:cNvSpPr>
          <p:nvPr>
            <p:ph idx="18" hasCustomPrompt="1"/>
          </p:nvPr>
        </p:nvSpPr>
        <p:spPr>
          <a:xfrm>
            <a:off x="237979" y="966906"/>
            <a:ext cx="8588033" cy="2123434"/>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Tree>
    <p:extLst>
      <p:ext uri="{BB962C8B-B14F-4D97-AF65-F5344CB8AC3E}">
        <p14:creationId xmlns:p14="http://schemas.microsoft.com/office/powerpoint/2010/main" val="625582278"/>
      </p:ext>
    </p:extLst>
  </p:cSld>
  <p:clrMapOvr>
    <a:masterClrMapping/>
  </p:clrMapOvr>
  <p:hf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53" name="正方形/長方形 52"/>
          <p:cNvSpPr/>
          <p:nvPr/>
        </p:nvSpPr>
        <p:spPr>
          <a:xfrm>
            <a:off x="-1" y="-2"/>
            <a:ext cx="9144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p:nvGrpSpPr>
        <p:grpSpPr>
          <a:xfrm rot="5400000">
            <a:off x="622580" y="3054580"/>
            <a:ext cx="326623" cy="397510"/>
            <a:chOff x="1802492" y="2931886"/>
            <a:chExt cx="400958" cy="487981"/>
          </a:xfrm>
        </p:grpSpPr>
        <p:sp>
          <p:nvSpPr>
            <p:cNvPr id="21" name="直角三角形 20"/>
            <p:cNvSpPr/>
            <p:nvPr/>
          </p:nvSpPr>
          <p:spPr>
            <a:xfrm>
              <a:off x="2002971" y="2931886"/>
              <a:ext cx="200479" cy="48798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22" name="直角三角形 21"/>
            <p:cNvSpPr/>
            <p:nvPr/>
          </p:nvSpPr>
          <p:spPr>
            <a:xfrm flipH="1">
              <a:off x="1802492" y="2931886"/>
              <a:ext cx="200479" cy="48798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grpSp>
      <p:cxnSp>
        <p:nvCxnSpPr>
          <p:cNvPr id="25" name="直線コネクタ 24"/>
          <p:cNvCxnSpPr/>
          <p:nvPr/>
        </p:nvCxnSpPr>
        <p:spPr>
          <a:xfrm>
            <a:off x="0" y="25400"/>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0" y="132644"/>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0" y="239888"/>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0" y="293510"/>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0" y="400754"/>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0" y="79022"/>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0" y="186266"/>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0" y="347132"/>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0" y="454376"/>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0" y="508000"/>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0" y="6375400"/>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0" y="6482644"/>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0" y="6589888"/>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0" y="6643510"/>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0" y="6750754"/>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0" y="6429022"/>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0" y="6536266"/>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0" y="6697132"/>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0" y="6804376"/>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0" y="6858000"/>
            <a:ext cx="9144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タイトル 1"/>
          <p:cNvSpPr>
            <a:spLocks noGrp="1"/>
          </p:cNvSpPr>
          <p:nvPr>
            <p:ph type="title" hasCustomPrompt="1"/>
          </p:nvPr>
        </p:nvSpPr>
        <p:spPr>
          <a:xfrm>
            <a:off x="1104898" y="2740118"/>
            <a:ext cx="7683503" cy="1205058"/>
          </a:xfrm>
        </p:spPr>
        <p:txBody>
          <a:bodyPr>
            <a:noAutofit/>
          </a:bodyPr>
          <a:lstStyle>
            <a:lvl1pPr marL="0" algn="l" defTabSz="844083" rtl="0" eaLnBrk="1" latinLnBrk="0" hangingPunct="1">
              <a:defRPr kumimoji="1" lang="ja-JP" altLang="en-US" sz="2954"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扉スライドのタイトル</a:t>
            </a:r>
          </a:p>
        </p:txBody>
      </p:sp>
      <p:sp>
        <p:nvSpPr>
          <p:cNvPr id="46" name="テキスト ボックス 45"/>
          <p:cNvSpPr txBox="1"/>
          <p:nvPr/>
        </p:nvSpPr>
        <p:spPr>
          <a:xfrm>
            <a:off x="0" y="2038423"/>
            <a:ext cx="1800492" cy="433196"/>
          </a:xfrm>
          <a:prstGeom prst="rect">
            <a:avLst/>
          </a:prstGeom>
          <a:noFill/>
        </p:spPr>
        <p:txBody>
          <a:bodyPr wrap="square" rtlCol="0">
            <a:spAutoFit/>
          </a:bodyPr>
          <a:lstStyle/>
          <a:p>
            <a:pPr algn="r"/>
            <a:r>
              <a:rPr lang="en-US" altLang="ja-JP" sz="2215" b="0" dirty="0">
                <a:solidFill>
                  <a:schemeClr val="accent3"/>
                </a:solidFill>
                <a:latin typeface="+mn-lt"/>
              </a:rPr>
              <a:t>CHAPTER</a:t>
            </a:r>
            <a:endParaRPr lang="ja-JP" altLang="en-US" sz="2215" b="0" dirty="0">
              <a:solidFill>
                <a:schemeClr val="accent3"/>
              </a:solidFill>
              <a:latin typeface="+mn-lt"/>
            </a:endParaRPr>
          </a:p>
        </p:txBody>
      </p:sp>
      <p:sp>
        <p:nvSpPr>
          <p:cNvPr id="47" name="テキスト プレースホルダー 21"/>
          <p:cNvSpPr>
            <a:spLocks noGrp="1"/>
          </p:cNvSpPr>
          <p:nvPr>
            <p:ph type="body" sz="quarter" idx="10" hasCustomPrompt="1"/>
          </p:nvPr>
        </p:nvSpPr>
        <p:spPr>
          <a:xfrm>
            <a:off x="1759269" y="2033499"/>
            <a:ext cx="822443" cy="584200"/>
          </a:xfrm>
          <a:prstGeom prst="rect">
            <a:avLst/>
          </a:prstGeom>
        </p:spPr>
        <p:txBody>
          <a:bodyPr>
            <a:noAutofit/>
          </a:bodyPr>
          <a:lstStyle>
            <a:lvl1pPr marL="0" indent="0">
              <a:buNone/>
              <a:defRPr kumimoji="1" lang="ja-JP" altLang="en-US" sz="2215" b="0" i="0" kern="1200" dirty="0">
                <a:solidFill>
                  <a:schemeClr val="accent3"/>
                </a:solidFill>
                <a:latin typeface="+mn-lt"/>
                <a:ea typeface="+mn-ea"/>
                <a:cs typeface="+mn-cs"/>
              </a:defRPr>
            </a:lvl1pPr>
          </a:lstStyle>
          <a:p>
            <a:pPr lvl="0"/>
            <a:r>
              <a:rPr kumimoji="1" lang="en-US" altLang="ja-JP" dirty="0"/>
              <a:t>#</a:t>
            </a:r>
            <a:endParaRPr kumimoji="1" lang="ja-JP" altLang="en-US" dirty="0"/>
          </a:p>
        </p:txBody>
      </p:sp>
      <p:cxnSp>
        <p:nvCxnSpPr>
          <p:cNvPr id="48" name="直線コネクタ 47"/>
          <p:cNvCxnSpPr/>
          <p:nvPr/>
        </p:nvCxnSpPr>
        <p:spPr>
          <a:xfrm>
            <a:off x="618010" y="2422074"/>
            <a:ext cx="149512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9"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ja-JP" altLang="en-US" sz="969" smtClean="0">
                <a:solidFill>
                  <a:schemeClr val="tx2"/>
                </a:solidFill>
              </a:defRPr>
            </a:lvl1pPr>
          </a:lstStyle>
          <a:p>
            <a:pPr>
              <a:defRPr/>
            </a:pPr>
            <a:fld id="{1C19066B-1224-43EC-A45D-852B71FC8EF6}" type="slidenum">
              <a:rPr lang="en-US" altLang="ja-JP" smtClean="0"/>
              <a:pPr>
                <a:defRPr/>
              </a:pPr>
              <a:t>‹#›</a:t>
            </a:fld>
            <a:endParaRPr lang="en-US" altLang="ja-JP" dirty="0"/>
          </a:p>
        </p:txBody>
      </p:sp>
      <p:pic>
        <p:nvPicPr>
          <p:cNvPr id="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375980" y="5898318"/>
            <a:ext cx="1415942" cy="308717"/>
          </a:xfrm>
          <a:prstGeom prst="rect">
            <a:avLst/>
          </a:prstGeom>
          <a:noFill/>
          <a:extLst>
            <a:ext uri="{909E8E84-426E-40DD-AFC4-6F175D3DCCD1}">
              <a14:hiddenFill xmlns:a14="http://schemas.microsoft.com/office/drawing/2010/main">
                <a:solidFill>
                  <a:srgbClr val="FFFFFF"/>
                </a:solidFill>
              </a14:hiddenFill>
            </a:ext>
          </a:extLst>
        </p:spPr>
      </p:pic>
      <p:sp>
        <p:nvSpPr>
          <p:cNvPr id="51" name="正方形/長方形 50"/>
          <p:cNvSpPr/>
          <p:nvPr/>
        </p:nvSpPr>
        <p:spPr>
          <a:xfrm>
            <a:off x="262062" y="6087605"/>
            <a:ext cx="1648208" cy="191719"/>
          </a:xfrm>
          <a:prstGeom prst="rect">
            <a:avLst/>
          </a:prstGeom>
        </p:spPr>
        <p:txBody>
          <a:bodyPr wrap="none">
            <a:spAutoFit/>
          </a:bodyPr>
          <a:lstStyle/>
          <a:p>
            <a:pPr defTabSz="911492" fontAlgn="base">
              <a:spcBef>
                <a:spcPct val="0"/>
              </a:spcBef>
              <a:spcAft>
                <a:spcPct val="0"/>
              </a:spcAft>
              <a:defRPr/>
            </a:pPr>
            <a:r>
              <a:rPr lang="en-US" altLang="ja-JP" sz="646" kern="0" dirty="0">
                <a:solidFill>
                  <a:schemeClr val="tx1">
                    <a:lumMod val="50000"/>
                    <a:lumOff val="50000"/>
                  </a:schemeClr>
                </a:solidFill>
              </a:rPr>
              <a:t>© 2016. NYK Group. All rights reserved.</a:t>
            </a:r>
          </a:p>
        </p:txBody>
      </p:sp>
    </p:spTree>
    <p:extLst>
      <p:ext uri="{BB962C8B-B14F-4D97-AF65-F5344CB8AC3E}">
        <p14:creationId xmlns:p14="http://schemas.microsoft.com/office/powerpoint/2010/main" val="7280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テキスト＋グラフ＋説明文">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3" name="コンテンツ プレースホルダー 2"/>
          <p:cNvSpPr>
            <a:spLocks noGrp="1"/>
          </p:cNvSpPr>
          <p:nvPr>
            <p:ph idx="15"/>
          </p:nvPr>
        </p:nvSpPr>
        <p:spPr>
          <a:xfrm>
            <a:off x="4678974" y="3429001"/>
            <a:ext cx="4149968" cy="2751138"/>
          </a:xfrm>
          <a:prstGeom prst="rect">
            <a:avLst/>
          </a:prstGeom>
        </p:spPr>
        <p:txBody>
          <a:bodyPr>
            <a:noAutofit/>
          </a:bodyPr>
          <a:lstStyle>
            <a:lvl1pPr marL="0" indent="0">
              <a:lnSpc>
                <a:spcPct val="100000"/>
              </a:lnSpc>
              <a:buFontTx/>
              <a:buNone/>
              <a:defRPr sz="1292">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14" name="Espace réservé du graphique 5"/>
          <p:cNvSpPr>
            <a:spLocks noGrp="1"/>
          </p:cNvSpPr>
          <p:nvPr>
            <p:ph type="chart" sz="quarter" idx="16" hasCustomPrompt="1"/>
          </p:nvPr>
        </p:nvSpPr>
        <p:spPr>
          <a:xfrm>
            <a:off x="300111" y="3429000"/>
            <a:ext cx="4160251" cy="2751138"/>
          </a:xfrm>
          <a:prstGeom prst="rect">
            <a:avLst/>
          </a:prstGeom>
        </p:spPr>
        <p:txBody>
          <a:bodyPr/>
          <a:lstStyle>
            <a:lvl1pPr marL="0" indent="0">
              <a:buNone/>
              <a:defRPr/>
            </a:lvl1pPr>
          </a:lstStyle>
          <a:p>
            <a:r>
              <a:rPr lang="ja-JP" altLang="en-US" dirty="0"/>
              <a:t>グラフ</a:t>
            </a:r>
            <a:endParaRPr lang="en-US" dirty="0"/>
          </a:p>
        </p:txBody>
      </p:sp>
      <p:sp>
        <p:nvSpPr>
          <p:cNvPr id="12"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7" name="コンテンツ プレースホルダー 2"/>
          <p:cNvSpPr>
            <a:spLocks noGrp="1"/>
          </p:cNvSpPr>
          <p:nvPr>
            <p:ph idx="18" hasCustomPrompt="1"/>
          </p:nvPr>
        </p:nvSpPr>
        <p:spPr>
          <a:xfrm>
            <a:off x="237979" y="966906"/>
            <a:ext cx="8588033" cy="2123434"/>
          </a:xfrm>
        </p:spPr>
        <p:txBody>
          <a:bodyPr>
            <a:noAutofit/>
          </a:bodyPr>
          <a:lstStyle>
            <a:lvl1pPr marL="0" indent="0" algn="l" defTabSz="633062" rtl="0" eaLnBrk="1" latinLnBrk="0" hangingPunct="1">
              <a:lnSpc>
                <a:spcPct val="100000"/>
              </a:lnSpc>
              <a:spcBef>
                <a:spcPts val="692"/>
              </a:spcBef>
              <a:buFontTx/>
              <a:buBlip>
                <a:blip r:embed="rId2"/>
              </a:buBlip>
              <a:defRPr kumimoji="1" lang="en-US" altLang="ja-JP" sz="1477" kern="1200" dirty="0" smtClean="0">
                <a:solidFill>
                  <a:schemeClr val="tx1"/>
                </a:solidFill>
                <a:latin typeface="メイリオ" panose="020B0604030504040204" pitchFamily="50" charset="-128"/>
                <a:ea typeface="メイリオ" panose="020B0604030504040204" pitchFamily="50" charset="-128"/>
                <a:cs typeface="+mn-cs"/>
              </a:defRPr>
            </a:lvl1pPr>
            <a:lvl2pPr>
              <a:lnSpc>
                <a:spcPct val="100000"/>
              </a:lnSpc>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413249" indent="-169989" algn="l" defTabSz="633062" rtl="0" eaLnBrk="1" latinLnBrk="0" hangingPunct="1">
              <a:lnSpc>
                <a:spcPct val="100000"/>
              </a:lnSpc>
              <a:spcBef>
                <a:spcPts val="346"/>
              </a:spcBef>
              <a:buFont typeface="Arial" panose="020B0604020202020204" pitchFamily="34" charset="0"/>
              <a:buChar cha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marL="263776" lvl="0" indent="-263776" algn="l" defTabSz="633062" rtl="0" eaLnBrk="1" latinLnBrk="0" hangingPunct="1">
              <a:lnSpc>
                <a:spcPct val="90000"/>
              </a:lnSpc>
              <a:spcBef>
                <a:spcPts val="692"/>
              </a:spcBef>
            </a:pPr>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marL="413249" lvl="2" indent="-169989" algn="l" defTabSz="633062" rtl="0" eaLnBrk="1" latinLnBrk="0" hangingPunct="1">
              <a:lnSpc>
                <a:spcPct val="90000"/>
              </a:lnSpc>
              <a:spcBef>
                <a:spcPts val="346"/>
              </a:spcBef>
              <a:buFont typeface="Arial" panose="020B0604020202020204" pitchFamily="34" charset="0"/>
              <a:buChar char="•"/>
            </a:pPr>
            <a:r>
              <a:rPr kumimoji="1" lang="ja-JP" altLang="en-US" dirty="0"/>
              <a:t>第三レベルテキスト　メイリオ　</a:t>
            </a:r>
            <a:r>
              <a:rPr kumimoji="1" lang="en-US" altLang="ja-JP" dirty="0"/>
              <a:t>12pt</a:t>
            </a:r>
          </a:p>
          <a:p>
            <a:pPr marL="413249" lvl="3" indent="-169989" algn="l" defTabSz="633062" rtl="0" eaLnBrk="1" latinLnBrk="0" hangingPunct="1">
              <a:lnSpc>
                <a:spcPct val="90000"/>
              </a:lnSpc>
              <a:spcBef>
                <a:spcPts val="346"/>
              </a:spcBef>
              <a:buFont typeface="Arial" panose="020B0604020202020204" pitchFamily="34" charset="0"/>
              <a:buChar char="•"/>
            </a:pPr>
            <a:r>
              <a:rPr kumimoji="1" lang="ja-JP" altLang="en-US" dirty="0"/>
              <a:t>第四レベルテキスト　メイリオ　</a:t>
            </a:r>
            <a:r>
              <a:rPr kumimoji="1" lang="en-US" altLang="ja-JP" dirty="0"/>
              <a:t>10.5pt</a:t>
            </a:r>
          </a:p>
        </p:txBody>
      </p:sp>
    </p:spTree>
    <p:extLst>
      <p:ext uri="{BB962C8B-B14F-4D97-AF65-F5344CB8AC3E}">
        <p14:creationId xmlns:p14="http://schemas.microsoft.com/office/powerpoint/2010/main" val="2161314837"/>
      </p:ext>
    </p:extLst>
  </p:cSld>
  <p:clrMapOvr>
    <a:masterClrMapping/>
  </p:clrMapOvr>
  <p:hf hdr="0" ftr="0" dt="0"/>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６　図">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9" name="Espace réservé pour une image  3"/>
          <p:cNvSpPr>
            <a:spLocks noGrp="1"/>
          </p:cNvSpPr>
          <p:nvPr>
            <p:ph type="pic" sz="quarter" idx="14" hasCustomPrompt="1"/>
          </p:nvPr>
        </p:nvSpPr>
        <p:spPr>
          <a:xfrm>
            <a:off x="321957" y="1119439"/>
            <a:ext cx="2658462" cy="1890568"/>
          </a:xfrm>
          <a:prstGeom prst="rect">
            <a:avLst/>
          </a:prstGeom>
        </p:spPr>
        <p:txBody>
          <a:bodyPr/>
          <a:lstStyle>
            <a:lvl1pPr marL="0" indent="0">
              <a:buNone/>
              <a:defRPr/>
            </a:lvl1pPr>
          </a:lstStyle>
          <a:p>
            <a:r>
              <a:rPr lang="ja-JP" altLang="en-US" dirty="0"/>
              <a:t>図</a:t>
            </a:r>
            <a:endParaRPr lang="en-US" dirty="0"/>
          </a:p>
        </p:txBody>
      </p:sp>
      <p:sp>
        <p:nvSpPr>
          <p:cNvPr id="10" name="Espace réservé pour une image  3"/>
          <p:cNvSpPr>
            <a:spLocks noGrp="1"/>
          </p:cNvSpPr>
          <p:nvPr>
            <p:ph type="pic" sz="quarter" idx="15" hasCustomPrompt="1"/>
          </p:nvPr>
        </p:nvSpPr>
        <p:spPr>
          <a:xfrm>
            <a:off x="3232913" y="1119439"/>
            <a:ext cx="2658462" cy="1890568"/>
          </a:xfrm>
          <a:prstGeom prst="rect">
            <a:avLst/>
          </a:prstGeom>
        </p:spPr>
        <p:txBody>
          <a:bodyPr/>
          <a:lstStyle>
            <a:lvl1pPr marL="0" indent="0">
              <a:buNone/>
              <a:defRPr/>
            </a:lvl1pPr>
          </a:lstStyle>
          <a:p>
            <a:r>
              <a:rPr lang="ja-JP" altLang="en-US" dirty="0"/>
              <a:t>図</a:t>
            </a:r>
            <a:endParaRPr lang="en-US" dirty="0"/>
          </a:p>
        </p:txBody>
      </p:sp>
      <p:sp>
        <p:nvSpPr>
          <p:cNvPr id="11" name="Espace réservé pour une image  3"/>
          <p:cNvSpPr>
            <a:spLocks noGrp="1"/>
          </p:cNvSpPr>
          <p:nvPr>
            <p:ph type="pic" sz="quarter" idx="17" hasCustomPrompt="1"/>
          </p:nvPr>
        </p:nvSpPr>
        <p:spPr>
          <a:xfrm>
            <a:off x="6143869" y="1119439"/>
            <a:ext cx="2658462" cy="1890568"/>
          </a:xfrm>
          <a:prstGeom prst="rect">
            <a:avLst/>
          </a:prstGeom>
        </p:spPr>
        <p:txBody>
          <a:bodyPr/>
          <a:lstStyle>
            <a:lvl1pPr marL="0" indent="0">
              <a:buNone/>
              <a:defRPr/>
            </a:lvl1pPr>
          </a:lstStyle>
          <a:p>
            <a:r>
              <a:rPr lang="ja-JP" altLang="en-US" dirty="0"/>
              <a:t>図</a:t>
            </a:r>
            <a:endParaRPr lang="en-US" dirty="0"/>
          </a:p>
        </p:txBody>
      </p:sp>
      <p:sp>
        <p:nvSpPr>
          <p:cNvPr id="12" name="Espace réservé pour une image  3"/>
          <p:cNvSpPr>
            <a:spLocks noGrp="1"/>
          </p:cNvSpPr>
          <p:nvPr>
            <p:ph type="pic" sz="quarter" idx="18" hasCustomPrompt="1"/>
          </p:nvPr>
        </p:nvSpPr>
        <p:spPr>
          <a:xfrm>
            <a:off x="321957" y="3759481"/>
            <a:ext cx="2658462" cy="1890568"/>
          </a:xfrm>
          <a:prstGeom prst="rect">
            <a:avLst/>
          </a:prstGeom>
        </p:spPr>
        <p:txBody>
          <a:bodyPr/>
          <a:lstStyle>
            <a:lvl1pPr marL="0" indent="0">
              <a:buNone/>
              <a:defRPr/>
            </a:lvl1pPr>
          </a:lstStyle>
          <a:p>
            <a:r>
              <a:rPr lang="ja-JP" altLang="en-US" dirty="0"/>
              <a:t>図</a:t>
            </a:r>
            <a:endParaRPr lang="en-US" dirty="0"/>
          </a:p>
        </p:txBody>
      </p:sp>
      <p:sp>
        <p:nvSpPr>
          <p:cNvPr id="13" name="Espace réservé pour une image  3"/>
          <p:cNvSpPr>
            <a:spLocks noGrp="1"/>
          </p:cNvSpPr>
          <p:nvPr>
            <p:ph type="pic" sz="quarter" idx="19" hasCustomPrompt="1"/>
          </p:nvPr>
        </p:nvSpPr>
        <p:spPr>
          <a:xfrm>
            <a:off x="3232913" y="3759481"/>
            <a:ext cx="2658462" cy="1890568"/>
          </a:xfrm>
          <a:prstGeom prst="rect">
            <a:avLst/>
          </a:prstGeom>
        </p:spPr>
        <p:txBody>
          <a:bodyPr/>
          <a:lstStyle>
            <a:lvl1pPr marL="0" indent="0">
              <a:buNone/>
              <a:defRPr/>
            </a:lvl1pPr>
          </a:lstStyle>
          <a:p>
            <a:r>
              <a:rPr lang="ja-JP" altLang="en-US" dirty="0"/>
              <a:t>図</a:t>
            </a:r>
            <a:endParaRPr lang="en-US" dirty="0"/>
          </a:p>
        </p:txBody>
      </p:sp>
      <p:sp>
        <p:nvSpPr>
          <p:cNvPr id="14" name="Espace réservé pour une image  3"/>
          <p:cNvSpPr>
            <a:spLocks noGrp="1"/>
          </p:cNvSpPr>
          <p:nvPr>
            <p:ph type="pic" sz="quarter" idx="20" hasCustomPrompt="1"/>
          </p:nvPr>
        </p:nvSpPr>
        <p:spPr>
          <a:xfrm>
            <a:off x="6143869" y="3759481"/>
            <a:ext cx="2658462" cy="1890568"/>
          </a:xfrm>
          <a:prstGeom prst="rect">
            <a:avLst/>
          </a:prstGeom>
        </p:spPr>
        <p:txBody>
          <a:bodyPr/>
          <a:lstStyle>
            <a:lvl1pPr marL="0" indent="0">
              <a:buNone/>
              <a:defRPr/>
            </a:lvl1pPr>
          </a:lstStyle>
          <a:p>
            <a:r>
              <a:rPr lang="ja-JP" altLang="en-US" dirty="0"/>
              <a:t>図</a:t>
            </a:r>
            <a:endParaRPr lang="en-US" dirty="0"/>
          </a:p>
        </p:txBody>
      </p:sp>
      <p:sp>
        <p:nvSpPr>
          <p:cNvPr id="15" name="コンテンツ プレースホルダー 2"/>
          <p:cNvSpPr>
            <a:spLocks noGrp="1"/>
          </p:cNvSpPr>
          <p:nvPr>
            <p:ph idx="21"/>
          </p:nvPr>
        </p:nvSpPr>
        <p:spPr>
          <a:xfrm>
            <a:off x="318366" y="3023418"/>
            <a:ext cx="2658462" cy="516678"/>
          </a:xfrm>
          <a:prstGeom prst="rect">
            <a:avLst/>
          </a:prstGeom>
        </p:spPr>
        <p:txBody>
          <a:bodyPr>
            <a:noAutofit/>
          </a:bodyPr>
          <a:lstStyle>
            <a:lvl1pPr marL="0" indent="0">
              <a:buFontTx/>
              <a:buNone/>
              <a:defRPr sz="969">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16" name="コンテンツ プレースホルダー 2"/>
          <p:cNvSpPr>
            <a:spLocks noGrp="1"/>
          </p:cNvSpPr>
          <p:nvPr>
            <p:ph idx="22"/>
          </p:nvPr>
        </p:nvSpPr>
        <p:spPr>
          <a:xfrm>
            <a:off x="3231499" y="3023418"/>
            <a:ext cx="2658462" cy="516678"/>
          </a:xfrm>
          <a:prstGeom prst="rect">
            <a:avLst/>
          </a:prstGeom>
        </p:spPr>
        <p:txBody>
          <a:bodyPr>
            <a:noAutofit/>
          </a:bodyPr>
          <a:lstStyle>
            <a:lvl1pPr marL="0" indent="0">
              <a:buFontTx/>
              <a:buNone/>
              <a:defRPr sz="969">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17" name="コンテンツ プレースホルダー 2"/>
          <p:cNvSpPr>
            <a:spLocks noGrp="1"/>
          </p:cNvSpPr>
          <p:nvPr>
            <p:ph idx="23"/>
          </p:nvPr>
        </p:nvSpPr>
        <p:spPr>
          <a:xfrm>
            <a:off x="6140384" y="3023418"/>
            <a:ext cx="2658462" cy="516678"/>
          </a:xfrm>
          <a:prstGeom prst="rect">
            <a:avLst/>
          </a:prstGeom>
        </p:spPr>
        <p:txBody>
          <a:bodyPr>
            <a:noAutofit/>
          </a:bodyPr>
          <a:lstStyle>
            <a:lvl1pPr marL="0" indent="0">
              <a:buFontTx/>
              <a:buNone/>
              <a:defRPr sz="969">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18" name="コンテンツ プレースホルダー 2"/>
          <p:cNvSpPr>
            <a:spLocks noGrp="1"/>
          </p:cNvSpPr>
          <p:nvPr>
            <p:ph idx="24"/>
          </p:nvPr>
        </p:nvSpPr>
        <p:spPr>
          <a:xfrm>
            <a:off x="318366" y="5663460"/>
            <a:ext cx="2658462" cy="516678"/>
          </a:xfrm>
          <a:prstGeom prst="rect">
            <a:avLst/>
          </a:prstGeom>
        </p:spPr>
        <p:txBody>
          <a:bodyPr>
            <a:noAutofit/>
          </a:bodyPr>
          <a:lstStyle>
            <a:lvl1pPr marL="0" indent="0">
              <a:buFontTx/>
              <a:buNone/>
              <a:defRPr sz="969">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23" name="コンテンツ プレースホルダー 2"/>
          <p:cNvSpPr>
            <a:spLocks noGrp="1"/>
          </p:cNvSpPr>
          <p:nvPr>
            <p:ph idx="25"/>
          </p:nvPr>
        </p:nvSpPr>
        <p:spPr>
          <a:xfrm>
            <a:off x="3231499" y="5663460"/>
            <a:ext cx="2658462" cy="516678"/>
          </a:xfrm>
          <a:prstGeom prst="rect">
            <a:avLst/>
          </a:prstGeom>
        </p:spPr>
        <p:txBody>
          <a:bodyPr>
            <a:noAutofit/>
          </a:bodyPr>
          <a:lstStyle>
            <a:lvl1pPr marL="0" indent="0">
              <a:buFontTx/>
              <a:buNone/>
              <a:defRPr sz="969">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24" name="コンテンツ プレースホルダー 2"/>
          <p:cNvSpPr>
            <a:spLocks noGrp="1"/>
          </p:cNvSpPr>
          <p:nvPr>
            <p:ph idx="26"/>
          </p:nvPr>
        </p:nvSpPr>
        <p:spPr>
          <a:xfrm>
            <a:off x="6140384" y="5663460"/>
            <a:ext cx="2658462" cy="516678"/>
          </a:xfrm>
          <a:prstGeom prst="rect">
            <a:avLst/>
          </a:prstGeom>
        </p:spPr>
        <p:txBody>
          <a:bodyPr>
            <a:noAutofit/>
          </a:bodyPr>
          <a:lstStyle>
            <a:lvl1pPr marL="0" indent="0">
              <a:buFontTx/>
              <a:buNone/>
              <a:defRPr sz="969">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25"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43321785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9"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8689418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ロゴスライド_免責有り">
    <p:spTree>
      <p:nvGrpSpPr>
        <p:cNvPr id="1" name=""/>
        <p:cNvGrpSpPr/>
        <p:nvPr/>
      </p:nvGrpSpPr>
      <p:grpSpPr>
        <a:xfrm>
          <a:off x="0" y="0"/>
          <a:ext cx="0" cy="0"/>
          <a:chOff x="0" y="0"/>
          <a:chExt cx="0" cy="0"/>
        </a:xfrm>
      </p:grpSpPr>
      <p:sp>
        <p:nvSpPr>
          <p:cNvPr id="4" name="正方形/長方形 3"/>
          <p:cNvSpPr/>
          <p:nvPr/>
        </p:nvSpPr>
        <p:spPr>
          <a:xfrm>
            <a:off x="-1" y="-2"/>
            <a:ext cx="9144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p:nvSpPr>
        <p:spPr>
          <a:xfrm>
            <a:off x="7540283" y="0"/>
            <a:ext cx="1603717"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kumimoji="1" lang="ja-JP" alt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70877" y="3232529"/>
            <a:ext cx="1802248" cy="39294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233516" y="6582731"/>
            <a:ext cx="1648208" cy="191719"/>
          </a:xfrm>
          <a:prstGeom prst="rect">
            <a:avLst/>
          </a:prstGeom>
        </p:spPr>
        <p:txBody>
          <a:bodyPr wrap="none">
            <a:spAutoFit/>
          </a:bodyPr>
          <a:lstStyle/>
          <a:p>
            <a:pPr defTabSz="911492" fontAlgn="base">
              <a:spcBef>
                <a:spcPct val="0"/>
              </a:spcBef>
              <a:spcAft>
                <a:spcPct val="0"/>
              </a:spcAft>
              <a:defRPr/>
            </a:pPr>
            <a:r>
              <a:rPr lang="en-US" altLang="ja-JP" sz="646" kern="0" dirty="0">
                <a:solidFill>
                  <a:schemeClr val="tx1">
                    <a:lumMod val="50000"/>
                    <a:lumOff val="50000"/>
                  </a:schemeClr>
                </a:solidFill>
              </a:rPr>
              <a:t>© 2016. NYK Group. All rights reserved.</a:t>
            </a:r>
          </a:p>
        </p:txBody>
      </p:sp>
      <p:sp>
        <p:nvSpPr>
          <p:cNvPr id="8" name="正方形/長方形 7"/>
          <p:cNvSpPr/>
          <p:nvPr/>
        </p:nvSpPr>
        <p:spPr>
          <a:xfrm>
            <a:off x="254977" y="6010444"/>
            <a:ext cx="5693898" cy="475900"/>
          </a:xfrm>
          <a:prstGeom prst="rect">
            <a:avLst/>
          </a:prstGeom>
        </p:spPr>
        <p:txBody>
          <a:bodyPr wrap="square">
            <a:spAutoFit/>
          </a:bodyPr>
          <a:lstStyle/>
          <a:p>
            <a:r>
              <a:rPr lang="en-US" altLang="ja-JP" sz="831" dirty="0"/>
              <a:t>Legal Disclaimer</a:t>
            </a:r>
            <a:br>
              <a:rPr lang="en-US" altLang="ja-JP" sz="831" dirty="0"/>
            </a:br>
            <a:r>
              <a:rPr lang="en-US" altLang="ja-JP" sz="831" dirty="0"/>
              <a:t>No part of this document shall be reproduced, stored in a retrieval system or transmitted in any form or by any means, electronic, mechanical, photocopying, recording or otherwise, without the prior written permission of NYK Line.</a:t>
            </a:r>
            <a:endParaRPr lang="ja-JP" altLang="en-US" sz="831" dirty="0"/>
          </a:p>
        </p:txBody>
      </p:sp>
      <p:sp>
        <p:nvSpPr>
          <p:cNvPr id="9" name="正方形/長方形 8"/>
          <p:cNvSpPr/>
          <p:nvPr/>
        </p:nvSpPr>
        <p:spPr>
          <a:xfrm>
            <a:off x="258102" y="5702668"/>
            <a:ext cx="5693898" cy="291105"/>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46" dirty="0">
                <a:latin typeface="+mn-ea"/>
                <a:ea typeface="+mn-ea"/>
              </a:rPr>
              <a:t>免責事項</a:t>
            </a:r>
            <a:br>
              <a:rPr lang="ja-JP" altLang="en-US" sz="646" dirty="0">
                <a:latin typeface="+mn-ea"/>
                <a:ea typeface="+mn-ea"/>
              </a:rPr>
            </a:br>
            <a:r>
              <a:rPr lang="ja-JP" altLang="en-US" sz="646" dirty="0">
                <a:latin typeface="+mn-ea"/>
                <a:ea typeface="+mn-ea"/>
              </a:rPr>
              <a:t>本資料は、電子的または機械的な方法を問わず、当社の書面による承諾を得ることなく複製又は頒布等を行わないようお願いします。</a:t>
            </a:r>
          </a:p>
        </p:txBody>
      </p:sp>
    </p:spTree>
    <p:extLst>
      <p:ext uri="{BB962C8B-B14F-4D97-AF65-F5344CB8AC3E}">
        <p14:creationId xmlns:p14="http://schemas.microsoft.com/office/powerpoint/2010/main" val="35662791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3" name="正方形/長方形 2"/>
          <p:cNvSpPr/>
          <p:nvPr/>
        </p:nvSpPr>
        <p:spPr>
          <a:xfrm>
            <a:off x="-1" y="-2"/>
            <a:ext cx="9144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p:nvSpPr>
        <p:spPr>
          <a:xfrm>
            <a:off x="7540283" y="0"/>
            <a:ext cx="1603717"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233516" y="6582731"/>
            <a:ext cx="1648208" cy="191719"/>
          </a:xfrm>
          <a:prstGeom prst="rect">
            <a:avLst/>
          </a:prstGeom>
        </p:spPr>
        <p:txBody>
          <a:bodyPr wrap="none">
            <a:spAutoFit/>
          </a:bodyPr>
          <a:lstStyle/>
          <a:p>
            <a:pPr defTabSz="911492" fontAlgn="base">
              <a:spcBef>
                <a:spcPct val="0"/>
              </a:spcBef>
              <a:spcAft>
                <a:spcPct val="0"/>
              </a:spcAft>
              <a:defRPr/>
            </a:pPr>
            <a:r>
              <a:rPr lang="en-US" altLang="ja-JP" sz="646" kern="0" dirty="0">
                <a:solidFill>
                  <a:schemeClr val="tx1">
                    <a:lumMod val="50000"/>
                    <a:lumOff val="50000"/>
                  </a:schemeClr>
                </a:solidFill>
              </a:rPr>
              <a:t>© 2016. NYK Group. All rights reserved.</a:t>
            </a:r>
          </a:p>
        </p:txBody>
      </p:sp>
    </p:spTree>
    <p:extLst>
      <p:ext uri="{BB962C8B-B14F-4D97-AF65-F5344CB8AC3E}">
        <p14:creationId xmlns:p14="http://schemas.microsoft.com/office/powerpoint/2010/main" val="113994761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AA7FAF08-85AC-4902-86B9-980C1A63800A}" type="slidenum">
              <a:rPr lang="en-US" altLang="ja-JP"/>
              <a:pPr>
                <a:defRPr/>
              </a:pPr>
              <a:t>‹#›</a:t>
            </a:fld>
            <a:endParaRPr lang="en-US" altLang="ja-JP" dirty="0"/>
          </a:p>
        </p:txBody>
      </p:sp>
    </p:spTree>
    <p:extLst>
      <p:ext uri="{BB962C8B-B14F-4D97-AF65-F5344CB8AC3E}">
        <p14:creationId xmlns:p14="http://schemas.microsoft.com/office/powerpoint/2010/main" val="6738813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848808E0-6999-4F1E-8A40-0A52B46704D9}" type="slidenum">
              <a:rPr lang="en-US" altLang="ja-JP"/>
              <a:pPr>
                <a:defRPr/>
              </a:pPr>
              <a:t>‹#›</a:t>
            </a:fld>
            <a:endParaRPr lang="en-US" altLang="ja-JP" dirty="0"/>
          </a:p>
        </p:txBody>
      </p:sp>
    </p:spTree>
    <p:extLst>
      <p:ext uri="{BB962C8B-B14F-4D97-AF65-F5344CB8AC3E}">
        <p14:creationId xmlns:p14="http://schemas.microsoft.com/office/powerpoint/2010/main" val="142437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grpSp>
        <p:nvGrpSpPr>
          <p:cNvPr id="2" name="グループ化 1"/>
          <p:cNvGrpSpPr/>
          <p:nvPr/>
        </p:nvGrpSpPr>
        <p:grpSpPr>
          <a:xfrm>
            <a:off x="-1" y="-2"/>
            <a:ext cx="9144001" cy="6858001"/>
            <a:chOff x="-2" y="-2"/>
            <a:chExt cx="9906001" cy="6858001"/>
          </a:xfrm>
        </p:grpSpPr>
        <p:sp>
          <p:nvSpPr>
            <p:cNvPr id="6" name="正方形/長方形 5"/>
            <p:cNvSpPr/>
            <p:nvPr userDrawn="1"/>
          </p:nvSpPr>
          <p:spPr>
            <a:xfrm>
              <a:off x="-2" y="-2"/>
              <a:ext cx="9906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251276" y="141929"/>
              <a:ext cx="1282533" cy="25812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25" name="Espace réservé du texte 3"/>
          <p:cNvSpPr>
            <a:spLocks noGrp="1"/>
          </p:cNvSpPr>
          <p:nvPr>
            <p:ph type="body" sz="quarter" idx="13" hasCustomPrompt="1"/>
          </p:nvPr>
        </p:nvSpPr>
        <p:spPr>
          <a:xfrm>
            <a:off x="2237174" y="1114425"/>
            <a:ext cx="6591768" cy="5065714"/>
          </a:xfrm>
          <a:prstGeom prst="rect">
            <a:avLst/>
          </a:prstGeom>
        </p:spPr>
        <p:txBody>
          <a:bodyPr anchor="ctr">
            <a:noAutofit/>
          </a:bodyPr>
          <a:lstStyle>
            <a:lvl1pPr marL="332316" indent="-332651">
              <a:lnSpc>
                <a:spcPct val="100000"/>
              </a:lnSpc>
              <a:spcBef>
                <a:spcPts val="1662"/>
              </a:spcBef>
              <a:buFont typeface="+mj-lt"/>
              <a:buAutoNum type="arabicPeriod"/>
              <a:defRPr sz="1846" b="1">
                <a:solidFill>
                  <a:schemeClr val="tx2"/>
                </a:solidFill>
                <a:latin typeface="+mj-ea"/>
                <a:ea typeface="+mj-ea"/>
              </a:defRPr>
            </a:lvl1pPr>
            <a:lvl2pPr marL="332650" indent="0">
              <a:lnSpc>
                <a:spcPct val="100000"/>
              </a:lnSpc>
              <a:spcBef>
                <a:spcPts val="554"/>
              </a:spcBef>
              <a:buFont typeface="Wingdings" panose="05000000000000000000" pitchFamily="2" charset="2"/>
              <a:buNone/>
              <a:defRPr sz="1292">
                <a:solidFill>
                  <a:schemeClr val="tx1">
                    <a:lumMod val="90000"/>
                    <a:lumOff val="10000"/>
                  </a:schemeClr>
                </a:solidFill>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ja-JP" altLang="en-US" dirty="0"/>
              <a:t>目次</a:t>
            </a:r>
            <a:endParaRPr lang="fr-FR" dirty="0"/>
          </a:p>
        </p:txBody>
      </p:sp>
      <p:sp>
        <p:nvSpPr>
          <p:cNvPr id="26" name="ZoneTexte 8"/>
          <p:cNvSpPr txBox="1"/>
          <p:nvPr/>
        </p:nvSpPr>
        <p:spPr>
          <a:xfrm>
            <a:off x="271030" y="3388297"/>
            <a:ext cx="1295173" cy="603691"/>
          </a:xfrm>
          <a:prstGeom prst="rect">
            <a:avLst/>
          </a:prstGeom>
          <a:noFill/>
        </p:spPr>
        <p:txBody>
          <a:bodyPr wrap="square" rtlCol="0" anchor="ctr">
            <a:spAutoFit/>
          </a:bodyPr>
          <a:lstStyle/>
          <a:p>
            <a:pPr algn="ctr"/>
            <a:r>
              <a:rPr lang="ja-JP" altLang="en-US" sz="3323" b="0" dirty="0">
                <a:solidFill>
                  <a:schemeClr val="accent4"/>
                </a:solidFill>
              </a:rPr>
              <a:t>目次</a:t>
            </a:r>
            <a:endParaRPr lang="en-US" sz="3323" b="0" dirty="0">
              <a:solidFill>
                <a:schemeClr val="accent4"/>
              </a:solidFill>
            </a:endParaRPr>
          </a:p>
        </p:txBody>
      </p:sp>
      <p:cxnSp>
        <p:nvCxnSpPr>
          <p:cNvPr id="27" name="Connecteur droit 10"/>
          <p:cNvCxnSpPr/>
          <p:nvPr/>
        </p:nvCxnSpPr>
        <p:spPr>
          <a:xfrm>
            <a:off x="1861932" y="1224794"/>
            <a:ext cx="0" cy="482366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33516" y="6582731"/>
            <a:ext cx="1648208" cy="191719"/>
          </a:xfrm>
          <a:prstGeom prst="rect">
            <a:avLst/>
          </a:prstGeom>
        </p:spPr>
        <p:txBody>
          <a:bodyPr wrap="none">
            <a:spAutoFit/>
          </a:bodyPr>
          <a:lstStyle/>
          <a:p>
            <a:pPr defTabSz="911492" fontAlgn="base">
              <a:spcBef>
                <a:spcPct val="0"/>
              </a:spcBef>
              <a:spcAft>
                <a:spcPct val="0"/>
              </a:spcAft>
              <a:defRPr/>
            </a:pPr>
            <a:r>
              <a:rPr lang="en-US" altLang="ja-JP" sz="646" kern="0" dirty="0">
                <a:solidFill>
                  <a:schemeClr val="tx1">
                    <a:lumMod val="50000"/>
                    <a:lumOff val="50000"/>
                  </a:schemeClr>
                </a:solidFill>
              </a:rPr>
              <a:t>© 2016. NYK Group. All rights reserved.</a:t>
            </a:r>
          </a:p>
        </p:txBody>
      </p:sp>
    </p:spTree>
    <p:extLst>
      <p:ext uri="{BB962C8B-B14F-4D97-AF65-F5344CB8AC3E}">
        <p14:creationId xmlns:p14="http://schemas.microsoft.com/office/powerpoint/2010/main" val="38035133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目次サイズ１">
    <p:spTree>
      <p:nvGrpSpPr>
        <p:cNvPr id="1" name=""/>
        <p:cNvGrpSpPr/>
        <p:nvPr/>
      </p:nvGrpSpPr>
      <p:grpSpPr>
        <a:xfrm>
          <a:off x="0" y="0"/>
          <a:ext cx="0" cy="0"/>
          <a:chOff x="0" y="0"/>
          <a:chExt cx="0" cy="0"/>
        </a:xfrm>
      </p:grpSpPr>
      <p:grpSp>
        <p:nvGrpSpPr>
          <p:cNvPr id="6" name="グループ化 5"/>
          <p:cNvGrpSpPr/>
          <p:nvPr/>
        </p:nvGrpSpPr>
        <p:grpSpPr>
          <a:xfrm>
            <a:off x="-1" y="-2"/>
            <a:ext cx="9144001" cy="6858001"/>
            <a:chOff x="-2" y="-2"/>
            <a:chExt cx="9906001" cy="6858001"/>
          </a:xfrm>
        </p:grpSpPr>
        <p:sp>
          <p:nvSpPr>
            <p:cNvPr id="7" name="正方形/長方形 6"/>
            <p:cNvSpPr/>
            <p:nvPr userDrawn="1"/>
          </p:nvSpPr>
          <p:spPr>
            <a:xfrm>
              <a:off x="-2" y="-2"/>
              <a:ext cx="9906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251276" y="141929"/>
              <a:ext cx="1282533" cy="25812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9" name="ZoneTexte 8"/>
          <p:cNvSpPr txBox="1"/>
          <p:nvPr/>
        </p:nvSpPr>
        <p:spPr>
          <a:xfrm>
            <a:off x="169222" y="3416670"/>
            <a:ext cx="1723875" cy="546945"/>
          </a:xfrm>
          <a:prstGeom prst="rect">
            <a:avLst/>
          </a:prstGeom>
          <a:noFill/>
        </p:spPr>
        <p:txBody>
          <a:bodyPr wrap="square" rtlCol="0" anchor="ctr">
            <a:spAutoFit/>
          </a:bodyPr>
          <a:lstStyle/>
          <a:p>
            <a:pPr algn="ctr"/>
            <a:r>
              <a:rPr lang="en-US" altLang="ja-JP" sz="2954" b="0" dirty="0">
                <a:solidFill>
                  <a:schemeClr val="accent4"/>
                </a:solidFill>
              </a:rPr>
              <a:t>Contents</a:t>
            </a:r>
            <a:endParaRPr lang="en-US" sz="2954" b="0" dirty="0">
              <a:solidFill>
                <a:schemeClr val="accent4"/>
              </a:solidFill>
            </a:endParaRPr>
          </a:p>
        </p:txBody>
      </p:sp>
      <p:cxnSp>
        <p:nvCxnSpPr>
          <p:cNvPr id="11" name="Connecteur droit 10"/>
          <p:cNvCxnSpPr/>
          <p:nvPr/>
        </p:nvCxnSpPr>
        <p:spPr>
          <a:xfrm>
            <a:off x="1861932" y="1224794"/>
            <a:ext cx="0" cy="482366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Espace réservé du texte 3"/>
          <p:cNvSpPr>
            <a:spLocks noGrp="1"/>
          </p:cNvSpPr>
          <p:nvPr>
            <p:ph type="body" sz="quarter" idx="13" hasCustomPrompt="1"/>
          </p:nvPr>
        </p:nvSpPr>
        <p:spPr>
          <a:xfrm>
            <a:off x="2237174" y="1114425"/>
            <a:ext cx="6591768" cy="5065714"/>
          </a:xfrm>
          <a:prstGeom prst="rect">
            <a:avLst/>
          </a:prstGeom>
        </p:spPr>
        <p:txBody>
          <a:bodyPr anchor="ctr">
            <a:noAutofit/>
          </a:bodyPr>
          <a:lstStyle>
            <a:lvl1pPr marL="332316" indent="-332651">
              <a:lnSpc>
                <a:spcPct val="100000"/>
              </a:lnSpc>
              <a:spcBef>
                <a:spcPts val="1662"/>
              </a:spcBef>
              <a:buFont typeface="+mj-lt"/>
              <a:buAutoNum type="arabicPeriod"/>
              <a:defRPr sz="1846" b="1">
                <a:solidFill>
                  <a:schemeClr val="tx2"/>
                </a:solidFill>
                <a:latin typeface="+mj-ea"/>
                <a:ea typeface="+mj-ea"/>
              </a:defRPr>
            </a:lvl1pPr>
            <a:lvl2pPr marL="332650" indent="0">
              <a:lnSpc>
                <a:spcPct val="100000"/>
              </a:lnSpc>
              <a:spcBef>
                <a:spcPts val="554"/>
              </a:spcBef>
              <a:buFont typeface="Wingdings" panose="05000000000000000000" pitchFamily="2" charset="2"/>
              <a:buNone/>
              <a:defRPr sz="1292">
                <a:solidFill>
                  <a:schemeClr val="tx1">
                    <a:lumMod val="90000"/>
                    <a:lumOff val="10000"/>
                  </a:schemeClr>
                </a:solidFill>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ja-JP" altLang="en-US" dirty="0"/>
              <a:t>目次</a:t>
            </a:r>
            <a:endParaRPr lang="fr-FR" dirty="0"/>
          </a:p>
        </p:txBody>
      </p:sp>
      <p:sp>
        <p:nvSpPr>
          <p:cNvPr id="12" name="正方形/長方形 11"/>
          <p:cNvSpPr/>
          <p:nvPr/>
        </p:nvSpPr>
        <p:spPr>
          <a:xfrm>
            <a:off x="233516" y="6582731"/>
            <a:ext cx="1648208" cy="191719"/>
          </a:xfrm>
          <a:prstGeom prst="rect">
            <a:avLst/>
          </a:prstGeom>
        </p:spPr>
        <p:txBody>
          <a:bodyPr wrap="none">
            <a:spAutoFit/>
          </a:bodyPr>
          <a:lstStyle/>
          <a:p>
            <a:pPr defTabSz="911492" fontAlgn="base">
              <a:spcBef>
                <a:spcPct val="0"/>
              </a:spcBef>
              <a:spcAft>
                <a:spcPct val="0"/>
              </a:spcAft>
              <a:defRPr/>
            </a:pPr>
            <a:r>
              <a:rPr lang="en-US" altLang="ja-JP" sz="646" kern="0" dirty="0">
                <a:solidFill>
                  <a:schemeClr val="tx1">
                    <a:lumMod val="50000"/>
                    <a:lumOff val="50000"/>
                  </a:schemeClr>
                </a:solidFill>
              </a:rPr>
              <a:t>© 2016. NYK Group. All rights reserved.</a:t>
            </a:r>
          </a:p>
        </p:txBody>
      </p:sp>
    </p:spTree>
    <p:extLst>
      <p:ext uri="{BB962C8B-B14F-4D97-AF65-F5344CB8AC3E}">
        <p14:creationId xmlns:p14="http://schemas.microsoft.com/office/powerpoint/2010/main" val="37659201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テキストのみ">
    <p:spTree>
      <p:nvGrpSpPr>
        <p:cNvPr id="1" name=""/>
        <p:cNvGrpSpPr/>
        <p:nvPr/>
      </p:nvGrpSpPr>
      <p:grpSpPr>
        <a:xfrm>
          <a:off x="0" y="0"/>
          <a:ext cx="0" cy="0"/>
          <a:chOff x="0" y="0"/>
          <a:chExt cx="0" cy="0"/>
        </a:xfrm>
      </p:grpSpPr>
      <p:sp>
        <p:nvSpPr>
          <p:cNvPr id="14" name="テキスト プレースホルダー 3"/>
          <p:cNvSpPr>
            <a:spLocks noGrp="1"/>
          </p:cNvSpPr>
          <p:nvPr>
            <p:ph idx="13"/>
          </p:nvPr>
        </p:nvSpPr>
        <p:spPr>
          <a:xfrm>
            <a:off x="237979" y="964883"/>
            <a:ext cx="8581584" cy="5235714"/>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2" name="タイトル 1"/>
          <p:cNvSpPr>
            <a:spLocks noGrp="1"/>
          </p:cNvSpPr>
          <p:nvPr>
            <p:ph type="title"/>
          </p:nvPr>
        </p:nvSpPr>
        <p:spPr>
          <a:xfrm>
            <a:off x="228601" y="160575"/>
            <a:ext cx="7431981"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Tree>
    <p:extLst>
      <p:ext uri="{BB962C8B-B14F-4D97-AF65-F5344CB8AC3E}">
        <p14:creationId xmlns:p14="http://schemas.microsoft.com/office/powerpoint/2010/main" val="30597129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リード文＋グラフ">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0" name="Espace réservé du graphique 5"/>
          <p:cNvSpPr>
            <a:spLocks noGrp="1"/>
          </p:cNvSpPr>
          <p:nvPr>
            <p:ph type="chart" sz="quarter" idx="13" hasCustomPrompt="1"/>
          </p:nvPr>
        </p:nvSpPr>
        <p:spPr>
          <a:xfrm>
            <a:off x="318868" y="1979801"/>
            <a:ext cx="8510074" cy="4200337"/>
          </a:xfrm>
          <a:prstGeom prst="rect">
            <a:avLst/>
          </a:prstGeom>
        </p:spPr>
        <p:txBody>
          <a:bodyPr/>
          <a:lstStyle>
            <a:lvl1pPr marL="0" indent="0">
              <a:buNone/>
              <a:defRPr/>
            </a:lvl1pPr>
          </a:lstStyle>
          <a:p>
            <a:r>
              <a:rPr lang="ja-JP" altLang="en-US" dirty="0"/>
              <a:t>グラフ</a:t>
            </a:r>
            <a:endParaRPr lang="en-US" dirty="0"/>
          </a:p>
        </p:txBody>
      </p:sp>
      <p:sp>
        <p:nvSpPr>
          <p:cNvPr id="12" name="コンテンツ プレースホルダー 2"/>
          <p:cNvSpPr>
            <a:spLocks noGrp="1"/>
          </p:cNvSpPr>
          <p:nvPr>
            <p:ph idx="14"/>
          </p:nvPr>
        </p:nvSpPr>
        <p:spPr>
          <a:xfrm>
            <a:off x="222149" y="977573"/>
            <a:ext cx="8630301" cy="639987"/>
          </a:xfrm>
          <a:prstGeom prst="rect">
            <a:avLst/>
          </a:prstGeom>
        </p:spPr>
        <p:txBody>
          <a:bodyPr>
            <a:noAutofit/>
          </a:bodyPr>
          <a:lstStyle>
            <a:lvl1pPr marL="0" indent="0">
              <a:lnSpc>
                <a:spcPct val="100000"/>
              </a:lnSpc>
              <a:buFontTx/>
              <a:buNone/>
              <a:defRPr sz="1108">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11"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3682122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リード文＋図">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1" name="Espace réservé pour une image  3"/>
          <p:cNvSpPr>
            <a:spLocks noGrp="1"/>
          </p:cNvSpPr>
          <p:nvPr>
            <p:ph type="pic" sz="quarter" idx="14" hasCustomPrompt="1"/>
          </p:nvPr>
        </p:nvSpPr>
        <p:spPr>
          <a:xfrm>
            <a:off x="317989" y="1967123"/>
            <a:ext cx="8510953" cy="4202113"/>
          </a:xfrm>
          <a:prstGeom prst="rect">
            <a:avLst/>
          </a:prstGeom>
        </p:spPr>
        <p:txBody>
          <a:bodyPr/>
          <a:lstStyle>
            <a:lvl1pPr marL="0" indent="0">
              <a:buNone/>
              <a:defRPr/>
            </a:lvl1pPr>
          </a:lstStyle>
          <a:p>
            <a:r>
              <a:rPr lang="ja-JP" altLang="en-US" dirty="0"/>
              <a:t>図</a:t>
            </a:r>
            <a:endParaRPr lang="en-US" dirty="0"/>
          </a:p>
        </p:txBody>
      </p:sp>
      <p:sp>
        <p:nvSpPr>
          <p:cNvPr id="12" name="コンテンツ プレースホルダー 2"/>
          <p:cNvSpPr>
            <a:spLocks noGrp="1"/>
          </p:cNvSpPr>
          <p:nvPr>
            <p:ph idx="15"/>
          </p:nvPr>
        </p:nvSpPr>
        <p:spPr>
          <a:xfrm>
            <a:off x="222149" y="977573"/>
            <a:ext cx="8630301" cy="639987"/>
          </a:xfrm>
          <a:prstGeom prst="rect">
            <a:avLst/>
          </a:prstGeom>
        </p:spPr>
        <p:txBody>
          <a:bodyPr>
            <a:noAutofit/>
          </a:bodyPr>
          <a:lstStyle>
            <a:lvl1pPr marL="0" indent="0">
              <a:lnSpc>
                <a:spcPct val="100000"/>
              </a:lnSpc>
              <a:buFontTx/>
              <a:buNone/>
              <a:defRPr sz="1108">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13"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92250777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リード文＋表">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2" name="Espace réservé du tableau 3"/>
          <p:cNvSpPr>
            <a:spLocks noGrp="1"/>
          </p:cNvSpPr>
          <p:nvPr>
            <p:ph type="tbl" sz="quarter" idx="13" hasCustomPrompt="1"/>
          </p:nvPr>
        </p:nvSpPr>
        <p:spPr>
          <a:xfrm>
            <a:off x="318868" y="1933998"/>
            <a:ext cx="8506265" cy="4246141"/>
          </a:xfrm>
          <a:prstGeom prst="rect">
            <a:avLst/>
          </a:prstGeom>
        </p:spPr>
        <p:txBody>
          <a:bodyPr/>
          <a:lstStyle>
            <a:lvl1pPr marL="0" indent="0">
              <a:buNone/>
              <a:defRPr/>
            </a:lvl1pPr>
          </a:lstStyle>
          <a:p>
            <a:r>
              <a:rPr lang="ja-JP" altLang="en-US" dirty="0"/>
              <a:t>表</a:t>
            </a:r>
            <a:endParaRPr lang="en-US" dirty="0"/>
          </a:p>
        </p:txBody>
      </p:sp>
      <p:sp>
        <p:nvSpPr>
          <p:cNvPr id="11" name="コンテンツ プレースホルダー 2"/>
          <p:cNvSpPr>
            <a:spLocks noGrp="1"/>
          </p:cNvSpPr>
          <p:nvPr>
            <p:ph idx="14"/>
          </p:nvPr>
        </p:nvSpPr>
        <p:spPr>
          <a:xfrm>
            <a:off x="222149" y="977573"/>
            <a:ext cx="8630301" cy="639987"/>
          </a:xfrm>
          <a:prstGeom prst="rect">
            <a:avLst/>
          </a:prstGeom>
        </p:spPr>
        <p:txBody>
          <a:bodyPr>
            <a:noAutofit/>
          </a:bodyPr>
          <a:lstStyle>
            <a:lvl1pPr marL="0" indent="0">
              <a:lnSpc>
                <a:spcPct val="100000"/>
              </a:lnSpc>
              <a:buFontTx/>
              <a:buNone/>
              <a:defRPr sz="1108">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p:txBody>
      </p:sp>
      <p:sp>
        <p:nvSpPr>
          <p:cNvPr id="14"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22452835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縦２　テキスト+テキスト">
    <p:spTree>
      <p:nvGrpSpPr>
        <p:cNvPr id="1" name=""/>
        <p:cNvGrpSpPr/>
        <p:nvPr/>
      </p:nvGrpSpPr>
      <p:grpSpPr>
        <a:xfrm>
          <a:off x="0" y="0"/>
          <a:ext cx="0" cy="0"/>
          <a:chOff x="0" y="0"/>
          <a:chExt cx="0" cy="0"/>
        </a:xfrm>
      </p:grpSpPr>
      <p:sp>
        <p:nvSpPr>
          <p:cNvPr id="26" name="テキスト プレースホルダー 3"/>
          <p:cNvSpPr>
            <a:spLocks noGrp="1"/>
          </p:cNvSpPr>
          <p:nvPr>
            <p:ph idx="14"/>
          </p:nvPr>
        </p:nvSpPr>
        <p:spPr>
          <a:xfrm>
            <a:off x="235657" y="967399"/>
            <a:ext cx="4125328" cy="5235714"/>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5" name="スライド番号プレースホルダー 4"/>
          <p:cNvSpPr>
            <a:spLocks noGrp="1"/>
          </p:cNvSpPr>
          <p:nvPr>
            <p:ph type="sldNum" sz="quarter" idx="12"/>
          </p:nvPr>
        </p:nvSpPr>
        <p:spPr>
          <a:xfrm>
            <a:off x="7044883" y="6518799"/>
            <a:ext cx="2057400" cy="365125"/>
          </a:xfrm>
        </p:spPr>
        <p:txBody>
          <a:bodyPr vert="horz" lIns="91440" tIns="45720" rIns="91440" bIns="45720" rtlCol="0" anchor="ctr"/>
          <a:lstStyle>
            <a:lvl1pPr>
              <a:defRPr lang="en-US" altLang="ja-JP" smtClean="0"/>
            </a:lvl1pPr>
          </a:lstStyle>
          <a:p>
            <a:pPr>
              <a:defRPr/>
            </a:pPr>
            <a:fld id="{1C19066B-1224-43EC-A45D-852B71FC8EF6}" type="slidenum">
              <a:rPr lang="en-US" altLang="ja-JP" smtClean="0"/>
              <a:pPr>
                <a:defRPr/>
              </a:pPr>
              <a:t>‹#›</a:t>
            </a:fld>
            <a:endParaRPr lang="en-US" altLang="ja-JP" dirty="0"/>
          </a:p>
        </p:txBody>
      </p:sp>
      <p:sp>
        <p:nvSpPr>
          <p:cNvPr id="11" name="タイトル 1"/>
          <p:cNvSpPr>
            <a:spLocks noGrp="1"/>
          </p:cNvSpPr>
          <p:nvPr>
            <p:ph type="title"/>
          </p:nvPr>
        </p:nvSpPr>
        <p:spPr>
          <a:xfrm>
            <a:off x="228601" y="160575"/>
            <a:ext cx="7359460" cy="562168"/>
          </a:xfrm>
        </p:spPr>
        <p:txBody>
          <a:bodyPr>
            <a:normAutofit/>
          </a:bodyPr>
          <a:lstStyle>
            <a:lvl1pPr marL="0" algn="l" defTabSz="844083" rtl="0" eaLnBrk="1" latinLnBrk="0" hangingPunct="1">
              <a:defRPr kumimoji="1" lang="ja-JP" altLang="en-US" sz="1846" b="1" kern="12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32" name="テキスト プレースホルダー 3"/>
          <p:cNvSpPr>
            <a:spLocks noGrp="1"/>
          </p:cNvSpPr>
          <p:nvPr>
            <p:ph idx="15"/>
          </p:nvPr>
        </p:nvSpPr>
        <p:spPr>
          <a:xfrm>
            <a:off x="4700685" y="967399"/>
            <a:ext cx="4125328" cy="5235714"/>
          </a:xfrm>
          <a:prstGeom prst="rect">
            <a:avLst/>
          </a:prstGeom>
        </p:spPr>
        <p:txBody>
          <a:bodyPr vert="horz" lIns="91440" tIns="45720" rIns="91440" bIns="45720" rtlCol="0">
            <a:no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489340366"/>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039708" y="6525326"/>
            <a:ext cx="2057400" cy="365125"/>
          </a:xfrm>
          <a:prstGeom prst="rect">
            <a:avLst/>
          </a:prstGeom>
        </p:spPr>
        <p:txBody>
          <a:bodyPr vert="horz" lIns="91440" tIns="45720" rIns="91440" bIns="45720" rtlCol="0" anchor="ctr"/>
          <a:lstStyle>
            <a:lvl1pPr marL="0" algn="r" defTabSz="844083" rtl="0" eaLnBrk="1" latinLnBrk="0" hangingPunct="1">
              <a:defRPr kumimoji="1" lang="ja-JP" altLang="en-US" sz="969" kern="1200" smtClean="0">
                <a:solidFill>
                  <a:schemeClr val="tx1">
                    <a:lumMod val="50000"/>
                    <a:lumOff val="50000"/>
                  </a:schemeClr>
                </a:solidFill>
                <a:latin typeface="+mn-lt"/>
                <a:ea typeface="+mn-ea"/>
                <a:cs typeface="+mn-cs"/>
              </a:defRPr>
            </a:lvl1pPr>
          </a:lstStyle>
          <a:p>
            <a:pPr>
              <a:defRPr/>
            </a:pPr>
            <a:fld id="{1C19066B-1224-43EC-A45D-852B71FC8EF6}" type="slidenum">
              <a:rPr lang="en-US" altLang="ja-JP" smtClean="0"/>
              <a:pPr>
                <a:defRPr/>
              </a:pPr>
              <a:t>‹#›</a:t>
            </a:fld>
            <a:endParaRPr lang="en-US" altLang="ja-JP" dirty="0"/>
          </a:p>
        </p:txBody>
      </p:sp>
      <p:sp>
        <p:nvSpPr>
          <p:cNvPr id="2" name="タイトル プレースホルダー 1"/>
          <p:cNvSpPr>
            <a:spLocks noGrp="1"/>
          </p:cNvSpPr>
          <p:nvPr>
            <p:ph type="title"/>
          </p:nvPr>
        </p:nvSpPr>
        <p:spPr>
          <a:xfrm>
            <a:off x="228601" y="148491"/>
            <a:ext cx="7359460" cy="59660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フッター プレースホルダー 4"/>
          <p:cNvSpPr>
            <a:spLocks noGrp="1"/>
          </p:cNvSpPr>
          <p:nvPr>
            <p:ph type="ftr" sz="quarter" idx="3"/>
          </p:nvPr>
        </p:nvSpPr>
        <p:spPr>
          <a:xfrm>
            <a:off x="3028951" y="6356353"/>
            <a:ext cx="3086100" cy="365125"/>
          </a:xfrm>
          <a:prstGeom prst="rect">
            <a:avLst/>
          </a:prstGeom>
        </p:spPr>
        <p:txBody>
          <a:bodyPr vert="horz" lIns="91440" tIns="45720" rIns="91440" bIns="45720" rtlCol="0" anchor="ctr"/>
          <a:lstStyle>
            <a:lvl1pPr algn="ctr">
              <a:defRPr sz="831">
                <a:solidFill>
                  <a:schemeClr val="tx1">
                    <a:tint val="75000"/>
                  </a:schemeClr>
                </a:solidFill>
              </a:defRPr>
            </a:lvl1pPr>
          </a:lstStyle>
          <a:p>
            <a:pPr>
              <a:defRPr/>
            </a:pPr>
            <a:endParaRPr lang="en-US" altLang="ja-JP" dirty="0"/>
          </a:p>
        </p:txBody>
      </p:sp>
      <p:sp>
        <p:nvSpPr>
          <p:cNvPr id="9" name="正方形/長方形 8"/>
          <p:cNvSpPr/>
          <p:nvPr/>
        </p:nvSpPr>
        <p:spPr>
          <a:xfrm>
            <a:off x="233516" y="6582731"/>
            <a:ext cx="1648208" cy="191719"/>
          </a:xfrm>
          <a:prstGeom prst="rect">
            <a:avLst/>
          </a:prstGeom>
        </p:spPr>
        <p:txBody>
          <a:bodyPr wrap="none">
            <a:spAutoFit/>
          </a:bodyPr>
          <a:lstStyle/>
          <a:p>
            <a:pPr defTabSz="911492" fontAlgn="base">
              <a:spcBef>
                <a:spcPct val="0"/>
              </a:spcBef>
              <a:spcAft>
                <a:spcPct val="0"/>
              </a:spcAft>
              <a:defRPr/>
            </a:pPr>
            <a:r>
              <a:rPr lang="en-US" altLang="ja-JP" sz="646" kern="0" dirty="0">
                <a:solidFill>
                  <a:schemeClr val="tx1">
                    <a:lumMod val="50000"/>
                    <a:lumOff val="50000"/>
                  </a:schemeClr>
                </a:solidFill>
              </a:rPr>
              <a:t>© 2016. NYK Group. All rights reserved.</a:t>
            </a:r>
          </a:p>
        </p:txBody>
      </p:sp>
      <p:pic>
        <p:nvPicPr>
          <p:cNvPr id="10" name="Picture 2"/>
          <p:cNvPicPr>
            <a:picLocks noChangeAspect="1" noChangeArrowheads="1"/>
          </p:cNvPicPr>
          <p:nvPr/>
        </p:nvPicPr>
        <p:blipFill>
          <a:blip r:embed="rId28" cstate="print">
            <a:extLst>
              <a:ext uri="{28A0092B-C50C-407E-A947-70E740481C1C}">
                <a14:useLocalDpi xmlns:a14="http://schemas.microsoft.com/office/drawing/2010/main" val="0"/>
              </a:ext>
            </a:extLst>
          </a:blip>
          <a:stretch>
            <a:fillRect/>
          </a:stretch>
        </p:blipFill>
        <p:spPr bwMode="auto">
          <a:xfrm>
            <a:off x="7616563" y="141929"/>
            <a:ext cx="1183877" cy="2581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グループ化 7"/>
          <p:cNvGrpSpPr/>
          <p:nvPr/>
        </p:nvGrpSpPr>
        <p:grpSpPr>
          <a:xfrm>
            <a:off x="1" y="640665"/>
            <a:ext cx="7351485" cy="50291"/>
            <a:chOff x="-1" y="3479743"/>
            <a:chExt cx="5827276" cy="65429"/>
          </a:xfrm>
        </p:grpSpPr>
        <p:sp>
          <p:nvSpPr>
            <p:cNvPr id="11" name="正方形/長方形 10"/>
            <p:cNvSpPr/>
            <p:nvPr/>
          </p:nvSpPr>
          <p:spPr>
            <a:xfrm>
              <a:off x="-1" y="3479743"/>
              <a:ext cx="5152571" cy="654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12" name="正方形/長方形 11"/>
            <p:cNvSpPr/>
            <p:nvPr/>
          </p:nvSpPr>
          <p:spPr>
            <a:xfrm>
              <a:off x="5131006" y="3479743"/>
              <a:ext cx="696269" cy="654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grpSp>
      <p:sp>
        <p:nvSpPr>
          <p:cNvPr id="4" name="テキスト プレースホルダー 3"/>
          <p:cNvSpPr>
            <a:spLocks noGrp="1"/>
          </p:cNvSpPr>
          <p:nvPr>
            <p:ph type="body" idx="1"/>
          </p:nvPr>
        </p:nvSpPr>
        <p:spPr>
          <a:xfrm>
            <a:off x="247358" y="944563"/>
            <a:ext cx="8581584" cy="5235714"/>
          </a:xfrm>
          <a:prstGeom prst="rect">
            <a:avLst/>
          </a:prstGeom>
        </p:spPr>
        <p:txBody>
          <a:bodyPr vert="horz" lIns="91440" tIns="45720" rIns="91440" bIns="45720" rtlCol="0">
            <a:noAutofit/>
          </a:bodyPr>
          <a:lstStyle/>
          <a:p>
            <a:pPr lvl="0"/>
            <a:r>
              <a:rPr kumimoji="1" lang="ja-JP" altLang="en-US" dirty="0"/>
              <a:t>第一レベルテキスト　メイリオ </a:t>
            </a:r>
            <a:r>
              <a:rPr kumimoji="1" lang="en-US" altLang="ja-JP" dirty="0"/>
              <a:t>16pt</a:t>
            </a:r>
          </a:p>
          <a:p>
            <a:pPr lvl="1"/>
            <a:r>
              <a:rPr kumimoji="1" lang="ja-JP" altLang="en-US" dirty="0"/>
              <a:t>第二レベルテキスト　メイリオ　</a:t>
            </a:r>
            <a:r>
              <a:rPr kumimoji="1" lang="en-US" altLang="ja-JP" dirty="0"/>
              <a:t>14pt</a:t>
            </a:r>
          </a:p>
          <a:p>
            <a:pPr lvl="2"/>
            <a:r>
              <a:rPr kumimoji="1" lang="ja-JP" altLang="en-US" dirty="0"/>
              <a:t>第三レベルテキスト　メイリオ　</a:t>
            </a:r>
            <a:r>
              <a:rPr kumimoji="1" lang="en-US" altLang="ja-JP" dirty="0"/>
              <a:t>12pt</a:t>
            </a:r>
          </a:p>
          <a:p>
            <a:pPr lvl="3"/>
            <a:r>
              <a:rPr kumimoji="1" lang="ja-JP" altLang="en-US" dirty="0"/>
              <a:t>第四レベルテキスト　メイリオ　</a:t>
            </a:r>
            <a:r>
              <a:rPr kumimoji="1" lang="en-US" altLang="ja-JP" dirty="0"/>
              <a:t>10.5pt</a:t>
            </a:r>
          </a:p>
        </p:txBody>
      </p:sp>
    </p:spTree>
    <p:extLst>
      <p:ext uri="{BB962C8B-B14F-4D97-AF65-F5344CB8AC3E}">
        <p14:creationId xmlns:p14="http://schemas.microsoft.com/office/powerpoint/2010/main" val="722834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ftr="0" dt="0"/>
  <p:txStyles>
    <p:titleStyle>
      <a:lvl1pPr marL="0" algn="l" defTabSz="844083" rtl="0" eaLnBrk="1" latinLnBrk="0" hangingPunct="1">
        <a:lnSpc>
          <a:spcPct val="90000"/>
        </a:lnSpc>
        <a:spcBef>
          <a:spcPct val="0"/>
        </a:spcBef>
        <a:buNone/>
        <a:defRPr kumimoji="1" lang="ja-JP" altLang="en-US" sz="1846" b="1" kern="1200" dirty="0">
          <a:solidFill>
            <a:schemeClr val="tx2"/>
          </a:solidFill>
          <a:latin typeface="メイリオ" panose="020B0604030504040204" pitchFamily="50" charset="-128"/>
          <a:ea typeface="メイリオ" panose="020B0604030504040204" pitchFamily="50" charset="-128"/>
          <a:cs typeface="+mj-cs"/>
        </a:defRPr>
      </a:lvl1pPr>
    </p:titleStyle>
    <p:bodyStyle>
      <a:lvl1pPr marL="263776" indent="-263776" algn="l" defTabSz="633062" rtl="0" eaLnBrk="1" latinLnBrk="0" hangingPunct="1">
        <a:lnSpc>
          <a:spcPct val="100000"/>
        </a:lnSpc>
        <a:spcBef>
          <a:spcPts val="692"/>
        </a:spcBef>
        <a:buFontTx/>
        <a:buBlip>
          <a:blip r:embed="rId29"/>
        </a:buBlip>
        <a:defRPr kumimoji="1" lang="ja-JP" altLang="en-US" sz="1477" kern="1200" dirty="0">
          <a:solidFill>
            <a:schemeClr val="tx1"/>
          </a:solidFill>
          <a:latin typeface="メイリオ" panose="020B0604030504040204" pitchFamily="50" charset="-128"/>
          <a:ea typeface="メイリオ" panose="020B0604030504040204" pitchFamily="50" charset="-128"/>
          <a:cs typeface="+mn-cs"/>
        </a:defRPr>
      </a:lvl1pPr>
      <a:lvl2pPr marL="413249" indent="-169989" algn="l" defTabSz="633062" rtl="0" eaLnBrk="1" latinLnBrk="0" hangingPunct="1">
        <a:lnSpc>
          <a:spcPct val="100000"/>
        </a:lnSpc>
        <a:spcBef>
          <a:spcPts val="346"/>
        </a:spcBef>
        <a:buFont typeface="Arial" panose="020B0604020202020204" pitchFamily="34" charset="0"/>
        <a:buChar char="•"/>
        <a:defRPr kumimoji="1" lang="en-US" altLang="ja-JP" sz="1292" kern="1200" dirty="0" smtClean="0">
          <a:solidFill>
            <a:schemeClr val="tx1"/>
          </a:solidFill>
          <a:latin typeface="メイリオ" panose="020B0604030504040204" pitchFamily="50" charset="-128"/>
          <a:ea typeface="メイリオ" panose="020B0604030504040204" pitchFamily="50" charset="-128"/>
          <a:cs typeface="+mn-cs"/>
        </a:defRPr>
      </a:lvl2pPr>
      <a:lvl3pPr marL="413249" indent="-169989" algn="l" defTabSz="633062" rtl="0" eaLnBrk="1" latinLnBrk="0" hangingPunct="1">
        <a:lnSpc>
          <a:spcPct val="100000"/>
        </a:lnSpc>
        <a:spcBef>
          <a:spcPts val="346"/>
        </a:spcBef>
        <a:buFont typeface="Arial" panose="020B0604020202020204" pitchFamily="34" charset="0"/>
        <a:buChar char="•"/>
        <a:defRPr kumimoji="1" lang="en-US" altLang="ja-JP" sz="1108" kern="1200" dirty="0" smtClean="0">
          <a:solidFill>
            <a:schemeClr val="tx1"/>
          </a:solidFill>
          <a:latin typeface="メイリオ" panose="020B0604030504040204" pitchFamily="50" charset="-128"/>
          <a:ea typeface="メイリオ" panose="020B0604030504040204" pitchFamily="50" charset="-128"/>
          <a:cs typeface="+mn-cs"/>
        </a:defRPr>
      </a:lvl3pPr>
      <a:lvl4pPr marL="413249" indent="-169989" algn="l" defTabSz="633062" rtl="0" eaLnBrk="1" latinLnBrk="0" hangingPunct="1">
        <a:lnSpc>
          <a:spcPct val="100000"/>
        </a:lnSpc>
        <a:spcBef>
          <a:spcPts val="346"/>
        </a:spcBef>
        <a:buFont typeface="Arial" panose="020B0604020202020204" pitchFamily="34" charset="0"/>
        <a:buChar char="•"/>
        <a:defRPr kumimoji="1" lang="en-US" altLang="ja-JP" sz="969" kern="1200" dirty="0" smtClean="0">
          <a:solidFill>
            <a:schemeClr val="tx1"/>
          </a:solidFill>
          <a:latin typeface="メイリオ" panose="020B0604030504040204" pitchFamily="50" charset="-128"/>
          <a:ea typeface="メイリオ" panose="020B0604030504040204" pitchFamily="50" charset="-128"/>
          <a:cs typeface="+mn-cs"/>
        </a:defRPr>
      </a:lvl4pPr>
      <a:lvl5pPr marL="581773" indent="-168524" algn="l" defTabSz="633062" rtl="0" eaLnBrk="1" latinLnBrk="0" hangingPunct="1">
        <a:lnSpc>
          <a:spcPct val="90000"/>
        </a:lnSpc>
        <a:spcBef>
          <a:spcPts val="346"/>
        </a:spcBef>
        <a:buFont typeface="Arial" panose="020B0604020202020204" pitchFamily="34" charset="0"/>
        <a:buChar char="•"/>
        <a:defRPr kumimoji="1" sz="1108" kern="1200">
          <a:solidFill>
            <a:schemeClr val="tx1"/>
          </a:solidFill>
          <a:latin typeface="+mn-lt"/>
          <a:ea typeface="+mn-ea"/>
          <a:cs typeface="+mn-cs"/>
        </a:defRPr>
      </a:lvl5pPr>
      <a:lvl6pPr marL="581773" indent="-168524" algn="l" defTabSz="633062" rtl="0" eaLnBrk="1" latinLnBrk="0" hangingPunct="1">
        <a:lnSpc>
          <a:spcPct val="90000"/>
        </a:lnSpc>
        <a:spcBef>
          <a:spcPts val="346"/>
        </a:spcBef>
        <a:buFont typeface="Arial" panose="020B0604020202020204" pitchFamily="34" charset="0"/>
        <a:buChar char="•"/>
        <a:defRPr kumimoji="1" sz="1108" kern="1200">
          <a:solidFill>
            <a:schemeClr val="tx1"/>
          </a:solidFill>
          <a:latin typeface="+mn-lt"/>
          <a:ea typeface="+mn-ea"/>
          <a:cs typeface="+mn-cs"/>
        </a:defRPr>
      </a:lvl6pPr>
      <a:lvl7pPr marL="741503" indent="-159731" algn="l" defTabSz="633062" rtl="0" eaLnBrk="1" latinLnBrk="0" hangingPunct="1">
        <a:lnSpc>
          <a:spcPct val="90000"/>
        </a:lnSpc>
        <a:spcBef>
          <a:spcPts val="346"/>
        </a:spcBef>
        <a:buFont typeface="Arial" panose="020B0604020202020204" pitchFamily="34" charset="0"/>
        <a:buChar char="•"/>
        <a:defRPr kumimoji="1" sz="969" kern="1200">
          <a:solidFill>
            <a:schemeClr val="tx1"/>
          </a:solidFill>
          <a:latin typeface="+mn-lt"/>
          <a:ea typeface="+mn-ea"/>
          <a:cs typeface="+mn-cs"/>
        </a:defRPr>
      </a:lvl7pPr>
      <a:lvl8pPr marL="2373982" indent="-158265" algn="l" defTabSz="633062" rtl="0" eaLnBrk="1" latinLnBrk="0" hangingPunct="1">
        <a:lnSpc>
          <a:spcPct val="90000"/>
        </a:lnSpc>
        <a:spcBef>
          <a:spcPts val="346"/>
        </a:spcBef>
        <a:buFont typeface="Arial" panose="020B0604020202020204" pitchFamily="34" charset="0"/>
        <a:buChar char="•"/>
        <a:defRPr kumimoji="1" sz="1246" kern="1200">
          <a:solidFill>
            <a:schemeClr val="tx1"/>
          </a:solidFill>
          <a:latin typeface="+mn-lt"/>
          <a:ea typeface="+mn-ea"/>
          <a:cs typeface="+mn-cs"/>
        </a:defRPr>
      </a:lvl8pPr>
      <a:lvl9pPr marL="2690513" indent="-158265" algn="l" defTabSz="633062" rtl="0" eaLnBrk="1" latinLnBrk="0" hangingPunct="1">
        <a:lnSpc>
          <a:spcPct val="90000"/>
        </a:lnSpc>
        <a:spcBef>
          <a:spcPts val="346"/>
        </a:spcBef>
        <a:buFont typeface="Arial" panose="020B0604020202020204" pitchFamily="34" charset="0"/>
        <a:buChar char="•"/>
        <a:defRPr kumimoji="1" sz="1246" kern="1200">
          <a:solidFill>
            <a:schemeClr val="tx1"/>
          </a:solidFill>
          <a:latin typeface="+mn-lt"/>
          <a:ea typeface="+mn-ea"/>
          <a:cs typeface="+mn-cs"/>
        </a:defRPr>
      </a:lvl9pPr>
    </p:bodyStyle>
    <p:otherStyle>
      <a:defPPr>
        <a:defRPr lang="ja-JP"/>
      </a:defPPr>
      <a:lvl1pPr marL="0" algn="l" defTabSz="633062" rtl="0" eaLnBrk="1" latinLnBrk="0" hangingPunct="1">
        <a:defRPr kumimoji="1" sz="1246" kern="1200">
          <a:solidFill>
            <a:schemeClr val="tx1"/>
          </a:solidFill>
          <a:latin typeface="+mn-lt"/>
          <a:ea typeface="+mn-ea"/>
          <a:cs typeface="+mn-cs"/>
        </a:defRPr>
      </a:lvl1pPr>
      <a:lvl2pPr marL="316531" algn="l" defTabSz="633062" rtl="0" eaLnBrk="1" latinLnBrk="0" hangingPunct="1">
        <a:defRPr kumimoji="1" sz="1246" kern="1200">
          <a:solidFill>
            <a:schemeClr val="tx1"/>
          </a:solidFill>
          <a:latin typeface="+mn-lt"/>
          <a:ea typeface="+mn-ea"/>
          <a:cs typeface="+mn-cs"/>
        </a:defRPr>
      </a:lvl2pPr>
      <a:lvl3pPr marL="633062" algn="l" defTabSz="633062" rtl="0" eaLnBrk="1" latinLnBrk="0" hangingPunct="1">
        <a:defRPr kumimoji="1" sz="1246" kern="1200">
          <a:solidFill>
            <a:schemeClr val="tx1"/>
          </a:solidFill>
          <a:latin typeface="+mn-lt"/>
          <a:ea typeface="+mn-ea"/>
          <a:cs typeface="+mn-cs"/>
        </a:defRPr>
      </a:lvl3pPr>
      <a:lvl4pPr marL="949593" algn="l" defTabSz="633062" rtl="0" eaLnBrk="1" latinLnBrk="0" hangingPunct="1">
        <a:defRPr kumimoji="1" sz="1246" kern="1200">
          <a:solidFill>
            <a:schemeClr val="tx1"/>
          </a:solidFill>
          <a:latin typeface="+mn-lt"/>
          <a:ea typeface="+mn-ea"/>
          <a:cs typeface="+mn-cs"/>
        </a:defRPr>
      </a:lvl4pPr>
      <a:lvl5pPr marL="1266124" algn="l" defTabSz="633062" rtl="0" eaLnBrk="1" latinLnBrk="0" hangingPunct="1">
        <a:defRPr kumimoji="1" sz="1246" kern="1200">
          <a:solidFill>
            <a:schemeClr val="tx1"/>
          </a:solidFill>
          <a:latin typeface="+mn-lt"/>
          <a:ea typeface="+mn-ea"/>
          <a:cs typeface="+mn-cs"/>
        </a:defRPr>
      </a:lvl5pPr>
      <a:lvl6pPr marL="1582655" algn="l" defTabSz="633062" rtl="0" eaLnBrk="1" latinLnBrk="0" hangingPunct="1">
        <a:defRPr kumimoji="1" sz="1246" kern="1200">
          <a:solidFill>
            <a:schemeClr val="tx1"/>
          </a:solidFill>
          <a:latin typeface="+mn-lt"/>
          <a:ea typeface="+mn-ea"/>
          <a:cs typeface="+mn-cs"/>
        </a:defRPr>
      </a:lvl6pPr>
      <a:lvl7pPr marL="1899186" algn="l" defTabSz="633062" rtl="0" eaLnBrk="1" latinLnBrk="0" hangingPunct="1">
        <a:defRPr kumimoji="1" sz="1246" kern="1200">
          <a:solidFill>
            <a:schemeClr val="tx1"/>
          </a:solidFill>
          <a:latin typeface="+mn-lt"/>
          <a:ea typeface="+mn-ea"/>
          <a:cs typeface="+mn-cs"/>
        </a:defRPr>
      </a:lvl7pPr>
      <a:lvl8pPr marL="2215717" algn="l" defTabSz="633062" rtl="0" eaLnBrk="1" latinLnBrk="0" hangingPunct="1">
        <a:defRPr kumimoji="1" sz="1246" kern="1200">
          <a:solidFill>
            <a:schemeClr val="tx1"/>
          </a:solidFill>
          <a:latin typeface="+mn-lt"/>
          <a:ea typeface="+mn-ea"/>
          <a:cs typeface="+mn-cs"/>
        </a:defRPr>
      </a:lvl8pPr>
      <a:lvl9pPr marL="2532248" algn="l" defTabSz="633062" rtl="0" eaLnBrk="1" latinLnBrk="0" hangingPunct="1">
        <a:defRPr kumimoji="1" sz="1246"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97">
          <p15:clr>
            <a:srgbClr val="F26B43"/>
          </p15:clr>
        </p15:guide>
        <p15:guide id="4" orient="horz" pos="595">
          <p15:clr>
            <a:srgbClr val="F26B43"/>
          </p15:clr>
        </p15:guide>
        <p15:guide id="5" pos="217">
          <p15:clr>
            <a:srgbClr val="F26B43"/>
          </p15:clr>
        </p15:guide>
        <p15:guide id="6" pos="602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3.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7504" y="836712"/>
            <a:ext cx="8856984" cy="3233896"/>
          </a:xfrm>
        </p:spPr>
        <p:txBody>
          <a:bodyPr>
            <a:noAutofit/>
          </a:bodyPr>
          <a:lstStyle/>
          <a:p>
            <a:pPr algn="ctr"/>
            <a:r>
              <a:rPr lang="en-US" altLang="ja-JP" sz="3200" dirty="0"/>
              <a:t>Invitation to Dry Bulk Market Analysis</a:t>
            </a:r>
            <a:br>
              <a:rPr lang="en-US" altLang="ja-JP" sz="3200" dirty="0"/>
            </a:br>
            <a:br>
              <a:rPr lang="en-US" altLang="ja-JP" sz="3200" dirty="0"/>
            </a:br>
            <a:r>
              <a:rPr lang="en-US" altLang="ja-JP" sz="3200" dirty="0"/>
              <a:t>At</a:t>
            </a:r>
            <a:br>
              <a:rPr lang="en-US" altLang="ja-JP" sz="3200" dirty="0"/>
            </a:br>
            <a:br>
              <a:rPr lang="en-US" altLang="ja-JP" sz="3200" dirty="0"/>
            </a:br>
            <a:r>
              <a:rPr lang="en-US" altLang="ja-JP" sz="3200" dirty="0"/>
              <a:t>Advanced Transportation Planning</a:t>
            </a:r>
            <a:endParaRPr lang="ja-JP" altLang="en-US" sz="3200" dirty="0"/>
          </a:p>
        </p:txBody>
      </p:sp>
      <p:sp>
        <p:nvSpPr>
          <p:cNvPr id="2051" name="Rectangle 3"/>
          <p:cNvSpPr>
            <a:spLocks noGrp="1" noChangeArrowheads="1"/>
          </p:cNvSpPr>
          <p:nvPr>
            <p:ph type="subTitle" idx="1"/>
          </p:nvPr>
        </p:nvSpPr>
        <p:spPr>
          <a:xfrm>
            <a:off x="539552" y="4509120"/>
            <a:ext cx="7920880" cy="1577694"/>
          </a:xfrm>
        </p:spPr>
        <p:txBody>
          <a:bodyPr/>
          <a:lstStyle/>
          <a:p>
            <a:pPr eaLnBrk="1" hangingPunct="1"/>
            <a:r>
              <a:rPr lang="en-US" altLang="ja-JP" sz="2800" dirty="0"/>
              <a:t>July</a:t>
            </a:r>
            <a:r>
              <a:rPr lang="ja-JP" altLang="en-US" sz="2800" dirty="0"/>
              <a:t> </a:t>
            </a:r>
            <a:r>
              <a:rPr lang="en-US" altLang="ja-JP" sz="2800" dirty="0"/>
              <a:t>31,</a:t>
            </a:r>
            <a:r>
              <a:rPr lang="ja-JP" altLang="en-US" sz="2800" dirty="0"/>
              <a:t> </a:t>
            </a:r>
            <a:r>
              <a:rPr lang="en-US" altLang="ja-JP" sz="2800" dirty="0"/>
              <a:t>2020</a:t>
            </a:r>
            <a:endParaRPr lang="ja-JP" altLang="en-US" sz="2800" dirty="0"/>
          </a:p>
          <a:p>
            <a:pPr eaLnBrk="1" hangingPunct="1"/>
            <a:endParaRPr lang="en-US" altLang="ja-JP" sz="2800" dirty="0"/>
          </a:p>
          <a:p>
            <a:pPr eaLnBrk="1" hangingPunct="1"/>
            <a:r>
              <a:rPr lang="en-US" altLang="ja-JP" sz="2800" dirty="0"/>
              <a:t>Koichiro</a:t>
            </a:r>
            <a:r>
              <a:rPr lang="ja-JP" altLang="en-US" sz="2800" dirty="0"/>
              <a:t> </a:t>
            </a:r>
            <a:r>
              <a:rPr lang="en-US" altLang="ja-JP" sz="2800" dirty="0"/>
              <a:t>Hayashi</a:t>
            </a:r>
            <a:endParaRPr lang="ja-JP" altLang="en-US" sz="2800" dirty="0"/>
          </a:p>
        </p:txBody>
      </p:sp>
      <p:sp>
        <p:nvSpPr>
          <p:cNvPr id="3" name="スライド番号プレースホルダー 2"/>
          <p:cNvSpPr>
            <a:spLocks noGrp="1"/>
          </p:cNvSpPr>
          <p:nvPr>
            <p:ph type="sldNum" sz="quarter" idx="12"/>
          </p:nvPr>
        </p:nvSpPr>
        <p:spPr/>
        <p:txBody>
          <a:bodyPr/>
          <a:lstStyle/>
          <a:p>
            <a:pPr>
              <a:defRPr/>
            </a:pPr>
            <a:fld id="{AA7FAF08-85AC-4902-86B9-980C1A63800A}" type="slidenum">
              <a:rPr lang="en-US" altLang="ja-JP" smtClean="0"/>
              <a:pPr>
                <a:defRPr/>
              </a:pPr>
              <a:t>1</a:t>
            </a:fld>
            <a:endParaRPr lang="en-US" altLang="ja-JP"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Fixtures and Baltic Exchange Indices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When an owner and a charterer agreed to disclose their contract (fixture), it will be published to the shipping industry via brokers.</a:t>
            </a:r>
          </a:p>
          <a:p>
            <a:pPr lvl="2"/>
            <a:endParaRPr lang="en-US" altLang="ja-JP" sz="2246" dirty="0"/>
          </a:p>
          <a:p>
            <a:pPr lvl="2"/>
            <a:r>
              <a:rPr lang="en-US" altLang="ja-JP" sz="2246" dirty="0"/>
              <a:t>Baltic Exchange publishes market indices based on fixtures and some background information.</a:t>
            </a:r>
          </a:p>
          <a:p>
            <a:pPr lvl="2"/>
            <a:endParaRPr lang="en-US" altLang="ja-JP" sz="2246" dirty="0"/>
          </a:p>
          <a:p>
            <a:pPr lvl="2"/>
            <a:endParaRPr lang="en-US" altLang="ja-JP" sz="2246" dirty="0"/>
          </a:p>
          <a:p>
            <a:pPr lvl="2"/>
            <a:endParaRPr lang="en-US" altLang="ja-JP" sz="2246" dirty="0"/>
          </a:p>
          <a:p>
            <a:pPr lvl="2"/>
            <a:endParaRPr lang="en-US" altLang="ja-JP" sz="2246" dirty="0"/>
          </a:p>
          <a:p>
            <a:pPr lvl="2"/>
            <a:endParaRPr lang="en-US" altLang="ja-JP" sz="2246" dirty="0"/>
          </a:p>
          <a:p>
            <a:pPr lvl="2"/>
            <a:r>
              <a:rPr lang="en-US" altLang="ja-JP" sz="2246" dirty="0"/>
              <a:t>These published indices are treated as real freight in most of market analysis, </a:t>
            </a:r>
            <a:r>
              <a:rPr lang="en-US" altLang="ja-JP" sz="2246"/>
              <a:t>including ones by </a:t>
            </a:r>
            <a:r>
              <a:rPr lang="en-US" altLang="ja-JP" sz="2246" dirty="0"/>
              <a:t>industry analysts.</a:t>
            </a:r>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10</a:t>
            </a:fld>
            <a:endParaRPr lang="en-US" altLang="ja-JP" dirty="0"/>
          </a:p>
        </p:txBody>
      </p:sp>
      <p:pic>
        <p:nvPicPr>
          <p:cNvPr id="2052" name="Picture 4" descr="H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429000"/>
            <a:ext cx="3744416" cy="112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8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Today’s Contents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800" dirty="0">
                <a:solidFill>
                  <a:schemeClr val="tx1">
                    <a:lumMod val="25000"/>
                    <a:lumOff val="75000"/>
                  </a:schemeClr>
                </a:solidFill>
              </a:rPr>
              <a:t>Introduction of Tramp Shipping Market</a:t>
            </a:r>
          </a:p>
          <a:p>
            <a:pPr>
              <a:lnSpc>
                <a:spcPct val="90000"/>
              </a:lnSpc>
              <a:buFont typeface="Arial" panose="020B0604020202020204" pitchFamily="34" charset="0"/>
              <a:buChar char="•"/>
            </a:pPr>
            <a:r>
              <a:rPr lang="en-US" altLang="ja-JP" sz="2800" dirty="0"/>
              <a:t>History of Research on Tramp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#1</a:t>
            </a:r>
          </a:p>
          <a:p>
            <a:pPr>
              <a:lnSpc>
                <a:spcPct val="90000"/>
              </a:lnSpc>
              <a:buFont typeface="Arial" panose="020B0604020202020204" pitchFamily="34" charset="0"/>
              <a:buChar char="•"/>
            </a:pPr>
            <a:r>
              <a:rPr lang="en-US" altLang="ja-JP" sz="2800" dirty="0">
                <a:solidFill>
                  <a:schemeClr val="tx1">
                    <a:lumMod val="25000"/>
                    <a:lumOff val="75000"/>
                  </a:schemeClr>
                </a:solidFill>
              </a:rPr>
              <a:t>Modern Time-</a:t>
            </a:r>
            <a:r>
              <a:rPr lang="en-US" altLang="ja-JP" sz="2800" dirty="0" err="1">
                <a:solidFill>
                  <a:schemeClr val="tx1">
                    <a:lumMod val="25000"/>
                    <a:lumOff val="75000"/>
                  </a:schemeClr>
                </a:solidFill>
              </a:rPr>
              <a:t>Seriese</a:t>
            </a:r>
            <a:r>
              <a:rPr lang="en-US" altLang="ja-JP" sz="2800" dirty="0">
                <a:solidFill>
                  <a:schemeClr val="tx1">
                    <a:lumMod val="25000"/>
                    <a:lumOff val="75000"/>
                  </a:schemeClr>
                </a:solidFill>
              </a:rPr>
              <a:t> Analysis </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#2</a:t>
            </a:r>
          </a:p>
          <a:p>
            <a:pPr>
              <a:lnSpc>
                <a:spcPct val="90000"/>
              </a:lnSpc>
              <a:buFont typeface="Arial" panose="020B0604020202020204" pitchFamily="34" charset="0"/>
              <a:buChar char="•"/>
            </a:pPr>
            <a:r>
              <a:rPr lang="en-US" altLang="ja-JP" sz="2800" dirty="0">
                <a:solidFill>
                  <a:schemeClr val="tx1">
                    <a:lumMod val="25000"/>
                    <a:lumOff val="75000"/>
                  </a:schemeClr>
                </a:solidFill>
              </a:rPr>
              <a:t>Future Studies</a:t>
            </a:r>
          </a:p>
          <a:p>
            <a:pPr>
              <a:lnSpc>
                <a:spcPct val="90000"/>
              </a:lnSpc>
              <a:buFont typeface="Arial" panose="020B0604020202020204" pitchFamily="34" charset="0"/>
              <a:buChar char="•"/>
            </a:pPr>
            <a:r>
              <a:rPr lang="en-US" altLang="ja-JP" sz="2800" dirty="0">
                <a:solidFill>
                  <a:schemeClr val="tx1">
                    <a:lumMod val="25000"/>
                    <a:lumOff val="75000"/>
                  </a:schemeClr>
                </a:solidFill>
              </a:rPr>
              <a:t>Q&amp;A</a:t>
            </a:r>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11</a:t>
            </a:fld>
            <a:endParaRPr lang="en-US" altLang="ja-JP" dirty="0"/>
          </a:p>
        </p:txBody>
      </p:sp>
    </p:spTree>
    <p:extLst>
      <p:ext uri="{BB962C8B-B14F-4D97-AF65-F5344CB8AC3E}">
        <p14:creationId xmlns:p14="http://schemas.microsoft.com/office/powerpoint/2010/main" val="23421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000" dirty="0"/>
              <a:t>Shipping Market Analysis Began with Econometrics</a:t>
            </a:r>
            <a:endParaRPr lang="ja-JP" altLang="en-US" sz="20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Many of the founders of econometrics, including Nobel laureate Tinbergen</a:t>
            </a:r>
            <a:r>
              <a:rPr lang="ja-JP" altLang="en-US" sz="2246" dirty="0"/>
              <a:t> </a:t>
            </a:r>
            <a:r>
              <a:rPr lang="en-US" altLang="ja-JP" sz="2246" dirty="0"/>
              <a:t>and Koopmans, began their carrier with analysis of tramp shipping market in 1930’s.</a:t>
            </a:r>
          </a:p>
          <a:p>
            <a:pPr lvl="2"/>
            <a:endParaRPr lang="en-US" altLang="ja-JP" sz="2246" dirty="0"/>
          </a:p>
          <a:p>
            <a:pPr lvl="2"/>
            <a:endParaRPr lang="en-US" altLang="ja-JP" sz="2246" dirty="0"/>
          </a:p>
          <a:p>
            <a:pPr lvl="2"/>
            <a:endParaRPr lang="en-US" altLang="ja-JP" sz="2246" dirty="0"/>
          </a:p>
          <a:p>
            <a:pPr lvl="2"/>
            <a:endParaRPr lang="en-US" altLang="ja-JP" sz="2246" dirty="0"/>
          </a:p>
          <a:p>
            <a:pPr lvl="2"/>
            <a:endParaRPr lang="en-US" altLang="ja-JP" sz="2246" dirty="0"/>
          </a:p>
          <a:p>
            <a:pPr lvl="2"/>
            <a:endParaRPr lang="en-US" altLang="ja-JP" sz="2246" dirty="0"/>
          </a:p>
          <a:p>
            <a:pPr lvl="2"/>
            <a:endParaRPr lang="en-US" altLang="ja-JP" sz="2246" dirty="0"/>
          </a:p>
          <a:p>
            <a:pPr lvl="2"/>
            <a:endParaRPr lang="en-US" altLang="ja-JP" sz="2246" dirty="0"/>
          </a:p>
          <a:p>
            <a:pPr lvl="2"/>
            <a:r>
              <a:rPr lang="en-US" altLang="ja-JP" sz="2246" dirty="0"/>
              <a:t>Since then, tramp shipping market analysis based on demand/supply remained one of the central subjects in maritime economics. Japanese researchers such as </a:t>
            </a:r>
            <a:r>
              <a:rPr lang="en-US" altLang="ja-JP" sz="2246" dirty="0" err="1"/>
              <a:t>Shimojo</a:t>
            </a:r>
            <a:r>
              <a:rPr lang="en-US" altLang="ja-JP" sz="2246" dirty="0"/>
              <a:t> and Miyashita made significant contribution.</a:t>
            </a:r>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12</a:t>
            </a:fld>
            <a:endParaRPr lang="en-US" altLang="ja-JP" dirty="0"/>
          </a:p>
        </p:txBody>
      </p:sp>
      <p:pic>
        <p:nvPicPr>
          <p:cNvPr id="4098" name="Picture 2" descr="Jan Tinbergen 19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132856"/>
            <a:ext cx="19050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5/51/TjallingKoopmans1967.jpg/200px-TjallingKoopmans196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351" y="2132855"/>
            <a:ext cx="1905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45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fontScale="90000"/>
          </a:bodyPr>
          <a:lstStyle/>
          <a:p>
            <a:pPr eaLnBrk="1" hangingPunct="1"/>
            <a:r>
              <a:rPr lang="en-US" altLang="ja-JP" sz="2400" dirty="0"/>
              <a:t>Supply/Demand Approach Suddenly Outdated</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This line of study (i.e. time-series analysis of tramp markets based on demand/supply) has been improved and sophisticated, and reached its peak with </a:t>
            </a:r>
            <a:r>
              <a:rPr lang="en-US" altLang="ja-JP" sz="2246" dirty="0" err="1"/>
              <a:t>Beenstock</a:t>
            </a:r>
            <a:r>
              <a:rPr lang="en-US" altLang="ja-JP" sz="2246" dirty="0"/>
              <a:t> and </a:t>
            </a:r>
            <a:r>
              <a:rPr lang="en-US" altLang="ja-JP" sz="2246" dirty="0" err="1"/>
              <a:t>Vergottis</a:t>
            </a:r>
            <a:r>
              <a:rPr lang="en-US" altLang="ja-JP" sz="2246" dirty="0"/>
              <a:t> (1993). </a:t>
            </a:r>
          </a:p>
          <a:p>
            <a:pPr lvl="2"/>
            <a:endParaRPr lang="en-US" altLang="ja-JP" sz="2246" dirty="0"/>
          </a:p>
          <a:p>
            <a:pPr lvl="2"/>
            <a:r>
              <a:rPr lang="en-US" altLang="ja-JP" sz="2246" dirty="0"/>
              <a:t>However, just after the book was published, this line of study became suddenly outdated.</a:t>
            </a:r>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13</a:t>
            </a:fld>
            <a:endParaRPr lang="en-US" altLang="ja-JP" dirty="0"/>
          </a:p>
        </p:txBody>
      </p:sp>
      <p:pic>
        <p:nvPicPr>
          <p:cNvPr id="5122" name="Picture 2" descr="encrypted-tbn0.gstatic.com/images?q=tbn:ANd9G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941" y="3569698"/>
            <a:ext cx="1970418" cy="295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54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r>
              <a:rPr lang="en-US" altLang="ja-JP" sz="2400" dirty="0"/>
              <a:t>Reason of Being Outdated</a:t>
            </a:r>
            <a:endParaRPr lang="ja-JP" altLang="en-US" sz="2400" dirty="0"/>
          </a:p>
        </p:txBody>
      </p:sp>
      <p:sp>
        <p:nvSpPr>
          <p:cNvPr id="3075" name="Rectangle 3"/>
          <p:cNvSpPr>
            <a:spLocks noGrp="1" noChangeArrowheads="1"/>
          </p:cNvSpPr>
          <p:nvPr>
            <p:ph idx="1"/>
          </p:nvPr>
        </p:nvSpPr>
        <p:spPr>
          <a:xfrm>
            <a:off x="323528" y="960232"/>
            <a:ext cx="8581584" cy="5580763"/>
          </a:xfrm>
        </p:spPr>
        <p:txBody>
          <a:bodyPr numCol="1"/>
          <a:lstStyle/>
          <a:p>
            <a:pPr marL="243260" lvl="2" indent="0">
              <a:buNone/>
            </a:pPr>
            <a:r>
              <a:rPr lang="en-US" altLang="ja-JP" sz="2246" dirty="0"/>
              <a:t>There are some reasons this line of study became outdated.</a:t>
            </a:r>
          </a:p>
          <a:p>
            <a:pPr marL="243260" lvl="2" indent="0">
              <a:buNone/>
            </a:pPr>
            <a:endParaRPr lang="en-US" altLang="ja-JP" sz="2246" dirty="0"/>
          </a:p>
          <a:p>
            <a:pPr lvl="2"/>
            <a:r>
              <a:rPr lang="en-US" altLang="ja-JP" sz="2246" dirty="0"/>
              <a:t>Soon after the book was published, the shipping market moved into a great bubble. Volatility increased to extreme level and the market became hard to explain.  As a result, both industry and academic analysts lose their attention for mathematical analysis.</a:t>
            </a:r>
          </a:p>
          <a:p>
            <a:pPr lvl="2"/>
            <a:endParaRPr lang="en-US" altLang="ja-JP" sz="2246" dirty="0"/>
          </a:p>
          <a:p>
            <a:pPr lvl="2"/>
            <a:r>
              <a:rPr lang="en-US" altLang="ja-JP" sz="2246" dirty="0"/>
              <a:t>Indices and maritime/economic indicators became more detailed and with higher frequency. This change invalidated the past know-hows of data.</a:t>
            </a:r>
          </a:p>
          <a:p>
            <a:pPr lvl="2"/>
            <a:endParaRPr lang="en-US" altLang="ja-JP" sz="2246" dirty="0"/>
          </a:p>
          <a:p>
            <a:pPr lvl="2"/>
            <a:r>
              <a:rPr lang="en-US" altLang="ja-JP" sz="2246" dirty="0"/>
              <a:t>However, the biggest reason is that the modern time-series analysis concept is introduced.</a:t>
            </a:r>
          </a:p>
          <a:p>
            <a:pPr marL="243260" lvl="2" indent="0">
              <a:buNone/>
            </a:pPr>
            <a:endParaRPr lang="en-US" altLang="ja-JP" sz="2246" dirty="0"/>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14</a:t>
            </a:fld>
            <a:endParaRPr lang="en-US" altLang="ja-JP" dirty="0"/>
          </a:p>
        </p:txBody>
      </p:sp>
    </p:spTree>
    <p:extLst>
      <p:ext uri="{BB962C8B-B14F-4D97-AF65-F5344CB8AC3E}">
        <p14:creationId xmlns:p14="http://schemas.microsoft.com/office/powerpoint/2010/main" val="292436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Today’s Contents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800" dirty="0">
                <a:solidFill>
                  <a:schemeClr val="tx1">
                    <a:lumMod val="25000"/>
                    <a:lumOff val="75000"/>
                  </a:schemeClr>
                </a:solidFill>
              </a:rPr>
              <a:t>Introduction of Tramp Shipping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History of Research on Tramp Market</a:t>
            </a:r>
          </a:p>
          <a:p>
            <a:pPr>
              <a:lnSpc>
                <a:spcPct val="90000"/>
              </a:lnSpc>
              <a:buFont typeface="Arial" panose="020B0604020202020204" pitchFamily="34" charset="0"/>
              <a:buChar char="•"/>
            </a:pPr>
            <a:r>
              <a:rPr lang="en-US" altLang="ja-JP" sz="2800" dirty="0"/>
              <a:t>Hands-on #1</a:t>
            </a:r>
          </a:p>
          <a:p>
            <a:pPr>
              <a:lnSpc>
                <a:spcPct val="90000"/>
              </a:lnSpc>
              <a:buFont typeface="Arial" panose="020B0604020202020204" pitchFamily="34" charset="0"/>
              <a:buChar char="•"/>
            </a:pPr>
            <a:r>
              <a:rPr lang="en-US" altLang="ja-JP" sz="2800" dirty="0">
                <a:solidFill>
                  <a:schemeClr val="tx1">
                    <a:lumMod val="25000"/>
                    <a:lumOff val="75000"/>
                  </a:schemeClr>
                </a:solidFill>
              </a:rPr>
              <a:t>Modern Time-Series Analysis </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#2</a:t>
            </a:r>
          </a:p>
          <a:p>
            <a:pPr>
              <a:lnSpc>
                <a:spcPct val="90000"/>
              </a:lnSpc>
              <a:buFont typeface="Arial" panose="020B0604020202020204" pitchFamily="34" charset="0"/>
              <a:buChar char="•"/>
            </a:pPr>
            <a:r>
              <a:rPr lang="en-US" altLang="ja-JP" sz="2800" dirty="0">
                <a:solidFill>
                  <a:schemeClr val="tx1">
                    <a:lumMod val="25000"/>
                    <a:lumOff val="75000"/>
                  </a:schemeClr>
                </a:solidFill>
              </a:rPr>
              <a:t>Future Studies</a:t>
            </a:r>
          </a:p>
          <a:p>
            <a:pPr>
              <a:lnSpc>
                <a:spcPct val="90000"/>
              </a:lnSpc>
              <a:buFont typeface="Arial" panose="020B0604020202020204" pitchFamily="34" charset="0"/>
              <a:buChar char="•"/>
            </a:pPr>
            <a:r>
              <a:rPr lang="en-US" altLang="ja-JP" sz="2800" dirty="0">
                <a:solidFill>
                  <a:schemeClr val="tx1">
                    <a:lumMod val="25000"/>
                    <a:lumOff val="75000"/>
                  </a:schemeClr>
                </a:solidFill>
              </a:rPr>
              <a:t>Q&amp;A</a:t>
            </a:r>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15</a:t>
            </a:fld>
            <a:endParaRPr lang="en-US" altLang="ja-JP" dirty="0"/>
          </a:p>
        </p:txBody>
      </p:sp>
    </p:spTree>
    <p:extLst>
      <p:ext uri="{BB962C8B-B14F-4D97-AF65-F5344CB8AC3E}">
        <p14:creationId xmlns:p14="http://schemas.microsoft.com/office/powerpoint/2010/main" val="128962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Hands-on (1)</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&lt;- read.csv("Hayashi_Data1.csv",header=T)</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400" dirty="0">
                <a:latin typeface="+mn-lt"/>
                <a:ea typeface="HG創英ﾌﾟﾚｾﾞﾝｽEB" panose="02020809000000000000" pitchFamily="17" charset="-128"/>
                <a:cs typeface="Courier New" panose="02070309020205020404" pitchFamily="49" charset="0"/>
              </a:rPr>
              <a:t>Where </a:t>
            </a:r>
            <a:r>
              <a:rPr lang="en-US" altLang="ja-JP" sz="1400" dirty="0" err="1">
                <a:latin typeface="+mn-lt"/>
                <a:ea typeface="HG創英ﾌﾟﾚｾﾞﾝｽEB" panose="02020809000000000000" pitchFamily="17" charset="-128"/>
                <a:cs typeface="Courier New" panose="02070309020205020404" pitchFamily="49" charset="0"/>
              </a:rPr>
              <a:t>dt</a:t>
            </a:r>
            <a:r>
              <a:rPr lang="en-US" altLang="ja-JP" sz="1400" dirty="0">
                <a:latin typeface="+mn-lt"/>
                <a:ea typeface="HG創英ﾌﾟﾚｾﾞﾝｽEB" panose="02020809000000000000" pitchFamily="17" charset="-128"/>
                <a:cs typeface="Courier New" panose="02070309020205020404" pitchFamily="49" charset="0"/>
              </a:rPr>
              <a:t>[,1] is Baltic Panamax 4T/C Average (Monthly, Logarithmic)</a:t>
            </a:r>
          </a:p>
          <a:p>
            <a:pPr marL="243260" lvl="2" indent="0">
              <a:buNone/>
            </a:pPr>
            <a:r>
              <a:rPr lang="en-US" altLang="ja-JP" sz="1400" dirty="0">
                <a:latin typeface="+mn-lt"/>
                <a:ea typeface="HG創英ﾌﾟﾚｾﾞﾝｽEB" panose="02020809000000000000" pitchFamily="17" charset="-128"/>
                <a:cs typeface="Courier New" panose="02070309020205020404" pitchFamily="49" charset="0"/>
              </a:rPr>
              <a:t>      </a:t>
            </a:r>
            <a:r>
              <a:rPr lang="en-US" altLang="ja-JP" sz="1400" dirty="0" err="1">
                <a:latin typeface="+mn-lt"/>
                <a:ea typeface="HG創英ﾌﾟﾚｾﾞﾝｽEB" panose="02020809000000000000" pitchFamily="17" charset="-128"/>
                <a:cs typeface="Courier New" panose="02070309020205020404" pitchFamily="49" charset="0"/>
              </a:rPr>
              <a:t>dt</a:t>
            </a:r>
            <a:r>
              <a:rPr lang="en-US" altLang="ja-JP" sz="1400" dirty="0">
                <a:latin typeface="+mn-lt"/>
                <a:ea typeface="HG創英ﾌﾟﾚｾﾞﾝｽEB" panose="02020809000000000000" pitchFamily="17" charset="-128"/>
                <a:cs typeface="Courier New" panose="02070309020205020404" pitchFamily="49" charset="0"/>
              </a:rPr>
              <a:t>[,2] is a process created from random numbers.  Thus </a:t>
            </a:r>
            <a:r>
              <a:rPr lang="en-US" altLang="ja-JP" sz="1400" dirty="0" err="1">
                <a:latin typeface="+mn-lt"/>
                <a:ea typeface="HG創英ﾌﾟﾚｾﾞﾝｽEB" panose="02020809000000000000" pitchFamily="17" charset="-128"/>
                <a:cs typeface="Courier New" panose="02070309020205020404" pitchFamily="49" charset="0"/>
              </a:rPr>
              <a:t>dt</a:t>
            </a:r>
            <a:r>
              <a:rPr lang="en-US" altLang="ja-JP" sz="1400" dirty="0">
                <a:latin typeface="+mn-lt"/>
                <a:ea typeface="HG創英ﾌﾟﾚｾﾞﾝｽEB" panose="02020809000000000000" pitchFamily="17" charset="-128"/>
                <a:cs typeface="Courier New" panose="02070309020205020404" pitchFamily="49" charset="0"/>
              </a:rPr>
              <a:t>[,1] and </a:t>
            </a:r>
            <a:r>
              <a:rPr lang="en-US" altLang="ja-JP" sz="1400" dirty="0" err="1">
                <a:latin typeface="+mn-lt"/>
                <a:ea typeface="HG創英ﾌﾟﾚｾﾞﾝｽEB" panose="02020809000000000000" pitchFamily="17" charset="-128"/>
                <a:cs typeface="Courier New" panose="02070309020205020404" pitchFamily="49" charset="0"/>
              </a:rPr>
              <a:t>dt</a:t>
            </a:r>
            <a:r>
              <a:rPr lang="en-US" altLang="ja-JP" sz="1400" dirty="0">
                <a:latin typeface="+mn-lt"/>
                <a:ea typeface="HG創英ﾌﾟﾚｾﾞﾝｽEB" panose="02020809000000000000" pitchFamily="17" charset="-128"/>
                <a:cs typeface="Courier New" panose="02070309020205020404" pitchFamily="49" charset="0"/>
              </a:rPr>
              <a:t>[,2] should not have relationship.</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summary(lm(</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[,1]~</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[,2]))</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Call:</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lm(formula =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1] ~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2])</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Residuals:</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Min       1Q   Median       3Q      Max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-0.51499 -0.14910 -0.00117  0.13960  0.37883 </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Coefficients:</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Estimate Std. Error t value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Pr</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(&gt;|t|)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(Intercept)  3.17214    0.09422   33.67  &lt; 2e-16 ***</a:t>
            </a:r>
          </a:p>
          <a:p>
            <a:pPr marL="243260" lvl="2" indent="0">
              <a:buNone/>
            </a:pP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2]      0.26872    0.03030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8.87 3.42e-14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t>
            </a:r>
          </a:p>
          <a:p>
            <a:pPr marL="243260" lvl="2" indent="0">
              <a:buNone/>
            </a:pP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Signif</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codes:  0 ‘***’ 0.001 ‘**’ 0.01 ‘*’ 0.05 ‘.’ 0.1 ‘ ’ 1</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Residual standard error: 0.1948 on 98 degrees of freedom</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Multiple R-squared:  0.4453,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Adjusted R-squared:  0.4396</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F-statistic: 78.67 on 1 and 98 DF,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p-value: 3.424e-14</a:t>
            </a:r>
          </a:p>
          <a:p>
            <a:pPr marL="243260" lvl="2" indent="0">
              <a:buNone/>
            </a:pPr>
            <a:endParaRPr lang="en-US" altLang="ja-JP" sz="1100" dirty="0">
              <a:latin typeface="Courier New" panose="02070309020205020404" pitchFamily="49" charset="0"/>
              <a:cs typeface="Courier New" panose="02070309020205020404" pitchFamily="49" charset="0"/>
            </a:endParaRPr>
          </a:p>
          <a:p>
            <a:pPr marL="243260" lvl="2" indent="0">
              <a:buNone/>
            </a:pPr>
            <a:r>
              <a:rPr lang="en-US" altLang="ja-JP" sz="1400" dirty="0">
                <a:latin typeface="+mn-lt"/>
                <a:cs typeface="Courier New" panose="02070309020205020404" pitchFamily="49" charset="0"/>
              </a:rPr>
              <a:t>* High R</a:t>
            </a:r>
            <a:r>
              <a:rPr lang="en-US" altLang="ja-JP" sz="1400" baseline="30000" dirty="0">
                <a:latin typeface="+mn-lt"/>
                <a:cs typeface="Courier New" panose="02070309020205020404" pitchFamily="49" charset="0"/>
              </a:rPr>
              <a:t>2</a:t>
            </a:r>
            <a:r>
              <a:rPr lang="en-US" altLang="ja-JP" sz="1400" dirty="0">
                <a:latin typeface="+mn-lt"/>
                <a:cs typeface="Courier New" panose="02070309020205020404" pitchFamily="49" charset="0"/>
              </a:rPr>
              <a:t> Value and very low p-value</a:t>
            </a:r>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16</a:t>
            </a:fld>
            <a:endParaRPr lang="en-US" altLang="ja-JP" dirty="0"/>
          </a:p>
        </p:txBody>
      </p:sp>
    </p:spTree>
    <p:extLst>
      <p:ext uri="{BB962C8B-B14F-4D97-AF65-F5344CB8AC3E}">
        <p14:creationId xmlns:p14="http://schemas.microsoft.com/office/powerpoint/2010/main" val="323758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Today’s Contents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800" dirty="0">
                <a:solidFill>
                  <a:schemeClr val="tx1">
                    <a:lumMod val="25000"/>
                    <a:lumOff val="75000"/>
                  </a:schemeClr>
                </a:solidFill>
              </a:rPr>
              <a:t>Introduction of Tramp Shipping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History of Research on Tramp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#1</a:t>
            </a:r>
          </a:p>
          <a:p>
            <a:pPr>
              <a:lnSpc>
                <a:spcPct val="90000"/>
              </a:lnSpc>
              <a:buFont typeface="Arial" panose="020B0604020202020204" pitchFamily="34" charset="0"/>
              <a:buChar char="•"/>
            </a:pPr>
            <a:r>
              <a:rPr lang="en-US" altLang="ja-JP" sz="2800" dirty="0"/>
              <a:t>Modern Time-Series Analysis </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#2</a:t>
            </a:r>
          </a:p>
          <a:p>
            <a:pPr>
              <a:lnSpc>
                <a:spcPct val="90000"/>
              </a:lnSpc>
              <a:buFont typeface="Arial" panose="020B0604020202020204" pitchFamily="34" charset="0"/>
              <a:buChar char="•"/>
            </a:pPr>
            <a:r>
              <a:rPr lang="en-US" altLang="ja-JP" sz="2800" dirty="0">
                <a:solidFill>
                  <a:schemeClr val="tx1">
                    <a:lumMod val="25000"/>
                    <a:lumOff val="75000"/>
                  </a:schemeClr>
                </a:solidFill>
              </a:rPr>
              <a:t>Future Studies</a:t>
            </a:r>
          </a:p>
          <a:p>
            <a:pPr>
              <a:lnSpc>
                <a:spcPct val="90000"/>
              </a:lnSpc>
              <a:buFont typeface="Arial" panose="020B0604020202020204" pitchFamily="34" charset="0"/>
              <a:buChar char="•"/>
            </a:pPr>
            <a:r>
              <a:rPr lang="en-US" altLang="ja-JP" sz="2800" dirty="0">
                <a:solidFill>
                  <a:schemeClr val="tx1">
                    <a:lumMod val="25000"/>
                    <a:lumOff val="75000"/>
                  </a:schemeClr>
                </a:solidFill>
              </a:rPr>
              <a:t>Q&amp;A</a:t>
            </a:r>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17</a:t>
            </a:fld>
            <a:endParaRPr lang="en-US" altLang="ja-JP" dirty="0"/>
          </a:p>
        </p:txBody>
      </p:sp>
    </p:spTree>
    <p:extLst>
      <p:ext uri="{BB962C8B-B14F-4D97-AF65-F5344CB8AC3E}">
        <p14:creationId xmlns:p14="http://schemas.microsoft.com/office/powerpoint/2010/main" val="31752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r>
              <a:rPr lang="en-US" altLang="ja-JP" sz="2400" dirty="0"/>
              <a:t>Spurious Regression</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Granger</a:t>
            </a:r>
            <a:r>
              <a:rPr lang="ja-JP" altLang="en-US" sz="2246" dirty="0"/>
              <a:t> </a:t>
            </a:r>
            <a:r>
              <a:rPr lang="en-US" altLang="ja-JP" sz="2246" dirty="0"/>
              <a:t>and Newbold found that if two independent processes satisfy a specific condition, the regression test with OLS for these processes produces high R</a:t>
            </a:r>
            <a:r>
              <a:rPr lang="en-US" altLang="ja-JP" sz="2246" baseline="30000" dirty="0"/>
              <a:t>2</a:t>
            </a:r>
            <a:r>
              <a:rPr lang="en-US" altLang="ja-JP" sz="2246" dirty="0"/>
              <a:t> values and high t-ratios. This is called “Spurious Regression”. </a:t>
            </a:r>
          </a:p>
          <a:p>
            <a:pPr lvl="2"/>
            <a:endParaRPr lang="en-US" altLang="ja-JP" sz="2246" dirty="0"/>
          </a:p>
          <a:p>
            <a:pPr lvl="2"/>
            <a:r>
              <a:rPr lang="en-US" altLang="ja-JP" sz="2246" dirty="0"/>
              <a:t>Many economic and shipping market indicators used in past tramp market analysis satisfy these condition.  Therefore most of past studies based on regression tests were invalidated.</a:t>
            </a:r>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18</a:t>
            </a:fld>
            <a:endParaRPr lang="en-US" altLang="ja-JP" dirty="0"/>
          </a:p>
        </p:txBody>
      </p:sp>
    </p:spTree>
    <p:extLst>
      <p:ext uri="{BB962C8B-B14F-4D97-AF65-F5344CB8AC3E}">
        <p14:creationId xmlns:p14="http://schemas.microsoft.com/office/powerpoint/2010/main" val="134785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Unit Root / Random Walk Process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marL="243260" lvl="2" indent="0">
              <a:buNone/>
            </a:pPr>
            <a:r>
              <a:rPr lang="en-US" altLang="ja-JP" sz="2246" dirty="0"/>
              <a:t>A process satisfying the condition</a:t>
            </a:r>
            <a:r>
              <a:rPr lang="ja-JP" altLang="en-US" sz="2246" dirty="0"/>
              <a:t> </a:t>
            </a:r>
            <a:r>
              <a:rPr lang="en-US" altLang="ja-JP" sz="2246" dirty="0"/>
              <a:t>notified</a:t>
            </a:r>
            <a:r>
              <a:rPr lang="ja-JP" altLang="en-US" sz="2246" dirty="0"/>
              <a:t> </a:t>
            </a:r>
            <a:r>
              <a:rPr lang="en-US" altLang="ja-JP" sz="2246" dirty="0"/>
              <a:t>in the previous slide</a:t>
            </a:r>
            <a:r>
              <a:rPr lang="ja-JP" altLang="en-US" sz="2246" dirty="0"/>
              <a:t> </a:t>
            </a:r>
            <a:r>
              <a:rPr lang="en-US" altLang="ja-JP" sz="2246" dirty="0"/>
              <a:t>is called “unit root process”.</a:t>
            </a:r>
          </a:p>
          <a:p>
            <a:pPr marL="243260" lvl="2" indent="0">
              <a:buNone/>
            </a:pPr>
            <a:r>
              <a:rPr lang="en-US" altLang="ja-JP" sz="2246" dirty="0"/>
              <a:t>A unit root process can be expressed as below:</a:t>
            </a:r>
          </a:p>
          <a:p>
            <a:pPr marL="243260" lvl="2" indent="0">
              <a:buNone/>
            </a:pPr>
            <a:endParaRPr lang="en-US" altLang="ja-JP" sz="2246" dirty="0"/>
          </a:p>
          <a:p>
            <a:pPr marL="243260" lvl="2" indent="0">
              <a:buNone/>
            </a:pPr>
            <a:r>
              <a:rPr lang="en-US" altLang="ja-JP" sz="2246" dirty="0" err="1"/>
              <a:t>Y</a:t>
            </a:r>
            <a:r>
              <a:rPr lang="en-US" altLang="ja-JP" sz="2246" baseline="-25000" dirty="0" err="1"/>
              <a:t>t</a:t>
            </a:r>
            <a:r>
              <a:rPr lang="en-US" altLang="ja-JP" sz="2246" baseline="-25000" dirty="0"/>
              <a:t> </a:t>
            </a:r>
            <a:r>
              <a:rPr lang="en-US" altLang="ja-JP" sz="2246" dirty="0"/>
              <a:t>= Y</a:t>
            </a:r>
            <a:r>
              <a:rPr lang="en-US" altLang="ja-JP" sz="2246" baseline="-25000" dirty="0"/>
              <a:t>t-1</a:t>
            </a:r>
            <a:r>
              <a:rPr lang="en-US" altLang="ja-JP" sz="2246" dirty="0"/>
              <a:t> + c + </a:t>
            </a:r>
            <a:r>
              <a:rPr lang="en-US" altLang="ja-JP" sz="2246" dirty="0" err="1"/>
              <a:t>ε</a:t>
            </a:r>
            <a:r>
              <a:rPr lang="en-US" altLang="ja-JP" sz="2246" baseline="-25000" dirty="0" err="1"/>
              <a:t>t</a:t>
            </a:r>
            <a:endParaRPr lang="en-US" altLang="ja-JP" sz="2246" baseline="-25000" dirty="0"/>
          </a:p>
          <a:p>
            <a:pPr marL="243260" lvl="2" indent="0">
              <a:buNone/>
            </a:pPr>
            <a:endParaRPr lang="en-US" altLang="ja-JP" sz="2246" dirty="0"/>
          </a:p>
          <a:p>
            <a:pPr marL="243260" lvl="2" indent="0">
              <a:buNone/>
            </a:pPr>
            <a:r>
              <a:rPr lang="en-US" altLang="ja-JP" sz="2246" dirty="0"/>
              <a:t>Where c is constant and </a:t>
            </a:r>
            <a:r>
              <a:rPr lang="en-US" altLang="ja-JP" sz="2246" dirty="0" err="1"/>
              <a:t>ε</a:t>
            </a:r>
            <a:r>
              <a:rPr lang="en-US" altLang="ja-JP" sz="2246" baseline="-25000" dirty="0" err="1"/>
              <a:t>t</a:t>
            </a:r>
            <a:r>
              <a:rPr lang="en-US" altLang="ja-JP" sz="2246" dirty="0"/>
              <a:t> is white noise.  When c is zero, the process is called “Random Walk”.</a:t>
            </a:r>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19</a:t>
            </a:fld>
            <a:endParaRPr lang="en-US" altLang="ja-JP" dirty="0"/>
          </a:p>
        </p:txBody>
      </p:sp>
      <p:pic>
        <p:nvPicPr>
          <p:cNvPr id="6146" name="Picture 2" descr="https://people.duke.edu/~rnau/411rand_files/image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23" y="3852765"/>
            <a:ext cx="4813053" cy="289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2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Today’s Contents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800" dirty="0"/>
              <a:t>Introduction of Tramp Shipping Market</a:t>
            </a:r>
          </a:p>
          <a:p>
            <a:pPr>
              <a:lnSpc>
                <a:spcPct val="90000"/>
              </a:lnSpc>
              <a:buFont typeface="Arial" panose="020B0604020202020204" pitchFamily="34" charset="0"/>
              <a:buChar char="•"/>
            </a:pPr>
            <a:r>
              <a:rPr lang="en-US" altLang="ja-JP" sz="2800" dirty="0"/>
              <a:t>History of Research on Tramp Market</a:t>
            </a:r>
          </a:p>
          <a:p>
            <a:pPr>
              <a:lnSpc>
                <a:spcPct val="90000"/>
              </a:lnSpc>
              <a:buFont typeface="Arial" panose="020B0604020202020204" pitchFamily="34" charset="0"/>
              <a:buChar char="•"/>
            </a:pPr>
            <a:r>
              <a:rPr lang="en-US" altLang="ja-JP" sz="2800" dirty="0"/>
              <a:t>Hands-on #1</a:t>
            </a:r>
          </a:p>
          <a:p>
            <a:pPr>
              <a:lnSpc>
                <a:spcPct val="90000"/>
              </a:lnSpc>
              <a:buFont typeface="Arial" panose="020B0604020202020204" pitchFamily="34" charset="0"/>
              <a:buChar char="•"/>
            </a:pPr>
            <a:r>
              <a:rPr lang="en-US" altLang="ja-JP" sz="2800" dirty="0"/>
              <a:t>Modern Time-Series Analysis </a:t>
            </a:r>
          </a:p>
          <a:p>
            <a:pPr>
              <a:lnSpc>
                <a:spcPct val="90000"/>
              </a:lnSpc>
              <a:buFont typeface="Arial" panose="020B0604020202020204" pitchFamily="34" charset="0"/>
              <a:buChar char="•"/>
            </a:pPr>
            <a:r>
              <a:rPr lang="en-US" altLang="ja-JP" sz="2800" dirty="0"/>
              <a:t>Hands-on #2</a:t>
            </a:r>
          </a:p>
          <a:p>
            <a:pPr>
              <a:lnSpc>
                <a:spcPct val="90000"/>
              </a:lnSpc>
              <a:buFont typeface="Arial" panose="020B0604020202020204" pitchFamily="34" charset="0"/>
              <a:buChar char="•"/>
            </a:pPr>
            <a:r>
              <a:rPr lang="en-US" altLang="ja-JP" sz="2800" dirty="0"/>
              <a:t>Future Studies</a:t>
            </a:r>
          </a:p>
          <a:p>
            <a:pPr>
              <a:lnSpc>
                <a:spcPct val="90000"/>
              </a:lnSpc>
              <a:buFont typeface="Arial" panose="020B0604020202020204" pitchFamily="34" charset="0"/>
              <a:buChar char="•"/>
            </a:pPr>
            <a:r>
              <a:rPr lang="en-US" altLang="ja-JP" sz="2800" dirty="0"/>
              <a:t>Q&amp;A</a:t>
            </a:r>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a:t>
            </a:fld>
            <a:endParaRPr lang="en-US" altLang="ja-JP" dirty="0"/>
          </a:p>
        </p:txBody>
      </p:sp>
    </p:spTree>
    <p:extLst>
      <p:ext uri="{BB962C8B-B14F-4D97-AF65-F5344CB8AC3E}">
        <p14:creationId xmlns:p14="http://schemas.microsoft.com/office/powerpoint/2010/main" val="31767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r>
              <a:rPr lang="en-US" altLang="ja-JP" sz="2400" dirty="0"/>
              <a:t>Cointegration</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If both X and Y are unit root processes and there exists coefficient α which makes Y+αX not a unit root process, X and Y are cointegrated.</a:t>
            </a:r>
          </a:p>
          <a:p>
            <a:pPr lvl="2"/>
            <a:endParaRPr lang="en-US" altLang="ja-JP" sz="2246" dirty="0"/>
          </a:p>
          <a:p>
            <a:pPr lvl="2"/>
            <a:r>
              <a:rPr lang="en-US" altLang="ja-JP" sz="2246" dirty="0"/>
              <a:t>Cointegration is used to determine whether two unit root processes have relationship.</a:t>
            </a:r>
          </a:p>
          <a:p>
            <a:pPr lvl="2"/>
            <a:endParaRPr lang="en-US" altLang="ja-JP" sz="2246" dirty="0"/>
          </a:p>
          <a:p>
            <a:pPr lvl="2"/>
            <a:r>
              <a:rPr lang="en-US" altLang="ja-JP" sz="2246" dirty="0"/>
              <a:t>Granger and Engle were awarded the Nobel Memorial Prize in Economic Sciences in 2003 for the developing the concept of cointegration.</a:t>
            </a:r>
          </a:p>
          <a:p>
            <a:pPr marL="243260" lvl="2" indent="0">
              <a:buNone/>
            </a:pPr>
            <a:endParaRPr lang="en-US" altLang="ja-JP" sz="2246" dirty="0"/>
          </a:p>
          <a:p>
            <a:pPr marL="243260" lvl="2" indent="0">
              <a:buNone/>
            </a:pPr>
            <a:endParaRPr lang="en-US" altLang="ja-JP" sz="2246" dirty="0"/>
          </a:p>
          <a:p>
            <a:pPr marL="243260" lvl="2" indent="0">
              <a:buNone/>
            </a:pPr>
            <a:endParaRPr lang="en-US" altLang="ja-JP" sz="2246" dirty="0"/>
          </a:p>
          <a:p>
            <a:pPr marL="243260" lvl="2" indent="0">
              <a:buNone/>
            </a:pPr>
            <a:endParaRPr lang="en-US" altLang="ja-JP" sz="2246" dirty="0"/>
          </a:p>
          <a:p>
            <a:pPr marL="243260" lvl="2" indent="0">
              <a:buNone/>
            </a:pPr>
            <a:endParaRPr lang="en-US" altLang="ja-JP" sz="2246" dirty="0"/>
          </a:p>
          <a:p>
            <a:pPr marL="243260" lvl="2" indent="0">
              <a:buNone/>
            </a:pPr>
            <a:endParaRPr lang="en-US" altLang="ja-JP" sz="2246" dirty="0"/>
          </a:p>
          <a:p>
            <a:pPr marL="243260" lvl="2" indent="0">
              <a:buNone/>
            </a:pPr>
            <a:endParaRPr lang="en-US" altLang="ja-JP" sz="2246" dirty="0"/>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20</a:t>
            </a:fld>
            <a:endParaRPr lang="en-US" altLang="ja-JP" dirty="0"/>
          </a:p>
        </p:txBody>
      </p:sp>
      <p:pic>
        <p:nvPicPr>
          <p:cNvPr id="7170" name="Picture 2" descr="https://upload.wikimedia.org/wikipedia/commons/8/8a/Clive_Granger_by_Olaf_Storbe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155" y="4583076"/>
            <a:ext cx="2807990" cy="211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76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Today’s Contents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800" dirty="0">
                <a:solidFill>
                  <a:schemeClr val="tx1">
                    <a:lumMod val="25000"/>
                    <a:lumOff val="75000"/>
                  </a:schemeClr>
                </a:solidFill>
              </a:rPr>
              <a:t>Introduction of Tramp Shipping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History of Research on Tramp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#1</a:t>
            </a:r>
          </a:p>
          <a:p>
            <a:pPr>
              <a:lnSpc>
                <a:spcPct val="90000"/>
              </a:lnSpc>
              <a:buFont typeface="Arial" panose="020B0604020202020204" pitchFamily="34" charset="0"/>
              <a:buChar char="•"/>
            </a:pPr>
            <a:r>
              <a:rPr lang="en-US" altLang="ja-JP" sz="2800" dirty="0">
                <a:solidFill>
                  <a:schemeClr val="tx1">
                    <a:lumMod val="25000"/>
                    <a:lumOff val="75000"/>
                  </a:schemeClr>
                </a:solidFill>
              </a:rPr>
              <a:t>Modern Time-</a:t>
            </a:r>
            <a:r>
              <a:rPr lang="en-US" altLang="ja-JP" sz="2800" dirty="0" err="1">
                <a:solidFill>
                  <a:schemeClr val="tx1">
                    <a:lumMod val="25000"/>
                    <a:lumOff val="75000"/>
                  </a:schemeClr>
                </a:solidFill>
              </a:rPr>
              <a:t>Seriese</a:t>
            </a:r>
            <a:r>
              <a:rPr lang="en-US" altLang="ja-JP" sz="2800" dirty="0">
                <a:solidFill>
                  <a:schemeClr val="tx1">
                    <a:lumMod val="25000"/>
                    <a:lumOff val="75000"/>
                  </a:schemeClr>
                </a:solidFill>
              </a:rPr>
              <a:t> Analysis </a:t>
            </a:r>
          </a:p>
          <a:p>
            <a:pPr>
              <a:lnSpc>
                <a:spcPct val="90000"/>
              </a:lnSpc>
              <a:buFont typeface="Arial" panose="020B0604020202020204" pitchFamily="34" charset="0"/>
              <a:buChar char="•"/>
            </a:pPr>
            <a:r>
              <a:rPr lang="en-US" altLang="ja-JP" sz="2800" dirty="0"/>
              <a:t>Hands-on #2</a:t>
            </a:r>
          </a:p>
          <a:p>
            <a:pPr>
              <a:lnSpc>
                <a:spcPct val="90000"/>
              </a:lnSpc>
              <a:buFont typeface="Arial" panose="020B0604020202020204" pitchFamily="34" charset="0"/>
              <a:buChar char="•"/>
            </a:pPr>
            <a:r>
              <a:rPr lang="en-US" altLang="ja-JP" sz="2800" dirty="0">
                <a:solidFill>
                  <a:schemeClr val="tx1">
                    <a:lumMod val="25000"/>
                    <a:lumOff val="75000"/>
                  </a:schemeClr>
                </a:solidFill>
              </a:rPr>
              <a:t>Future Studies</a:t>
            </a:r>
          </a:p>
          <a:p>
            <a:pPr>
              <a:lnSpc>
                <a:spcPct val="90000"/>
              </a:lnSpc>
              <a:buFont typeface="Arial" panose="020B0604020202020204" pitchFamily="34" charset="0"/>
              <a:buChar char="•"/>
            </a:pPr>
            <a:r>
              <a:rPr lang="en-US" altLang="ja-JP" sz="2800" dirty="0">
                <a:solidFill>
                  <a:schemeClr val="tx1">
                    <a:lumMod val="25000"/>
                    <a:lumOff val="75000"/>
                  </a:schemeClr>
                </a:solidFill>
              </a:rPr>
              <a:t>Q&amp;A</a:t>
            </a:r>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21</a:t>
            </a:fld>
            <a:endParaRPr lang="en-US" altLang="ja-JP" dirty="0"/>
          </a:p>
        </p:txBody>
      </p:sp>
    </p:spTree>
    <p:extLst>
      <p:ext uri="{BB962C8B-B14F-4D97-AF65-F5344CB8AC3E}">
        <p14:creationId xmlns:p14="http://schemas.microsoft.com/office/powerpoint/2010/main" val="186963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Hands-on (2)</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&lt;- read.csv("Hayashi_Data2.csv",header=T)</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400" dirty="0" err="1">
                <a:latin typeface="+mn-lt"/>
                <a:ea typeface="HG創英ﾌﾟﾚｾﾞﾝｽEB" panose="02020809000000000000" pitchFamily="17" charset="-128"/>
                <a:cs typeface="Courier New" panose="02070309020205020404" pitchFamily="49" charset="0"/>
              </a:rPr>
              <a:t>dt</a:t>
            </a:r>
            <a:r>
              <a:rPr lang="en-US" altLang="ja-JP" sz="1400" dirty="0">
                <a:latin typeface="+mn-lt"/>
                <a:ea typeface="HG創英ﾌﾟﾚｾﾞﾝｽEB" panose="02020809000000000000" pitchFamily="17" charset="-128"/>
                <a:cs typeface="Courier New" panose="02070309020205020404" pitchFamily="49" charset="0"/>
              </a:rPr>
              <a:t>[,1] and </a:t>
            </a:r>
            <a:r>
              <a:rPr lang="en-US" altLang="ja-JP" sz="1400" dirty="0" err="1">
                <a:latin typeface="+mn-lt"/>
                <a:ea typeface="HG創英ﾌﾟﾚｾﾞﾝｽEB" panose="02020809000000000000" pitchFamily="17" charset="-128"/>
                <a:cs typeface="Courier New" panose="02070309020205020404" pitchFamily="49" charset="0"/>
              </a:rPr>
              <a:t>dt</a:t>
            </a:r>
            <a:r>
              <a:rPr lang="en-US" altLang="ja-JP" sz="1400" dirty="0">
                <a:latin typeface="+mn-lt"/>
                <a:ea typeface="HG創英ﾌﾟﾚｾﾞﾝｽEB" panose="02020809000000000000" pitchFamily="17" charset="-128"/>
                <a:cs typeface="Courier New" panose="02070309020205020404" pitchFamily="49" charset="0"/>
              </a:rPr>
              <a:t>[,2] are the same with Hayashi_Data1.csv</a:t>
            </a:r>
          </a:p>
          <a:p>
            <a:pPr marL="243260" lvl="2" indent="0">
              <a:buNone/>
            </a:pPr>
            <a:r>
              <a:rPr lang="en-US" altLang="ja-JP" sz="1400" dirty="0" err="1">
                <a:latin typeface="+mn-lt"/>
                <a:ea typeface="HG創英ﾌﾟﾚｾﾞﾝｽEB" panose="02020809000000000000" pitchFamily="17" charset="-128"/>
                <a:cs typeface="Courier New" panose="02070309020205020404" pitchFamily="49" charset="0"/>
              </a:rPr>
              <a:t>dt</a:t>
            </a:r>
            <a:r>
              <a:rPr lang="en-US" altLang="ja-JP" sz="1400" dirty="0">
                <a:latin typeface="+mn-lt"/>
                <a:ea typeface="HG創英ﾌﾟﾚｾﾞﾝｽEB" panose="02020809000000000000" pitchFamily="17" charset="-128"/>
                <a:cs typeface="Courier New" panose="02070309020205020404" pitchFamily="49" charset="0"/>
              </a:rPr>
              <a:t>[,3] is supply/demand ratio for the Panamax shipping market.</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summary(lm(</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[,1]~</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dt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[,3]))</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Call:</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lm(formula = dt2[, 1] ~ dt2[, 3])</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Residuals:</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Min       1Q   Median       3Q      Max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-0.32032 -0.09910 -0.00183  0.07229  0.32515 </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Coefficients:</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Estimate Std. Error t value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Pr</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(&gt;|t|)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(Intercept) 2.200681   0.102967   21.37   &lt;2e-16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dt2[, 3]    0.090231   0.005152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17.51   &lt;2e-16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t>
            </a:r>
          </a:p>
          <a:p>
            <a:pPr marL="243260" lvl="2" indent="0">
              <a:buNone/>
            </a:pP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Signif</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codes:  0 ‘***’ 0.001 ‘**’ 0.01 ‘*’ 0.05 ‘.’ 0.1 ‘ ’ 1</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Residual standard error: 0.1287 on 98 degrees of freedom</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Multiple R-squared:  0.7578,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Adjusted R-squared:  0.7554</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F-statistic: 306.7 on 1 and 98 DF,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p-value: &lt; 2.2e-16</a:t>
            </a:r>
          </a:p>
          <a:p>
            <a:pPr marL="243260" lvl="2" indent="0">
              <a:buNone/>
            </a:pPr>
            <a:endParaRPr lang="en-US" altLang="ja-JP" sz="1100" dirty="0">
              <a:latin typeface="Courier New" panose="02070309020205020404" pitchFamily="49" charset="0"/>
              <a:cs typeface="Courier New" panose="02070309020205020404" pitchFamily="49" charset="0"/>
            </a:endParaRPr>
          </a:p>
          <a:p>
            <a:pPr marL="243260" lvl="2" indent="0">
              <a:buNone/>
            </a:pPr>
            <a:r>
              <a:rPr lang="en-US" altLang="ja-JP" sz="1400" dirty="0">
                <a:latin typeface="+mn-lt"/>
                <a:cs typeface="Courier New" panose="02070309020205020404" pitchFamily="49" charset="0"/>
              </a:rPr>
              <a:t>* Also High R</a:t>
            </a:r>
            <a:r>
              <a:rPr lang="en-US" altLang="ja-JP" sz="1400" baseline="30000" dirty="0">
                <a:latin typeface="+mn-lt"/>
                <a:cs typeface="Courier New" panose="02070309020205020404" pitchFamily="49" charset="0"/>
              </a:rPr>
              <a:t>2</a:t>
            </a:r>
            <a:r>
              <a:rPr lang="en-US" altLang="ja-JP" sz="1400" dirty="0">
                <a:latin typeface="+mn-lt"/>
                <a:cs typeface="Courier New" panose="02070309020205020404" pitchFamily="49" charset="0"/>
              </a:rPr>
              <a:t> Value and very low p-value</a:t>
            </a:r>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22</a:t>
            </a:fld>
            <a:endParaRPr lang="en-US" altLang="ja-JP" dirty="0"/>
          </a:p>
        </p:txBody>
      </p:sp>
    </p:spTree>
    <p:extLst>
      <p:ext uri="{BB962C8B-B14F-4D97-AF65-F5344CB8AC3E}">
        <p14:creationId xmlns:p14="http://schemas.microsoft.com/office/powerpoint/2010/main" val="328554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Hands-on (3)</a:t>
            </a:r>
            <a:endParaRPr lang="ja-JP" altLang="en-US" sz="2400" dirty="0"/>
          </a:p>
        </p:txBody>
      </p:sp>
      <p:sp>
        <p:nvSpPr>
          <p:cNvPr id="3075" name="Rectangle 3"/>
          <p:cNvSpPr>
            <a:spLocks noGrp="1" noChangeArrowheads="1"/>
          </p:cNvSpPr>
          <p:nvPr>
            <p:ph idx="1"/>
          </p:nvPr>
        </p:nvSpPr>
        <p:spPr>
          <a:xfrm>
            <a:off x="247358" y="944562"/>
            <a:ext cx="8581584" cy="5724798"/>
          </a:xfrm>
        </p:spPr>
        <p:txBody>
          <a:bodyPr numCol="1"/>
          <a:lstStyle/>
          <a:p>
            <a:pPr marL="243260" lvl="2" indent="0">
              <a:buNone/>
            </a:pPr>
            <a:r>
              <a:rPr lang="en-US" altLang="ja-JP" sz="1400" dirty="0">
                <a:latin typeface="+mn-lt"/>
                <a:ea typeface="HG創英ﾌﾟﾚｾﾞﾝｽEB" panose="02020809000000000000" pitchFamily="17" charset="-128"/>
                <a:cs typeface="Courier New" panose="02070309020205020404" pitchFamily="49" charset="0"/>
              </a:rPr>
              <a:t>Existence of a unit root can be checked by augmented Dickey-Fuller (ADF) test</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adf.test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(dt2[,1])</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Augmented Dickey-Fuller Test</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data:  dt2[, 1]</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Dickey-Fuller = -2.496, Lag order = 4,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p-value = 0.3712</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alternative hypothesis: stationary</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adf.test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(dt2[,2])</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Augmented Dickey-Fuller Test</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data:  dt2[, 2]</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Dickey-Fuller = -1.9043, Lag order = 4,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p-value = 0.6163</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alternative hypothesis: stationary</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adf.test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(dt2[,3])</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        Augmented Dickey-Fuller Test</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data:  dt2[, 3]</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Dickey-Fuller = -2.3031, Lag order = 4,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p-value = 0.4511</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alternative hypothesis: stationary</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400" dirty="0">
                <a:latin typeface="+mn-lt"/>
                <a:ea typeface="HG創英ﾌﾟﾚｾﾞﾝｽEB" panose="02020809000000000000" pitchFamily="17" charset="-128"/>
                <a:cs typeface="Courier New" panose="02070309020205020404" pitchFamily="49" charset="0"/>
              </a:rPr>
              <a:t>Existence of a unit root is not rejected for all three processes.</a:t>
            </a:r>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23</a:t>
            </a:fld>
            <a:endParaRPr lang="en-US" altLang="ja-JP" dirty="0"/>
          </a:p>
        </p:txBody>
      </p:sp>
    </p:spTree>
    <p:extLst>
      <p:ext uri="{BB962C8B-B14F-4D97-AF65-F5344CB8AC3E}">
        <p14:creationId xmlns:p14="http://schemas.microsoft.com/office/powerpoint/2010/main" val="3958740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Hands-on (4)</a:t>
            </a:r>
            <a:endParaRPr lang="ja-JP" altLang="en-US" sz="2400" dirty="0"/>
          </a:p>
        </p:txBody>
      </p:sp>
      <p:sp>
        <p:nvSpPr>
          <p:cNvPr id="3075" name="Rectangle 3"/>
          <p:cNvSpPr>
            <a:spLocks noGrp="1" noChangeArrowheads="1"/>
          </p:cNvSpPr>
          <p:nvPr>
            <p:ph idx="1"/>
          </p:nvPr>
        </p:nvSpPr>
        <p:spPr>
          <a:xfrm>
            <a:off x="247358" y="944562"/>
            <a:ext cx="8581584" cy="5724798"/>
          </a:xfrm>
        </p:spPr>
        <p:txBody>
          <a:bodyPr numCol="1"/>
          <a:lstStyle/>
          <a:p>
            <a:pPr marL="243260" lvl="2" indent="0">
              <a:buNone/>
            </a:pPr>
            <a:r>
              <a:rPr lang="en-US" altLang="ja-JP" sz="1400" dirty="0">
                <a:latin typeface="+mn-lt"/>
                <a:ea typeface="HG創英ﾌﾟﾚｾﾞﾝｽEB" panose="02020809000000000000" pitchFamily="17" charset="-128"/>
                <a:cs typeface="Courier New" panose="02070309020205020404" pitchFamily="49" charset="0"/>
              </a:rPr>
              <a:t>Existence of a </a:t>
            </a:r>
            <a:r>
              <a:rPr lang="en-US" altLang="ja-JP" sz="1400" dirty="0" err="1">
                <a:latin typeface="+mn-lt"/>
                <a:ea typeface="HG創英ﾌﾟﾚｾﾞﾝｽEB" panose="02020809000000000000" pitchFamily="17" charset="-128"/>
                <a:cs typeface="Courier New" panose="02070309020205020404" pitchFamily="49" charset="0"/>
              </a:rPr>
              <a:t>cointegration</a:t>
            </a:r>
            <a:r>
              <a:rPr lang="en-US" altLang="ja-JP" sz="1400" dirty="0">
                <a:latin typeface="+mn-lt"/>
                <a:ea typeface="HG創英ﾌﾟﾚｾﾞﾝｽEB" panose="02020809000000000000" pitchFamily="17" charset="-128"/>
                <a:cs typeface="Courier New" panose="02070309020205020404" pitchFamily="49" charset="0"/>
              </a:rPr>
              <a:t> can be checked by augmented Dickey-Fuller test for the residual of regression model</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model1 &lt;- lm(dt2[,1]~dt2[,2])</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adf.test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resid</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(model1))</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data: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resid</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(model1)</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Dickey-Fuller = -2.4928, Lag order = 4,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p-value = 0.3725</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alternative hypothesis: stationary</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ea typeface="HG創英ﾌﾟﾚｾﾞﾝｽEB" panose="02020809000000000000" pitchFamily="17" charset="-128"/>
                <a:cs typeface="Courier New" panose="02070309020205020404" pitchFamily="49" charset="0"/>
              </a:rPr>
              <a:t>The residual of regression model between freight process and random walk process has a unit root.  As a result, these two processes are not </a:t>
            </a:r>
            <a:r>
              <a:rPr lang="en-US" altLang="ja-JP" sz="1100" dirty="0" err="1">
                <a:ea typeface="HG創英ﾌﾟﾚｾﾞﾝｽEB" panose="02020809000000000000" pitchFamily="17" charset="-128"/>
                <a:cs typeface="Courier New" panose="02070309020205020404" pitchFamily="49" charset="0"/>
              </a:rPr>
              <a:t>cointegrated</a:t>
            </a:r>
            <a:r>
              <a:rPr lang="en-US" altLang="ja-JP" sz="1100" dirty="0">
                <a:ea typeface="HG創英ﾌﾟﾚｾﾞﾝｽEB" panose="02020809000000000000" pitchFamily="17" charset="-128"/>
                <a:cs typeface="Courier New" panose="02070309020205020404" pitchFamily="49" charset="0"/>
              </a:rPr>
              <a:t>.</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model2 &lt;- lm(dt2[,1]~dt2[,3])</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&gt;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adf.test</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resid</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(model2))</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data:  </a:t>
            </a:r>
            <a:r>
              <a:rPr lang="en-US" altLang="ja-JP" sz="1100" dirty="0" err="1">
                <a:latin typeface="Courier New" panose="02070309020205020404" pitchFamily="49" charset="0"/>
                <a:ea typeface="HG創英ﾌﾟﾚｾﾞﾝｽEB" panose="02020809000000000000" pitchFamily="17" charset="-128"/>
                <a:cs typeface="Courier New" panose="02070309020205020404" pitchFamily="49" charset="0"/>
              </a:rPr>
              <a:t>resid</a:t>
            </a: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(model2)</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Dickey-Fuller = -3.7226, Lag order = 4, </a:t>
            </a:r>
            <a:r>
              <a:rPr lang="en-US" altLang="ja-JP" sz="1100" dirty="0">
                <a:solidFill>
                  <a:srgbClr val="FF0000"/>
                </a:solidFill>
                <a:latin typeface="Courier New" panose="02070309020205020404" pitchFamily="49" charset="0"/>
                <a:ea typeface="HG創英ﾌﾟﾚｾﾞﾝｽEB" panose="02020809000000000000" pitchFamily="17" charset="-128"/>
                <a:cs typeface="Courier New" panose="02070309020205020404" pitchFamily="49" charset="0"/>
              </a:rPr>
              <a:t>p-value = 0.02578</a:t>
            </a:r>
          </a:p>
          <a:p>
            <a:pPr marL="243260" lvl="2" indent="0">
              <a:buNone/>
            </a:pPr>
            <a:r>
              <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rPr>
              <a:t>alternative hypothesis: stationary</a:t>
            </a:r>
          </a:p>
          <a:p>
            <a:pPr marL="243260" lvl="2" indent="0">
              <a:buNone/>
            </a:pPr>
            <a:endParaRPr lang="en-US" altLang="ja-JP" sz="1100" dirty="0">
              <a:latin typeface="Courier New" panose="02070309020205020404" pitchFamily="49" charset="0"/>
              <a:ea typeface="HG創英ﾌﾟﾚｾﾞﾝｽEB" panose="02020809000000000000" pitchFamily="17" charset="-128"/>
              <a:cs typeface="Courier New" panose="02070309020205020404" pitchFamily="49" charset="0"/>
            </a:endParaRPr>
          </a:p>
          <a:p>
            <a:pPr marL="243260" lvl="2" indent="0">
              <a:buNone/>
            </a:pPr>
            <a:r>
              <a:rPr lang="en-US" altLang="ja-JP" sz="1400">
                <a:latin typeface="+mn-lt"/>
                <a:ea typeface="HG創英ﾌﾟﾚｾﾞﾝｽEB" panose="02020809000000000000" pitchFamily="17" charset="-128"/>
                <a:cs typeface="Courier New" panose="02070309020205020404" pitchFamily="49" charset="0"/>
              </a:rPr>
              <a:t>The </a:t>
            </a:r>
            <a:r>
              <a:rPr lang="en-US" altLang="ja-JP" sz="1400" dirty="0">
                <a:latin typeface="+mn-lt"/>
                <a:ea typeface="HG創英ﾌﾟﾚｾﾞﾝｽEB" panose="02020809000000000000" pitchFamily="17" charset="-128"/>
                <a:cs typeface="Courier New" panose="02070309020205020404" pitchFamily="49" charset="0"/>
              </a:rPr>
              <a:t>residual of regression model between freight process and supply/demand ratio process does not have a unit root.  As a result, these two processes are </a:t>
            </a:r>
            <a:r>
              <a:rPr lang="en-US" altLang="ja-JP" sz="1400" dirty="0" err="1">
                <a:latin typeface="+mn-lt"/>
                <a:ea typeface="HG創英ﾌﾟﾚｾﾞﾝｽEB" panose="02020809000000000000" pitchFamily="17" charset="-128"/>
                <a:cs typeface="Courier New" panose="02070309020205020404" pitchFamily="49" charset="0"/>
              </a:rPr>
              <a:t>cointegrated</a:t>
            </a:r>
            <a:r>
              <a:rPr lang="en-US" altLang="ja-JP" sz="1400" dirty="0">
                <a:latin typeface="+mn-lt"/>
                <a:ea typeface="HG創英ﾌﾟﾚｾﾞﾝｽEB" panose="02020809000000000000" pitchFamily="17" charset="-128"/>
                <a:cs typeface="Courier New" panose="02070309020205020404" pitchFamily="49" charset="0"/>
              </a:rPr>
              <a:t>.</a:t>
            </a:r>
          </a:p>
          <a:p>
            <a:pPr marL="243260" lvl="2" indent="0">
              <a:buNone/>
            </a:pPr>
            <a:endParaRPr lang="en-US" altLang="ja-JP" sz="1400" dirty="0">
              <a:latin typeface="+mn-lt"/>
              <a:ea typeface="HG創英ﾌﾟﾚｾﾞﾝｽEB" panose="02020809000000000000" pitchFamily="17" charset="-128"/>
              <a:cs typeface="Courier New" panose="02070309020205020404" pitchFamily="49" charset="0"/>
            </a:endParaRPr>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24</a:t>
            </a:fld>
            <a:endParaRPr lang="en-US" altLang="ja-JP" dirty="0"/>
          </a:p>
        </p:txBody>
      </p:sp>
    </p:spTree>
    <p:extLst>
      <p:ext uri="{BB962C8B-B14F-4D97-AF65-F5344CB8AC3E}">
        <p14:creationId xmlns:p14="http://schemas.microsoft.com/office/powerpoint/2010/main" val="252829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Today’s Contents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800" dirty="0">
                <a:solidFill>
                  <a:schemeClr val="tx1">
                    <a:lumMod val="25000"/>
                    <a:lumOff val="75000"/>
                  </a:schemeClr>
                </a:solidFill>
              </a:rPr>
              <a:t>Introduction of Tramp Shipping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History of Research on Tramp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#1</a:t>
            </a:r>
          </a:p>
          <a:p>
            <a:pPr>
              <a:lnSpc>
                <a:spcPct val="90000"/>
              </a:lnSpc>
              <a:buFont typeface="Arial" panose="020B0604020202020204" pitchFamily="34" charset="0"/>
              <a:buChar char="•"/>
            </a:pPr>
            <a:r>
              <a:rPr lang="en-US" altLang="ja-JP" sz="2800" dirty="0">
                <a:solidFill>
                  <a:schemeClr val="tx1">
                    <a:lumMod val="25000"/>
                    <a:lumOff val="75000"/>
                  </a:schemeClr>
                </a:solidFill>
              </a:rPr>
              <a:t>Modern Time-Series Analysis </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#2</a:t>
            </a:r>
          </a:p>
          <a:p>
            <a:pPr>
              <a:lnSpc>
                <a:spcPct val="90000"/>
              </a:lnSpc>
              <a:buFont typeface="Arial" panose="020B0604020202020204" pitchFamily="34" charset="0"/>
              <a:buChar char="•"/>
            </a:pPr>
            <a:r>
              <a:rPr lang="en-US" altLang="ja-JP" sz="2800" dirty="0"/>
              <a:t>Future Studies</a:t>
            </a:r>
          </a:p>
          <a:p>
            <a:pPr>
              <a:lnSpc>
                <a:spcPct val="90000"/>
              </a:lnSpc>
              <a:buFont typeface="Arial" panose="020B0604020202020204" pitchFamily="34" charset="0"/>
              <a:buChar char="•"/>
            </a:pPr>
            <a:r>
              <a:rPr lang="en-US" altLang="ja-JP" sz="2800" dirty="0">
                <a:solidFill>
                  <a:schemeClr val="tx1">
                    <a:lumMod val="25000"/>
                    <a:lumOff val="75000"/>
                  </a:schemeClr>
                </a:solidFill>
              </a:rPr>
              <a:t>Q&amp;A</a:t>
            </a:r>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25</a:t>
            </a:fld>
            <a:endParaRPr lang="en-US" altLang="ja-JP" dirty="0"/>
          </a:p>
        </p:txBody>
      </p:sp>
    </p:spTree>
    <p:extLst>
      <p:ext uri="{BB962C8B-B14F-4D97-AF65-F5344CB8AC3E}">
        <p14:creationId xmlns:p14="http://schemas.microsoft.com/office/powerpoint/2010/main" val="3391885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Increasing</a:t>
            </a:r>
            <a:r>
              <a:rPr lang="ja-JP" altLang="en-US" sz="2400" dirty="0"/>
              <a:t> </a:t>
            </a:r>
            <a:r>
              <a:rPr lang="en-US" altLang="ja-JP" sz="2400" dirty="0"/>
              <a:t>Attention from Industry</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After the bust of the shipping bubble, tramp shipping market returned to be stable.  As a result, industry analysts now regard statistical approaches to produce meaningful results.</a:t>
            </a:r>
          </a:p>
          <a:p>
            <a:pPr lvl="2"/>
            <a:endParaRPr lang="en-US" altLang="ja-JP" sz="2246" dirty="0"/>
          </a:p>
          <a:p>
            <a:pPr lvl="2"/>
            <a:r>
              <a:rPr lang="en-US" altLang="ja-JP" sz="2246" dirty="0"/>
              <a:t>Also, business people (not limited to the shipping industry) have greater interest in statistical analysis because of a boom in AI and big data. </a:t>
            </a:r>
          </a:p>
          <a:p>
            <a:pPr lvl="2"/>
            <a:endParaRPr lang="en-US" altLang="ja-JP" sz="2246" dirty="0"/>
          </a:p>
          <a:p>
            <a:pPr lvl="2"/>
            <a:r>
              <a:rPr lang="en-US" altLang="ja-JP" sz="2246" dirty="0"/>
              <a:t>Maritime database service became more popular and  industry analysts can easily download multiple data from the database.  They try to investigate them with statistical techniques.</a:t>
            </a:r>
          </a:p>
          <a:p>
            <a:pPr marL="243260" lvl="2" indent="0">
              <a:buNone/>
            </a:pPr>
            <a:endParaRPr lang="en-US" altLang="ja-JP" sz="2246" dirty="0"/>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26</a:t>
            </a:fld>
            <a:endParaRPr lang="en-US" altLang="ja-JP" dirty="0"/>
          </a:p>
        </p:txBody>
      </p:sp>
    </p:spTree>
    <p:extLst>
      <p:ext uri="{BB962C8B-B14F-4D97-AF65-F5344CB8AC3E}">
        <p14:creationId xmlns:p14="http://schemas.microsoft.com/office/powerpoint/2010/main" val="287114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AIS data can be used </a:t>
            </a:r>
            <a:r>
              <a:rPr lang="en-US" altLang="ja-JP" sz="2400"/>
              <a:t>for analyses.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In recent years, AIS data (real-time report of vessels’ speed and location) are available for both academic and industry analysts. </a:t>
            </a:r>
          </a:p>
          <a:p>
            <a:pPr lvl="2"/>
            <a:endParaRPr lang="en-US" altLang="ja-JP" sz="2246" dirty="0"/>
          </a:p>
          <a:p>
            <a:pPr lvl="2"/>
            <a:r>
              <a:rPr lang="en-US" altLang="ja-JP" sz="2246" dirty="0"/>
              <a:t>AIS data can be used as a real-time supply/demand indicator.  Also AIS data can be used with other approaches such as geospatial analysis.  </a:t>
            </a:r>
          </a:p>
          <a:p>
            <a:pPr lvl="2"/>
            <a:endParaRPr lang="en-US" altLang="ja-JP" sz="2246" dirty="0"/>
          </a:p>
          <a:p>
            <a:pPr lvl="2"/>
            <a:r>
              <a:rPr lang="en-US" altLang="ja-JP" sz="2246" dirty="0"/>
              <a:t>Researches on these subjects have not only academic novelty but also business value in the industry.</a:t>
            </a:r>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27</a:t>
            </a:fld>
            <a:endParaRPr lang="en-US" altLang="ja-JP" dirty="0"/>
          </a:p>
        </p:txBody>
      </p:sp>
    </p:spTree>
    <p:extLst>
      <p:ext uri="{BB962C8B-B14F-4D97-AF65-F5344CB8AC3E}">
        <p14:creationId xmlns:p14="http://schemas.microsoft.com/office/powerpoint/2010/main" val="298828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Wrap Up for This Presentation</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Tramp service is a indispensable part of shipping industry, though it is not as well-known as container service.</a:t>
            </a:r>
          </a:p>
          <a:p>
            <a:pPr lvl="2"/>
            <a:endParaRPr lang="en-US" altLang="ja-JP" sz="2246" dirty="0"/>
          </a:p>
          <a:p>
            <a:pPr lvl="2"/>
            <a:r>
              <a:rPr lang="en-US" altLang="ja-JP" sz="2246" dirty="0"/>
              <a:t>Because the tramp shipping market is a single global market, time-series analysis should be used.</a:t>
            </a:r>
          </a:p>
          <a:p>
            <a:pPr lvl="2"/>
            <a:endParaRPr lang="en-US" altLang="ja-JP" sz="2246" dirty="0"/>
          </a:p>
          <a:p>
            <a:pPr lvl="2"/>
            <a:r>
              <a:rPr lang="en-US" altLang="ja-JP" sz="2246" dirty="0"/>
              <a:t>Past researches on the tramp shipping market was invalidated in the late 1990s because of a new time-series analysis concept introduced by Granger.</a:t>
            </a:r>
          </a:p>
          <a:p>
            <a:pPr lvl="2"/>
            <a:endParaRPr lang="en-US" altLang="ja-JP" sz="2246" dirty="0"/>
          </a:p>
          <a:p>
            <a:pPr lvl="2"/>
            <a:r>
              <a:rPr lang="en-US" altLang="ja-JP" sz="2246" dirty="0"/>
              <a:t>Two unit root processes will produce high R</a:t>
            </a:r>
            <a:r>
              <a:rPr lang="en-US" altLang="ja-JP" sz="2246" baseline="30000" dirty="0"/>
              <a:t>2</a:t>
            </a:r>
            <a:r>
              <a:rPr lang="en-US" altLang="ja-JP" sz="2246" dirty="0"/>
              <a:t> values and t-ratios by regression tests if they are independent.</a:t>
            </a:r>
          </a:p>
          <a:p>
            <a:pPr lvl="2"/>
            <a:endParaRPr lang="en-US" altLang="ja-JP" sz="2246" dirty="0"/>
          </a:p>
          <a:p>
            <a:pPr lvl="2"/>
            <a:r>
              <a:rPr lang="en-US" altLang="ja-JP" sz="2246" dirty="0"/>
              <a:t>In order to identify the relationship between two unit root processes, you should test </a:t>
            </a:r>
            <a:r>
              <a:rPr lang="en-US" altLang="ja-JP" sz="2246" dirty="0" err="1"/>
              <a:t>cointegration</a:t>
            </a:r>
            <a:r>
              <a:rPr lang="en-US" altLang="ja-JP" sz="2246"/>
              <a:t>.</a:t>
            </a:r>
            <a:endParaRPr lang="en-US" altLang="ja-JP" sz="2246" dirty="0"/>
          </a:p>
          <a:p>
            <a:pPr lvl="2"/>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28</a:t>
            </a:fld>
            <a:endParaRPr lang="en-US" altLang="ja-JP" dirty="0"/>
          </a:p>
        </p:txBody>
      </p:sp>
    </p:spTree>
    <p:extLst>
      <p:ext uri="{BB962C8B-B14F-4D97-AF65-F5344CB8AC3E}">
        <p14:creationId xmlns:p14="http://schemas.microsoft.com/office/powerpoint/2010/main" val="3621260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Today’s Contents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800" dirty="0">
                <a:solidFill>
                  <a:schemeClr val="tx1">
                    <a:lumMod val="25000"/>
                    <a:lumOff val="75000"/>
                  </a:schemeClr>
                </a:solidFill>
              </a:rPr>
              <a:t>Introduction of Tramp Shipping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History of Research on Tramp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#1</a:t>
            </a:r>
          </a:p>
          <a:p>
            <a:pPr>
              <a:lnSpc>
                <a:spcPct val="90000"/>
              </a:lnSpc>
              <a:buFont typeface="Arial" panose="020B0604020202020204" pitchFamily="34" charset="0"/>
              <a:buChar char="•"/>
            </a:pPr>
            <a:r>
              <a:rPr lang="en-US" altLang="ja-JP" sz="2800" dirty="0">
                <a:solidFill>
                  <a:schemeClr val="tx1">
                    <a:lumMod val="25000"/>
                    <a:lumOff val="75000"/>
                  </a:schemeClr>
                </a:solidFill>
              </a:rPr>
              <a:t>Modern Time-Series Analysis </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#2</a:t>
            </a:r>
          </a:p>
          <a:p>
            <a:pPr>
              <a:lnSpc>
                <a:spcPct val="90000"/>
              </a:lnSpc>
              <a:buFont typeface="Arial" panose="020B0604020202020204" pitchFamily="34" charset="0"/>
              <a:buChar char="•"/>
            </a:pPr>
            <a:r>
              <a:rPr lang="en-US" altLang="ja-JP" sz="2800" dirty="0">
                <a:solidFill>
                  <a:schemeClr val="tx1">
                    <a:lumMod val="25000"/>
                    <a:lumOff val="75000"/>
                  </a:schemeClr>
                </a:solidFill>
              </a:rPr>
              <a:t>Future Studies</a:t>
            </a:r>
          </a:p>
          <a:p>
            <a:pPr>
              <a:lnSpc>
                <a:spcPct val="90000"/>
              </a:lnSpc>
              <a:buFont typeface="Arial" panose="020B0604020202020204" pitchFamily="34" charset="0"/>
              <a:buChar char="•"/>
            </a:pPr>
            <a:r>
              <a:rPr lang="en-US" altLang="ja-JP" sz="2800" dirty="0"/>
              <a:t>Q&amp;A</a:t>
            </a:r>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29</a:t>
            </a:fld>
            <a:endParaRPr lang="en-US" altLang="ja-JP" dirty="0"/>
          </a:p>
        </p:txBody>
      </p:sp>
    </p:spTree>
    <p:extLst>
      <p:ext uri="{BB962C8B-B14F-4D97-AF65-F5344CB8AC3E}">
        <p14:creationId xmlns:p14="http://schemas.microsoft.com/office/powerpoint/2010/main" val="330290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Self Introduction</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615" dirty="0"/>
              <a:t>Working at NYK Line Research Group</a:t>
            </a:r>
          </a:p>
          <a:p>
            <a:pPr>
              <a:lnSpc>
                <a:spcPct val="90000"/>
              </a:lnSpc>
              <a:buFont typeface="Arial" panose="020B0604020202020204" pitchFamily="34" charset="0"/>
              <a:buChar char="•"/>
            </a:pPr>
            <a:endParaRPr lang="en-US" altLang="ja-JP" sz="2615" dirty="0"/>
          </a:p>
          <a:p>
            <a:pPr>
              <a:lnSpc>
                <a:spcPct val="90000"/>
              </a:lnSpc>
              <a:buFont typeface="Arial" panose="020B0604020202020204" pitchFamily="34" charset="0"/>
              <a:buChar char="•"/>
            </a:pPr>
            <a:r>
              <a:rPr lang="en-US" altLang="ja-JP" sz="2615" dirty="0"/>
              <a:t>Manager and Chief Analyst of Bulker/Tanker </a:t>
            </a:r>
          </a:p>
          <a:p>
            <a:pPr lvl="1">
              <a:lnSpc>
                <a:spcPct val="90000"/>
              </a:lnSpc>
            </a:pPr>
            <a:r>
              <a:rPr lang="en-US" altLang="ja-JP" sz="2430" dirty="0"/>
              <a:t>Cargo (Commodity Production / Demand / Trade)</a:t>
            </a:r>
          </a:p>
          <a:p>
            <a:pPr lvl="1">
              <a:lnSpc>
                <a:spcPct val="90000"/>
              </a:lnSpc>
            </a:pPr>
            <a:r>
              <a:rPr lang="en-US" altLang="ja-JP" sz="2430" dirty="0"/>
              <a:t>Fleet (Contract / Delivery / Demolition)</a:t>
            </a:r>
          </a:p>
          <a:p>
            <a:pPr lvl="1">
              <a:lnSpc>
                <a:spcPct val="90000"/>
              </a:lnSpc>
            </a:pPr>
            <a:r>
              <a:rPr lang="en-US" altLang="ja-JP" sz="2430" dirty="0"/>
              <a:t>Market (Shipping / Shipbuilding)</a:t>
            </a:r>
          </a:p>
          <a:p>
            <a:pPr lvl="1">
              <a:lnSpc>
                <a:spcPct val="90000"/>
              </a:lnSpc>
            </a:pPr>
            <a:endParaRPr lang="en-US" altLang="ja-JP" sz="2430" dirty="0"/>
          </a:p>
          <a:p>
            <a:pPr>
              <a:lnSpc>
                <a:spcPct val="90000"/>
              </a:lnSpc>
              <a:buFont typeface="Arial" panose="020B0604020202020204" pitchFamily="34" charset="0"/>
              <a:buChar char="•"/>
            </a:pPr>
            <a:r>
              <a:rPr lang="en-US" altLang="ja-JP" sz="2615" dirty="0"/>
              <a:t>M.S. from New York University at 2008</a:t>
            </a:r>
          </a:p>
          <a:p>
            <a:pPr lvl="1">
              <a:lnSpc>
                <a:spcPct val="90000"/>
              </a:lnSpc>
            </a:pPr>
            <a:r>
              <a:rPr lang="en-US" altLang="ja-JP" sz="2430" dirty="0"/>
              <a:t>Thesis Subject: Usage of e-Seal for Security </a:t>
            </a:r>
          </a:p>
          <a:p>
            <a:pPr lvl="1">
              <a:lnSpc>
                <a:spcPct val="90000"/>
              </a:lnSpc>
            </a:pPr>
            <a:endParaRPr lang="en-US" altLang="ja-JP" sz="2430" dirty="0"/>
          </a:p>
          <a:p>
            <a:pPr>
              <a:lnSpc>
                <a:spcPct val="90000"/>
              </a:lnSpc>
              <a:buFont typeface="Arial" panose="020B0604020202020204" pitchFamily="34" charset="0"/>
              <a:buChar char="•"/>
            </a:pPr>
            <a:r>
              <a:rPr lang="en-US" altLang="ja-JP" sz="2615" dirty="0"/>
              <a:t>Doctoral Student of TUMSAT from 2020</a:t>
            </a:r>
          </a:p>
          <a:p>
            <a:pPr lvl="1">
              <a:lnSpc>
                <a:spcPct val="90000"/>
              </a:lnSpc>
            </a:pPr>
            <a:r>
              <a:rPr lang="en-US" altLang="ja-JP" sz="2430" dirty="0"/>
              <a:t>Doctorate Subject: Cyclical Nature of Drybulk Shipping market. </a:t>
            </a:r>
          </a:p>
          <a:p>
            <a:pPr lvl="1">
              <a:lnSpc>
                <a:spcPct val="90000"/>
              </a:lnSpc>
            </a:pPr>
            <a:endParaRPr lang="en-US" altLang="ja-JP" sz="243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3</a:t>
            </a:fld>
            <a:endParaRPr lang="en-US" altLang="ja-JP" dirty="0"/>
          </a:p>
        </p:txBody>
      </p:sp>
    </p:spTree>
    <p:extLst>
      <p:ext uri="{BB962C8B-B14F-4D97-AF65-F5344CB8AC3E}">
        <p14:creationId xmlns:p14="http://schemas.microsoft.com/office/powerpoint/2010/main" val="13509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5" descr="NYK Mark 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068638"/>
            <a:ext cx="36004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6" descr="NYK Mark 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068638"/>
            <a:ext cx="36004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スライド番号プレースホルダー 1"/>
          <p:cNvSpPr>
            <a:spLocks noGrp="1"/>
          </p:cNvSpPr>
          <p:nvPr>
            <p:ph type="sldNum" sz="quarter" idx="4294967295"/>
          </p:nvPr>
        </p:nvSpPr>
        <p:spPr>
          <a:xfrm>
            <a:off x="7010400" y="6245225"/>
            <a:ext cx="2133600" cy="476250"/>
          </a:xfrm>
        </p:spPr>
        <p:txBody>
          <a:bodyPr/>
          <a:lstStyle/>
          <a:p>
            <a:pPr>
              <a:defRPr/>
            </a:pPr>
            <a:fld id="{7061501F-0E78-4D42-9F50-F410B7618F8A}" type="slidenum">
              <a:rPr lang="en-US" altLang="ja-JP" smtClean="0"/>
              <a:pPr>
                <a:defRPr/>
              </a:pPr>
              <a:t>30</a:t>
            </a:fld>
            <a:endParaRPr lang="en-US" altLang="ja-JP" dirty="0"/>
          </a:p>
        </p:txBody>
      </p:sp>
    </p:spTree>
    <p:extLst>
      <p:ext uri="{BB962C8B-B14F-4D97-AF65-F5344CB8AC3E}">
        <p14:creationId xmlns:p14="http://schemas.microsoft.com/office/powerpoint/2010/main" val="97735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NYK Annual Shipping Market Report</a:t>
            </a:r>
            <a:endParaRPr lang="ja-JP" altLang="en-US" sz="24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4</a:t>
            </a:fld>
            <a:endParaRPr lang="en-US" altLang="ja-JP"/>
          </a:p>
        </p:txBody>
      </p:sp>
      <p:pic>
        <p:nvPicPr>
          <p:cNvPr id="5" name="図 4">
            <a:extLst>
              <a:ext uri="{FF2B5EF4-FFF2-40B4-BE49-F238E27FC236}">
                <a16:creationId xmlns:a16="http://schemas.microsoft.com/office/drawing/2014/main" id="{EEE38C63-DCAD-43D4-9BC4-2E54DD41B556}"/>
              </a:ext>
            </a:extLst>
          </p:cNvPr>
          <p:cNvPicPr>
            <a:picLocks noChangeAspect="1"/>
          </p:cNvPicPr>
          <p:nvPr/>
        </p:nvPicPr>
        <p:blipFill>
          <a:blip r:embed="rId3"/>
          <a:stretch>
            <a:fillRect/>
          </a:stretch>
        </p:blipFill>
        <p:spPr>
          <a:xfrm>
            <a:off x="2567933" y="745097"/>
            <a:ext cx="4008133" cy="5780229"/>
          </a:xfrm>
          <a:prstGeom prst="rect">
            <a:avLst/>
          </a:prstGeom>
        </p:spPr>
      </p:pic>
    </p:spTree>
    <p:extLst>
      <p:ext uri="{BB962C8B-B14F-4D97-AF65-F5344CB8AC3E}">
        <p14:creationId xmlns:p14="http://schemas.microsoft.com/office/powerpoint/2010/main" val="302625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Today’s Contents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r>
              <a:rPr lang="en-US" altLang="ja-JP" sz="2800" dirty="0"/>
              <a:t>Introduction of Tramp Shipping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History of Research on Tramp Market</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#1</a:t>
            </a:r>
          </a:p>
          <a:p>
            <a:pPr>
              <a:lnSpc>
                <a:spcPct val="90000"/>
              </a:lnSpc>
              <a:buFont typeface="Arial" panose="020B0604020202020204" pitchFamily="34" charset="0"/>
              <a:buChar char="•"/>
            </a:pPr>
            <a:r>
              <a:rPr lang="en-US" altLang="ja-JP" sz="2800" dirty="0">
                <a:solidFill>
                  <a:schemeClr val="tx1">
                    <a:lumMod val="25000"/>
                    <a:lumOff val="75000"/>
                  </a:schemeClr>
                </a:solidFill>
              </a:rPr>
              <a:t>Modern Time-Series Analysis </a:t>
            </a:r>
          </a:p>
          <a:p>
            <a:pPr>
              <a:lnSpc>
                <a:spcPct val="90000"/>
              </a:lnSpc>
              <a:buFont typeface="Arial" panose="020B0604020202020204" pitchFamily="34" charset="0"/>
              <a:buChar char="•"/>
            </a:pPr>
            <a:r>
              <a:rPr lang="en-US" altLang="ja-JP" sz="2800" dirty="0">
                <a:solidFill>
                  <a:schemeClr val="tx1">
                    <a:lumMod val="25000"/>
                    <a:lumOff val="75000"/>
                  </a:schemeClr>
                </a:solidFill>
              </a:rPr>
              <a:t>Hands-on #2</a:t>
            </a:r>
          </a:p>
          <a:p>
            <a:pPr>
              <a:lnSpc>
                <a:spcPct val="90000"/>
              </a:lnSpc>
              <a:buFont typeface="Arial" panose="020B0604020202020204" pitchFamily="34" charset="0"/>
              <a:buChar char="•"/>
            </a:pPr>
            <a:r>
              <a:rPr lang="en-US" altLang="ja-JP" sz="2800" dirty="0">
                <a:solidFill>
                  <a:schemeClr val="tx1">
                    <a:lumMod val="25000"/>
                    <a:lumOff val="75000"/>
                  </a:schemeClr>
                </a:solidFill>
              </a:rPr>
              <a:t>Future Studies</a:t>
            </a:r>
          </a:p>
          <a:p>
            <a:pPr>
              <a:lnSpc>
                <a:spcPct val="90000"/>
              </a:lnSpc>
              <a:buFont typeface="Arial" panose="020B0604020202020204" pitchFamily="34" charset="0"/>
              <a:buChar char="•"/>
            </a:pPr>
            <a:r>
              <a:rPr lang="en-US" altLang="ja-JP" sz="2800" dirty="0">
                <a:solidFill>
                  <a:schemeClr val="tx1">
                    <a:lumMod val="25000"/>
                    <a:lumOff val="75000"/>
                  </a:schemeClr>
                </a:solidFill>
              </a:rPr>
              <a:t>Q&amp;A</a:t>
            </a:r>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5</a:t>
            </a:fld>
            <a:endParaRPr lang="en-US" altLang="ja-JP" dirty="0"/>
          </a:p>
        </p:txBody>
      </p:sp>
    </p:spTree>
    <p:extLst>
      <p:ext uri="{BB962C8B-B14F-4D97-AF65-F5344CB8AC3E}">
        <p14:creationId xmlns:p14="http://schemas.microsoft.com/office/powerpoint/2010/main" val="248457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Shipping Service : Liner VS. Tramp</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a:p>
            <a:pPr>
              <a:lnSpc>
                <a:spcPct val="90000"/>
              </a:lnSpc>
              <a:buFont typeface="Arial" panose="020B0604020202020204" pitchFamily="34" charset="0"/>
              <a:buChar char="•"/>
            </a:pPr>
            <a:endParaRPr lang="en-US" altLang="ja-JP" sz="2800"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6</a:t>
            </a:fld>
            <a:endParaRPr lang="en-US" altLang="ja-JP" dirty="0"/>
          </a:p>
        </p:txBody>
      </p:sp>
      <p:graphicFrame>
        <p:nvGraphicFramePr>
          <p:cNvPr id="2" name="表 3">
            <a:extLst>
              <a:ext uri="{FF2B5EF4-FFF2-40B4-BE49-F238E27FC236}">
                <a16:creationId xmlns:a16="http://schemas.microsoft.com/office/drawing/2014/main" id="{477AFF07-654E-4850-A6AB-37ECE9EF879B}"/>
              </a:ext>
            </a:extLst>
          </p:cNvPr>
          <p:cNvGraphicFramePr>
            <a:graphicFrameLocks noGrp="1"/>
          </p:cNvGraphicFramePr>
          <p:nvPr>
            <p:extLst>
              <p:ext uri="{D42A27DB-BD31-4B8C-83A1-F6EECF244321}">
                <p14:modId xmlns:p14="http://schemas.microsoft.com/office/powerpoint/2010/main" val="2205328120"/>
              </p:ext>
            </p:extLst>
          </p:nvPr>
        </p:nvGraphicFramePr>
        <p:xfrm>
          <a:off x="620030" y="944561"/>
          <a:ext cx="8208912" cy="3393044"/>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584177187"/>
                    </a:ext>
                  </a:extLst>
                </a:gridCol>
                <a:gridCol w="3096344">
                  <a:extLst>
                    <a:ext uri="{9D8B030D-6E8A-4147-A177-3AD203B41FA5}">
                      <a16:colId xmlns:a16="http://schemas.microsoft.com/office/drawing/2014/main" val="948367197"/>
                    </a:ext>
                  </a:extLst>
                </a:gridCol>
                <a:gridCol w="3600400">
                  <a:extLst>
                    <a:ext uri="{9D8B030D-6E8A-4147-A177-3AD203B41FA5}">
                      <a16:colId xmlns:a16="http://schemas.microsoft.com/office/drawing/2014/main" val="4182994890"/>
                    </a:ext>
                  </a:extLst>
                </a:gridCol>
              </a:tblGrid>
              <a:tr h="784224">
                <a:tc>
                  <a:txBody>
                    <a:bodyPr/>
                    <a:lstStyle/>
                    <a:p>
                      <a:endParaRPr kumimoji="1" lang="ja-JP" altLang="en-US" sz="2400"/>
                    </a:p>
                  </a:txBody>
                  <a:tcPr/>
                </a:tc>
                <a:tc>
                  <a:txBody>
                    <a:bodyPr/>
                    <a:lstStyle/>
                    <a:p>
                      <a:r>
                        <a:rPr kumimoji="1" lang="en-US" altLang="ja-JP" sz="2400" dirty="0"/>
                        <a:t>Liner</a:t>
                      </a:r>
                    </a:p>
                    <a:p>
                      <a:r>
                        <a:rPr kumimoji="1" lang="en-US" altLang="ja-JP" sz="2400" dirty="0"/>
                        <a:t>(mainly Container)</a:t>
                      </a:r>
                      <a:endParaRPr kumimoji="1" lang="ja-JP" altLang="en-US" sz="2400" dirty="0"/>
                    </a:p>
                  </a:txBody>
                  <a:tcPr/>
                </a:tc>
                <a:tc>
                  <a:txBody>
                    <a:bodyPr/>
                    <a:lstStyle/>
                    <a:p>
                      <a:r>
                        <a:rPr kumimoji="1" lang="en-US" altLang="ja-JP" sz="2400" dirty="0"/>
                        <a:t>Tramp</a:t>
                      </a:r>
                    </a:p>
                    <a:p>
                      <a:r>
                        <a:rPr kumimoji="1" lang="en-US" altLang="ja-JP" sz="2400" dirty="0"/>
                        <a:t>(incl. Bulker)</a:t>
                      </a:r>
                      <a:endParaRPr kumimoji="1" lang="ja-JP" altLang="en-US" sz="2400" dirty="0"/>
                    </a:p>
                  </a:txBody>
                  <a:tcPr/>
                </a:tc>
                <a:extLst>
                  <a:ext uri="{0D108BD9-81ED-4DB2-BD59-A6C34878D82A}">
                    <a16:rowId xmlns:a16="http://schemas.microsoft.com/office/drawing/2014/main" val="3868044959"/>
                  </a:ext>
                </a:extLst>
              </a:tr>
              <a:tr h="779210">
                <a:tc>
                  <a:txBody>
                    <a:bodyPr/>
                    <a:lstStyle/>
                    <a:p>
                      <a:r>
                        <a:rPr kumimoji="1" lang="en-US" altLang="ja-JP" sz="2400" dirty="0"/>
                        <a:t>Cargo</a:t>
                      </a:r>
                      <a:endParaRPr kumimoji="1" lang="ja-JP" altLang="en-US" sz="2400" dirty="0"/>
                    </a:p>
                  </a:txBody>
                  <a:tcPr/>
                </a:tc>
                <a:tc>
                  <a:txBody>
                    <a:bodyPr/>
                    <a:lstStyle/>
                    <a:p>
                      <a:r>
                        <a:rPr kumimoji="1" lang="en-US" altLang="ja-JP" sz="2400" dirty="0"/>
                        <a:t>Container</a:t>
                      </a:r>
                    </a:p>
                    <a:p>
                      <a:r>
                        <a:rPr kumimoji="1" lang="en-US" altLang="ja-JP" sz="2400" dirty="0"/>
                        <a:t>General Cargo</a:t>
                      </a:r>
                      <a:endParaRPr kumimoji="1" lang="ja-JP" altLang="en-US" sz="2400" dirty="0"/>
                    </a:p>
                  </a:txBody>
                  <a:tcPr/>
                </a:tc>
                <a:tc>
                  <a:txBody>
                    <a:bodyPr/>
                    <a:lstStyle/>
                    <a:p>
                      <a:r>
                        <a:rPr kumimoji="1" lang="en-US" altLang="ja-JP" sz="2400" dirty="0"/>
                        <a:t>Bulker : Ore, Coal, Grain</a:t>
                      </a:r>
                    </a:p>
                    <a:p>
                      <a:r>
                        <a:rPr kumimoji="1" lang="en-US" altLang="ja-JP" sz="2400" dirty="0"/>
                        <a:t>Tanker : Crude</a:t>
                      </a:r>
                      <a:r>
                        <a:rPr kumimoji="1" lang="ja-JP" altLang="en-US" sz="2400" dirty="0"/>
                        <a:t> </a:t>
                      </a:r>
                      <a:r>
                        <a:rPr kumimoji="1" lang="en-US" altLang="ja-JP" sz="2400" dirty="0"/>
                        <a:t>Oil, Gasoline</a:t>
                      </a:r>
                    </a:p>
                  </a:txBody>
                  <a:tcPr/>
                </a:tc>
                <a:extLst>
                  <a:ext uri="{0D108BD9-81ED-4DB2-BD59-A6C34878D82A}">
                    <a16:rowId xmlns:a16="http://schemas.microsoft.com/office/drawing/2014/main" val="1791208316"/>
                  </a:ext>
                </a:extLst>
              </a:tr>
              <a:tr h="788929">
                <a:tc>
                  <a:txBody>
                    <a:bodyPr/>
                    <a:lstStyle/>
                    <a:p>
                      <a:r>
                        <a:rPr kumimoji="1" lang="en-US" altLang="ja-JP" sz="2400" dirty="0"/>
                        <a:t>Schedule</a:t>
                      </a:r>
                      <a:endParaRPr kumimoji="1" lang="ja-JP" altLang="en-US" sz="2400" dirty="0"/>
                    </a:p>
                  </a:txBody>
                  <a:tcPr/>
                </a:tc>
                <a:tc>
                  <a:txBody>
                    <a:bodyPr/>
                    <a:lstStyle/>
                    <a:p>
                      <a:r>
                        <a:rPr kumimoji="1" lang="en-US" altLang="ja-JP" sz="2400"/>
                        <a:t>Planned</a:t>
                      </a:r>
                      <a:r>
                        <a:rPr kumimoji="1" lang="en-US" altLang="ja-JP" sz="2400" baseline="0"/>
                        <a:t> and Published </a:t>
                      </a:r>
                      <a:r>
                        <a:rPr kumimoji="1" lang="en-US" altLang="ja-JP" sz="2400"/>
                        <a:t>in Advance</a:t>
                      </a:r>
                      <a:endParaRPr kumimoji="1" lang="ja-JP" altLang="en-US" sz="2400" dirty="0"/>
                    </a:p>
                  </a:txBody>
                  <a:tcPr/>
                </a:tc>
                <a:tc>
                  <a:txBody>
                    <a:bodyPr/>
                    <a:lstStyle/>
                    <a:p>
                      <a:r>
                        <a:rPr kumimoji="1" lang="en-US" altLang="ja-JP" sz="2400"/>
                        <a:t>Individually</a:t>
                      </a:r>
                      <a:r>
                        <a:rPr kumimoji="1" lang="en-US" altLang="ja-JP" sz="2400" baseline="0"/>
                        <a:t> decided </a:t>
                      </a:r>
                      <a:r>
                        <a:rPr kumimoji="1" lang="en-US" altLang="ja-JP" sz="2400"/>
                        <a:t>Based on Shipper’s Convenience</a:t>
                      </a:r>
                      <a:endParaRPr kumimoji="1" lang="ja-JP" altLang="en-US" sz="2400" dirty="0"/>
                    </a:p>
                  </a:txBody>
                  <a:tcPr/>
                </a:tc>
                <a:extLst>
                  <a:ext uri="{0D108BD9-81ED-4DB2-BD59-A6C34878D82A}">
                    <a16:rowId xmlns:a16="http://schemas.microsoft.com/office/drawing/2014/main" val="3963579758"/>
                  </a:ext>
                </a:extLst>
              </a:tr>
              <a:tr h="924164">
                <a:tc>
                  <a:txBody>
                    <a:bodyPr/>
                    <a:lstStyle/>
                    <a:p>
                      <a:r>
                        <a:rPr kumimoji="1" lang="en-US" altLang="ja-JP" sz="2400" dirty="0"/>
                        <a:t>Usage of</a:t>
                      </a:r>
                    </a:p>
                    <a:p>
                      <a:r>
                        <a:rPr kumimoji="1" lang="en-US" altLang="ja-JP" sz="2400" dirty="0"/>
                        <a:t>Ship Space</a:t>
                      </a:r>
                      <a:endParaRPr kumimoji="1" lang="ja-JP" altLang="en-US" sz="2400" dirty="0"/>
                    </a:p>
                  </a:txBody>
                  <a:tcPr/>
                </a:tc>
                <a:tc>
                  <a:txBody>
                    <a:bodyPr/>
                    <a:lstStyle/>
                    <a:p>
                      <a:r>
                        <a:rPr kumimoji="1" lang="en-US" altLang="ja-JP" sz="2400" dirty="0"/>
                        <a:t>Partial (Slot of Container)</a:t>
                      </a:r>
                      <a:endParaRPr kumimoji="1" lang="ja-JP" altLang="en-US" sz="2400" dirty="0"/>
                    </a:p>
                  </a:txBody>
                  <a:tcPr/>
                </a:tc>
                <a:tc>
                  <a:txBody>
                    <a:bodyPr/>
                    <a:lstStyle/>
                    <a:p>
                      <a:r>
                        <a:rPr kumimoji="1" lang="en-US" altLang="ja-JP" sz="2400" dirty="0"/>
                        <a:t>Basically Ship as a Whole</a:t>
                      </a:r>
                      <a:endParaRPr kumimoji="1" lang="ja-JP" altLang="en-US" sz="2400" dirty="0"/>
                    </a:p>
                  </a:txBody>
                  <a:tcPr/>
                </a:tc>
                <a:extLst>
                  <a:ext uri="{0D108BD9-81ED-4DB2-BD59-A6C34878D82A}">
                    <a16:rowId xmlns:a16="http://schemas.microsoft.com/office/drawing/2014/main" val="3620883480"/>
                  </a:ext>
                </a:extLst>
              </a:tr>
            </a:tbl>
          </a:graphicData>
        </a:graphic>
      </p:graphicFrame>
      <p:pic>
        <p:nvPicPr>
          <p:cNvPr id="1026" name="Picture 2" descr="路面電車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142" y="4537070"/>
            <a:ext cx="2235344" cy="21626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タクシーのイラスト（車）"/>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4655" y="4537070"/>
            <a:ext cx="2390105" cy="209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04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Type of Bulkers (Based on Vessel Size)</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1">
              <a:lnSpc>
                <a:spcPct val="90000"/>
              </a:lnSpc>
            </a:pPr>
            <a:r>
              <a:rPr lang="en-US" altLang="ja-JP" sz="2430" dirty="0"/>
              <a:t>Capesize (&gt;100,000DWT)</a:t>
            </a:r>
          </a:p>
          <a:p>
            <a:pPr lvl="4"/>
            <a:r>
              <a:rPr lang="en-US" altLang="ja-JP" sz="2246" dirty="0"/>
              <a:t>Gearless</a:t>
            </a:r>
          </a:p>
          <a:p>
            <a:pPr lvl="4"/>
            <a:r>
              <a:rPr lang="en-US" altLang="ja-JP" sz="2246" dirty="0"/>
              <a:t>Major Cargo: Iron Ore</a:t>
            </a:r>
            <a:endParaRPr lang="en-US" altLang="ja-JP" sz="2430" dirty="0"/>
          </a:p>
          <a:p>
            <a:pPr lvl="1">
              <a:lnSpc>
                <a:spcPct val="90000"/>
              </a:lnSpc>
            </a:pPr>
            <a:endParaRPr lang="en-US" altLang="ja-JP" sz="2430" dirty="0"/>
          </a:p>
          <a:p>
            <a:pPr lvl="1">
              <a:lnSpc>
                <a:spcPct val="90000"/>
              </a:lnSpc>
            </a:pPr>
            <a:r>
              <a:rPr lang="en-US" altLang="ja-JP" sz="2430" dirty="0"/>
              <a:t>Panamax(65,000</a:t>
            </a:r>
            <a:r>
              <a:rPr lang="ja-JP" altLang="en-US" sz="2430" dirty="0"/>
              <a:t>～</a:t>
            </a:r>
            <a:r>
              <a:rPr lang="en-US" altLang="ja-JP" sz="2430" dirty="0"/>
              <a:t>99,999DWT)</a:t>
            </a:r>
          </a:p>
          <a:p>
            <a:pPr lvl="4"/>
            <a:r>
              <a:rPr lang="en-US" altLang="ja-JP" sz="2246" dirty="0"/>
              <a:t>Gearless</a:t>
            </a:r>
          </a:p>
          <a:p>
            <a:pPr lvl="4"/>
            <a:r>
              <a:rPr lang="en-US" altLang="ja-JP" sz="2246" dirty="0"/>
              <a:t>Major Cargo: Coal, Grain</a:t>
            </a:r>
          </a:p>
          <a:p>
            <a:pPr lvl="4"/>
            <a:endParaRPr lang="en-US" altLang="ja-JP" sz="2246" dirty="0"/>
          </a:p>
          <a:p>
            <a:pPr lvl="1"/>
            <a:r>
              <a:rPr lang="en-US" altLang="ja-JP" sz="2430" dirty="0"/>
              <a:t>Handymax(40,000</a:t>
            </a:r>
            <a:r>
              <a:rPr lang="ja-JP" altLang="en-US" sz="2430" dirty="0"/>
              <a:t>～</a:t>
            </a:r>
            <a:r>
              <a:rPr lang="en-US" altLang="ja-JP" sz="2430" dirty="0"/>
              <a:t>64,999DWT)</a:t>
            </a:r>
          </a:p>
          <a:p>
            <a:pPr lvl="4"/>
            <a:r>
              <a:rPr lang="en-US" altLang="ja-JP" sz="2246" dirty="0"/>
              <a:t>Geared</a:t>
            </a:r>
          </a:p>
          <a:p>
            <a:pPr lvl="4"/>
            <a:r>
              <a:rPr lang="en-US" altLang="ja-JP" sz="2246" dirty="0"/>
              <a:t>Main Cargo: Grain, Minor Bulk</a:t>
            </a:r>
          </a:p>
          <a:p>
            <a:pPr lvl="4"/>
            <a:endParaRPr lang="en-US" altLang="ja-JP" sz="2246" dirty="0"/>
          </a:p>
          <a:p>
            <a:pPr lvl="2"/>
            <a:r>
              <a:rPr lang="en-US" altLang="ja-JP" sz="2246" dirty="0"/>
              <a:t>Handysize(10,000</a:t>
            </a:r>
            <a:r>
              <a:rPr lang="ja-JP" altLang="en-US" sz="2246" dirty="0"/>
              <a:t>～</a:t>
            </a:r>
            <a:r>
              <a:rPr lang="en-US" altLang="ja-JP" sz="2246" dirty="0"/>
              <a:t>39,999DWT)</a:t>
            </a:r>
          </a:p>
          <a:p>
            <a:pPr lvl="4"/>
            <a:r>
              <a:rPr lang="en-US" altLang="ja-JP" sz="2246" dirty="0"/>
              <a:t>Geared</a:t>
            </a:r>
          </a:p>
          <a:p>
            <a:pPr lvl="4"/>
            <a:r>
              <a:rPr lang="en-US" altLang="ja-JP" sz="2246" dirty="0"/>
              <a:t>Main Cargo: Minor Bulk</a:t>
            </a:r>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7</a:t>
            </a:fld>
            <a:endParaRPr lang="en-US" altLang="ja-JP" dirty="0"/>
          </a:p>
        </p:txBody>
      </p:sp>
      <p:pic>
        <p:nvPicPr>
          <p:cNvPr id="1026" name="Picture 2" descr="Why are Capesize dry bulk shipping rates still sliding? - FreightWaves">
            <a:extLst>
              <a:ext uri="{FF2B5EF4-FFF2-40B4-BE49-F238E27FC236}">
                <a16:creationId xmlns:a16="http://schemas.microsoft.com/office/drawing/2014/main" id="{1F947D8E-B58D-4F4E-A926-83DB8BB7C1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3685" y="745097"/>
            <a:ext cx="2605257" cy="14654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パナマックスバルカーシリーズ | サノヤスホールディングス株式会社">
            <a:extLst>
              <a:ext uri="{FF2B5EF4-FFF2-40B4-BE49-F238E27FC236}">
                <a16:creationId xmlns:a16="http://schemas.microsoft.com/office/drawing/2014/main" id="{E4538D01-81C3-4C2F-8F59-5FB00E43CF2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5820" y="2374623"/>
            <a:ext cx="2104531"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explain the handymax sales rush? -">
            <a:extLst>
              <a:ext uri="{FF2B5EF4-FFF2-40B4-BE49-F238E27FC236}">
                <a16:creationId xmlns:a16="http://schemas.microsoft.com/office/drawing/2014/main" id="{7C69352E-4CA3-413C-A7B2-CFEA3ED02C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8890" y="3896981"/>
            <a:ext cx="2390052"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28,000tdw 'Small Handy' Bulker Delivered">
            <a:extLst>
              <a:ext uri="{FF2B5EF4-FFF2-40B4-BE49-F238E27FC236}">
                <a16:creationId xmlns:a16="http://schemas.microsoft.com/office/drawing/2014/main" id="{C2F0F861-313E-4306-9379-A76880018C8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05806" y="5377083"/>
            <a:ext cx="2057400" cy="135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49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Characteristics of Bulker Market</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lvl="2"/>
            <a:r>
              <a:rPr lang="en-US" altLang="ja-JP" sz="2246" dirty="0"/>
              <a:t>Market is separated for each vessel size.</a:t>
            </a:r>
          </a:p>
          <a:p>
            <a:pPr lvl="4"/>
            <a:r>
              <a:rPr lang="en-US" altLang="ja-JP" sz="2246" dirty="0"/>
              <a:t>Bulker cargoes are linked to specific vessel size (</a:t>
            </a:r>
            <a:r>
              <a:rPr lang="en-US" altLang="ja-JP" sz="2246" dirty="0">
                <a:sym typeface="Wingdings" panose="05000000000000000000" pitchFamily="2" charset="2"/>
              </a:rPr>
              <a:t> container cargoes are not linked to specific vessel size).</a:t>
            </a:r>
            <a:endParaRPr lang="en-US" altLang="ja-JP" sz="2246" dirty="0"/>
          </a:p>
          <a:p>
            <a:pPr marL="243260" lvl="2" indent="0">
              <a:buNone/>
            </a:pPr>
            <a:endParaRPr lang="en-US" altLang="ja-JP" sz="2246" dirty="0"/>
          </a:p>
          <a:p>
            <a:pPr lvl="2"/>
            <a:r>
              <a:rPr lang="en-US" altLang="ja-JP" sz="2246" dirty="0"/>
              <a:t>Only one or two standard vessel sizes exist for each size group.  Spot shipping market exists only for these standard vessel size.</a:t>
            </a:r>
          </a:p>
          <a:p>
            <a:pPr marL="243260" lvl="2" indent="0">
              <a:buNone/>
            </a:pPr>
            <a:endParaRPr lang="en-US" altLang="ja-JP" sz="2246" dirty="0"/>
          </a:p>
          <a:p>
            <a:pPr lvl="2"/>
            <a:r>
              <a:rPr lang="en-US" altLang="ja-JP" sz="2246" dirty="0"/>
              <a:t>Bulker market is a single global market, not divided by region.</a:t>
            </a:r>
          </a:p>
          <a:p>
            <a:pPr lvl="2"/>
            <a:endParaRPr lang="en-US" altLang="ja-JP" sz="2246" dirty="0"/>
          </a:p>
          <a:p>
            <a:pPr lvl="2"/>
            <a:r>
              <a:rPr lang="en-US" altLang="ja-JP" sz="2246" dirty="0"/>
              <a:t>Every shipping contract is different. Standard ships and cargoes exist, but they do not match the actual ones.</a:t>
            </a:r>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8</a:t>
            </a:fld>
            <a:endParaRPr lang="en-US" altLang="ja-JP" dirty="0"/>
          </a:p>
        </p:txBody>
      </p:sp>
    </p:spTree>
    <p:extLst>
      <p:ext uri="{BB962C8B-B14F-4D97-AF65-F5344CB8AC3E}">
        <p14:creationId xmlns:p14="http://schemas.microsoft.com/office/powerpoint/2010/main" val="290153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48491"/>
            <a:ext cx="7511751" cy="596606"/>
          </a:xfrm>
        </p:spPr>
        <p:txBody>
          <a:bodyPr>
            <a:normAutofit/>
          </a:bodyPr>
          <a:lstStyle/>
          <a:p>
            <a:pPr eaLnBrk="1" hangingPunct="1"/>
            <a:r>
              <a:rPr lang="en-US" altLang="ja-JP" sz="2400" dirty="0"/>
              <a:t>Two Kinds of “Freights”</a:t>
            </a:r>
            <a:endParaRPr lang="ja-JP" altLang="en-US" sz="2400" dirty="0"/>
          </a:p>
        </p:txBody>
      </p:sp>
      <p:sp>
        <p:nvSpPr>
          <p:cNvPr id="3075" name="Rectangle 3"/>
          <p:cNvSpPr>
            <a:spLocks noGrp="1" noChangeArrowheads="1"/>
          </p:cNvSpPr>
          <p:nvPr>
            <p:ph idx="1"/>
          </p:nvPr>
        </p:nvSpPr>
        <p:spPr>
          <a:xfrm>
            <a:off x="247358" y="944562"/>
            <a:ext cx="8581584" cy="5580763"/>
          </a:xfrm>
        </p:spPr>
        <p:txBody>
          <a:bodyPr numCol="1"/>
          <a:lstStyle/>
          <a:p>
            <a:pPr marL="243260" lvl="2" indent="0">
              <a:buNone/>
            </a:pPr>
            <a:r>
              <a:rPr lang="en-US" altLang="ja-JP" sz="2246" dirty="0"/>
              <a:t>Freight of bulker shipments can be expressed in two ways.</a:t>
            </a:r>
          </a:p>
          <a:p>
            <a:pPr marL="243260" lvl="2" indent="0">
              <a:buNone/>
            </a:pPr>
            <a:endParaRPr lang="en-US" altLang="ja-JP" sz="2246" dirty="0"/>
          </a:p>
          <a:p>
            <a:pPr lvl="2"/>
            <a:r>
              <a:rPr lang="en-US" altLang="ja-JP" sz="2246" dirty="0"/>
              <a:t>Spot Charter Rate</a:t>
            </a:r>
          </a:p>
          <a:p>
            <a:pPr lvl="4"/>
            <a:r>
              <a:rPr lang="en-US" altLang="ja-JP" sz="2246" dirty="0"/>
              <a:t>From the viewpoint of a ship owner.</a:t>
            </a:r>
          </a:p>
          <a:p>
            <a:pPr lvl="4"/>
            <a:r>
              <a:rPr lang="en-US" altLang="ja-JP" sz="2246" dirty="0"/>
              <a:t>Pay/receive for ship usage</a:t>
            </a:r>
          </a:p>
          <a:p>
            <a:pPr lvl="4"/>
            <a:endParaRPr lang="en-US" altLang="ja-JP" sz="2246" dirty="0"/>
          </a:p>
          <a:p>
            <a:pPr lvl="3"/>
            <a:r>
              <a:rPr lang="en-US" altLang="ja-JP" sz="2107" dirty="0"/>
              <a:t>Freight</a:t>
            </a:r>
          </a:p>
          <a:p>
            <a:pPr lvl="4"/>
            <a:r>
              <a:rPr lang="en-US" altLang="ja-JP" sz="2246" dirty="0"/>
              <a:t>From the viewpoint of a cargo owner</a:t>
            </a:r>
          </a:p>
          <a:p>
            <a:pPr lvl="4"/>
            <a:r>
              <a:rPr lang="en-US" altLang="ja-JP" sz="2246" dirty="0"/>
              <a:t>Pay/receive for cargo transfer</a:t>
            </a:r>
          </a:p>
          <a:p>
            <a:pPr marL="243260" lvl="3" indent="0">
              <a:buNone/>
            </a:pPr>
            <a:endParaRPr lang="en-US" altLang="ja-JP" sz="2107" dirty="0"/>
          </a:p>
          <a:p>
            <a:pPr marL="243260" lvl="3" indent="0">
              <a:buNone/>
            </a:pPr>
            <a:r>
              <a:rPr lang="en-US" altLang="ja-JP" sz="2107" dirty="0"/>
              <a:t>Relationship between Freight and Spot Charter Rate </a:t>
            </a:r>
          </a:p>
          <a:p>
            <a:pPr lvl="3"/>
            <a:endParaRPr lang="en-US" altLang="ja-JP" sz="2107" dirty="0"/>
          </a:p>
          <a:p>
            <a:pPr marL="243260" lvl="3" indent="0">
              <a:buNone/>
            </a:pPr>
            <a:r>
              <a:rPr lang="en-US" altLang="ja-JP" sz="2107" dirty="0"/>
              <a:t>Freight (USD/Ton) x Cargo Tonnage</a:t>
            </a:r>
          </a:p>
          <a:p>
            <a:pPr marL="243260" lvl="3" indent="0">
              <a:buNone/>
            </a:pPr>
            <a:r>
              <a:rPr lang="en-US" altLang="ja-JP" sz="2107" dirty="0"/>
              <a:t>= Spot Charter Rate (USD/Day) x Days of Voyage</a:t>
            </a:r>
          </a:p>
          <a:p>
            <a:pPr marL="243260" lvl="3" indent="0">
              <a:buNone/>
            </a:pPr>
            <a:r>
              <a:rPr lang="en-US" altLang="ja-JP" sz="2107" dirty="0"/>
              <a:t>   + Fuel Cost + Port/Canal Cost</a:t>
            </a:r>
          </a:p>
          <a:p>
            <a:pPr marL="243260" lvl="2" indent="0">
              <a:buNone/>
            </a:pPr>
            <a:endParaRPr lang="en-US" altLang="ja-JP" sz="2246" dirty="0"/>
          </a:p>
        </p:txBody>
      </p:sp>
      <p:sp>
        <p:nvSpPr>
          <p:cNvPr id="3" name="スライド番号プレースホルダー 2"/>
          <p:cNvSpPr>
            <a:spLocks noGrp="1"/>
          </p:cNvSpPr>
          <p:nvPr>
            <p:ph type="sldNum" sz="quarter" idx="12"/>
          </p:nvPr>
        </p:nvSpPr>
        <p:spPr/>
        <p:txBody>
          <a:bodyPr/>
          <a:lstStyle/>
          <a:p>
            <a:pPr>
              <a:defRPr/>
            </a:pPr>
            <a:fld id="{848808E0-6999-4F1E-8A40-0A52B46704D9}" type="slidenum">
              <a:rPr lang="en-US" altLang="ja-JP" smtClean="0"/>
              <a:pPr>
                <a:defRPr/>
              </a:pPr>
              <a:t>9</a:t>
            </a:fld>
            <a:endParaRPr lang="en-US" altLang="ja-JP" dirty="0"/>
          </a:p>
        </p:txBody>
      </p:sp>
    </p:spTree>
    <p:extLst>
      <p:ext uri="{BB962C8B-B14F-4D97-AF65-F5344CB8AC3E}">
        <p14:creationId xmlns:p14="http://schemas.microsoft.com/office/powerpoint/2010/main" val="632297882"/>
      </p:ext>
    </p:extLst>
  </p:cSld>
  <p:clrMapOvr>
    <a:masterClrMapping/>
  </p:clrMapOvr>
</p:sld>
</file>

<file path=ppt/theme/theme1.xml><?xml version="1.0" encoding="utf-8"?>
<a:theme xmlns:a="http://schemas.openxmlformats.org/drawingml/2006/main" name="4_Office テーマ">
  <a:themeElements>
    <a:clrScheme name="ユーザー定義 44">
      <a:dk1>
        <a:srgbClr val="1F1F1F"/>
      </a:dk1>
      <a:lt1>
        <a:sysClr val="window" lastClr="FFFFFF"/>
      </a:lt1>
      <a:dk2>
        <a:srgbClr val="003366"/>
      </a:dk2>
      <a:lt2>
        <a:srgbClr val="D9D9D9"/>
      </a:lt2>
      <a:accent1>
        <a:srgbClr val="327CC0"/>
      </a:accent1>
      <a:accent2>
        <a:srgbClr val="D7B5C6"/>
      </a:accent2>
      <a:accent3>
        <a:srgbClr val="A6A6A6"/>
      </a:accent3>
      <a:accent4>
        <a:srgbClr val="C7C7C7"/>
      </a:accent4>
      <a:accent5>
        <a:srgbClr val="D4E5F4"/>
      </a:accent5>
      <a:accent6>
        <a:srgbClr val="7FB1DE"/>
      </a:accent6>
      <a:hlink>
        <a:srgbClr val="814563"/>
      </a:hlink>
      <a:folHlink>
        <a:srgbClr val="8F8F8F"/>
      </a:folHlink>
    </a:clrScheme>
    <a:fontScheme name="ユーザー定義 43">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kumimoji="1" sz="1600" dirty="0"/>
        </a:defPPr>
      </a:lstStyle>
    </a:txDef>
  </a:objectDefaults>
  <a:extraClrSchemeLst/>
  <a:extLst>
    <a:ext uri="{05A4C25C-085E-4340-85A3-A5531E510DB2}">
      <thm15:themeFamily xmlns:thm15="http://schemas.microsoft.com/office/thememl/2012/main" name="【ブルー】_テンプレート_日本郵船.potx[読み取り専用]" id="{F9589C10-5206-4C2E-8C3B-0DEFD11E9C15}" vid="{2C781571-2E06-4BAE-AEB8-E39DF70D5F27}"/>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【ブルー】_テンプレート_日本郵船</Template>
  <TotalTime>23448</TotalTime>
  <Words>2109</Words>
  <Application>Microsoft Office PowerPoint</Application>
  <PresentationFormat>画面に合わせる (4:3)</PresentationFormat>
  <Paragraphs>390</Paragraphs>
  <Slides>30</Slides>
  <Notes>30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メイリオ</vt:lpstr>
      <vt:lpstr>Arial</vt:lpstr>
      <vt:lpstr>Calibri</vt:lpstr>
      <vt:lpstr>Courier New</vt:lpstr>
      <vt:lpstr>Wingdings</vt:lpstr>
      <vt:lpstr>4_Office テーマ</vt:lpstr>
      <vt:lpstr>Invitation to Dry Bulk Market Analysis  At  Advanced Transportation Planning</vt:lpstr>
      <vt:lpstr>Today’s Contents</vt:lpstr>
      <vt:lpstr>Self Introduction</vt:lpstr>
      <vt:lpstr>NYK Annual Shipping Market Report</vt:lpstr>
      <vt:lpstr>Today’s Contents</vt:lpstr>
      <vt:lpstr>Shipping Service : Liner VS. Tramp</vt:lpstr>
      <vt:lpstr>Type of Bulkers (Based on Vessel Size)</vt:lpstr>
      <vt:lpstr>Characteristics of Bulker Market</vt:lpstr>
      <vt:lpstr>Two Kinds of “Freights”</vt:lpstr>
      <vt:lpstr>Fixtures and Baltic Exchange Indices</vt:lpstr>
      <vt:lpstr>Today’s Contents</vt:lpstr>
      <vt:lpstr>Shipping Market Analysis Began with Econometrics</vt:lpstr>
      <vt:lpstr>Supply/Demand Approach Suddenly Outdated</vt:lpstr>
      <vt:lpstr>Reason of Being Outdated</vt:lpstr>
      <vt:lpstr>Today’s Contents</vt:lpstr>
      <vt:lpstr>Hands-on (1)</vt:lpstr>
      <vt:lpstr>Today’s Contents</vt:lpstr>
      <vt:lpstr>Spurious Regression</vt:lpstr>
      <vt:lpstr>Unit Root / Random Walk Process</vt:lpstr>
      <vt:lpstr>Cointegration</vt:lpstr>
      <vt:lpstr>Today’s Contents</vt:lpstr>
      <vt:lpstr>Hands-on (2)</vt:lpstr>
      <vt:lpstr>Hands-on (3)</vt:lpstr>
      <vt:lpstr>Hands-on (4)</vt:lpstr>
      <vt:lpstr>Today’s Contents</vt:lpstr>
      <vt:lpstr>Increasing Attention from Industry</vt:lpstr>
      <vt:lpstr>AIS data can be used for analyses.</vt:lpstr>
      <vt:lpstr>Wrap Up for This Presentation</vt:lpstr>
      <vt:lpstr>Today’s Contents</vt:lpstr>
      <vt:lpstr>PowerPoint プレゼンテーション</vt:lpstr>
    </vt:vector>
  </TitlesOfParts>
  <Company>株式会社NYK BusinessSystems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海上荷動きと船腹需給の見通し 「2012 Outlook」概要</dc:title>
  <dc:creator>C&amp;Cグループ</dc:creator>
  <cp:lastModifiedBy>林 光一郎</cp:lastModifiedBy>
  <cp:revision>540</cp:revision>
  <cp:lastPrinted>2020-07-09T11:36:49Z</cp:lastPrinted>
  <dcterms:created xsi:type="dcterms:W3CDTF">2012-10-14T09:30:37Z</dcterms:created>
  <dcterms:modified xsi:type="dcterms:W3CDTF">2020-07-28T13:34:58Z</dcterms:modified>
</cp:coreProperties>
</file>