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409" r:id="rId2"/>
    <p:sldId id="352" r:id="rId3"/>
    <p:sldId id="353" r:id="rId4"/>
    <p:sldId id="354" r:id="rId5"/>
    <p:sldId id="360" r:id="rId6"/>
    <p:sldId id="361" r:id="rId7"/>
    <p:sldId id="355" r:id="rId8"/>
    <p:sldId id="356" r:id="rId9"/>
    <p:sldId id="359" r:id="rId10"/>
    <p:sldId id="358" r:id="rId11"/>
    <p:sldId id="362" r:id="rId12"/>
    <p:sldId id="365" r:id="rId13"/>
    <p:sldId id="363" r:id="rId14"/>
    <p:sldId id="371" r:id="rId15"/>
    <p:sldId id="364" r:id="rId16"/>
    <p:sldId id="366" r:id="rId17"/>
    <p:sldId id="256" r:id="rId18"/>
    <p:sldId id="257" r:id="rId19"/>
    <p:sldId id="258" r:id="rId20"/>
    <p:sldId id="259" r:id="rId21"/>
    <p:sldId id="260" r:id="rId22"/>
    <p:sldId id="410" r:id="rId23"/>
    <p:sldId id="411" r:id="rId24"/>
    <p:sldId id="262" r:id="rId25"/>
    <p:sldId id="263" r:id="rId26"/>
  </p:sldIdLst>
  <p:sldSz cx="9144000" cy="6858000" type="screen4x3"/>
  <p:notesSz cx="6858000" cy="987425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7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2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17.wmf"/><Relationship Id="rId1" Type="http://schemas.openxmlformats.org/officeDocument/2006/relationships/image" Target="../media/image20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image" Target="../media/image33.wmf"/><Relationship Id="rId7" Type="http://schemas.openxmlformats.org/officeDocument/2006/relationships/image" Target="../media/image37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6" Type="http://schemas.openxmlformats.org/officeDocument/2006/relationships/image" Target="../media/image36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Relationship Id="rId9" Type="http://schemas.openxmlformats.org/officeDocument/2006/relationships/image" Target="../media/image3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5AE09-94E4-417F-BBEA-6FCA1B19EF6E}" type="datetimeFigureOut">
              <a:rPr kumimoji="1" lang="ja-JP" altLang="en-US" smtClean="0"/>
              <a:t>2020/8/7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FF04C-FAB4-4139-9589-E2A8DED499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2191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5AE09-94E4-417F-BBEA-6FCA1B19EF6E}" type="datetimeFigureOut">
              <a:rPr kumimoji="1" lang="ja-JP" altLang="en-US" smtClean="0"/>
              <a:t>2020/8/7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FF04C-FAB4-4139-9589-E2A8DED499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0794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5AE09-94E4-417F-BBEA-6FCA1B19EF6E}" type="datetimeFigureOut">
              <a:rPr kumimoji="1" lang="ja-JP" altLang="en-US" smtClean="0"/>
              <a:t>2020/8/7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FF04C-FAB4-4139-9589-E2A8DED499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4709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5AE09-94E4-417F-BBEA-6FCA1B19EF6E}" type="datetimeFigureOut">
              <a:rPr kumimoji="1" lang="ja-JP" altLang="en-US" smtClean="0"/>
              <a:t>2020/8/7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FF04C-FAB4-4139-9589-E2A8DED499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5479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5AE09-94E4-417F-BBEA-6FCA1B19EF6E}" type="datetimeFigureOut">
              <a:rPr kumimoji="1" lang="ja-JP" altLang="en-US" smtClean="0"/>
              <a:t>2020/8/7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FF04C-FAB4-4139-9589-E2A8DED499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3625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5AE09-94E4-417F-BBEA-6FCA1B19EF6E}" type="datetimeFigureOut">
              <a:rPr kumimoji="1" lang="ja-JP" altLang="en-US" smtClean="0"/>
              <a:t>2020/8/7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FF04C-FAB4-4139-9589-E2A8DED499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787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5AE09-94E4-417F-BBEA-6FCA1B19EF6E}" type="datetimeFigureOut">
              <a:rPr kumimoji="1" lang="ja-JP" altLang="en-US" smtClean="0"/>
              <a:t>2020/8/7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FF04C-FAB4-4139-9589-E2A8DED499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9558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5AE09-94E4-417F-BBEA-6FCA1B19EF6E}" type="datetimeFigureOut">
              <a:rPr kumimoji="1" lang="ja-JP" altLang="en-US" smtClean="0"/>
              <a:t>2020/8/7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FF04C-FAB4-4139-9589-E2A8DED499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433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5AE09-94E4-417F-BBEA-6FCA1B19EF6E}" type="datetimeFigureOut">
              <a:rPr kumimoji="1" lang="ja-JP" altLang="en-US" smtClean="0"/>
              <a:t>2020/8/7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FF04C-FAB4-4139-9589-E2A8DED499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2383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5AE09-94E4-417F-BBEA-6FCA1B19EF6E}" type="datetimeFigureOut">
              <a:rPr kumimoji="1" lang="ja-JP" altLang="en-US" smtClean="0"/>
              <a:t>2020/8/7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FF04C-FAB4-4139-9589-E2A8DED499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4782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5AE09-94E4-417F-BBEA-6FCA1B19EF6E}" type="datetimeFigureOut">
              <a:rPr kumimoji="1" lang="ja-JP" altLang="en-US" smtClean="0"/>
              <a:t>2020/8/7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FF04C-FAB4-4139-9589-E2A8DED499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0954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5AE09-94E4-417F-BBEA-6FCA1B19EF6E}" type="datetimeFigureOut">
              <a:rPr kumimoji="1" lang="ja-JP" altLang="en-US" smtClean="0"/>
              <a:t>2020/8/7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FF04C-FAB4-4139-9589-E2A8DED499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7583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4.png"/><Relationship Id="rId7" Type="http://schemas.openxmlformats.org/officeDocument/2006/relationships/image" Target="../media/image70.png"/><Relationship Id="rId12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9.png"/><Relationship Id="rId11" Type="http://schemas.openxmlformats.org/officeDocument/2006/relationships/image" Target="../media/image12.png"/><Relationship Id="rId5" Type="http://schemas.openxmlformats.org/officeDocument/2006/relationships/image" Target="../media/image68.png"/><Relationship Id="rId10" Type="http://schemas.openxmlformats.org/officeDocument/2006/relationships/image" Target="../media/image10.png"/><Relationship Id="rId9" Type="http://schemas.openxmlformats.org/officeDocument/2006/relationships/image" Target="../media/image8.png"/><Relationship Id="rId1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7" Type="http://schemas.openxmlformats.org/officeDocument/2006/relationships/image" Target="../media/image7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10" Type="http://schemas.openxmlformats.org/officeDocument/2006/relationships/image" Target="../media/image77.png"/><Relationship Id="rId4" Type="http://schemas.openxmlformats.org/officeDocument/2006/relationships/image" Target="../media/image71.png"/><Relationship Id="rId9" Type="http://schemas.openxmlformats.org/officeDocument/2006/relationships/image" Target="../media/image7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7" Type="http://schemas.openxmlformats.org/officeDocument/2006/relationships/image" Target="../media/image7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10" Type="http://schemas.openxmlformats.org/officeDocument/2006/relationships/image" Target="../media/image77.png"/><Relationship Id="rId4" Type="http://schemas.openxmlformats.org/officeDocument/2006/relationships/image" Target="../media/image71.png"/><Relationship Id="rId9" Type="http://schemas.openxmlformats.org/officeDocument/2006/relationships/image" Target="../media/image7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16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7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9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20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22.w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jpeg"/><Relationship Id="rId4" Type="http://schemas.openxmlformats.org/officeDocument/2006/relationships/image" Target="../media/image29.jpe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13" Type="http://schemas.openxmlformats.org/officeDocument/2006/relationships/image" Target="../media/image35.wmf"/><Relationship Id="rId18" Type="http://schemas.openxmlformats.org/officeDocument/2006/relationships/oleObject" Target="../embeddings/oleObject16.bin"/><Relationship Id="rId3" Type="http://schemas.openxmlformats.org/officeDocument/2006/relationships/image" Target="../media/image40.wmf"/><Relationship Id="rId21" Type="http://schemas.openxmlformats.org/officeDocument/2006/relationships/image" Target="../media/image39.wmf"/><Relationship Id="rId7" Type="http://schemas.openxmlformats.org/officeDocument/2006/relationships/image" Target="../media/image32.wmf"/><Relationship Id="rId12" Type="http://schemas.openxmlformats.org/officeDocument/2006/relationships/oleObject" Target="../embeddings/oleObject13.bin"/><Relationship Id="rId17" Type="http://schemas.openxmlformats.org/officeDocument/2006/relationships/image" Target="../media/image37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5.bin"/><Relationship Id="rId20" Type="http://schemas.openxmlformats.org/officeDocument/2006/relationships/oleObject" Target="../embeddings/oleObject17.bin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34.wmf"/><Relationship Id="rId5" Type="http://schemas.openxmlformats.org/officeDocument/2006/relationships/image" Target="../media/image31.wmf"/><Relationship Id="rId15" Type="http://schemas.openxmlformats.org/officeDocument/2006/relationships/image" Target="../media/image36.wmf"/><Relationship Id="rId10" Type="http://schemas.openxmlformats.org/officeDocument/2006/relationships/oleObject" Target="../embeddings/oleObject12.bin"/><Relationship Id="rId19" Type="http://schemas.openxmlformats.org/officeDocument/2006/relationships/image" Target="../media/image38.wmf"/><Relationship Id="rId4" Type="http://schemas.openxmlformats.org/officeDocument/2006/relationships/oleObject" Target="../embeddings/oleObject9.bin"/><Relationship Id="rId9" Type="http://schemas.openxmlformats.org/officeDocument/2006/relationships/image" Target="../media/image33.wmf"/><Relationship Id="rId14" Type="http://schemas.openxmlformats.org/officeDocument/2006/relationships/oleObject" Target="../embeddings/oleObject14.bin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Relationship Id="rId4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116C6B6-B6AD-49D8-8462-B8F5E8339BEB}"/>
              </a:ext>
            </a:extLst>
          </p:cNvPr>
          <p:cNvSpPr txBox="1"/>
          <p:nvPr/>
        </p:nvSpPr>
        <p:spPr>
          <a:xfrm>
            <a:off x="502920" y="358140"/>
            <a:ext cx="8145779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Lecture note for Traffic Assignment</a:t>
            </a:r>
          </a:p>
          <a:p>
            <a:endParaRPr kumimoji="1" lang="en-US" altLang="ja-JP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kumimoji="1" lang="en-US" altLang="ja-JP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At Advanced Transportation Planning</a:t>
            </a:r>
          </a:p>
          <a:p>
            <a:endParaRPr kumimoji="1" lang="en-US" altLang="ja-JP" sz="2400" b="1" dirty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altLang="ja-JP" sz="2400" b="1" dirty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altLang="ja-JP" sz="2400" b="1" dirty="0">
                <a:latin typeface="Verdana" panose="020B0604030504040204" pitchFamily="34" charset="0"/>
                <a:cs typeface="Verdana" panose="020B0604030504040204" pitchFamily="34" charset="0"/>
              </a:rPr>
              <a:t>“Traffic assignment” is the method to calibrate traffic volume on road network. The key issues are as follows:</a:t>
            </a:r>
          </a:p>
          <a:p>
            <a:endParaRPr lang="en-US" altLang="ja-JP" sz="2400" b="1" dirty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marL="358775" indent="-358775"/>
            <a:r>
              <a:rPr lang="en-US" altLang="ja-JP" sz="2400" b="1" dirty="0">
                <a:latin typeface="Verdana" panose="020B0604030504040204" pitchFamily="34" charset="0"/>
                <a:cs typeface="Verdana" panose="020B0604030504040204" pitchFamily="34" charset="0"/>
              </a:rPr>
              <a:t>1)Traffic congestion </a:t>
            </a:r>
            <a:r>
              <a:rPr lang="en-US" altLang="ja-JP" sz="2400" b="1" dirty="0">
                <a:latin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 Relationship between traffic volume and travel time</a:t>
            </a:r>
            <a:br>
              <a:rPr lang="en-US" altLang="ja-JP" sz="2400" b="1" dirty="0">
                <a:latin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</a:br>
            <a:r>
              <a:rPr lang="en-US" altLang="ja-JP" sz="2400" b="1" dirty="0">
                <a:latin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 </a:t>
            </a:r>
            <a:r>
              <a:rPr kumimoji="1" lang="en-US" altLang="ja-JP" sz="2400" b="1" dirty="0">
                <a:latin typeface="Verdana" panose="020B0604030504040204" pitchFamily="34" charset="0"/>
                <a:cs typeface="Verdana" panose="020B0604030504040204" pitchFamily="34" charset="0"/>
              </a:rPr>
              <a:t>Part I  Theory of Traffic Flow</a:t>
            </a:r>
          </a:p>
          <a:p>
            <a:endParaRPr lang="en-US" altLang="ja-JP" sz="2400" b="1" dirty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marL="358775" indent="-358775"/>
            <a:r>
              <a:rPr lang="en-US" altLang="ja-JP" sz="2400" b="1" dirty="0">
                <a:latin typeface="Verdana" panose="020B0604030504040204" pitchFamily="34" charset="0"/>
              </a:rPr>
              <a:t>2)Network equilibrium </a:t>
            </a:r>
            <a:r>
              <a:rPr lang="en-US" altLang="ja-JP" sz="2400" b="1" dirty="0">
                <a:latin typeface="Verdana" panose="020B0604030504040204" pitchFamily="34" charset="0"/>
                <a:sym typeface="Wingdings" panose="05000000000000000000" pitchFamily="2" charset="2"/>
              </a:rPr>
              <a:t> How to calibrate traffic volume on each link</a:t>
            </a:r>
            <a:br>
              <a:rPr lang="en-US" altLang="ja-JP" sz="2400" b="1" dirty="0">
                <a:latin typeface="Verdana" panose="020B0604030504040204" pitchFamily="34" charset="0"/>
                <a:sym typeface="Wingdings" panose="05000000000000000000" pitchFamily="2" charset="2"/>
              </a:rPr>
            </a:br>
            <a:r>
              <a:rPr lang="en-US" altLang="ja-JP" sz="2400" b="1" dirty="0">
                <a:latin typeface="Verdana" panose="020B0604030504040204" pitchFamily="34" charset="0"/>
              </a:rPr>
              <a:t>Part II  </a:t>
            </a:r>
            <a:r>
              <a:rPr lang="en-US" altLang="ja-JP" sz="2400" b="1" dirty="0" err="1">
                <a:latin typeface="Verdana" panose="020B0604030504040204" pitchFamily="34" charset="0"/>
              </a:rPr>
              <a:t>Wardrop</a:t>
            </a:r>
            <a:r>
              <a:rPr lang="en-US" altLang="ja-JP" sz="2400" b="1" dirty="0">
                <a:latin typeface="Verdana" panose="020B0604030504040204" pitchFamily="34" charset="0"/>
              </a:rPr>
              <a:t> principles</a:t>
            </a:r>
          </a:p>
        </p:txBody>
      </p:sp>
    </p:spTree>
    <p:extLst>
      <p:ext uri="{BB962C8B-B14F-4D97-AF65-F5344CB8AC3E}">
        <p14:creationId xmlns:p14="http://schemas.microsoft.com/office/powerpoint/2010/main" val="2363029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DAB5B21C-61AB-4B8A-BF5C-39FEA21AF19E}"/>
                  </a:ext>
                </a:extLst>
              </p:cNvPr>
              <p:cNvSpPr txBox="1"/>
              <p:nvPr/>
            </p:nvSpPr>
            <p:spPr>
              <a:xfrm>
                <a:off x="422295" y="523220"/>
                <a:ext cx="8447385" cy="56938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kumimoji="1" lang="en-US" altLang="ja-JP" sz="2400" b="1" dirty="0">
                    <a:solidFill>
                      <a:srgbClr val="C00000"/>
                    </a:solidFill>
                    <a:latin typeface="Verdana" panose="020B0604030504040204" pitchFamily="34" charset="0"/>
                    <a:ea typeface="HGS創英角ｺﾞｼｯｸUB" panose="020B0900000000000000" pitchFamily="50" charset="-128"/>
                  </a:rPr>
                  <a:t>“Traffic assignment” </a:t>
                </a:r>
                <a:r>
                  <a:rPr lang="en-US" altLang="ja-JP" sz="2400" b="1" dirty="0">
                    <a:latin typeface="Verdana" panose="020B0604030504040204" pitchFamily="34" charset="0"/>
                    <a:ea typeface="HGS創英角ｺﾞｼｯｸUB" panose="020B0900000000000000" pitchFamily="50" charset="-128"/>
                    <a:sym typeface="Wingdings" panose="05000000000000000000" pitchFamily="2" charset="2"/>
                  </a:rPr>
                  <a:t> If there are multiple routes for same transportation mode, we should </a:t>
                </a:r>
                <a:r>
                  <a:rPr lang="en-US" altLang="ja-JP" sz="2400" b="1" dirty="0">
                    <a:solidFill>
                      <a:srgbClr val="C00000"/>
                    </a:solidFill>
                    <a:latin typeface="Verdana" panose="020B0604030504040204" pitchFamily="34" charset="0"/>
                    <a:ea typeface="HGS創英角ｺﾞｼｯｸUB" panose="020B0900000000000000" pitchFamily="50" charset="-128"/>
                    <a:sym typeface="Wingdings" panose="05000000000000000000" pitchFamily="2" charset="2"/>
                  </a:rPr>
                  <a:t>“assign” </a:t>
                </a:r>
                <a:r>
                  <a:rPr lang="en-US" altLang="ja-JP" sz="2400" b="1" dirty="0">
                    <a:latin typeface="Verdana" panose="020B0604030504040204" pitchFamily="34" charset="0"/>
                    <a:ea typeface="HGS創英角ｺﾞｼｯｸUB" panose="020B0900000000000000" pitchFamily="50" charset="-128"/>
                    <a:sym typeface="Wingdings" panose="05000000000000000000" pitchFamily="2" charset="2"/>
                  </a:rPr>
                  <a:t>traffic volume </a:t>
                </a:r>
                <a:br>
                  <a:rPr lang="en-US" altLang="ja-JP" sz="2400" b="1" dirty="0">
                    <a:latin typeface="Verdana" panose="020B0604030504040204" pitchFamily="34" charset="0"/>
                    <a:ea typeface="HGS創英角ｺﾞｼｯｸUB" panose="020B0900000000000000" pitchFamily="50" charset="-128"/>
                    <a:sym typeface="Wingdings" panose="05000000000000000000" pitchFamily="2" charset="2"/>
                  </a:rPr>
                </a:br>
                <a:r>
                  <a:rPr lang="en-US" altLang="ja-JP" sz="2400" b="1" dirty="0">
                    <a:latin typeface="Verdana" panose="020B0604030504040204" pitchFamily="34" charset="0"/>
                    <a:ea typeface="HGS創英角ｺﾞｼｯｸUB" panose="020B0900000000000000" pitchFamily="50" charset="-128"/>
                    <a:sym typeface="Wingdings" panose="05000000000000000000" pitchFamily="2" charset="2"/>
                  </a:rPr>
                  <a:t>to each route.</a:t>
                </a:r>
                <a:endParaRPr kumimoji="1" lang="en-US" altLang="ja-JP" sz="24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>
                  <a:spcBef>
                    <a:spcPts val="600"/>
                  </a:spcBef>
                </a:pPr>
                <a:endParaRPr kumimoji="1" lang="en-US" altLang="ja-JP" sz="24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>
                  <a:spcBef>
                    <a:spcPts val="600"/>
                  </a:spcBef>
                </a:pPr>
                <a:r>
                  <a:rPr kumimoji="1" lang="en-US" altLang="ja-JP" sz="2400" b="1" dirty="0">
                    <a:latin typeface="Verdana" panose="020B0604030504040204" pitchFamily="34" charset="0"/>
                    <a:ea typeface="HGS創英角ｺﾞｼｯｸUB" panose="020B0900000000000000" pitchFamily="50" charset="-128"/>
                  </a:rPr>
                  <a:t>In case of railway, if there are</a:t>
                </a:r>
                <a:br>
                  <a:rPr kumimoji="1" lang="en-US" altLang="ja-JP" sz="2400" b="1" dirty="0">
                    <a:latin typeface="Verdana" panose="020B0604030504040204" pitchFamily="34" charset="0"/>
                    <a:ea typeface="HGS創英角ｺﾞｼｯｸUB" panose="020B0900000000000000" pitchFamily="50" charset="-128"/>
                  </a:rPr>
                </a:br>
                <a:r>
                  <a:rPr kumimoji="1" lang="en-US" altLang="ja-JP" sz="2400" b="1" dirty="0">
                    <a:latin typeface="Verdana" panose="020B0604030504040204" pitchFamily="34" charset="0"/>
                    <a:ea typeface="HGS創英角ｺﾞｼｯｸUB" panose="020B0900000000000000" pitchFamily="50" charset="-128"/>
                  </a:rPr>
                  <a:t>three route, it is easy to apply discrete choice model such as Logit model as follows:</a:t>
                </a:r>
                <a:endParaRPr kumimoji="1" lang="en-US" altLang="ja-JP" sz="24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1" i="1">
                              <a:latin typeface="Cambria Math" panose="02040503050406030204" pitchFamily="18" charset="0"/>
                              <a:ea typeface="HGS創英角ｺﾞｼｯｸUB" panose="020B0900000000000000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400" b="1" i="1" smtClean="0">
                              <a:latin typeface="Cambria Math" panose="02040503050406030204" pitchFamily="18" charset="0"/>
                              <a:ea typeface="HGS創英角ｺﾞｼｯｸUB" panose="020B0900000000000000" pitchFamily="50" charset="-128"/>
                            </a:rPr>
                            <m:t>𝑷</m:t>
                          </m:r>
                        </m:e>
                        <m:sub>
                          <m:r>
                            <a:rPr kumimoji="1" lang="en-US" altLang="ja-JP" sz="2400" b="1" i="1" smtClean="0">
                              <a:latin typeface="Cambria Math" panose="02040503050406030204" pitchFamily="18" charset="0"/>
                              <a:ea typeface="HGS創英角ｺﾞｼｯｸUB" panose="020B0900000000000000" pitchFamily="50" charset="-128"/>
                            </a:rPr>
                            <m:t>𝑱𝑹</m:t>
                          </m:r>
                        </m:sub>
                      </m:sSub>
                      <m:r>
                        <a:rPr kumimoji="1" lang="en-US" altLang="ja-JP" sz="2400" b="1" i="1" smtClean="0">
                          <a:latin typeface="Cambria Math" panose="02040503050406030204" pitchFamily="18" charset="0"/>
                          <a:ea typeface="HGS創英角ｺﾞｼｯｸUB" panose="020B0900000000000000" pitchFamily="50" charset="-128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b="1" i="1">
                              <a:latin typeface="Cambria Math" panose="02040503050406030204" pitchFamily="18" charset="0"/>
                              <a:ea typeface="HGS創英角ｺﾞｼｯｸUB" panose="020B0900000000000000" pitchFamily="50" charset="-128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ja-JP" sz="2400" b="1" i="1">
                                  <a:latin typeface="Cambria Math" panose="02040503050406030204" pitchFamily="18" charset="0"/>
                                  <a:ea typeface="HGS創英角ｺﾞｼｯｸUB" panose="020B0900000000000000" pitchFamily="50" charset="-128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400" b="1" i="1" smtClean="0">
                                  <a:latin typeface="Cambria Math" panose="02040503050406030204" pitchFamily="18" charset="0"/>
                                  <a:ea typeface="HGS創英角ｺﾞｼｯｸUB" panose="020B0900000000000000" pitchFamily="50" charset="-128"/>
                                </a:rPr>
                                <m:t>𝒆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kumimoji="1" lang="en-US" altLang="ja-JP" sz="2400" b="1" i="1">
                                      <a:latin typeface="Cambria Math" panose="02040503050406030204" pitchFamily="18" charset="0"/>
                                      <a:ea typeface="HGS創英角ｺﾞｼｯｸUB" panose="020B0900000000000000" pitchFamily="50" charset="-128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1" i="1" smtClean="0">
                                      <a:latin typeface="Cambria Math" panose="02040503050406030204" pitchFamily="18" charset="0"/>
                                      <a:ea typeface="HGS創英角ｺﾞｼｯｸUB" panose="020B0900000000000000" pitchFamily="50" charset="-128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kumimoji="1" lang="en-US" altLang="ja-JP" sz="2400" b="1" i="1" smtClean="0">
                                      <a:latin typeface="Cambria Math" panose="02040503050406030204" pitchFamily="18" charset="0"/>
                                      <a:ea typeface="HGS創英角ｺﾞｼｯｸUB" panose="020B0900000000000000" pitchFamily="50" charset="-128"/>
                                    </a:rPr>
                                    <m:t>𝑱𝑹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kumimoji="1" lang="en-US" altLang="ja-JP" sz="2400" b="1" i="1">
                                  <a:latin typeface="Cambria Math" panose="02040503050406030204" pitchFamily="18" charset="0"/>
                                  <a:ea typeface="HGS創英角ｺﾞｼｯｸUB" panose="020B0900000000000000" pitchFamily="50" charset="-128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400" b="1" i="1" smtClean="0">
                                  <a:latin typeface="Cambria Math" panose="02040503050406030204" pitchFamily="18" charset="0"/>
                                  <a:ea typeface="HGS創英角ｺﾞｼｯｸUB" panose="020B0900000000000000" pitchFamily="50" charset="-128"/>
                                </a:rPr>
                                <m:t>𝒆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kumimoji="1" lang="en-US" altLang="ja-JP" sz="2400" b="1" i="1">
                                      <a:latin typeface="Cambria Math" panose="02040503050406030204" pitchFamily="18" charset="0"/>
                                      <a:ea typeface="HGS創英角ｺﾞｼｯｸUB" panose="020B0900000000000000" pitchFamily="50" charset="-128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1" i="1" smtClean="0">
                                      <a:latin typeface="Cambria Math" panose="02040503050406030204" pitchFamily="18" charset="0"/>
                                      <a:ea typeface="HGS創英角ｺﾞｼｯｸUB" panose="020B0900000000000000" pitchFamily="50" charset="-128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kumimoji="1" lang="en-US" altLang="ja-JP" sz="2400" b="1" i="1" smtClean="0">
                                      <a:latin typeface="Cambria Math" panose="02040503050406030204" pitchFamily="18" charset="0"/>
                                      <a:ea typeface="HGS創英角ｺﾞｼｯｸUB" panose="020B0900000000000000" pitchFamily="50" charset="-128"/>
                                    </a:rPr>
                                    <m:t>𝑱𝑹</m:t>
                                  </m:r>
                                </m:sub>
                              </m:sSub>
                            </m:sup>
                          </m:sSup>
                          <m:r>
                            <a:rPr kumimoji="1" lang="en-US" altLang="ja-JP" sz="2400" b="1" i="1" smtClean="0">
                              <a:latin typeface="Cambria Math" panose="02040503050406030204" pitchFamily="18" charset="0"/>
                              <a:ea typeface="HGS創英角ｺﾞｼｯｸUB" panose="020B0900000000000000" pitchFamily="50" charset="-128"/>
                            </a:rPr>
                            <m:t>+</m:t>
                          </m:r>
                          <m:sSup>
                            <m:sSupPr>
                              <m:ctrlPr>
                                <a:rPr kumimoji="1" lang="en-US" altLang="ja-JP" sz="2400" b="1" i="1">
                                  <a:latin typeface="Cambria Math" panose="02040503050406030204" pitchFamily="18" charset="0"/>
                                  <a:ea typeface="HGS創英角ｺﾞｼｯｸUB" panose="020B0900000000000000" pitchFamily="50" charset="-128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400" b="1" i="1" smtClean="0">
                                  <a:latin typeface="Cambria Math" panose="02040503050406030204" pitchFamily="18" charset="0"/>
                                  <a:ea typeface="HGS創英角ｺﾞｼｯｸUB" panose="020B0900000000000000" pitchFamily="50" charset="-128"/>
                                </a:rPr>
                                <m:t>𝒆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kumimoji="1" lang="en-US" altLang="ja-JP" sz="2400" b="1" i="1">
                                      <a:latin typeface="Cambria Math" panose="02040503050406030204" pitchFamily="18" charset="0"/>
                                      <a:ea typeface="HGS創英角ｺﾞｼｯｸUB" panose="020B0900000000000000" pitchFamily="50" charset="-128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1" i="1" smtClean="0">
                                      <a:latin typeface="Cambria Math" panose="02040503050406030204" pitchFamily="18" charset="0"/>
                                      <a:ea typeface="HGS創英角ｺﾞｼｯｸUB" panose="020B0900000000000000" pitchFamily="50" charset="-128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kumimoji="1" lang="en-US" altLang="ja-JP" sz="2400" b="1" i="1" smtClean="0">
                                      <a:latin typeface="Cambria Math" panose="02040503050406030204" pitchFamily="18" charset="0"/>
                                      <a:ea typeface="HGS創英角ｺﾞｼｯｸUB" panose="020B0900000000000000" pitchFamily="50" charset="-128"/>
                                    </a:rPr>
                                    <m:t>𝑻𝒐𝒌𝒚𝒖</m:t>
                                  </m:r>
                                </m:sub>
                              </m:sSub>
                            </m:sup>
                          </m:sSup>
                          <m:r>
                            <a:rPr kumimoji="1" lang="en-US" altLang="ja-JP" sz="2400" b="1" i="1" smtClean="0">
                              <a:latin typeface="Cambria Math" panose="02040503050406030204" pitchFamily="18" charset="0"/>
                              <a:ea typeface="HGS創英角ｺﾞｼｯｸUB" panose="020B0900000000000000" pitchFamily="50" charset="-128"/>
                            </a:rPr>
                            <m:t>+</m:t>
                          </m:r>
                          <m:sSup>
                            <m:sSupPr>
                              <m:ctrlPr>
                                <a:rPr kumimoji="1" lang="en-US" altLang="ja-JP" sz="2400" b="1" i="1">
                                  <a:latin typeface="Cambria Math" panose="02040503050406030204" pitchFamily="18" charset="0"/>
                                  <a:ea typeface="HGS創英角ｺﾞｼｯｸUB" panose="020B0900000000000000" pitchFamily="50" charset="-128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400" b="1" i="1" smtClean="0">
                                  <a:latin typeface="Cambria Math" panose="02040503050406030204" pitchFamily="18" charset="0"/>
                                  <a:ea typeface="HGS創英角ｺﾞｼｯｸUB" panose="020B0900000000000000" pitchFamily="50" charset="-128"/>
                                </a:rPr>
                                <m:t>𝒆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kumimoji="1" lang="en-US" altLang="ja-JP" sz="2400" b="1" i="1">
                                      <a:latin typeface="Cambria Math" panose="02040503050406030204" pitchFamily="18" charset="0"/>
                                      <a:ea typeface="HGS創英角ｺﾞｼｯｸUB" panose="020B0900000000000000" pitchFamily="50" charset="-128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1" i="1" smtClean="0">
                                      <a:latin typeface="Cambria Math" panose="02040503050406030204" pitchFamily="18" charset="0"/>
                                      <a:ea typeface="HGS創英角ｺﾞｼｯｸUB" panose="020B0900000000000000" pitchFamily="50" charset="-128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kumimoji="1" lang="en-US" altLang="ja-JP" sz="2400" b="1" i="1" smtClean="0">
                                      <a:latin typeface="Cambria Math" panose="02040503050406030204" pitchFamily="18" charset="0"/>
                                      <a:ea typeface="HGS創英角ｺﾞｼｯｸUB" panose="020B0900000000000000" pitchFamily="50" charset="-128"/>
                                    </a:rPr>
                                    <m:t>𝑲𝒆𝒊𝒌𝒚𝒖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</m:oMath>
                  </m:oMathPara>
                </a14:m>
                <a:endParaRPr kumimoji="1" lang="en-US" altLang="ja-JP" sz="24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>
                  <a:spcBef>
                    <a:spcPts val="600"/>
                  </a:spcBef>
                </a:pPr>
                <a:r>
                  <a:rPr kumimoji="1" lang="en-US" altLang="ja-JP" sz="2400" b="1" dirty="0">
                    <a:latin typeface="Verdana" panose="020B0604030504040204" pitchFamily="34" charset="0"/>
                    <a:ea typeface="HGS創英角ｺﾞｼｯｸUB" panose="020B0900000000000000" pitchFamily="50" charset="-128"/>
                  </a:rPr>
                  <a:t>We can, hence this mode is “railway”,  why?</a:t>
                </a:r>
                <a:endParaRPr kumimoji="1" lang="en-US" altLang="ja-JP" sz="24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 marL="342900" indent="-342900">
                  <a:spcBef>
                    <a:spcPts val="600"/>
                  </a:spcBef>
                  <a:buFont typeface="Wingdings" panose="05000000000000000000" pitchFamily="2" charset="2"/>
                  <a:buChar char="à"/>
                </a:pPr>
                <a:r>
                  <a:rPr kumimoji="1" lang="en-US" altLang="ja-JP" sz="2400" b="1" dirty="0">
                    <a:latin typeface="Verdana" panose="020B0604030504040204" pitchFamily="34" charset="0"/>
                    <a:ea typeface="HGS創英角ｺﾞｼｯｸUB" panose="020B0900000000000000" pitchFamily="50" charset="-128"/>
                    <a:sym typeface="Wingdings" panose="05000000000000000000" pitchFamily="2" charset="2"/>
                  </a:rPr>
                  <a:t>Railway has timetable, so it has few effects of “Congestion” to travel time</a:t>
                </a:r>
              </a:p>
              <a:p>
                <a:pPr marL="342900" indent="-342900">
                  <a:spcBef>
                    <a:spcPts val="600"/>
                  </a:spcBef>
                  <a:buFont typeface="Wingdings" panose="05000000000000000000" pitchFamily="2" charset="2"/>
                  <a:buChar char="à"/>
                </a:pPr>
                <a:r>
                  <a:rPr kumimoji="1" lang="en-US" altLang="ja-JP" sz="2400" b="1" dirty="0">
                    <a:solidFill>
                      <a:srgbClr val="C00000"/>
                    </a:solidFill>
                    <a:latin typeface="Verdana" panose="020B0604030504040204" pitchFamily="34" charset="0"/>
                    <a:ea typeface="HGS創英角ｺﾞｼｯｸUB" panose="020B0900000000000000" pitchFamily="50" charset="-128"/>
                  </a:rPr>
                  <a:t>“Congestion” does not change the travel time</a:t>
                </a:r>
                <a:endParaRPr kumimoji="1" lang="en-US" altLang="ja-JP" sz="24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DAB5B21C-61AB-4B8A-BF5C-39FEA21AF1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295" y="523220"/>
                <a:ext cx="8447385" cy="5693803"/>
              </a:xfrm>
              <a:prstGeom prst="rect">
                <a:avLst/>
              </a:prstGeom>
              <a:blipFill>
                <a:blip r:embed="rId2"/>
                <a:stretch>
                  <a:fillRect l="-1082" t="-964" r="-2092" b="-149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873928B-AD9F-48B9-BFCB-BABADFF3D742}"/>
              </a:ext>
            </a:extLst>
          </p:cNvPr>
          <p:cNvSpPr txBox="1"/>
          <p:nvPr/>
        </p:nvSpPr>
        <p:spPr>
          <a:xfrm>
            <a:off x="6431240" y="2540614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JR</a:t>
            </a:r>
            <a:endParaRPr kumimoji="1" lang="ja-JP" altLang="en-US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526EA15-D6C3-4238-978B-6FB0D8613B25}"/>
              </a:ext>
            </a:extLst>
          </p:cNvPr>
          <p:cNvSpPr txBox="1"/>
          <p:nvPr/>
        </p:nvSpPr>
        <p:spPr>
          <a:xfrm>
            <a:off x="7227154" y="2542847"/>
            <a:ext cx="82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Tokyu</a:t>
            </a:r>
            <a:endParaRPr kumimoji="1" lang="ja-JP" altLang="en-US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829F5E4-D7EB-42B3-A207-A2308AB01F62}"/>
              </a:ext>
            </a:extLst>
          </p:cNvPr>
          <p:cNvSpPr txBox="1"/>
          <p:nvPr/>
        </p:nvSpPr>
        <p:spPr>
          <a:xfrm>
            <a:off x="8167033" y="2542847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Keikyu</a:t>
            </a:r>
            <a:endParaRPr kumimoji="1" lang="ja-JP" altLang="en-US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7E2281E3-6674-4841-B2A2-8BF6A4429FB8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6651813" y="1455420"/>
            <a:ext cx="975807" cy="10851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E80F69D2-3E88-4D2C-93DD-34F85D0F43F2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7627620" y="1455420"/>
            <a:ext cx="12468" cy="10874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0BC5E4B1-65B3-4105-899B-331BE84C55E8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7640087" y="1455420"/>
            <a:ext cx="1004000" cy="10874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05A1D66-4084-44F5-8D61-283E0CC07615}"/>
              </a:ext>
            </a:extLst>
          </p:cNvPr>
          <p:cNvSpPr txBox="1"/>
          <p:nvPr/>
        </p:nvSpPr>
        <p:spPr>
          <a:xfrm>
            <a:off x="2063215" y="0"/>
            <a:ext cx="7080785" cy="461665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pPr algn="r">
              <a:spcBef>
                <a:spcPts val="600"/>
              </a:spcBef>
            </a:pPr>
            <a:r>
              <a:rPr kumimoji="1" lang="en-US" altLang="ja-JP" sz="24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Here after “Part II  </a:t>
            </a:r>
            <a:r>
              <a:rPr kumimoji="1" lang="en-US" altLang="ja-JP" sz="2400" b="1" dirty="0" err="1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Wardrop</a:t>
            </a:r>
            <a:r>
              <a:rPr kumimoji="1" lang="en-US" altLang="ja-JP" sz="24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principles”</a:t>
            </a:r>
          </a:p>
        </p:txBody>
      </p:sp>
    </p:spTree>
    <p:extLst>
      <p:ext uri="{BB962C8B-B14F-4D97-AF65-F5344CB8AC3E}">
        <p14:creationId xmlns:p14="http://schemas.microsoft.com/office/powerpoint/2010/main" val="662455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2E1D3D8A-E346-46BC-892C-5A0E9488BBB4}"/>
                  </a:ext>
                </a:extLst>
              </p:cNvPr>
              <p:cNvSpPr txBox="1"/>
              <p:nvPr/>
            </p:nvSpPr>
            <p:spPr>
              <a:xfrm>
                <a:off x="237643" y="134937"/>
                <a:ext cx="8447385" cy="17235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kumimoji="1" lang="en-US" altLang="ja-JP" sz="24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The simplest traffic assignment</a:t>
                </a:r>
                <a:br>
                  <a:rPr kumimoji="1" lang="en-US" altLang="ja-JP" sz="2400" b="1" dirty="0">
                    <a:latin typeface="Verdana" panose="020B0604030504040204" pitchFamily="34" charset="0"/>
                    <a:ea typeface="Verdana" panose="020B0604030504040204" pitchFamily="34" charset="0"/>
                  </a:rPr>
                </a:br>
                <a:r>
                  <a:rPr kumimoji="1" lang="en-US" altLang="ja-JP" sz="24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problem </a:t>
                </a:r>
              </a:p>
              <a:p>
                <a:pPr>
                  <a:spcBef>
                    <a:spcPts val="600"/>
                  </a:spcBef>
                </a:pPr>
                <a:r>
                  <a:rPr kumimoji="1" lang="en-US" altLang="ja-JP" sz="2400" b="1" dirty="0">
                    <a:latin typeface="Verdana" panose="020B0604030504040204" pitchFamily="34" charset="0"/>
                    <a:ea typeface="Verdana" panose="020B0604030504040204" pitchFamily="34" charset="0"/>
                    <a:sym typeface="Wingdings" panose="05000000000000000000" pitchFamily="2" charset="2"/>
                  </a:rPr>
                  <a:t> how to get two volumes</a:t>
                </a:r>
                <a:endParaRPr kumimoji="1" lang="en-US" altLang="ja-JP" sz="24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kumimoji="1" lang="en-US" altLang="ja-JP" sz="2400" b="1" i="1" smtClean="0">
                        <a:latin typeface="Cambria Math" panose="02040503050406030204" pitchFamily="18" charset="0"/>
                        <a:ea typeface="HGS創英角ｺﾞｼｯｸUB" panose="020B0900000000000000" pitchFamily="50" charset="-128"/>
                      </a:rPr>
                      <m:t>𝑸</m:t>
                    </m:r>
                    <m:r>
                      <a:rPr kumimoji="1" lang="en-US" altLang="ja-JP" sz="2400" b="1" i="1" smtClean="0">
                        <a:latin typeface="Cambria Math" panose="02040503050406030204" pitchFamily="18" charset="0"/>
                        <a:ea typeface="HGS創英角ｺﾞｼｯｸUB" panose="020B0900000000000000" pitchFamily="50" charset="-128"/>
                      </a:rPr>
                      <m:t>=</m:t>
                    </m:r>
                    <m:sSub>
                      <m:sSubPr>
                        <m:ctrlPr>
                          <a:rPr kumimoji="1" lang="en-US" altLang="ja-JP" sz="2400" b="1" i="1" smtClean="0">
                            <a:latin typeface="Cambria Math" panose="02040503050406030204" pitchFamily="18" charset="0"/>
                            <a:ea typeface="HGS創英角ｺﾞｼｯｸUB" panose="020B0900000000000000" pitchFamily="50" charset="-128"/>
                          </a:rPr>
                        </m:ctrlPr>
                      </m:sSubPr>
                      <m:e>
                        <m:r>
                          <a:rPr kumimoji="1" lang="en-US" altLang="ja-JP" sz="2400" b="1" i="1" smtClean="0">
                            <a:latin typeface="Cambria Math" panose="02040503050406030204" pitchFamily="18" charset="0"/>
                            <a:ea typeface="HGS創英角ｺﾞｼｯｸUB" panose="020B0900000000000000" pitchFamily="50" charset="-128"/>
                          </a:rPr>
                          <m:t>𝒒</m:t>
                        </m:r>
                      </m:e>
                      <m:sub>
                        <m:r>
                          <a:rPr kumimoji="1" lang="en-US" altLang="ja-JP" sz="2400" b="1" i="1" smtClean="0">
                            <a:latin typeface="Cambria Math" panose="02040503050406030204" pitchFamily="18" charset="0"/>
                            <a:ea typeface="HGS創英角ｺﾞｼｯｸUB" panose="020B0900000000000000" pitchFamily="50" charset="-128"/>
                          </a:rPr>
                          <m:t>𝟏</m:t>
                        </m:r>
                      </m:sub>
                    </m:sSub>
                    <m:r>
                      <a:rPr kumimoji="1" lang="en-US" altLang="ja-JP" sz="2400" b="1" i="1" smtClean="0">
                        <a:latin typeface="Cambria Math" panose="02040503050406030204" pitchFamily="18" charset="0"/>
                        <a:ea typeface="HGS創英角ｺﾞｼｯｸUB" panose="020B0900000000000000" pitchFamily="50" charset="-128"/>
                      </a:rPr>
                      <m:t>+</m:t>
                    </m:r>
                    <m:sSub>
                      <m:sSubPr>
                        <m:ctrlPr>
                          <a:rPr kumimoji="1" lang="en-US" altLang="ja-JP" sz="2400" b="1" i="1" smtClean="0">
                            <a:latin typeface="Cambria Math" panose="02040503050406030204" pitchFamily="18" charset="0"/>
                            <a:ea typeface="HGS創英角ｺﾞｼｯｸUB" panose="020B0900000000000000" pitchFamily="50" charset="-128"/>
                          </a:rPr>
                        </m:ctrlPr>
                      </m:sSubPr>
                      <m:e>
                        <m:r>
                          <a:rPr kumimoji="1" lang="en-US" altLang="ja-JP" sz="2400" b="1" i="1" smtClean="0">
                            <a:latin typeface="Cambria Math" panose="02040503050406030204" pitchFamily="18" charset="0"/>
                            <a:ea typeface="HGS創英角ｺﾞｼｯｸUB" panose="020B0900000000000000" pitchFamily="50" charset="-128"/>
                          </a:rPr>
                          <m:t>𝒒</m:t>
                        </m:r>
                      </m:e>
                      <m:sub>
                        <m:r>
                          <a:rPr kumimoji="1" lang="en-US" altLang="ja-JP" sz="2400" b="1" i="1" smtClean="0">
                            <a:latin typeface="Cambria Math" panose="02040503050406030204" pitchFamily="18" charset="0"/>
                            <a:ea typeface="HGS創英角ｺﾞｼｯｸUB" panose="020B0900000000000000" pitchFamily="50" charset="-128"/>
                          </a:rPr>
                          <m:t>𝟐</m:t>
                        </m:r>
                      </m:sub>
                    </m:sSub>
                  </m:oMath>
                </a14:m>
                <a:r>
                  <a:rPr kumimoji="1" lang="en-US" altLang="ja-JP" sz="24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2E1D3D8A-E346-46BC-892C-5A0E9488BB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643" y="134937"/>
                <a:ext cx="8447385" cy="1723549"/>
              </a:xfrm>
              <a:prstGeom prst="rect">
                <a:avLst/>
              </a:prstGeom>
              <a:blipFill>
                <a:blip r:embed="rId2"/>
                <a:stretch>
                  <a:fillRect l="-1154" t="-2827" b="-353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A8D1DDE0-20FB-4923-AE77-BF6DE8480A10}"/>
              </a:ext>
            </a:extLst>
          </p:cNvPr>
          <p:cNvGrpSpPr/>
          <p:nvPr/>
        </p:nvGrpSpPr>
        <p:grpSpPr>
          <a:xfrm>
            <a:off x="6179471" y="476309"/>
            <a:ext cx="2542234" cy="1364962"/>
            <a:chOff x="4940606" y="2247568"/>
            <a:chExt cx="2542234" cy="1364962"/>
          </a:xfrm>
        </p:grpSpPr>
        <p:sp>
          <p:nvSpPr>
            <p:cNvPr id="4" name="楕円 3">
              <a:extLst>
                <a:ext uri="{FF2B5EF4-FFF2-40B4-BE49-F238E27FC236}">
                  <a16:creationId xmlns:a16="http://schemas.microsoft.com/office/drawing/2014/main" id="{EB6416F3-C4D3-4DC0-84E9-999EB3B63DD3}"/>
                </a:ext>
              </a:extLst>
            </p:cNvPr>
            <p:cNvSpPr/>
            <p:nvPr/>
          </p:nvSpPr>
          <p:spPr>
            <a:xfrm>
              <a:off x="4940606" y="2964180"/>
              <a:ext cx="149554" cy="14478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6D4820E6-92CC-413B-967D-2D6BD4D2E099}"/>
                </a:ext>
              </a:extLst>
            </p:cNvPr>
            <p:cNvSpPr/>
            <p:nvPr/>
          </p:nvSpPr>
          <p:spPr>
            <a:xfrm>
              <a:off x="7333286" y="2971800"/>
              <a:ext cx="149554" cy="14478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フリーフォーム: 図形 6">
              <a:extLst>
                <a:ext uri="{FF2B5EF4-FFF2-40B4-BE49-F238E27FC236}">
                  <a16:creationId xmlns:a16="http://schemas.microsoft.com/office/drawing/2014/main" id="{539D1450-037F-4DA5-A53C-C4D6A0F3B66B}"/>
                </a:ext>
              </a:extLst>
            </p:cNvPr>
            <p:cNvSpPr/>
            <p:nvPr/>
          </p:nvSpPr>
          <p:spPr>
            <a:xfrm>
              <a:off x="5052060" y="2506975"/>
              <a:ext cx="2286000" cy="464825"/>
            </a:xfrm>
            <a:custGeom>
              <a:avLst/>
              <a:gdLst>
                <a:gd name="connsiteX0" fmla="*/ 0 w 2286000"/>
                <a:gd name="connsiteY0" fmla="*/ 457205 h 464825"/>
                <a:gd name="connsiteX1" fmla="*/ 1181100 w 2286000"/>
                <a:gd name="connsiteY1" fmla="*/ 5 h 464825"/>
                <a:gd name="connsiteX2" fmla="*/ 2286000 w 2286000"/>
                <a:gd name="connsiteY2" fmla="*/ 464825 h 46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86000" h="464825">
                  <a:moveTo>
                    <a:pt x="0" y="457205"/>
                  </a:moveTo>
                  <a:cubicBezTo>
                    <a:pt x="400050" y="227970"/>
                    <a:pt x="800100" y="-1265"/>
                    <a:pt x="1181100" y="5"/>
                  </a:cubicBezTo>
                  <a:cubicBezTo>
                    <a:pt x="1562100" y="1275"/>
                    <a:pt x="2178050" y="367035"/>
                    <a:pt x="2286000" y="464825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フリーフォーム: 図形 7">
                  <a:extLst>
                    <a:ext uri="{FF2B5EF4-FFF2-40B4-BE49-F238E27FC236}">
                      <a16:creationId xmlns:a16="http://schemas.microsoft.com/office/drawing/2014/main" id="{4278F055-82A8-4784-9D4F-8C276A810F3B}"/>
                    </a:ext>
                  </a:extLst>
                </p:cNvPr>
                <p:cNvSpPr/>
                <p:nvPr/>
              </p:nvSpPr>
              <p:spPr>
                <a:xfrm>
                  <a:off x="5160163" y="3028950"/>
                  <a:ext cx="2286000" cy="464825"/>
                </a:xfrm>
                <a:custGeom>
                  <a:avLst/>
                  <a:gdLst>
                    <a:gd name="connsiteX0" fmla="*/ 0 w 2286000"/>
                    <a:gd name="connsiteY0" fmla="*/ 457205 h 464825"/>
                    <a:gd name="connsiteX1" fmla="*/ 1181100 w 2286000"/>
                    <a:gd name="connsiteY1" fmla="*/ 5 h 464825"/>
                    <a:gd name="connsiteX2" fmla="*/ 2286000 w 2286000"/>
                    <a:gd name="connsiteY2" fmla="*/ 464825 h 464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86000" h="464825">
                      <a:moveTo>
                        <a:pt x="0" y="457205"/>
                      </a:moveTo>
                      <a:cubicBezTo>
                        <a:pt x="400050" y="227970"/>
                        <a:pt x="800100" y="-1265"/>
                        <a:pt x="1181100" y="5"/>
                      </a:cubicBezTo>
                      <a:cubicBezTo>
                        <a:pt x="1562100" y="1275"/>
                        <a:pt x="2178050" y="367035"/>
                        <a:pt x="2286000" y="464825"/>
                      </a:cubicBez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headEnd type="triangle"/>
                  <a:tailEnd type="none"/>
                </a:ln>
                <a:scene3d>
                  <a:camera prst="orthographicFront">
                    <a:rot lat="0" lon="0" rev="1080000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/>
                          <m:sub/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8" name="フリーフォーム: 図形 7">
                  <a:extLst>
                    <a:ext uri="{FF2B5EF4-FFF2-40B4-BE49-F238E27FC236}">
                      <a16:creationId xmlns:a16="http://schemas.microsoft.com/office/drawing/2014/main" id="{4278F055-82A8-4784-9D4F-8C276A810F3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0163" y="3028950"/>
                  <a:ext cx="2286000" cy="464825"/>
                </a:xfrm>
                <a:custGeom>
                  <a:avLst/>
                  <a:gdLst>
                    <a:gd name="connsiteX0" fmla="*/ 0 w 2286000"/>
                    <a:gd name="connsiteY0" fmla="*/ 457205 h 464825"/>
                    <a:gd name="connsiteX1" fmla="*/ 1181100 w 2286000"/>
                    <a:gd name="connsiteY1" fmla="*/ 5 h 464825"/>
                    <a:gd name="connsiteX2" fmla="*/ 2286000 w 2286000"/>
                    <a:gd name="connsiteY2" fmla="*/ 464825 h 464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86000" h="464825">
                      <a:moveTo>
                        <a:pt x="0" y="457205"/>
                      </a:moveTo>
                      <a:cubicBezTo>
                        <a:pt x="400050" y="227970"/>
                        <a:pt x="800100" y="-1265"/>
                        <a:pt x="1181100" y="5"/>
                      </a:cubicBezTo>
                      <a:cubicBezTo>
                        <a:pt x="1562100" y="1275"/>
                        <a:pt x="2178050" y="367035"/>
                        <a:pt x="2286000" y="464825"/>
                      </a:cubicBezTo>
                    </a:path>
                  </a:pathLst>
                </a:custGeom>
                <a:blipFill>
                  <a:blip r:embed="rId5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  <a:headEnd type="triangle"/>
                  <a:tailEnd type="none"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D625BFEE-9CA8-45EF-A3C3-1DC0D0AF6ADF}"/>
                    </a:ext>
                  </a:extLst>
                </p:cNvPr>
                <p:cNvSpPr txBox="1"/>
                <p:nvPr/>
              </p:nvSpPr>
              <p:spPr>
                <a:xfrm>
                  <a:off x="6713220" y="2247568"/>
                  <a:ext cx="54816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400" dirty="0"/>
                </a:p>
              </p:txBody>
            </p:sp>
          </mc:Choice>
          <mc:Fallback xmlns="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D625BFEE-9CA8-45EF-A3C3-1DC0D0AF6A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3220" y="2247568"/>
                  <a:ext cx="548163" cy="461665"/>
                </a:xfrm>
                <a:prstGeom prst="rect">
                  <a:avLst/>
                </a:prstGeom>
                <a:blipFill>
                  <a:blip r:embed="rId6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32F495E8-02A6-4A14-9771-12089CA5F03F}"/>
                    </a:ext>
                  </a:extLst>
                </p:cNvPr>
                <p:cNvSpPr txBox="1"/>
                <p:nvPr/>
              </p:nvSpPr>
              <p:spPr>
                <a:xfrm>
                  <a:off x="6867043" y="3150865"/>
                  <a:ext cx="55528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400" dirty="0"/>
                </a:p>
              </p:txBody>
            </p:sp>
          </mc:Choice>
          <mc:Fallback xmlns="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32F495E8-02A6-4A14-9771-12089CA5F0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7043" y="3150865"/>
                  <a:ext cx="555280" cy="461665"/>
                </a:xfrm>
                <a:prstGeom prst="rect">
                  <a:avLst/>
                </a:prstGeom>
                <a:blipFill>
                  <a:blip r:embed="rId7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8B2A0E36-A561-41B6-A528-F7B75D9A85E1}"/>
              </a:ext>
            </a:extLst>
          </p:cNvPr>
          <p:cNvGrpSpPr/>
          <p:nvPr/>
        </p:nvGrpSpPr>
        <p:grpSpPr>
          <a:xfrm>
            <a:off x="1217122" y="1907737"/>
            <a:ext cx="6338720" cy="4538783"/>
            <a:chOff x="1217122" y="1907737"/>
            <a:chExt cx="6338720" cy="4538783"/>
          </a:xfrm>
        </p:grpSpPr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E6AB7441-4367-4B62-8DA8-19EE3D7E5DFF}"/>
                </a:ext>
              </a:extLst>
            </p:cNvPr>
            <p:cNvCxnSpPr/>
            <p:nvPr/>
          </p:nvCxnSpPr>
          <p:spPr>
            <a:xfrm>
              <a:off x="1729740" y="5448300"/>
              <a:ext cx="5312563" cy="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矢印コネクタ 14">
              <a:extLst>
                <a:ext uri="{FF2B5EF4-FFF2-40B4-BE49-F238E27FC236}">
                  <a16:creationId xmlns:a16="http://schemas.microsoft.com/office/drawing/2014/main" id="{24614E5B-DDF1-46FB-9614-D2F7F5FADE53}"/>
                </a:ext>
              </a:extLst>
            </p:cNvPr>
            <p:cNvCxnSpPr/>
            <p:nvPr/>
          </p:nvCxnSpPr>
          <p:spPr>
            <a:xfrm flipV="1">
              <a:off x="1760220" y="2209800"/>
              <a:ext cx="0" cy="3261360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矢印コネクタ 15">
              <a:extLst>
                <a:ext uri="{FF2B5EF4-FFF2-40B4-BE49-F238E27FC236}">
                  <a16:creationId xmlns:a16="http://schemas.microsoft.com/office/drawing/2014/main" id="{E6D13E79-2DC4-4B07-BA65-8C7583908E10}"/>
                </a:ext>
              </a:extLst>
            </p:cNvPr>
            <p:cNvCxnSpPr/>
            <p:nvPr/>
          </p:nvCxnSpPr>
          <p:spPr>
            <a:xfrm flipV="1">
              <a:off x="7011823" y="2209800"/>
              <a:ext cx="0" cy="3261360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51384ED8-923E-4CCD-8AF5-AF3C3D6A23C5}"/>
                    </a:ext>
                  </a:extLst>
                </p:cNvPr>
                <p:cNvSpPr txBox="1"/>
                <p:nvPr/>
              </p:nvSpPr>
              <p:spPr>
                <a:xfrm>
                  <a:off x="1217122" y="1958736"/>
                  <a:ext cx="50642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400" dirty="0"/>
                </a:p>
              </p:txBody>
            </p:sp>
          </mc:Choice>
          <mc:Fallback xmlns="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51384ED8-923E-4CCD-8AF5-AF3C3D6A23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7122" y="1958736"/>
                  <a:ext cx="506421" cy="461665"/>
                </a:xfrm>
                <a:prstGeom prst="rect">
                  <a:avLst/>
                </a:prstGeom>
                <a:blipFill>
                  <a:blip r:embed="rId8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198AAC2B-7314-4DCF-B9BF-6312F262E37D}"/>
                    </a:ext>
                  </a:extLst>
                </p:cNvPr>
                <p:cNvSpPr txBox="1"/>
                <p:nvPr/>
              </p:nvSpPr>
              <p:spPr>
                <a:xfrm>
                  <a:off x="7042303" y="2077491"/>
                  <a:ext cx="51353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400" dirty="0"/>
                </a:p>
              </p:txBody>
            </p:sp>
          </mc:Choice>
          <mc:Fallback xmlns=""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198AAC2B-7314-4DCF-B9BF-6312F262E3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42303" y="2077491"/>
                  <a:ext cx="513539" cy="46166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直線矢印コネクタ 19">
              <a:extLst>
                <a:ext uri="{FF2B5EF4-FFF2-40B4-BE49-F238E27FC236}">
                  <a16:creationId xmlns:a16="http://schemas.microsoft.com/office/drawing/2014/main" id="{92C6F96A-ED28-439A-961D-79AC9925D71A}"/>
                </a:ext>
              </a:extLst>
            </p:cNvPr>
            <p:cNvCxnSpPr/>
            <p:nvPr/>
          </p:nvCxnSpPr>
          <p:spPr>
            <a:xfrm>
              <a:off x="1760220" y="5775960"/>
              <a:ext cx="117348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テキスト ボックス 20">
                  <a:extLst>
                    <a:ext uri="{FF2B5EF4-FFF2-40B4-BE49-F238E27FC236}">
                      <a16:creationId xmlns:a16="http://schemas.microsoft.com/office/drawing/2014/main" id="{22ADA33C-E63F-4684-8807-015A83D2DE6F}"/>
                    </a:ext>
                  </a:extLst>
                </p:cNvPr>
                <p:cNvSpPr txBox="1"/>
                <p:nvPr/>
              </p:nvSpPr>
              <p:spPr>
                <a:xfrm>
                  <a:off x="1635105" y="5679132"/>
                  <a:ext cx="54816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400" dirty="0"/>
                </a:p>
              </p:txBody>
            </p:sp>
          </mc:Choice>
          <mc:Fallback xmlns="">
            <p:sp>
              <p:nvSpPr>
                <p:cNvPr id="21" name="テキスト ボックス 20">
                  <a:extLst>
                    <a:ext uri="{FF2B5EF4-FFF2-40B4-BE49-F238E27FC236}">
                      <a16:creationId xmlns:a16="http://schemas.microsoft.com/office/drawing/2014/main" id="{22ADA33C-E63F-4684-8807-015A83D2DE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5105" y="5679132"/>
                  <a:ext cx="548163" cy="461665"/>
                </a:xfrm>
                <a:prstGeom prst="rect">
                  <a:avLst/>
                </a:prstGeom>
                <a:blipFill>
                  <a:blip r:embed="rId10"/>
                  <a:stretch>
                    <a:fillRect b="-10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直線矢印コネクタ 21">
              <a:extLst>
                <a:ext uri="{FF2B5EF4-FFF2-40B4-BE49-F238E27FC236}">
                  <a16:creationId xmlns:a16="http://schemas.microsoft.com/office/drawing/2014/main" id="{8C256FA5-CB7E-49BC-8E34-DBC6A65D8CF0}"/>
                </a:ext>
              </a:extLst>
            </p:cNvPr>
            <p:cNvCxnSpPr/>
            <p:nvPr/>
          </p:nvCxnSpPr>
          <p:spPr>
            <a:xfrm>
              <a:off x="5868823" y="5775960"/>
              <a:ext cx="117348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テキスト ボックス 22">
                  <a:extLst>
                    <a:ext uri="{FF2B5EF4-FFF2-40B4-BE49-F238E27FC236}">
                      <a16:creationId xmlns:a16="http://schemas.microsoft.com/office/drawing/2014/main" id="{5536A79F-4F6B-45AD-9A3B-F0D9E6E10BB6}"/>
                    </a:ext>
                  </a:extLst>
                </p:cNvPr>
                <p:cNvSpPr txBox="1"/>
                <p:nvPr/>
              </p:nvSpPr>
              <p:spPr>
                <a:xfrm>
                  <a:off x="6633825" y="5676504"/>
                  <a:ext cx="55528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400" dirty="0"/>
                </a:p>
              </p:txBody>
            </p:sp>
          </mc:Choice>
          <mc:Fallback xmlns="">
            <p:sp>
              <p:nvSpPr>
                <p:cNvPr id="23" name="テキスト ボックス 22">
                  <a:extLst>
                    <a:ext uri="{FF2B5EF4-FFF2-40B4-BE49-F238E27FC236}">
                      <a16:creationId xmlns:a16="http://schemas.microsoft.com/office/drawing/2014/main" id="{5536A79F-4F6B-45AD-9A3B-F0D9E6E10B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33825" y="5676504"/>
                  <a:ext cx="555280" cy="461665"/>
                </a:xfrm>
                <a:prstGeom prst="rect">
                  <a:avLst/>
                </a:prstGeom>
                <a:blipFill>
                  <a:blip r:embed="rId11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直線矢印コネクタ 23">
              <a:extLst>
                <a:ext uri="{FF2B5EF4-FFF2-40B4-BE49-F238E27FC236}">
                  <a16:creationId xmlns:a16="http://schemas.microsoft.com/office/drawing/2014/main" id="{6BD4CB8C-9EC9-43CE-827B-F4B42FE8D039}"/>
                </a:ext>
              </a:extLst>
            </p:cNvPr>
            <p:cNvCxnSpPr>
              <a:cxnSpLocks/>
            </p:cNvCxnSpPr>
            <p:nvPr/>
          </p:nvCxnSpPr>
          <p:spPr>
            <a:xfrm>
              <a:off x="1760220" y="6446520"/>
              <a:ext cx="525160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テキスト ボックス 25">
                  <a:extLst>
                    <a:ext uri="{FF2B5EF4-FFF2-40B4-BE49-F238E27FC236}">
                      <a16:creationId xmlns:a16="http://schemas.microsoft.com/office/drawing/2014/main" id="{1EA82393-3C9E-449E-B2CE-F0626AA1AFD4}"/>
                    </a:ext>
                  </a:extLst>
                </p:cNvPr>
                <p:cNvSpPr txBox="1"/>
                <p:nvPr/>
              </p:nvSpPr>
              <p:spPr>
                <a:xfrm>
                  <a:off x="3501052" y="5984855"/>
                  <a:ext cx="183351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400" dirty="0"/>
                </a:p>
              </p:txBody>
            </p:sp>
          </mc:Choice>
          <mc:Fallback xmlns="">
            <p:sp>
              <p:nvSpPr>
                <p:cNvPr id="26" name="テキスト ボックス 25">
                  <a:extLst>
                    <a:ext uri="{FF2B5EF4-FFF2-40B4-BE49-F238E27FC236}">
                      <a16:creationId xmlns:a16="http://schemas.microsoft.com/office/drawing/2014/main" id="{1EA82393-3C9E-449E-B2CE-F0626AA1AF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1052" y="5984855"/>
                  <a:ext cx="1833515" cy="461665"/>
                </a:xfrm>
                <a:prstGeom prst="rect">
                  <a:avLst/>
                </a:prstGeom>
                <a:blipFill>
                  <a:blip r:embed="rId12"/>
                  <a:stretch>
                    <a:fillRect b="-1184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フリーフォーム: 図形 27">
              <a:extLst>
                <a:ext uri="{FF2B5EF4-FFF2-40B4-BE49-F238E27FC236}">
                  <a16:creationId xmlns:a16="http://schemas.microsoft.com/office/drawing/2014/main" id="{721BB593-1D17-402A-99AC-91039E1D8D30}"/>
                </a:ext>
              </a:extLst>
            </p:cNvPr>
            <p:cNvSpPr/>
            <p:nvPr/>
          </p:nvSpPr>
          <p:spPr>
            <a:xfrm>
              <a:off x="1783080" y="2377440"/>
              <a:ext cx="4754880" cy="1930084"/>
            </a:xfrm>
            <a:custGeom>
              <a:avLst/>
              <a:gdLst>
                <a:gd name="connsiteX0" fmla="*/ 0 w 4754880"/>
                <a:gd name="connsiteY0" fmla="*/ 1912620 h 1930084"/>
                <a:gd name="connsiteX1" fmla="*/ 2484120 w 4754880"/>
                <a:gd name="connsiteY1" fmla="*/ 1653540 h 1930084"/>
                <a:gd name="connsiteX2" fmla="*/ 4754880 w 4754880"/>
                <a:gd name="connsiteY2" fmla="*/ 0 h 1930084"/>
                <a:gd name="connsiteX3" fmla="*/ 4754880 w 4754880"/>
                <a:gd name="connsiteY3" fmla="*/ 0 h 1930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54880" h="1930084">
                  <a:moveTo>
                    <a:pt x="0" y="1912620"/>
                  </a:moveTo>
                  <a:cubicBezTo>
                    <a:pt x="845820" y="1942465"/>
                    <a:pt x="1691640" y="1972310"/>
                    <a:pt x="2484120" y="1653540"/>
                  </a:cubicBezTo>
                  <a:cubicBezTo>
                    <a:pt x="3276600" y="1334770"/>
                    <a:pt x="4754880" y="0"/>
                    <a:pt x="4754880" y="0"/>
                  </a:cubicBezTo>
                  <a:lnTo>
                    <a:pt x="4754880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フリーフォーム: 図形 28">
              <a:extLst>
                <a:ext uri="{FF2B5EF4-FFF2-40B4-BE49-F238E27FC236}">
                  <a16:creationId xmlns:a16="http://schemas.microsoft.com/office/drawing/2014/main" id="{DFA98287-C981-45EB-B65A-1FCD8DFFBB56}"/>
                </a:ext>
              </a:extLst>
            </p:cNvPr>
            <p:cNvSpPr/>
            <p:nvPr/>
          </p:nvSpPr>
          <p:spPr>
            <a:xfrm>
              <a:off x="4594860" y="2316480"/>
              <a:ext cx="2385060" cy="2293620"/>
            </a:xfrm>
            <a:custGeom>
              <a:avLst/>
              <a:gdLst>
                <a:gd name="connsiteX0" fmla="*/ 2385060 w 2385060"/>
                <a:gd name="connsiteY0" fmla="*/ 2293620 h 2293620"/>
                <a:gd name="connsiteX1" fmla="*/ 1059180 w 2385060"/>
                <a:gd name="connsiteY1" fmla="*/ 1668780 h 2293620"/>
                <a:gd name="connsiteX2" fmla="*/ 0 w 2385060"/>
                <a:gd name="connsiteY2" fmla="*/ 0 h 2293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5060" h="2293620">
                  <a:moveTo>
                    <a:pt x="2385060" y="2293620"/>
                  </a:moveTo>
                  <a:cubicBezTo>
                    <a:pt x="1920875" y="2172335"/>
                    <a:pt x="1456690" y="2051050"/>
                    <a:pt x="1059180" y="1668780"/>
                  </a:cubicBezTo>
                  <a:cubicBezTo>
                    <a:pt x="661670" y="1286510"/>
                    <a:pt x="330835" y="643255"/>
                    <a:pt x="0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テキスト ボックス 29">
                  <a:extLst>
                    <a:ext uri="{FF2B5EF4-FFF2-40B4-BE49-F238E27FC236}">
                      <a16:creationId xmlns:a16="http://schemas.microsoft.com/office/drawing/2014/main" id="{8A7076FF-3EFD-43CB-95DE-F86C22FACB26}"/>
                    </a:ext>
                  </a:extLst>
                </p:cNvPr>
                <p:cNvSpPr txBox="1"/>
                <p:nvPr/>
              </p:nvSpPr>
              <p:spPr>
                <a:xfrm>
                  <a:off x="3476044" y="1907737"/>
                  <a:ext cx="164981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kumimoji="1" lang="ja-JP" altLang="en-US" sz="2400" dirty="0"/>
                </a:p>
              </p:txBody>
            </p:sp>
          </mc:Choice>
          <mc:Fallback xmlns="">
            <p:sp>
              <p:nvSpPr>
                <p:cNvPr id="30" name="テキスト ボックス 29">
                  <a:extLst>
                    <a:ext uri="{FF2B5EF4-FFF2-40B4-BE49-F238E27FC236}">
                      <a16:creationId xmlns:a16="http://schemas.microsoft.com/office/drawing/2014/main" id="{8A7076FF-3EFD-43CB-95DE-F86C22FACB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76044" y="1907737"/>
                  <a:ext cx="1649811" cy="461665"/>
                </a:xfrm>
                <a:prstGeom prst="rect">
                  <a:avLst/>
                </a:prstGeom>
                <a:blipFill>
                  <a:blip r:embed="rId13"/>
                  <a:stretch>
                    <a:fillRect b="-1710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テキスト ボックス 30">
                  <a:extLst>
                    <a:ext uri="{FF2B5EF4-FFF2-40B4-BE49-F238E27FC236}">
                      <a16:creationId xmlns:a16="http://schemas.microsoft.com/office/drawing/2014/main" id="{620AD4B4-7E89-45B8-BD26-55ABC938F28A}"/>
                    </a:ext>
                  </a:extLst>
                </p:cNvPr>
                <p:cNvSpPr txBox="1"/>
                <p:nvPr/>
              </p:nvSpPr>
              <p:spPr>
                <a:xfrm>
                  <a:off x="5452450" y="1968137"/>
                  <a:ext cx="163557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kumimoji="1" lang="ja-JP" altLang="en-US" sz="2400" dirty="0"/>
                </a:p>
              </p:txBody>
            </p:sp>
          </mc:Choice>
          <mc:Fallback xmlns="">
            <p:sp>
              <p:nvSpPr>
                <p:cNvPr id="31" name="テキスト ボックス 30">
                  <a:extLst>
                    <a:ext uri="{FF2B5EF4-FFF2-40B4-BE49-F238E27FC236}">
                      <a16:creationId xmlns:a16="http://schemas.microsoft.com/office/drawing/2014/main" id="{620AD4B4-7E89-45B8-BD26-55ABC938F2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2450" y="1968137"/>
                  <a:ext cx="1635576" cy="461665"/>
                </a:xfrm>
                <a:prstGeom prst="rect">
                  <a:avLst/>
                </a:prstGeom>
                <a:blipFill>
                  <a:blip r:embed="rId14"/>
                  <a:stretch>
                    <a:fillRect b="-1710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79085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E1D3D8A-E346-46BC-892C-5A0E9488BBB4}"/>
              </a:ext>
            </a:extLst>
          </p:cNvPr>
          <p:cNvSpPr txBox="1"/>
          <p:nvPr/>
        </p:nvSpPr>
        <p:spPr>
          <a:xfrm>
            <a:off x="422295" y="523220"/>
            <a:ext cx="84473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kumimoji="1" lang="en-US" altLang="ja-JP" sz="2400" b="1" dirty="0">
                <a:latin typeface="Verdana" panose="020B0604030504040204" pitchFamily="34" charset="0"/>
                <a:ea typeface="HGS創英角ｺﾞｼｯｸUB" panose="020B0900000000000000" pitchFamily="50" charset="-128"/>
              </a:rPr>
              <a:t>We assume “drivers choose the fastest route”</a:t>
            </a:r>
            <a:br>
              <a:rPr kumimoji="1" lang="en-US" altLang="ja-JP" sz="2400" b="1" dirty="0">
                <a:latin typeface="Verdana" panose="020B0604030504040204" pitchFamily="34" charset="0"/>
                <a:ea typeface="HGS創英角ｺﾞｼｯｸUB" panose="020B0900000000000000" pitchFamily="50" charset="-128"/>
              </a:rPr>
            </a:br>
            <a:r>
              <a:rPr kumimoji="1" lang="en-US" altLang="ja-JP" sz="2400" b="1" dirty="0">
                <a:latin typeface="Verdana" panose="020B0604030504040204" pitchFamily="34" charset="0"/>
                <a:ea typeface="HGS創英角ｺﾞｼｯｸUB" panose="020B0900000000000000" pitchFamily="50" charset="-128"/>
                <a:sym typeface="Wingdings" panose="05000000000000000000" pitchFamily="2" charset="2"/>
              </a:rPr>
              <a:t> This assumption is called </a:t>
            </a:r>
            <a:r>
              <a:rPr kumimoji="1" lang="en-US" altLang="ja-JP" sz="2400" b="1" dirty="0">
                <a:solidFill>
                  <a:srgbClr val="C00000"/>
                </a:solidFill>
                <a:latin typeface="Verdana" panose="020B0604030504040204" pitchFamily="34" charset="0"/>
                <a:ea typeface="HGS創英角ｺﾞｼｯｸUB" panose="020B0900000000000000" pitchFamily="50" charset="-128"/>
                <a:sym typeface="Wingdings" panose="05000000000000000000" pitchFamily="2" charset="2"/>
              </a:rPr>
              <a:t>“User Equilibrium”</a:t>
            </a:r>
            <a:endParaRPr kumimoji="1" lang="en-US" altLang="ja-JP" sz="2400" b="1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E6AB7441-4367-4B62-8DA8-19EE3D7E5DFF}"/>
              </a:ext>
            </a:extLst>
          </p:cNvPr>
          <p:cNvCxnSpPr/>
          <p:nvPr/>
        </p:nvCxnSpPr>
        <p:spPr>
          <a:xfrm>
            <a:off x="1729740" y="5448300"/>
            <a:ext cx="5312563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24614E5B-DDF1-46FB-9614-D2F7F5FADE53}"/>
              </a:ext>
            </a:extLst>
          </p:cNvPr>
          <p:cNvCxnSpPr/>
          <p:nvPr/>
        </p:nvCxnSpPr>
        <p:spPr>
          <a:xfrm flipV="1">
            <a:off x="1760220" y="2209800"/>
            <a:ext cx="0" cy="326136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E6D13E79-2DC4-4B07-BA65-8C7583908E10}"/>
              </a:ext>
            </a:extLst>
          </p:cNvPr>
          <p:cNvCxnSpPr/>
          <p:nvPr/>
        </p:nvCxnSpPr>
        <p:spPr>
          <a:xfrm flipV="1">
            <a:off x="7011823" y="2209800"/>
            <a:ext cx="0" cy="326136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51384ED8-923E-4CCD-8AF5-AF3C3D6A23C5}"/>
                  </a:ext>
                </a:extLst>
              </p:cNvPr>
              <p:cNvSpPr txBox="1"/>
              <p:nvPr/>
            </p:nvSpPr>
            <p:spPr>
              <a:xfrm>
                <a:off x="1217122" y="1958736"/>
                <a:ext cx="50642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51384ED8-923E-4CCD-8AF5-AF3C3D6A23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7122" y="1958736"/>
                <a:ext cx="506421" cy="461665"/>
              </a:xfrm>
              <a:prstGeom prst="rect">
                <a:avLst/>
              </a:prstGeom>
              <a:blipFill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198AAC2B-7314-4DCF-B9BF-6312F262E37D}"/>
                  </a:ext>
                </a:extLst>
              </p:cNvPr>
              <p:cNvSpPr txBox="1"/>
              <p:nvPr/>
            </p:nvSpPr>
            <p:spPr>
              <a:xfrm>
                <a:off x="7042303" y="2077491"/>
                <a:ext cx="5135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198AAC2B-7314-4DCF-B9BF-6312F262E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2303" y="2077491"/>
                <a:ext cx="513539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92C6F96A-ED28-439A-961D-79AC9925D71A}"/>
              </a:ext>
            </a:extLst>
          </p:cNvPr>
          <p:cNvCxnSpPr/>
          <p:nvPr/>
        </p:nvCxnSpPr>
        <p:spPr>
          <a:xfrm>
            <a:off x="1760220" y="5775960"/>
            <a:ext cx="11734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22ADA33C-E63F-4684-8807-015A83D2DE6F}"/>
                  </a:ext>
                </a:extLst>
              </p:cNvPr>
              <p:cNvSpPr txBox="1"/>
              <p:nvPr/>
            </p:nvSpPr>
            <p:spPr>
              <a:xfrm>
                <a:off x="1635105" y="5679132"/>
                <a:ext cx="5481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22ADA33C-E63F-4684-8807-015A83D2DE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5105" y="5679132"/>
                <a:ext cx="548163" cy="461665"/>
              </a:xfrm>
              <a:prstGeom prst="rect">
                <a:avLst/>
              </a:prstGeom>
              <a:blipFill>
                <a:blip r:embed="rId6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8C256FA5-CB7E-49BC-8E34-DBC6A65D8CF0}"/>
              </a:ext>
            </a:extLst>
          </p:cNvPr>
          <p:cNvCxnSpPr/>
          <p:nvPr/>
        </p:nvCxnSpPr>
        <p:spPr>
          <a:xfrm>
            <a:off x="5868823" y="5775960"/>
            <a:ext cx="117348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5536A79F-4F6B-45AD-9A3B-F0D9E6E10BB6}"/>
                  </a:ext>
                </a:extLst>
              </p:cNvPr>
              <p:cNvSpPr txBox="1"/>
              <p:nvPr/>
            </p:nvSpPr>
            <p:spPr>
              <a:xfrm>
                <a:off x="6633825" y="5676504"/>
                <a:ext cx="5552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5536A79F-4F6B-45AD-9A3B-F0D9E6E10B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3825" y="5676504"/>
                <a:ext cx="555280" cy="461665"/>
              </a:xfrm>
              <a:prstGeom prst="rect">
                <a:avLst/>
              </a:prstGeom>
              <a:blipFill>
                <a:blip r:embed="rId7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6BD4CB8C-9EC9-43CE-827B-F4B42FE8D039}"/>
              </a:ext>
            </a:extLst>
          </p:cNvPr>
          <p:cNvCxnSpPr>
            <a:cxnSpLocks/>
          </p:cNvCxnSpPr>
          <p:nvPr/>
        </p:nvCxnSpPr>
        <p:spPr>
          <a:xfrm>
            <a:off x="1760220" y="6446520"/>
            <a:ext cx="5251603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1EA82393-3C9E-449E-B2CE-F0626AA1AFD4}"/>
                  </a:ext>
                </a:extLst>
              </p:cNvPr>
              <p:cNvSpPr txBox="1"/>
              <p:nvPr/>
            </p:nvSpPr>
            <p:spPr>
              <a:xfrm>
                <a:off x="3501052" y="5984855"/>
                <a:ext cx="18335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1EA82393-3C9E-449E-B2CE-F0626AA1AF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1052" y="5984855"/>
                <a:ext cx="1833515" cy="461665"/>
              </a:xfrm>
              <a:prstGeom prst="rect">
                <a:avLst/>
              </a:prstGeom>
              <a:blipFill>
                <a:blip r:embed="rId8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フリーフォーム: 図形 27">
            <a:extLst>
              <a:ext uri="{FF2B5EF4-FFF2-40B4-BE49-F238E27FC236}">
                <a16:creationId xmlns:a16="http://schemas.microsoft.com/office/drawing/2014/main" id="{721BB593-1D17-402A-99AC-91039E1D8D30}"/>
              </a:ext>
            </a:extLst>
          </p:cNvPr>
          <p:cNvSpPr/>
          <p:nvPr/>
        </p:nvSpPr>
        <p:spPr>
          <a:xfrm>
            <a:off x="1783080" y="2377440"/>
            <a:ext cx="4754880" cy="1930084"/>
          </a:xfrm>
          <a:custGeom>
            <a:avLst/>
            <a:gdLst>
              <a:gd name="connsiteX0" fmla="*/ 0 w 4754880"/>
              <a:gd name="connsiteY0" fmla="*/ 1912620 h 1930084"/>
              <a:gd name="connsiteX1" fmla="*/ 2484120 w 4754880"/>
              <a:gd name="connsiteY1" fmla="*/ 1653540 h 1930084"/>
              <a:gd name="connsiteX2" fmla="*/ 4754880 w 4754880"/>
              <a:gd name="connsiteY2" fmla="*/ 0 h 1930084"/>
              <a:gd name="connsiteX3" fmla="*/ 4754880 w 4754880"/>
              <a:gd name="connsiteY3" fmla="*/ 0 h 1930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4880" h="1930084">
                <a:moveTo>
                  <a:pt x="0" y="1912620"/>
                </a:moveTo>
                <a:cubicBezTo>
                  <a:pt x="845820" y="1942465"/>
                  <a:pt x="1691640" y="1972310"/>
                  <a:pt x="2484120" y="1653540"/>
                </a:cubicBezTo>
                <a:cubicBezTo>
                  <a:pt x="3276600" y="1334770"/>
                  <a:pt x="4754880" y="0"/>
                  <a:pt x="4754880" y="0"/>
                </a:cubicBezTo>
                <a:lnTo>
                  <a:pt x="4754880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フリーフォーム: 図形 28">
            <a:extLst>
              <a:ext uri="{FF2B5EF4-FFF2-40B4-BE49-F238E27FC236}">
                <a16:creationId xmlns:a16="http://schemas.microsoft.com/office/drawing/2014/main" id="{DFA98287-C981-45EB-B65A-1FCD8DFFBB56}"/>
              </a:ext>
            </a:extLst>
          </p:cNvPr>
          <p:cNvSpPr/>
          <p:nvPr/>
        </p:nvSpPr>
        <p:spPr>
          <a:xfrm>
            <a:off x="4594860" y="2316480"/>
            <a:ext cx="2385060" cy="2293620"/>
          </a:xfrm>
          <a:custGeom>
            <a:avLst/>
            <a:gdLst>
              <a:gd name="connsiteX0" fmla="*/ 2385060 w 2385060"/>
              <a:gd name="connsiteY0" fmla="*/ 2293620 h 2293620"/>
              <a:gd name="connsiteX1" fmla="*/ 1059180 w 2385060"/>
              <a:gd name="connsiteY1" fmla="*/ 1668780 h 2293620"/>
              <a:gd name="connsiteX2" fmla="*/ 0 w 2385060"/>
              <a:gd name="connsiteY2" fmla="*/ 0 h 2293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85060" h="2293620">
                <a:moveTo>
                  <a:pt x="2385060" y="2293620"/>
                </a:moveTo>
                <a:cubicBezTo>
                  <a:pt x="1920875" y="2172335"/>
                  <a:pt x="1456690" y="2051050"/>
                  <a:pt x="1059180" y="1668780"/>
                </a:cubicBezTo>
                <a:cubicBezTo>
                  <a:pt x="661670" y="1286510"/>
                  <a:pt x="330835" y="643255"/>
                  <a:pt x="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8A7076FF-3EFD-43CB-95DE-F86C22FACB26}"/>
                  </a:ext>
                </a:extLst>
              </p:cNvPr>
              <p:cNvSpPr txBox="1"/>
              <p:nvPr/>
            </p:nvSpPr>
            <p:spPr>
              <a:xfrm>
                <a:off x="3476044" y="1907737"/>
                <a:ext cx="164981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8A7076FF-3EFD-43CB-95DE-F86C22FACB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6044" y="1907737"/>
                <a:ext cx="1649811" cy="461665"/>
              </a:xfrm>
              <a:prstGeom prst="rect">
                <a:avLst/>
              </a:prstGeom>
              <a:blipFill>
                <a:blip r:embed="rId9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620AD4B4-7E89-45B8-BD26-55ABC938F28A}"/>
                  </a:ext>
                </a:extLst>
              </p:cNvPr>
              <p:cNvSpPr txBox="1"/>
              <p:nvPr/>
            </p:nvSpPr>
            <p:spPr>
              <a:xfrm>
                <a:off x="5452450" y="1968137"/>
                <a:ext cx="16355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620AD4B4-7E89-45B8-BD26-55ABC938F2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2450" y="1968137"/>
                <a:ext cx="1635576" cy="461665"/>
              </a:xfrm>
              <a:prstGeom prst="rect">
                <a:avLst/>
              </a:prstGeom>
              <a:blipFill>
                <a:blip r:embed="rId10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877E9A69-ABC4-4CFF-A35B-D1D9DEC7EE6C}"/>
              </a:ext>
            </a:extLst>
          </p:cNvPr>
          <p:cNvCxnSpPr/>
          <p:nvPr/>
        </p:nvCxnSpPr>
        <p:spPr>
          <a:xfrm flipV="1">
            <a:off x="4800600" y="2758440"/>
            <a:ext cx="0" cy="268986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86508015-7290-48B1-AC0C-C887886F940C}"/>
              </a:ext>
            </a:extLst>
          </p:cNvPr>
          <p:cNvCxnSpPr/>
          <p:nvPr/>
        </p:nvCxnSpPr>
        <p:spPr>
          <a:xfrm flipV="1">
            <a:off x="6065520" y="2781300"/>
            <a:ext cx="0" cy="268986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3EC8DF10-38C9-412C-9D0F-86466379322F}"/>
              </a:ext>
            </a:extLst>
          </p:cNvPr>
          <p:cNvCxnSpPr>
            <a:cxnSpLocks/>
          </p:cNvCxnSpPr>
          <p:nvPr/>
        </p:nvCxnSpPr>
        <p:spPr>
          <a:xfrm flipV="1">
            <a:off x="5234940" y="3429000"/>
            <a:ext cx="0" cy="20193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636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89B742D-C437-4428-BE91-9E13C31ED3A2}"/>
              </a:ext>
            </a:extLst>
          </p:cNvPr>
          <p:cNvSpPr txBox="1"/>
          <p:nvPr/>
        </p:nvSpPr>
        <p:spPr>
          <a:xfrm>
            <a:off x="422295" y="523220"/>
            <a:ext cx="8447385" cy="5432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kumimoji="1" lang="en-US" altLang="ja-JP" sz="2400" b="1" dirty="0">
                <a:latin typeface="Verdana" panose="020B0604030504040204" pitchFamily="34" charset="0"/>
                <a:ea typeface="HGS創英角ｺﾞｼｯｸUB" panose="020B0900000000000000" pitchFamily="50" charset="-128"/>
              </a:rPr>
              <a:t>The solutions of </a:t>
            </a:r>
            <a:r>
              <a:rPr kumimoji="1" lang="en-US" altLang="ja-JP" sz="2400" b="1" dirty="0">
                <a:solidFill>
                  <a:srgbClr val="C00000"/>
                </a:solidFill>
                <a:latin typeface="Verdana" panose="020B0604030504040204" pitchFamily="34" charset="0"/>
                <a:ea typeface="HGS創英角ｺﾞｼｯｸUB" panose="020B0900000000000000" pitchFamily="50" charset="-128"/>
              </a:rPr>
              <a:t>“User Equilibrium”</a:t>
            </a:r>
            <a:endParaRPr kumimoji="1" lang="en-US" altLang="ja-JP" sz="24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à"/>
            </a:pPr>
            <a:r>
              <a:rPr kumimoji="1" lang="en-US" altLang="ja-JP" sz="2400" b="1" dirty="0">
                <a:solidFill>
                  <a:srgbClr val="C00000"/>
                </a:solidFill>
                <a:latin typeface="Verdana" panose="020B0604030504040204" pitchFamily="34" charset="0"/>
                <a:ea typeface="HGS創英角ｺﾞｼｯｸUB" panose="020B0900000000000000" pitchFamily="50" charset="-128"/>
                <a:sym typeface="Wingdings" panose="05000000000000000000" pitchFamily="2" charset="2"/>
              </a:rPr>
              <a:t>“Travel time of all routes are same”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à"/>
            </a:pPr>
            <a:r>
              <a:rPr lang="en-US" altLang="ja-JP" sz="2400" b="1" dirty="0">
                <a:latin typeface="Verdana" panose="020B0604030504040204" pitchFamily="34" charset="0"/>
                <a:ea typeface="HGS創英角ｺﾞｼｯｸUB" panose="020B0900000000000000" pitchFamily="50" charset="-128"/>
                <a:sym typeface="Wingdings" panose="05000000000000000000" pitchFamily="2" charset="2"/>
              </a:rPr>
              <a:t>Another name, </a:t>
            </a:r>
            <a:r>
              <a:rPr lang="en-US" altLang="ja-JP" sz="2400" b="1" dirty="0">
                <a:solidFill>
                  <a:srgbClr val="C00000"/>
                </a:solidFill>
                <a:latin typeface="Verdana" panose="020B0604030504040204" pitchFamily="34" charset="0"/>
                <a:ea typeface="HGS創英角ｺﾞｼｯｸUB" panose="020B0900000000000000" pitchFamily="50" charset="-128"/>
                <a:sym typeface="Wingdings" panose="05000000000000000000" pitchFamily="2" charset="2"/>
              </a:rPr>
              <a:t>“</a:t>
            </a:r>
            <a:r>
              <a:rPr lang="en-US" altLang="ja-JP" sz="2400" b="1" dirty="0" err="1">
                <a:solidFill>
                  <a:srgbClr val="C00000"/>
                </a:solidFill>
                <a:latin typeface="Verdana" panose="020B0604030504040204" pitchFamily="34" charset="0"/>
                <a:ea typeface="HGS創英角ｺﾞｼｯｸUB" panose="020B0900000000000000" pitchFamily="50" charset="-128"/>
                <a:sym typeface="Wingdings" panose="05000000000000000000" pitchFamily="2" charset="2"/>
              </a:rPr>
              <a:t>Wardrop</a:t>
            </a:r>
            <a:r>
              <a:rPr lang="en-US" altLang="ja-JP" sz="2400" b="1" dirty="0">
                <a:solidFill>
                  <a:srgbClr val="C00000"/>
                </a:solidFill>
                <a:latin typeface="Verdana" panose="020B0604030504040204" pitchFamily="34" charset="0"/>
                <a:ea typeface="HGS創英角ｺﾞｼｯｸUB" panose="020B0900000000000000" pitchFamily="50" charset="-128"/>
                <a:sym typeface="Wingdings" panose="05000000000000000000" pitchFamily="2" charset="2"/>
              </a:rPr>
              <a:t> first principle”</a:t>
            </a:r>
            <a:endParaRPr kumimoji="1" lang="en-US" altLang="ja-JP" sz="2400" b="1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spcBef>
                <a:spcPts val="600"/>
              </a:spcBef>
            </a:pPr>
            <a:endParaRPr kumimoji="1" lang="en-US" altLang="ja-JP" sz="24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spcBef>
                <a:spcPts val="600"/>
              </a:spcBef>
            </a:pPr>
            <a:r>
              <a:rPr lang="en-US" altLang="ja-JP" sz="2400" b="1" dirty="0">
                <a:latin typeface="Verdana" panose="020B0604030504040204" pitchFamily="34" charset="0"/>
                <a:ea typeface="HGS創英角ｺﾞｼｯｸUB" panose="020B0900000000000000" pitchFamily="50" charset="-128"/>
              </a:rPr>
              <a:t>In case of the right network,</a:t>
            </a:r>
            <a:br>
              <a:rPr lang="en-US" altLang="ja-JP" sz="2400" b="1" dirty="0">
                <a:latin typeface="Verdana" panose="020B0604030504040204" pitchFamily="34" charset="0"/>
                <a:ea typeface="HGS創英角ｺﾞｼｯｸUB" panose="020B0900000000000000" pitchFamily="50" charset="-128"/>
              </a:rPr>
            </a:br>
            <a:r>
              <a:rPr lang="en-US" altLang="ja-JP" sz="2400" b="1" dirty="0">
                <a:latin typeface="Verdana" panose="020B0604030504040204" pitchFamily="34" charset="0"/>
                <a:ea typeface="HGS創英角ｺﾞｼｯｸUB" panose="020B0900000000000000" pitchFamily="50" charset="-128"/>
              </a:rPr>
              <a:t>the number of routes from</a:t>
            </a:r>
            <a:br>
              <a:rPr lang="en-US" altLang="ja-JP" sz="2400" b="1" dirty="0">
                <a:latin typeface="Verdana" panose="020B0604030504040204" pitchFamily="34" charset="0"/>
                <a:ea typeface="HGS創英角ｺﾞｼｯｸUB" panose="020B0900000000000000" pitchFamily="50" charset="-128"/>
              </a:rPr>
            </a:br>
            <a:r>
              <a:rPr lang="en-US" altLang="ja-JP" sz="2400" b="1" dirty="0">
                <a:latin typeface="Verdana" panose="020B0604030504040204" pitchFamily="34" charset="0"/>
                <a:ea typeface="HGS創英角ｺﾞｼｯｸUB" panose="020B0900000000000000" pitchFamily="50" charset="-128"/>
              </a:rPr>
              <a:t>“O” to “D” is 6, but 3*3 case</a:t>
            </a:r>
            <a:br>
              <a:rPr lang="en-US" altLang="ja-JP" sz="2400" b="1" dirty="0">
                <a:latin typeface="Verdana" panose="020B0604030504040204" pitchFamily="34" charset="0"/>
                <a:ea typeface="HGS創英角ｺﾞｼｯｸUB" panose="020B0900000000000000" pitchFamily="50" charset="-128"/>
              </a:rPr>
            </a:br>
            <a:r>
              <a:rPr lang="en-US" altLang="ja-JP" sz="2400" b="1" dirty="0">
                <a:latin typeface="Verdana" panose="020B0604030504040204" pitchFamily="34" charset="0"/>
                <a:ea typeface="HGS創英角ｺﾞｼｯｸUB" panose="020B0900000000000000" pitchFamily="50" charset="-128"/>
              </a:rPr>
              <a:t>has 20, 4*4 case has 70…</a:t>
            </a:r>
          </a:p>
          <a:p>
            <a:pPr>
              <a:spcBef>
                <a:spcPts val="600"/>
              </a:spcBef>
            </a:pPr>
            <a:endParaRPr kumimoji="1" lang="en-US" altLang="ja-JP" sz="24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spcBef>
                <a:spcPts val="600"/>
              </a:spcBef>
            </a:pPr>
            <a:r>
              <a:rPr kumimoji="1" lang="en-US" altLang="ja-JP" sz="2400" b="1" dirty="0">
                <a:latin typeface="Verdana" panose="020B0604030504040204" pitchFamily="34" charset="0"/>
                <a:ea typeface="HGS創英角ｺﾞｼｯｸUB" panose="020B0900000000000000" pitchFamily="50" charset="-128"/>
              </a:rPr>
              <a:t>In the real world, there are </a:t>
            </a:r>
            <a:br>
              <a:rPr kumimoji="1" lang="en-US" altLang="ja-JP" sz="2400" b="1" dirty="0">
                <a:latin typeface="Verdana" panose="020B0604030504040204" pitchFamily="34" charset="0"/>
                <a:ea typeface="HGS創英角ｺﾞｼｯｸUB" panose="020B0900000000000000" pitchFamily="50" charset="-128"/>
              </a:rPr>
            </a:br>
            <a:r>
              <a:rPr kumimoji="1" lang="en-US" altLang="ja-JP" sz="2400" b="1" dirty="0">
                <a:latin typeface="Verdana" panose="020B0604030504040204" pitchFamily="34" charset="0"/>
                <a:ea typeface="HGS創英角ｺﾞｼｯｸUB" panose="020B0900000000000000" pitchFamily="50" charset="-128"/>
              </a:rPr>
              <a:t>infinite routes. </a:t>
            </a:r>
          </a:p>
          <a:p>
            <a:pPr>
              <a:spcBef>
                <a:spcPts val="600"/>
              </a:spcBef>
            </a:pPr>
            <a:r>
              <a:rPr lang="en-US" altLang="ja-JP" sz="2400" b="1" dirty="0">
                <a:latin typeface="Verdana" panose="020B0604030504040204" pitchFamily="34" charset="0"/>
                <a:ea typeface="HGS創英角ｺﾞｼｯｸUB" panose="020B0900000000000000" pitchFamily="50" charset="-128"/>
              </a:rPr>
              <a:t>So </a:t>
            </a:r>
            <a:r>
              <a:rPr lang="en-US" altLang="ja-JP" sz="2400" b="1" dirty="0">
                <a:solidFill>
                  <a:srgbClr val="C00000"/>
                </a:solidFill>
                <a:latin typeface="Verdana" panose="020B0604030504040204" pitchFamily="34" charset="0"/>
                <a:ea typeface="HGS創英角ｺﾞｼｯｸUB" panose="020B0900000000000000" pitchFamily="50" charset="-128"/>
              </a:rPr>
              <a:t>“All routes” </a:t>
            </a:r>
            <a:r>
              <a:rPr lang="en-US" altLang="ja-JP" sz="2400" b="1" dirty="0">
                <a:latin typeface="Verdana" panose="020B0604030504040204" pitchFamily="34" charset="0"/>
                <a:ea typeface="HGS創英角ｺﾞｼｯｸUB" panose="020B0900000000000000" pitchFamily="50" charset="-128"/>
              </a:rPr>
              <a:t>can not be </a:t>
            </a:r>
            <a:br>
              <a:rPr lang="en-US" altLang="ja-JP" sz="2400" b="1" dirty="0">
                <a:latin typeface="Verdana" panose="020B0604030504040204" pitchFamily="34" charset="0"/>
                <a:ea typeface="HGS創英角ｺﾞｼｯｸUB" panose="020B0900000000000000" pitchFamily="50" charset="-128"/>
              </a:rPr>
            </a:br>
            <a:r>
              <a:rPr lang="en-US" altLang="ja-JP" sz="2400" b="1" dirty="0">
                <a:latin typeface="Verdana" panose="020B0604030504040204" pitchFamily="34" charset="0"/>
                <a:ea typeface="HGS創英角ｺﾞｼｯｸUB" panose="020B0900000000000000" pitchFamily="50" charset="-128"/>
              </a:rPr>
              <a:t>analyzed !</a:t>
            </a:r>
            <a:endParaRPr kumimoji="1" lang="en-US" altLang="ja-JP" sz="24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33C5349D-9293-4AA4-B6A2-F3B9C886E299}"/>
              </a:ext>
            </a:extLst>
          </p:cNvPr>
          <p:cNvGrpSpPr/>
          <p:nvPr/>
        </p:nvGrpSpPr>
        <p:grpSpPr>
          <a:xfrm>
            <a:off x="5920576" y="1802400"/>
            <a:ext cx="3185487" cy="3026183"/>
            <a:chOff x="5920576" y="1802400"/>
            <a:chExt cx="3185487" cy="3026183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AA849903-5182-47B9-A3B0-C26F8A31A14A}"/>
                </a:ext>
              </a:extLst>
            </p:cNvPr>
            <p:cNvGrpSpPr/>
            <p:nvPr/>
          </p:nvGrpSpPr>
          <p:grpSpPr>
            <a:xfrm>
              <a:off x="6286500" y="4305300"/>
              <a:ext cx="1181100" cy="99056"/>
              <a:chOff x="6286500" y="4305300"/>
              <a:chExt cx="1181100" cy="99056"/>
            </a:xfrm>
          </p:grpSpPr>
          <p:cxnSp>
            <p:nvCxnSpPr>
              <p:cNvPr id="5" name="直線矢印コネクタ 4">
                <a:extLst>
                  <a:ext uri="{FF2B5EF4-FFF2-40B4-BE49-F238E27FC236}">
                    <a16:creationId xmlns:a16="http://schemas.microsoft.com/office/drawing/2014/main" id="{E0B17983-799F-43A7-960E-12CA3FAC207C}"/>
                  </a:ext>
                </a:extLst>
              </p:cNvPr>
              <p:cNvCxnSpPr/>
              <p:nvPr/>
            </p:nvCxnSpPr>
            <p:spPr>
              <a:xfrm>
                <a:off x="6385560" y="4351020"/>
                <a:ext cx="10820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楕円 6">
                <a:extLst>
                  <a:ext uri="{FF2B5EF4-FFF2-40B4-BE49-F238E27FC236}">
                    <a16:creationId xmlns:a16="http://schemas.microsoft.com/office/drawing/2014/main" id="{CDBCDBF4-8619-4F49-ABC1-D961B0EFDF9A}"/>
                  </a:ext>
                </a:extLst>
              </p:cNvPr>
              <p:cNvSpPr/>
              <p:nvPr/>
            </p:nvSpPr>
            <p:spPr>
              <a:xfrm>
                <a:off x="6286500" y="4305300"/>
                <a:ext cx="99060" cy="990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9" name="グループ化 8">
              <a:extLst>
                <a:ext uri="{FF2B5EF4-FFF2-40B4-BE49-F238E27FC236}">
                  <a16:creationId xmlns:a16="http://schemas.microsoft.com/office/drawing/2014/main" id="{F3DCF752-C1C9-4631-81FC-A932822D53F9}"/>
                </a:ext>
              </a:extLst>
            </p:cNvPr>
            <p:cNvGrpSpPr/>
            <p:nvPr/>
          </p:nvGrpSpPr>
          <p:grpSpPr>
            <a:xfrm>
              <a:off x="7467600" y="4305301"/>
              <a:ext cx="1181100" cy="99056"/>
              <a:chOff x="6286500" y="4305300"/>
              <a:chExt cx="1181100" cy="99056"/>
            </a:xfrm>
          </p:grpSpPr>
          <p:cxnSp>
            <p:nvCxnSpPr>
              <p:cNvPr id="10" name="直線矢印コネクタ 9">
                <a:extLst>
                  <a:ext uri="{FF2B5EF4-FFF2-40B4-BE49-F238E27FC236}">
                    <a16:creationId xmlns:a16="http://schemas.microsoft.com/office/drawing/2014/main" id="{CB960AFE-8A37-4733-A7B8-E261EC557BDD}"/>
                  </a:ext>
                </a:extLst>
              </p:cNvPr>
              <p:cNvCxnSpPr/>
              <p:nvPr/>
            </p:nvCxnSpPr>
            <p:spPr>
              <a:xfrm>
                <a:off x="6385560" y="4351020"/>
                <a:ext cx="10820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楕円 10">
                <a:extLst>
                  <a:ext uri="{FF2B5EF4-FFF2-40B4-BE49-F238E27FC236}">
                    <a16:creationId xmlns:a16="http://schemas.microsoft.com/office/drawing/2014/main" id="{72A9ACF1-2C83-49BE-B117-CC9A84F9E411}"/>
                  </a:ext>
                </a:extLst>
              </p:cNvPr>
              <p:cNvSpPr/>
              <p:nvPr/>
            </p:nvSpPr>
            <p:spPr>
              <a:xfrm>
                <a:off x="6286500" y="4305300"/>
                <a:ext cx="99060" cy="990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2" name="グループ化 11">
              <a:extLst>
                <a:ext uri="{FF2B5EF4-FFF2-40B4-BE49-F238E27FC236}">
                  <a16:creationId xmlns:a16="http://schemas.microsoft.com/office/drawing/2014/main" id="{C7B3CE69-8908-46DD-9E45-E427227E71AD}"/>
                </a:ext>
              </a:extLst>
            </p:cNvPr>
            <p:cNvGrpSpPr/>
            <p:nvPr/>
          </p:nvGrpSpPr>
          <p:grpSpPr>
            <a:xfrm>
              <a:off x="6286500" y="3138371"/>
              <a:ext cx="1181100" cy="99056"/>
              <a:chOff x="6286500" y="4305300"/>
              <a:chExt cx="1181100" cy="99056"/>
            </a:xfrm>
          </p:grpSpPr>
          <p:cxnSp>
            <p:nvCxnSpPr>
              <p:cNvPr id="13" name="直線矢印コネクタ 12">
                <a:extLst>
                  <a:ext uri="{FF2B5EF4-FFF2-40B4-BE49-F238E27FC236}">
                    <a16:creationId xmlns:a16="http://schemas.microsoft.com/office/drawing/2014/main" id="{16BDBFC2-0FC9-41E2-9D95-A9A1B851974F}"/>
                  </a:ext>
                </a:extLst>
              </p:cNvPr>
              <p:cNvCxnSpPr/>
              <p:nvPr/>
            </p:nvCxnSpPr>
            <p:spPr>
              <a:xfrm>
                <a:off x="6385560" y="4351020"/>
                <a:ext cx="10820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楕円 13">
                <a:extLst>
                  <a:ext uri="{FF2B5EF4-FFF2-40B4-BE49-F238E27FC236}">
                    <a16:creationId xmlns:a16="http://schemas.microsoft.com/office/drawing/2014/main" id="{F47A5F30-472D-4232-83B6-31B0CAE66508}"/>
                  </a:ext>
                </a:extLst>
              </p:cNvPr>
              <p:cNvSpPr/>
              <p:nvPr/>
            </p:nvSpPr>
            <p:spPr>
              <a:xfrm>
                <a:off x="6286500" y="4305300"/>
                <a:ext cx="99060" cy="990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6B693FAF-66EF-454B-8C5F-F6AD204DC9AF}"/>
                </a:ext>
              </a:extLst>
            </p:cNvPr>
            <p:cNvGrpSpPr/>
            <p:nvPr/>
          </p:nvGrpSpPr>
          <p:grpSpPr>
            <a:xfrm>
              <a:off x="7467600" y="3138372"/>
              <a:ext cx="1181100" cy="99056"/>
              <a:chOff x="6286500" y="4305300"/>
              <a:chExt cx="1181100" cy="99056"/>
            </a:xfrm>
          </p:grpSpPr>
          <p:cxnSp>
            <p:nvCxnSpPr>
              <p:cNvPr id="16" name="直線矢印コネクタ 15">
                <a:extLst>
                  <a:ext uri="{FF2B5EF4-FFF2-40B4-BE49-F238E27FC236}">
                    <a16:creationId xmlns:a16="http://schemas.microsoft.com/office/drawing/2014/main" id="{F42A9FF7-E14B-409C-A5B1-15094AFB9E94}"/>
                  </a:ext>
                </a:extLst>
              </p:cNvPr>
              <p:cNvCxnSpPr/>
              <p:nvPr/>
            </p:nvCxnSpPr>
            <p:spPr>
              <a:xfrm>
                <a:off x="6385560" y="4351020"/>
                <a:ext cx="10820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楕円 16">
                <a:extLst>
                  <a:ext uri="{FF2B5EF4-FFF2-40B4-BE49-F238E27FC236}">
                    <a16:creationId xmlns:a16="http://schemas.microsoft.com/office/drawing/2014/main" id="{C7A972C8-1323-4F1A-AA3C-64D17F1F377B}"/>
                  </a:ext>
                </a:extLst>
              </p:cNvPr>
              <p:cNvSpPr/>
              <p:nvPr/>
            </p:nvSpPr>
            <p:spPr>
              <a:xfrm>
                <a:off x="6286500" y="4305300"/>
                <a:ext cx="99060" cy="990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1B030AA9-108A-4222-AD87-9E58D54B8BC6}"/>
                </a:ext>
              </a:extLst>
            </p:cNvPr>
            <p:cNvGrpSpPr/>
            <p:nvPr/>
          </p:nvGrpSpPr>
          <p:grpSpPr>
            <a:xfrm>
              <a:off x="6286500" y="1981262"/>
              <a:ext cx="1181100" cy="99056"/>
              <a:chOff x="6286500" y="4305300"/>
              <a:chExt cx="1181100" cy="99056"/>
            </a:xfrm>
          </p:grpSpPr>
          <p:cxnSp>
            <p:nvCxnSpPr>
              <p:cNvPr id="19" name="直線矢印コネクタ 18">
                <a:extLst>
                  <a:ext uri="{FF2B5EF4-FFF2-40B4-BE49-F238E27FC236}">
                    <a16:creationId xmlns:a16="http://schemas.microsoft.com/office/drawing/2014/main" id="{66FB58F1-0AB8-4D7C-B93F-8184D11DDE2D}"/>
                  </a:ext>
                </a:extLst>
              </p:cNvPr>
              <p:cNvCxnSpPr/>
              <p:nvPr/>
            </p:nvCxnSpPr>
            <p:spPr>
              <a:xfrm>
                <a:off x="6385560" y="4351020"/>
                <a:ext cx="10820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楕円 19">
                <a:extLst>
                  <a:ext uri="{FF2B5EF4-FFF2-40B4-BE49-F238E27FC236}">
                    <a16:creationId xmlns:a16="http://schemas.microsoft.com/office/drawing/2014/main" id="{62F8D12B-8DF4-418C-AA17-6CFC46BECDC0}"/>
                  </a:ext>
                </a:extLst>
              </p:cNvPr>
              <p:cNvSpPr/>
              <p:nvPr/>
            </p:nvSpPr>
            <p:spPr>
              <a:xfrm>
                <a:off x="6286500" y="4305300"/>
                <a:ext cx="99060" cy="990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1" name="グループ化 20">
              <a:extLst>
                <a:ext uri="{FF2B5EF4-FFF2-40B4-BE49-F238E27FC236}">
                  <a16:creationId xmlns:a16="http://schemas.microsoft.com/office/drawing/2014/main" id="{CF80B26F-834D-4DB8-AA17-2B7FA7926FD3}"/>
                </a:ext>
              </a:extLst>
            </p:cNvPr>
            <p:cNvGrpSpPr/>
            <p:nvPr/>
          </p:nvGrpSpPr>
          <p:grpSpPr>
            <a:xfrm>
              <a:off x="7467600" y="1981263"/>
              <a:ext cx="1181100" cy="99056"/>
              <a:chOff x="6286500" y="4305300"/>
              <a:chExt cx="1181100" cy="99056"/>
            </a:xfrm>
          </p:grpSpPr>
          <p:cxnSp>
            <p:nvCxnSpPr>
              <p:cNvPr id="22" name="直線矢印コネクタ 21">
                <a:extLst>
                  <a:ext uri="{FF2B5EF4-FFF2-40B4-BE49-F238E27FC236}">
                    <a16:creationId xmlns:a16="http://schemas.microsoft.com/office/drawing/2014/main" id="{3ADDAE00-6FBB-4C54-A317-0E53E266B676}"/>
                  </a:ext>
                </a:extLst>
              </p:cNvPr>
              <p:cNvCxnSpPr/>
              <p:nvPr/>
            </p:nvCxnSpPr>
            <p:spPr>
              <a:xfrm>
                <a:off x="6385560" y="4351020"/>
                <a:ext cx="10820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楕円 22">
                <a:extLst>
                  <a:ext uri="{FF2B5EF4-FFF2-40B4-BE49-F238E27FC236}">
                    <a16:creationId xmlns:a16="http://schemas.microsoft.com/office/drawing/2014/main" id="{DE3B67D8-2BFE-4BCF-A74B-54E940801580}"/>
                  </a:ext>
                </a:extLst>
              </p:cNvPr>
              <p:cNvSpPr/>
              <p:nvPr/>
            </p:nvSpPr>
            <p:spPr>
              <a:xfrm>
                <a:off x="6286500" y="4305300"/>
                <a:ext cx="99060" cy="990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4" name="グループ化 23">
              <a:extLst>
                <a:ext uri="{FF2B5EF4-FFF2-40B4-BE49-F238E27FC236}">
                  <a16:creationId xmlns:a16="http://schemas.microsoft.com/office/drawing/2014/main" id="{95348848-D289-46D7-8F98-BD5072D18BC5}"/>
                </a:ext>
              </a:extLst>
            </p:cNvPr>
            <p:cNvGrpSpPr/>
            <p:nvPr/>
          </p:nvGrpSpPr>
          <p:grpSpPr>
            <a:xfrm rot="-5400000">
              <a:off x="5745482" y="3764278"/>
              <a:ext cx="1181100" cy="99056"/>
              <a:chOff x="6286500" y="4305300"/>
              <a:chExt cx="1181100" cy="99056"/>
            </a:xfrm>
          </p:grpSpPr>
          <p:cxnSp>
            <p:nvCxnSpPr>
              <p:cNvPr id="25" name="直線矢印コネクタ 24">
                <a:extLst>
                  <a:ext uri="{FF2B5EF4-FFF2-40B4-BE49-F238E27FC236}">
                    <a16:creationId xmlns:a16="http://schemas.microsoft.com/office/drawing/2014/main" id="{C2A0BF43-B215-4E6C-BA57-6A4451F3BDD8}"/>
                  </a:ext>
                </a:extLst>
              </p:cNvPr>
              <p:cNvCxnSpPr/>
              <p:nvPr/>
            </p:nvCxnSpPr>
            <p:spPr>
              <a:xfrm>
                <a:off x="6385560" y="4351020"/>
                <a:ext cx="10820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楕円 25">
                <a:extLst>
                  <a:ext uri="{FF2B5EF4-FFF2-40B4-BE49-F238E27FC236}">
                    <a16:creationId xmlns:a16="http://schemas.microsoft.com/office/drawing/2014/main" id="{986377B9-A0DD-4BB9-B55B-EABB51128482}"/>
                  </a:ext>
                </a:extLst>
              </p:cNvPr>
              <p:cNvSpPr/>
              <p:nvPr/>
            </p:nvSpPr>
            <p:spPr>
              <a:xfrm>
                <a:off x="6286500" y="4305300"/>
                <a:ext cx="99060" cy="990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7" name="グループ化 26">
              <a:extLst>
                <a:ext uri="{FF2B5EF4-FFF2-40B4-BE49-F238E27FC236}">
                  <a16:creationId xmlns:a16="http://schemas.microsoft.com/office/drawing/2014/main" id="{DF801214-B49B-46D4-8C80-91A3F806390F}"/>
                </a:ext>
              </a:extLst>
            </p:cNvPr>
            <p:cNvGrpSpPr/>
            <p:nvPr/>
          </p:nvGrpSpPr>
          <p:grpSpPr>
            <a:xfrm rot="-5400000">
              <a:off x="5745482" y="2597349"/>
              <a:ext cx="1181100" cy="99056"/>
              <a:chOff x="6286500" y="4305300"/>
              <a:chExt cx="1181100" cy="99056"/>
            </a:xfrm>
          </p:grpSpPr>
          <p:cxnSp>
            <p:nvCxnSpPr>
              <p:cNvPr id="28" name="直線矢印コネクタ 27">
                <a:extLst>
                  <a:ext uri="{FF2B5EF4-FFF2-40B4-BE49-F238E27FC236}">
                    <a16:creationId xmlns:a16="http://schemas.microsoft.com/office/drawing/2014/main" id="{3206003C-3C63-4FDD-8942-4FDEB146C013}"/>
                  </a:ext>
                </a:extLst>
              </p:cNvPr>
              <p:cNvCxnSpPr/>
              <p:nvPr/>
            </p:nvCxnSpPr>
            <p:spPr>
              <a:xfrm>
                <a:off x="6385560" y="4351020"/>
                <a:ext cx="10820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楕円 28">
                <a:extLst>
                  <a:ext uri="{FF2B5EF4-FFF2-40B4-BE49-F238E27FC236}">
                    <a16:creationId xmlns:a16="http://schemas.microsoft.com/office/drawing/2014/main" id="{7E0979CA-2D6A-4791-843E-3BE15DBFE27F}"/>
                  </a:ext>
                </a:extLst>
              </p:cNvPr>
              <p:cNvSpPr/>
              <p:nvPr/>
            </p:nvSpPr>
            <p:spPr>
              <a:xfrm>
                <a:off x="6286500" y="4305300"/>
                <a:ext cx="99060" cy="990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0" name="グループ化 29">
              <a:extLst>
                <a:ext uri="{FF2B5EF4-FFF2-40B4-BE49-F238E27FC236}">
                  <a16:creationId xmlns:a16="http://schemas.microsoft.com/office/drawing/2014/main" id="{997551DF-F81C-4FEB-8841-46FFB8E33BDA}"/>
                </a:ext>
              </a:extLst>
            </p:cNvPr>
            <p:cNvGrpSpPr/>
            <p:nvPr/>
          </p:nvGrpSpPr>
          <p:grpSpPr>
            <a:xfrm rot="-5400000">
              <a:off x="6926578" y="3764278"/>
              <a:ext cx="1181100" cy="99056"/>
              <a:chOff x="6286500" y="4305300"/>
              <a:chExt cx="1181100" cy="99056"/>
            </a:xfrm>
          </p:grpSpPr>
          <p:cxnSp>
            <p:nvCxnSpPr>
              <p:cNvPr id="31" name="直線矢印コネクタ 30">
                <a:extLst>
                  <a:ext uri="{FF2B5EF4-FFF2-40B4-BE49-F238E27FC236}">
                    <a16:creationId xmlns:a16="http://schemas.microsoft.com/office/drawing/2014/main" id="{ED8779BE-EB7E-4ABE-A4EB-AED681056121}"/>
                  </a:ext>
                </a:extLst>
              </p:cNvPr>
              <p:cNvCxnSpPr/>
              <p:nvPr/>
            </p:nvCxnSpPr>
            <p:spPr>
              <a:xfrm>
                <a:off x="6385560" y="4351020"/>
                <a:ext cx="10820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楕円 31">
                <a:extLst>
                  <a:ext uri="{FF2B5EF4-FFF2-40B4-BE49-F238E27FC236}">
                    <a16:creationId xmlns:a16="http://schemas.microsoft.com/office/drawing/2014/main" id="{47D5C50E-3D9F-4F42-AF5E-F801A86D3B67}"/>
                  </a:ext>
                </a:extLst>
              </p:cNvPr>
              <p:cNvSpPr/>
              <p:nvPr/>
            </p:nvSpPr>
            <p:spPr>
              <a:xfrm>
                <a:off x="6286500" y="4305300"/>
                <a:ext cx="99060" cy="990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3" name="グループ化 32">
              <a:extLst>
                <a:ext uri="{FF2B5EF4-FFF2-40B4-BE49-F238E27FC236}">
                  <a16:creationId xmlns:a16="http://schemas.microsoft.com/office/drawing/2014/main" id="{380FFE81-C757-473B-B356-F77A22CFF3C8}"/>
                </a:ext>
              </a:extLst>
            </p:cNvPr>
            <p:cNvGrpSpPr/>
            <p:nvPr/>
          </p:nvGrpSpPr>
          <p:grpSpPr>
            <a:xfrm rot="-5400000">
              <a:off x="6926578" y="2597349"/>
              <a:ext cx="1181100" cy="99056"/>
              <a:chOff x="6286500" y="4305300"/>
              <a:chExt cx="1181100" cy="99056"/>
            </a:xfrm>
          </p:grpSpPr>
          <p:cxnSp>
            <p:nvCxnSpPr>
              <p:cNvPr id="34" name="直線矢印コネクタ 33">
                <a:extLst>
                  <a:ext uri="{FF2B5EF4-FFF2-40B4-BE49-F238E27FC236}">
                    <a16:creationId xmlns:a16="http://schemas.microsoft.com/office/drawing/2014/main" id="{17BA4323-A1DB-4A31-B161-5A9BB84C1B8D}"/>
                  </a:ext>
                </a:extLst>
              </p:cNvPr>
              <p:cNvCxnSpPr/>
              <p:nvPr/>
            </p:nvCxnSpPr>
            <p:spPr>
              <a:xfrm>
                <a:off x="6385560" y="4351020"/>
                <a:ext cx="10820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楕円 34">
                <a:extLst>
                  <a:ext uri="{FF2B5EF4-FFF2-40B4-BE49-F238E27FC236}">
                    <a16:creationId xmlns:a16="http://schemas.microsoft.com/office/drawing/2014/main" id="{77AA9A69-B120-45CF-9583-8299BD11B9B8}"/>
                  </a:ext>
                </a:extLst>
              </p:cNvPr>
              <p:cNvSpPr/>
              <p:nvPr/>
            </p:nvSpPr>
            <p:spPr>
              <a:xfrm>
                <a:off x="6286500" y="4305300"/>
                <a:ext cx="99060" cy="990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6" name="グループ化 35">
              <a:extLst>
                <a:ext uri="{FF2B5EF4-FFF2-40B4-BE49-F238E27FC236}">
                  <a16:creationId xmlns:a16="http://schemas.microsoft.com/office/drawing/2014/main" id="{1CDFD570-7D84-4CA3-914A-0335FDFC7EBD}"/>
                </a:ext>
              </a:extLst>
            </p:cNvPr>
            <p:cNvGrpSpPr/>
            <p:nvPr/>
          </p:nvGrpSpPr>
          <p:grpSpPr>
            <a:xfrm rot="-5400000">
              <a:off x="8107673" y="3764278"/>
              <a:ext cx="1181100" cy="99056"/>
              <a:chOff x="6286500" y="4305300"/>
              <a:chExt cx="1181100" cy="99056"/>
            </a:xfrm>
          </p:grpSpPr>
          <p:cxnSp>
            <p:nvCxnSpPr>
              <p:cNvPr id="37" name="直線矢印コネクタ 36">
                <a:extLst>
                  <a:ext uri="{FF2B5EF4-FFF2-40B4-BE49-F238E27FC236}">
                    <a16:creationId xmlns:a16="http://schemas.microsoft.com/office/drawing/2014/main" id="{8ECC773D-E091-483F-B5F6-ABD65E859AFB}"/>
                  </a:ext>
                </a:extLst>
              </p:cNvPr>
              <p:cNvCxnSpPr/>
              <p:nvPr/>
            </p:nvCxnSpPr>
            <p:spPr>
              <a:xfrm>
                <a:off x="6385560" y="4351020"/>
                <a:ext cx="10820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楕円 37">
                <a:extLst>
                  <a:ext uri="{FF2B5EF4-FFF2-40B4-BE49-F238E27FC236}">
                    <a16:creationId xmlns:a16="http://schemas.microsoft.com/office/drawing/2014/main" id="{F012B106-BACC-40B9-BCCC-D852A89FE892}"/>
                  </a:ext>
                </a:extLst>
              </p:cNvPr>
              <p:cNvSpPr/>
              <p:nvPr/>
            </p:nvSpPr>
            <p:spPr>
              <a:xfrm>
                <a:off x="6286500" y="4305300"/>
                <a:ext cx="99060" cy="990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9" name="グループ化 38">
              <a:extLst>
                <a:ext uri="{FF2B5EF4-FFF2-40B4-BE49-F238E27FC236}">
                  <a16:creationId xmlns:a16="http://schemas.microsoft.com/office/drawing/2014/main" id="{2077EB94-32A6-40FA-BB0E-32E0CE926946}"/>
                </a:ext>
              </a:extLst>
            </p:cNvPr>
            <p:cNvGrpSpPr/>
            <p:nvPr/>
          </p:nvGrpSpPr>
          <p:grpSpPr>
            <a:xfrm rot="-5400000">
              <a:off x="8107673" y="2597349"/>
              <a:ext cx="1181100" cy="99056"/>
              <a:chOff x="6286500" y="4305300"/>
              <a:chExt cx="1181100" cy="99056"/>
            </a:xfrm>
          </p:grpSpPr>
          <p:cxnSp>
            <p:nvCxnSpPr>
              <p:cNvPr id="40" name="直線矢印コネクタ 39">
                <a:extLst>
                  <a:ext uri="{FF2B5EF4-FFF2-40B4-BE49-F238E27FC236}">
                    <a16:creationId xmlns:a16="http://schemas.microsoft.com/office/drawing/2014/main" id="{2DB4919A-7D72-46DB-90C0-2A23FDA8AB29}"/>
                  </a:ext>
                </a:extLst>
              </p:cNvPr>
              <p:cNvCxnSpPr/>
              <p:nvPr/>
            </p:nvCxnSpPr>
            <p:spPr>
              <a:xfrm>
                <a:off x="6385560" y="4351020"/>
                <a:ext cx="10820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楕円 40">
                <a:extLst>
                  <a:ext uri="{FF2B5EF4-FFF2-40B4-BE49-F238E27FC236}">
                    <a16:creationId xmlns:a16="http://schemas.microsoft.com/office/drawing/2014/main" id="{8FC5CF38-4E2A-4F5F-B480-93C74D49C65E}"/>
                  </a:ext>
                </a:extLst>
              </p:cNvPr>
              <p:cNvSpPr/>
              <p:nvPr/>
            </p:nvSpPr>
            <p:spPr>
              <a:xfrm>
                <a:off x="6286500" y="4305300"/>
                <a:ext cx="99060" cy="990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44" name="楕円 43">
              <a:extLst>
                <a:ext uri="{FF2B5EF4-FFF2-40B4-BE49-F238E27FC236}">
                  <a16:creationId xmlns:a16="http://schemas.microsoft.com/office/drawing/2014/main" id="{76025CD0-8F81-429F-8D81-BA40208E7B8D}"/>
                </a:ext>
              </a:extLst>
            </p:cNvPr>
            <p:cNvSpPr/>
            <p:nvPr/>
          </p:nvSpPr>
          <p:spPr>
            <a:xfrm rot="16200000">
              <a:off x="8641079" y="1981260"/>
              <a:ext cx="99060" cy="990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テキスト ボックス 44">
              <a:extLst>
                <a:ext uri="{FF2B5EF4-FFF2-40B4-BE49-F238E27FC236}">
                  <a16:creationId xmlns:a16="http://schemas.microsoft.com/office/drawing/2014/main" id="{B6C14297-B780-425C-967A-CDBED4EBAC65}"/>
                </a:ext>
              </a:extLst>
            </p:cNvPr>
            <p:cNvSpPr txBox="1"/>
            <p:nvPr/>
          </p:nvSpPr>
          <p:spPr>
            <a:xfrm>
              <a:off x="5920576" y="4459251"/>
              <a:ext cx="31854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N</a:t>
              </a:r>
              <a:r>
                <a:rPr kumimoji="1" lang="ja-JP" altLang="en-US" dirty="0"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☓</a:t>
              </a:r>
              <a:r>
                <a:rPr kumimoji="1" lang="en-US" altLang="ja-JP" dirty="0"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N</a:t>
              </a:r>
              <a:r>
                <a:rPr kumimoji="1" lang="ja-JP" altLang="en-US" dirty="0"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のマス目の経路数は </a:t>
              </a:r>
              <a:r>
                <a:rPr kumimoji="1" lang="en-US" altLang="ja-JP" sz="1200" dirty="0"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2N</a:t>
              </a:r>
              <a:r>
                <a:rPr kumimoji="1" lang="en-US" altLang="ja-JP" dirty="0"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C</a:t>
              </a:r>
              <a:r>
                <a:rPr kumimoji="1" lang="en-US" altLang="ja-JP" sz="1200" dirty="0"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N</a:t>
              </a:r>
              <a:endParaRPr kumimoji="1" lang="ja-JP" altLang="en-US" sz="1200" dirty="0">
                <a:latin typeface="ＭＳ ゴシック" panose="020B0609070205080204" pitchFamily="49" charset="-128"/>
                <a:ea typeface="ＭＳ ゴシック" panose="020B0609070205080204" pitchFamily="49" charset="-128"/>
              </a:endParaRPr>
            </a:p>
          </p:txBody>
        </p:sp>
        <p:sp>
          <p:nvSpPr>
            <p:cNvPr id="46" name="テキスト ボックス 45">
              <a:extLst>
                <a:ext uri="{FF2B5EF4-FFF2-40B4-BE49-F238E27FC236}">
                  <a16:creationId xmlns:a16="http://schemas.microsoft.com/office/drawing/2014/main" id="{DEF05BB4-1F25-41A1-B551-D6BB5B156BEA}"/>
                </a:ext>
              </a:extLst>
            </p:cNvPr>
            <p:cNvSpPr txBox="1"/>
            <p:nvPr/>
          </p:nvSpPr>
          <p:spPr>
            <a:xfrm>
              <a:off x="5998239" y="415052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O</a:t>
              </a:r>
              <a:endPara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endParaRPr>
            </a:p>
          </p:txBody>
        </p:sp>
        <p:sp>
          <p:nvSpPr>
            <p:cNvPr id="47" name="テキスト ボックス 46">
              <a:extLst>
                <a:ext uri="{FF2B5EF4-FFF2-40B4-BE49-F238E27FC236}">
                  <a16:creationId xmlns:a16="http://schemas.microsoft.com/office/drawing/2014/main" id="{33873456-CC90-4072-9418-3ECD85B42CE1}"/>
                </a:ext>
              </a:extLst>
            </p:cNvPr>
            <p:cNvSpPr txBox="1"/>
            <p:nvPr/>
          </p:nvSpPr>
          <p:spPr>
            <a:xfrm>
              <a:off x="8696267" y="180240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D</a:t>
              </a:r>
              <a:endPara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7562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テキスト, 地図 が含まれている画像&#10;&#10;自動的に生成された説明">
            <a:extLst>
              <a:ext uri="{FF2B5EF4-FFF2-40B4-BE49-F238E27FC236}">
                <a16:creationId xmlns:a16="http://schemas.microsoft.com/office/drawing/2014/main" id="{4007CBAB-6B7C-4E7E-AE3B-C57C94A32F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536284"/>
            <a:ext cx="5105400" cy="5802754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51FE024-041E-4B60-8B11-9B3D8E7AF1D1}"/>
              </a:ext>
            </a:extLst>
          </p:cNvPr>
          <p:cNvSpPr txBox="1"/>
          <p:nvPr/>
        </p:nvSpPr>
        <p:spPr>
          <a:xfrm>
            <a:off x="422295" y="523220"/>
            <a:ext cx="8447385" cy="6201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kumimoji="1" lang="en-US" altLang="ja-JP" sz="2400" b="1" dirty="0">
                <a:latin typeface="Verdana" panose="020B0604030504040204" pitchFamily="34" charset="0"/>
                <a:ea typeface="HGS創英角ｺﾞｼｯｸUB" panose="020B0900000000000000" pitchFamily="50" charset="-128"/>
              </a:rPr>
              <a:t>Ex) In 2012, </a:t>
            </a:r>
            <a:r>
              <a:rPr kumimoji="1" lang="en-US" altLang="ja-JP" sz="2400" b="1" dirty="0" err="1">
                <a:latin typeface="Verdana" panose="020B0604030504040204" pitchFamily="34" charset="0"/>
                <a:ea typeface="HGS創英角ｺﾞｼｯｸUB" panose="020B0900000000000000" pitchFamily="50" charset="-128"/>
              </a:rPr>
              <a:t>Hyodo</a:t>
            </a:r>
            <a:r>
              <a:rPr kumimoji="1" lang="en-US" altLang="ja-JP" sz="2400" b="1" dirty="0">
                <a:latin typeface="Verdana" panose="020B0604030504040204" pitchFamily="34" charset="0"/>
                <a:ea typeface="HGS創英角ｺﾞｼｯｸUB" panose="020B0900000000000000" pitchFamily="50" charset="-128"/>
              </a:rPr>
              <a:t> analyzed Okinawa island road network assignment.</a:t>
            </a:r>
          </a:p>
          <a:p>
            <a:pPr>
              <a:spcBef>
                <a:spcPts val="600"/>
              </a:spcBef>
            </a:pPr>
            <a:endParaRPr lang="en-US" altLang="ja-JP" sz="2400" b="1" dirty="0">
              <a:latin typeface="Verdana" panose="020B0604030504040204" pitchFamily="34" charset="0"/>
              <a:ea typeface="HGS創英角ｺﾞｼｯｸUB" panose="020B0900000000000000" pitchFamily="50" charset="-128"/>
            </a:endParaRPr>
          </a:p>
          <a:p>
            <a:pPr>
              <a:spcBef>
                <a:spcPts val="600"/>
              </a:spcBef>
            </a:pPr>
            <a:r>
              <a:rPr kumimoji="1" lang="en-US" altLang="ja-JP" sz="2400" b="1" dirty="0">
                <a:latin typeface="Verdana" panose="020B0604030504040204" pitchFamily="34" charset="0"/>
                <a:ea typeface="HGS創英角ｺﾞｼｯｸUB" panose="020B0900000000000000" pitchFamily="50" charset="-128"/>
              </a:rPr>
              <a:t>The road network data had</a:t>
            </a:r>
            <a:br>
              <a:rPr kumimoji="1" lang="en-US" altLang="ja-JP" sz="2400" b="1" dirty="0">
                <a:latin typeface="Verdana" panose="020B0604030504040204" pitchFamily="34" charset="0"/>
                <a:ea typeface="HGS創英角ｺﾞｼｯｸUB" panose="020B0900000000000000" pitchFamily="50" charset="-128"/>
              </a:rPr>
            </a:br>
            <a:r>
              <a:rPr kumimoji="1" lang="en-US" altLang="ja-JP" sz="2400" b="1" dirty="0">
                <a:latin typeface="Verdana" panose="020B0604030504040204" pitchFamily="34" charset="0"/>
                <a:ea typeface="HGS創英角ｺﾞｼｯｸUB" panose="020B0900000000000000" pitchFamily="50" charset="-128"/>
              </a:rPr>
              <a:t>515 nodes, 1392 links, </a:t>
            </a:r>
            <a:br>
              <a:rPr kumimoji="1" lang="en-US" altLang="ja-JP" sz="2400" b="1" dirty="0">
                <a:latin typeface="Verdana" panose="020B0604030504040204" pitchFamily="34" charset="0"/>
                <a:ea typeface="HGS創英角ｺﾞｼｯｸUB" panose="020B0900000000000000" pitchFamily="50" charset="-128"/>
              </a:rPr>
            </a:br>
            <a:r>
              <a:rPr kumimoji="1" lang="en-US" altLang="ja-JP" sz="2400" b="1" dirty="0">
                <a:latin typeface="Verdana" panose="020B0604030504040204" pitchFamily="34" charset="0"/>
                <a:ea typeface="HGS創英角ｺﾞｼｯｸUB" panose="020B0900000000000000" pitchFamily="50" charset="-128"/>
              </a:rPr>
              <a:t>83 zones.</a:t>
            </a:r>
            <a:endParaRPr kumimoji="1" lang="en-US" altLang="ja-JP" sz="24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spcBef>
                <a:spcPts val="600"/>
              </a:spcBef>
            </a:pPr>
            <a:endParaRPr kumimoji="1" lang="en-US" altLang="ja-JP" sz="24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spcBef>
                <a:spcPts val="600"/>
              </a:spcBef>
            </a:pPr>
            <a:endParaRPr kumimoji="1" lang="en-US" altLang="ja-JP" sz="24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spcBef>
                <a:spcPts val="600"/>
              </a:spcBef>
            </a:pPr>
            <a:endParaRPr kumimoji="1" lang="en-US" altLang="ja-JP" sz="24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spcBef>
                <a:spcPts val="600"/>
              </a:spcBef>
            </a:pPr>
            <a:endParaRPr kumimoji="1" lang="en-US" altLang="ja-JP" sz="24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spcBef>
                <a:spcPts val="600"/>
              </a:spcBef>
            </a:pPr>
            <a:endParaRPr kumimoji="1" lang="en-US" altLang="ja-JP" sz="24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spcBef>
                <a:spcPts val="600"/>
              </a:spcBef>
            </a:pPr>
            <a:endParaRPr kumimoji="1" lang="en-US" altLang="ja-JP" sz="24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spcBef>
                <a:spcPts val="600"/>
              </a:spcBef>
              <a:spcAft>
                <a:spcPts val="1800"/>
              </a:spcAft>
            </a:pPr>
            <a:endParaRPr kumimoji="1" lang="en-US" altLang="ja-JP" sz="24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spcBef>
                <a:spcPts val="600"/>
              </a:spcBef>
            </a:pPr>
            <a:r>
              <a:rPr kumimoji="1" lang="en-US" altLang="ja-JP" sz="2000" b="1" dirty="0">
                <a:latin typeface="Verdana" panose="020B0604030504040204" pitchFamily="34" charset="0"/>
                <a:ea typeface="Verdana" panose="020B0604030504040204" pitchFamily="34" charset="0"/>
              </a:rPr>
              <a:t>http://www2.kaiyodai.ac.jp/~hyodo/V_and_V.pdf</a:t>
            </a:r>
          </a:p>
        </p:txBody>
      </p:sp>
    </p:spTree>
    <p:extLst>
      <p:ext uri="{BB962C8B-B14F-4D97-AF65-F5344CB8AC3E}">
        <p14:creationId xmlns:p14="http://schemas.microsoft.com/office/powerpoint/2010/main" val="32067030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3D1CBE59-63FA-4B7A-B73B-944813AC994F}"/>
                  </a:ext>
                </a:extLst>
              </p:cNvPr>
              <p:cNvSpPr txBox="1"/>
              <p:nvPr/>
            </p:nvSpPr>
            <p:spPr>
              <a:xfrm>
                <a:off x="422295" y="523220"/>
                <a:ext cx="8447385" cy="6006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kumimoji="1" lang="en-US" altLang="ja-JP" sz="24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Beckman(1956) :</a:t>
                </a:r>
              </a:p>
              <a:p>
                <a:pPr>
                  <a:spcBef>
                    <a:spcPts val="600"/>
                  </a:spcBef>
                </a:pPr>
                <a:r>
                  <a:rPr kumimoji="1" lang="en-US" altLang="ja-JP" sz="2400" b="1" dirty="0">
                    <a:latin typeface="Verdana" panose="020B0604030504040204" pitchFamily="34" charset="0"/>
                    <a:ea typeface="HGS創英角ｺﾞｼｯｸUB" panose="020B0900000000000000" pitchFamily="50" charset="-128"/>
                  </a:rPr>
                  <a:t>He proposed “infinite # of routes problem” to “limited # of links problem”.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altLang="ja-JP" sz="2400" b="1" dirty="0">
                    <a:latin typeface="Verdana" panose="020B0604030504040204" pitchFamily="34" charset="0"/>
                    <a:ea typeface="HGS創英角ｺﾞｼｯｸUB" panose="020B0900000000000000" pitchFamily="50" charset="-128"/>
                  </a:rPr>
                  <a:t>Minimizing the following objective function is equivalent to “all routes have same travel time”</a:t>
                </a:r>
              </a:p>
              <a:p>
                <a:pPr>
                  <a:spcBef>
                    <a:spcPts val="600"/>
                  </a:spcBef>
                </a:pPr>
                <a:r>
                  <a:rPr kumimoji="1" lang="en-US" altLang="ja-JP" sz="2400" b="1" dirty="0">
                    <a:latin typeface="Verdana" panose="020B0604030504040204" pitchFamily="34" charset="0"/>
                    <a:ea typeface="HGS創英角ｺﾞｼｯｸUB" panose="020B0900000000000000" pitchFamily="50" charset="-128"/>
                  </a:rPr>
                  <a:t>(</a:t>
                </a:r>
                <a:r>
                  <a:rPr kumimoji="1" lang="ja-JP" altLang="en-US" sz="2400" b="1" dirty="0">
                    <a:latin typeface="Verdana" panose="020B0604030504040204" pitchFamily="34" charset="0"/>
                    <a:ea typeface="HGS創英角ｺﾞｼｯｸUB" panose="020B0900000000000000" pitchFamily="50" charset="-128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1" i="1" smtClean="0">
                            <a:latin typeface="Cambria Math" panose="02040503050406030204" pitchFamily="18" charset="0"/>
                            <a:ea typeface="HGS創英角ｺﾞｼｯｸUB" panose="020B0900000000000000" pitchFamily="50" charset="-128"/>
                          </a:rPr>
                        </m:ctrlPr>
                      </m:sSubPr>
                      <m:e>
                        <m:r>
                          <a:rPr kumimoji="1" lang="en-US" altLang="ja-JP" sz="2400" b="1" i="1" smtClean="0">
                            <a:latin typeface="Cambria Math" panose="02040503050406030204" pitchFamily="18" charset="0"/>
                            <a:ea typeface="HGS創英角ｺﾞｼｯｸUB" panose="020B0900000000000000" pitchFamily="50" charset="-128"/>
                          </a:rPr>
                          <m:t>𝒒</m:t>
                        </m:r>
                      </m:e>
                      <m:sub>
                        <m:r>
                          <a:rPr kumimoji="1" lang="en-US" altLang="ja-JP" sz="2400" b="1" i="1" smtClean="0">
                            <a:latin typeface="Cambria Math" panose="02040503050406030204" pitchFamily="18" charset="0"/>
                            <a:ea typeface="HGS創英角ｺﾞｼｯｸUB" panose="020B0900000000000000" pitchFamily="50" charset="-128"/>
                          </a:rPr>
                          <m:t>𝒂</m:t>
                        </m:r>
                      </m:sub>
                    </m:sSub>
                  </m:oMath>
                </a14:m>
                <a:r>
                  <a:rPr kumimoji="1" lang="en-US" altLang="ja-JP" sz="24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 is traffic volume of the a-</a:t>
                </a:r>
                <a:r>
                  <a:rPr kumimoji="1" lang="en-US" altLang="ja-JP" sz="2400" b="1" dirty="0" err="1">
                    <a:latin typeface="Verdana" panose="020B0604030504040204" pitchFamily="34" charset="0"/>
                    <a:ea typeface="Verdana" panose="020B0604030504040204" pitchFamily="34" charset="0"/>
                  </a:rPr>
                  <a:t>th</a:t>
                </a:r>
                <a:r>
                  <a:rPr kumimoji="1" lang="en-US" altLang="ja-JP" sz="24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 link)</a:t>
                </a:r>
              </a:p>
              <a:p>
                <a:pPr>
                  <a:spcBef>
                    <a:spcPts val="600"/>
                  </a:spcBef>
                </a:pPr>
                <a:endParaRPr kumimoji="1" lang="en-US" altLang="ja-JP" sz="2400" b="1" dirty="0">
                  <a:latin typeface="Verdana" panose="020B0604030504040204" pitchFamily="34" charset="0"/>
                  <a:ea typeface="HGS創英角ｺﾞｼｯｸUB" panose="020B0900000000000000" pitchFamily="50" charset="-128"/>
                </a:endParaRPr>
              </a:p>
              <a:p>
                <a:pPr>
                  <a:spcBef>
                    <a:spcPts val="600"/>
                  </a:spcBef>
                </a:pPr>
                <a:r>
                  <a:rPr kumimoji="1" lang="ja-JP" altLang="en-US" sz="2400" b="1" dirty="0">
                    <a:latin typeface="Verdana" panose="020B0604030504040204" pitchFamily="34" charset="0"/>
                    <a:ea typeface="HGS創英角ｺﾞｼｯｸUB" panose="020B0900000000000000" pitchFamily="50" charset="-128"/>
                  </a:rPr>
                  <a:t>　</a:t>
                </a:r>
                <a:r>
                  <a:rPr kumimoji="1" lang="en-US" altLang="ja-JP" sz="24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ja-JP" sz="2400" b="1" i="1" dirty="0" smtClean="0">
                            <a:latin typeface="Cambria Math" panose="02040503050406030204" pitchFamily="18" charset="0"/>
                            <a:ea typeface="HGS創英角ｺﾞｼｯｸUB" panose="020B0900000000000000" pitchFamily="50" charset="-128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kumimoji="1" lang="en-US" altLang="ja-JP" sz="2400" b="1" i="1" dirty="0" smtClean="0">
                                <a:latin typeface="Cambria Math" panose="02040503050406030204" pitchFamily="18" charset="0"/>
                                <a:ea typeface="HGS創英角ｺﾞｼｯｸUB" panose="020B0900000000000000" pitchFamily="50" charset="-128"/>
                              </a:rPr>
                            </m:ctrlPr>
                          </m:limLowPr>
                          <m:e>
                            <m:r>
                              <a:rPr kumimoji="1" lang="en-US" altLang="ja-JP" sz="2400" b="1" i="0" dirty="0" smtClean="0">
                                <a:latin typeface="Cambria Math" panose="02040503050406030204" pitchFamily="18" charset="0"/>
                                <a:ea typeface="HGS創英角ｺﾞｼｯｸUB" panose="020B0900000000000000" pitchFamily="50" charset="-128"/>
                              </a:rPr>
                              <m:t>𝐦𝐢𝐧</m:t>
                            </m:r>
                          </m:e>
                          <m:lim>
                            <m:sSub>
                              <m:sSubPr>
                                <m:ctrlPr>
                                  <a:rPr kumimoji="1" lang="en-US" altLang="ja-JP" sz="2400" b="1" i="1" dirty="0" smtClean="0">
                                    <a:latin typeface="Cambria Math" panose="02040503050406030204" pitchFamily="18" charset="0"/>
                                    <a:ea typeface="HGS創英角ｺﾞｼｯｸUB" panose="020B0900000000000000" pitchFamily="50" charset="-128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2400" b="1" i="1" dirty="0" smtClean="0">
                                    <a:latin typeface="Cambria Math" panose="02040503050406030204" pitchFamily="18" charset="0"/>
                                    <a:ea typeface="HGS創英角ｺﾞｼｯｸUB" panose="020B0900000000000000" pitchFamily="50" charset="-128"/>
                                  </a:rPr>
                                  <m:t>𝒒</m:t>
                                </m:r>
                              </m:e>
                              <m:sub>
                                <m:r>
                                  <a:rPr kumimoji="1" lang="en-US" altLang="ja-JP" sz="2400" b="1" i="1" dirty="0" smtClean="0">
                                    <a:latin typeface="Cambria Math" panose="02040503050406030204" pitchFamily="18" charset="0"/>
                                    <a:ea typeface="HGS創英角ｺﾞｼｯｸUB" panose="020B0900000000000000" pitchFamily="50" charset="-128"/>
                                  </a:rPr>
                                  <m:t>𝒂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ctrlPr>
                              <a:rPr kumimoji="1" lang="ja-JP" altLang="en-US" sz="2400" b="1" i="1">
                                <a:latin typeface="Cambria Math" panose="02040503050406030204" pitchFamily="18" charset="0"/>
                                <a:ea typeface="HGS創英角ｺﾞｼｯｸUB" panose="020B0900000000000000" pitchFamily="50" charset="-128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kumimoji="1" lang="en-US" altLang="ja-JP" sz="2400" b="1" i="1" smtClean="0">
                                <a:latin typeface="Cambria Math" panose="02040503050406030204" pitchFamily="18" charset="0"/>
                                <a:ea typeface="HGS創英角ｺﾞｼｯｸUB" panose="020B0900000000000000" pitchFamily="50" charset="-128"/>
                              </a:rPr>
                              <m:t>𝒂</m:t>
                            </m:r>
                            <m:r>
                              <a:rPr kumimoji="1" lang="en-US" altLang="ja-JP" sz="2400" b="1" i="1" smtClean="0">
                                <a:latin typeface="Cambria Math" panose="02040503050406030204" pitchFamily="18" charset="0"/>
                                <a:ea typeface="HGS創英角ｺﾞｼｯｸUB" panose="020B0900000000000000" pitchFamily="50" charset="-128"/>
                              </a:rPr>
                              <m:t>=</m:t>
                            </m:r>
                            <m:r>
                              <a:rPr kumimoji="1" lang="en-US" altLang="ja-JP" sz="2400" b="1" i="1" smtClean="0">
                                <a:latin typeface="Cambria Math" panose="02040503050406030204" pitchFamily="18" charset="0"/>
                                <a:ea typeface="HGS創英角ｺﾞｼｯｸUB" panose="020B0900000000000000" pitchFamily="50" charset="-128"/>
                              </a:rPr>
                              <m:t>𝟏</m:t>
                            </m:r>
                          </m:sub>
                          <m:sup>
                            <m:r>
                              <a:rPr kumimoji="1" lang="en-US" altLang="ja-JP" sz="2400" b="1" i="1" smtClean="0">
                                <a:latin typeface="Cambria Math" panose="02040503050406030204" pitchFamily="18" charset="0"/>
                                <a:ea typeface="HGS創英角ｺﾞｼｯｸUB" panose="020B0900000000000000" pitchFamily="50" charset="-128"/>
                              </a:rPr>
                              <m:t>𝑨</m:t>
                            </m:r>
                          </m:sup>
                          <m:e>
                            <m:nary>
                              <m:naryPr>
                                <m:ctrlPr>
                                  <a:rPr kumimoji="1" lang="en-US" altLang="ja-JP" sz="2400" b="1" i="1">
                                    <a:latin typeface="Cambria Math" panose="02040503050406030204" pitchFamily="18" charset="0"/>
                                    <a:ea typeface="HGS創英角ｺﾞｼｯｸUB" panose="020B0900000000000000" pitchFamily="50" charset="-128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kumimoji="1" lang="en-US" altLang="ja-JP" sz="2400" b="1" i="1" smtClean="0">
                                    <a:latin typeface="Cambria Math" panose="02040503050406030204" pitchFamily="18" charset="0"/>
                                    <a:ea typeface="HGS創英角ｺﾞｼｯｸUB" panose="020B0900000000000000" pitchFamily="50" charset="-128"/>
                                  </a:rPr>
                                  <m:t>𝟎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kumimoji="1" lang="en-US" altLang="ja-JP" sz="2400" b="1" i="1">
                                        <a:latin typeface="Cambria Math" panose="02040503050406030204" pitchFamily="18" charset="0"/>
                                        <a:ea typeface="HGS創英角ｺﾞｼｯｸUB" panose="020B0900000000000000" pitchFamily="50" charset="-128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1" i="1" smtClean="0">
                                        <a:latin typeface="Cambria Math" panose="02040503050406030204" pitchFamily="18" charset="0"/>
                                        <a:ea typeface="HGS創英角ｺﾞｼｯｸUB" panose="020B0900000000000000" pitchFamily="50" charset="-128"/>
                                      </a:rPr>
                                      <m:t>𝒒</m:t>
                                    </m:r>
                                  </m:e>
                                  <m:sub>
                                    <m:r>
                                      <a:rPr kumimoji="1" lang="en-US" altLang="ja-JP" sz="2400" b="1" i="1" smtClean="0">
                                        <a:latin typeface="Cambria Math" panose="02040503050406030204" pitchFamily="18" charset="0"/>
                                        <a:ea typeface="HGS創英角ｺﾞｼｯｸUB" panose="020B0900000000000000" pitchFamily="50" charset="-128"/>
                                      </a:rPr>
                                      <m:t>𝒂</m:t>
                                    </m:r>
                                  </m:sub>
                                </m:sSub>
                              </m:sup>
                              <m:e>
                                <m:r>
                                  <a:rPr kumimoji="1" lang="en-US" altLang="ja-JP" sz="2400" b="1" i="1" smtClean="0">
                                    <a:latin typeface="Cambria Math" panose="02040503050406030204" pitchFamily="18" charset="0"/>
                                    <a:ea typeface="HGS創英角ｺﾞｼｯｸUB" panose="020B0900000000000000" pitchFamily="50" charset="-128"/>
                                  </a:rPr>
                                  <m:t>𝑩𝑷𝑹</m:t>
                                </m:r>
                                <m:d>
                                  <m:dPr>
                                    <m:ctrlPr>
                                      <a:rPr kumimoji="1" lang="en-US" altLang="ja-JP" sz="2400" b="1" i="1">
                                        <a:latin typeface="Cambria Math" panose="02040503050406030204" pitchFamily="18" charset="0"/>
                                        <a:ea typeface="HGS創英角ｺﾞｼｯｸUB" panose="020B0900000000000000" pitchFamily="50" charset="-128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ja-JP" sz="2400" b="1" i="1" smtClean="0">
                                        <a:latin typeface="Cambria Math" panose="02040503050406030204" pitchFamily="18" charset="0"/>
                                        <a:ea typeface="HGS創英角ｺﾞｼｯｸUB" panose="020B0900000000000000" pitchFamily="50" charset="-128"/>
                                      </a:rPr>
                                      <m:t>𝒙</m:t>
                                    </m:r>
                                  </m:e>
                                </m:d>
                                <m:r>
                                  <a:rPr kumimoji="1" lang="en-US" altLang="ja-JP" sz="2400" b="1" i="1" smtClean="0">
                                    <a:latin typeface="Cambria Math" panose="02040503050406030204" pitchFamily="18" charset="0"/>
                                    <a:ea typeface="HGS創英角ｺﾞｼｯｸUB" panose="020B0900000000000000" pitchFamily="50" charset="-128"/>
                                  </a:rPr>
                                  <m:t>𝒅𝒙</m:t>
                                </m:r>
                              </m:e>
                            </m:nary>
                          </m:e>
                        </m:nary>
                      </m:e>
                    </m:func>
                  </m:oMath>
                </a14:m>
                <a:r>
                  <a:rPr kumimoji="1" lang="ja-JP" altLang="en-US" sz="2400" b="1" dirty="0">
                    <a:latin typeface="Verdana" panose="020B0604030504040204" pitchFamily="34" charset="0"/>
                    <a:ea typeface="HGS創英角ｺﾞｼｯｸUB" panose="020B0900000000000000" pitchFamily="50" charset="-128"/>
                  </a:rPr>
                  <a:t>　</a:t>
                </a:r>
                <a:endParaRPr kumimoji="1" lang="en-US" altLang="ja-JP" sz="24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>
                  <a:spcBef>
                    <a:spcPts val="600"/>
                  </a:spcBef>
                </a:pPr>
                <a:r>
                  <a:rPr kumimoji="1" lang="en-US" altLang="ja-JP" sz="2400" b="1" dirty="0">
                    <a:latin typeface="Verdana" panose="020B0604030504040204" pitchFamily="34" charset="0"/>
                    <a:ea typeface="HGS創英角ｺﾞｼｯｸUB" panose="020B0900000000000000" pitchFamily="50" charset="-128"/>
                  </a:rPr>
                  <a:t>The number of links is limited, even Japanese nationwide traffic assignment case the number of links may be around one million.</a:t>
                </a:r>
              </a:p>
              <a:p>
                <a:pPr>
                  <a:spcBef>
                    <a:spcPts val="600"/>
                  </a:spcBef>
                </a:pPr>
                <a:r>
                  <a:rPr kumimoji="1" lang="en-US" altLang="ja-JP" sz="2400" b="1" dirty="0">
                    <a:latin typeface="Verdana" panose="020B0604030504040204" pitchFamily="34" charset="0"/>
                    <a:ea typeface="HGS創英角ｺﾞｼｯｸUB" panose="020B0900000000000000" pitchFamily="50" charset="-128"/>
                    <a:sym typeface="Wingdings" panose="05000000000000000000" pitchFamily="2" charset="2"/>
                  </a:rPr>
                  <a:t> We can solve this optimum problem, and mathematically this objective function has the sole solutions.</a:t>
                </a:r>
                <a:endParaRPr kumimoji="1" lang="en-US" altLang="ja-JP" sz="24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3D1CBE59-63FA-4B7A-B73B-944813AC99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295" y="523220"/>
                <a:ext cx="8447385" cy="6006901"/>
              </a:xfrm>
              <a:prstGeom prst="rect">
                <a:avLst/>
              </a:prstGeom>
              <a:blipFill>
                <a:blip r:embed="rId2"/>
                <a:stretch>
                  <a:fillRect l="-1082" t="-812" r="-1010" b="-132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8847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55F0B31B-595E-4FD6-A5FE-08C32DCAE8E8}"/>
              </a:ext>
            </a:extLst>
          </p:cNvPr>
          <p:cNvCxnSpPr/>
          <p:nvPr/>
        </p:nvCxnSpPr>
        <p:spPr>
          <a:xfrm>
            <a:off x="1729740" y="5448300"/>
            <a:ext cx="5312563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928E2A32-3860-47C4-A9DD-A7CD84BAAC96}"/>
              </a:ext>
            </a:extLst>
          </p:cNvPr>
          <p:cNvCxnSpPr/>
          <p:nvPr/>
        </p:nvCxnSpPr>
        <p:spPr>
          <a:xfrm flipV="1">
            <a:off x="1760220" y="2209800"/>
            <a:ext cx="0" cy="326136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F97FA4C2-9B13-4DFF-92B1-0011E55899B2}"/>
              </a:ext>
            </a:extLst>
          </p:cNvPr>
          <p:cNvCxnSpPr/>
          <p:nvPr/>
        </p:nvCxnSpPr>
        <p:spPr>
          <a:xfrm flipV="1">
            <a:off x="7011823" y="2209800"/>
            <a:ext cx="0" cy="326136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6CCF8B54-D87D-4897-A591-E0474920F03F}"/>
                  </a:ext>
                </a:extLst>
              </p:cNvPr>
              <p:cNvSpPr txBox="1"/>
              <p:nvPr/>
            </p:nvSpPr>
            <p:spPr>
              <a:xfrm>
                <a:off x="1217122" y="1958736"/>
                <a:ext cx="50642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6CCF8B54-D87D-4897-A591-E0474920F0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7122" y="1958736"/>
                <a:ext cx="506421" cy="461665"/>
              </a:xfrm>
              <a:prstGeom prst="rect">
                <a:avLst/>
              </a:prstGeom>
              <a:blipFill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8E57AA1A-7A51-4E2B-A131-B5A68FD98524}"/>
                  </a:ext>
                </a:extLst>
              </p:cNvPr>
              <p:cNvSpPr txBox="1"/>
              <p:nvPr/>
            </p:nvSpPr>
            <p:spPr>
              <a:xfrm>
                <a:off x="7042303" y="2077491"/>
                <a:ext cx="5135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8E57AA1A-7A51-4E2B-A131-B5A68FD985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2303" y="2077491"/>
                <a:ext cx="513539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CE7CFBE1-26C6-4476-A0E8-55BB5FCCD5ED}"/>
              </a:ext>
            </a:extLst>
          </p:cNvPr>
          <p:cNvCxnSpPr/>
          <p:nvPr/>
        </p:nvCxnSpPr>
        <p:spPr>
          <a:xfrm>
            <a:off x="1760220" y="5775960"/>
            <a:ext cx="11734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5737BEB4-C046-4B85-8A28-4958773A4AF3}"/>
                  </a:ext>
                </a:extLst>
              </p:cNvPr>
              <p:cNvSpPr txBox="1"/>
              <p:nvPr/>
            </p:nvSpPr>
            <p:spPr>
              <a:xfrm>
                <a:off x="1635105" y="5679132"/>
                <a:ext cx="5481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5737BEB4-C046-4B85-8A28-4958773A4A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5105" y="5679132"/>
                <a:ext cx="548163" cy="461665"/>
              </a:xfrm>
              <a:prstGeom prst="rect">
                <a:avLst/>
              </a:prstGeom>
              <a:blipFill>
                <a:blip r:embed="rId6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BF74C96E-3263-4FCC-A102-C85A35B72488}"/>
              </a:ext>
            </a:extLst>
          </p:cNvPr>
          <p:cNvCxnSpPr/>
          <p:nvPr/>
        </p:nvCxnSpPr>
        <p:spPr>
          <a:xfrm>
            <a:off x="5868823" y="5775960"/>
            <a:ext cx="117348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8085781D-1A6C-4F2A-A82B-1F4608639A56}"/>
                  </a:ext>
                </a:extLst>
              </p:cNvPr>
              <p:cNvSpPr txBox="1"/>
              <p:nvPr/>
            </p:nvSpPr>
            <p:spPr>
              <a:xfrm>
                <a:off x="6633825" y="5676504"/>
                <a:ext cx="5552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8085781D-1A6C-4F2A-A82B-1F4608639A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3825" y="5676504"/>
                <a:ext cx="555280" cy="461665"/>
              </a:xfrm>
              <a:prstGeom prst="rect">
                <a:avLst/>
              </a:prstGeom>
              <a:blipFill>
                <a:blip r:embed="rId7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2357B514-5844-4F3D-B15C-FFCE6BAFAEEE}"/>
              </a:ext>
            </a:extLst>
          </p:cNvPr>
          <p:cNvCxnSpPr>
            <a:cxnSpLocks/>
          </p:cNvCxnSpPr>
          <p:nvPr/>
        </p:nvCxnSpPr>
        <p:spPr>
          <a:xfrm>
            <a:off x="1760220" y="6446520"/>
            <a:ext cx="5251603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F8002CCD-1658-4673-B68A-D199B819CDFC}"/>
                  </a:ext>
                </a:extLst>
              </p:cNvPr>
              <p:cNvSpPr txBox="1"/>
              <p:nvPr/>
            </p:nvSpPr>
            <p:spPr>
              <a:xfrm>
                <a:off x="3501052" y="5984855"/>
                <a:ext cx="18335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F8002CCD-1658-4673-B68A-D199B819C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1052" y="5984855"/>
                <a:ext cx="1833515" cy="461665"/>
              </a:xfrm>
              <a:prstGeom prst="rect">
                <a:avLst/>
              </a:prstGeom>
              <a:blipFill>
                <a:blip r:embed="rId8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フリーフォーム: 図形 13">
            <a:extLst>
              <a:ext uri="{FF2B5EF4-FFF2-40B4-BE49-F238E27FC236}">
                <a16:creationId xmlns:a16="http://schemas.microsoft.com/office/drawing/2014/main" id="{F61C1357-0473-416E-981A-C93915E686ED}"/>
              </a:ext>
            </a:extLst>
          </p:cNvPr>
          <p:cNvSpPr/>
          <p:nvPr/>
        </p:nvSpPr>
        <p:spPr>
          <a:xfrm>
            <a:off x="1783080" y="2377440"/>
            <a:ext cx="4754880" cy="1930084"/>
          </a:xfrm>
          <a:custGeom>
            <a:avLst/>
            <a:gdLst>
              <a:gd name="connsiteX0" fmla="*/ 0 w 4754880"/>
              <a:gd name="connsiteY0" fmla="*/ 1912620 h 1930084"/>
              <a:gd name="connsiteX1" fmla="*/ 2484120 w 4754880"/>
              <a:gd name="connsiteY1" fmla="*/ 1653540 h 1930084"/>
              <a:gd name="connsiteX2" fmla="*/ 4754880 w 4754880"/>
              <a:gd name="connsiteY2" fmla="*/ 0 h 1930084"/>
              <a:gd name="connsiteX3" fmla="*/ 4754880 w 4754880"/>
              <a:gd name="connsiteY3" fmla="*/ 0 h 1930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4880" h="1930084">
                <a:moveTo>
                  <a:pt x="0" y="1912620"/>
                </a:moveTo>
                <a:cubicBezTo>
                  <a:pt x="845820" y="1942465"/>
                  <a:pt x="1691640" y="1972310"/>
                  <a:pt x="2484120" y="1653540"/>
                </a:cubicBezTo>
                <a:cubicBezTo>
                  <a:pt x="3276600" y="1334770"/>
                  <a:pt x="4754880" y="0"/>
                  <a:pt x="4754880" y="0"/>
                </a:cubicBezTo>
                <a:lnTo>
                  <a:pt x="4754880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フリーフォーム: 図形 14">
            <a:extLst>
              <a:ext uri="{FF2B5EF4-FFF2-40B4-BE49-F238E27FC236}">
                <a16:creationId xmlns:a16="http://schemas.microsoft.com/office/drawing/2014/main" id="{459EAF72-6D8D-4EA2-B0A8-158DC5692B64}"/>
              </a:ext>
            </a:extLst>
          </p:cNvPr>
          <p:cNvSpPr/>
          <p:nvPr/>
        </p:nvSpPr>
        <p:spPr>
          <a:xfrm>
            <a:off x="4594860" y="2316480"/>
            <a:ext cx="2385060" cy="2293620"/>
          </a:xfrm>
          <a:custGeom>
            <a:avLst/>
            <a:gdLst>
              <a:gd name="connsiteX0" fmla="*/ 2385060 w 2385060"/>
              <a:gd name="connsiteY0" fmla="*/ 2293620 h 2293620"/>
              <a:gd name="connsiteX1" fmla="*/ 1059180 w 2385060"/>
              <a:gd name="connsiteY1" fmla="*/ 1668780 h 2293620"/>
              <a:gd name="connsiteX2" fmla="*/ 0 w 2385060"/>
              <a:gd name="connsiteY2" fmla="*/ 0 h 2293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85060" h="2293620">
                <a:moveTo>
                  <a:pt x="2385060" y="2293620"/>
                </a:moveTo>
                <a:cubicBezTo>
                  <a:pt x="1920875" y="2172335"/>
                  <a:pt x="1456690" y="2051050"/>
                  <a:pt x="1059180" y="1668780"/>
                </a:cubicBezTo>
                <a:cubicBezTo>
                  <a:pt x="661670" y="1286510"/>
                  <a:pt x="330835" y="643255"/>
                  <a:pt x="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935443EE-D9FD-4CF0-9E22-5411CC119DAA}"/>
                  </a:ext>
                </a:extLst>
              </p:cNvPr>
              <p:cNvSpPr txBox="1"/>
              <p:nvPr/>
            </p:nvSpPr>
            <p:spPr>
              <a:xfrm>
                <a:off x="3476044" y="1907737"/>
                <a:ext cx="164981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935443EE-D9FD-4CF0-9E22-5411CC119D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6044" y="1907737"/>
                <a:ext cx="1649811" cy="461665"/>
              </a:xfrm>
              <a:prstGeom prst="rect">
                <a:avLst/>
              </a:prstGeom>
              <a:blipFill>
                <a:blip r:embed="rId9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97AC4E23-1938-4456-92BD-0D66EC77CCE1}"/>
                  </a:ext>
                </a:extLst>
              </p:cNvPr>
              <p:cNvSpPr txBox="1"/>
              <p:nvPr/>
            </p:nvSpPr>
            <p:spPr>
              <a:xfrm>
                <a:off x="5452450" y="1968137"/>
                <a:ext cx="16355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97AC4E23-1938-4456-92BD-0D66EC77CC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2450" y="1968137"/>
                <a:ext cx="1635576" cy="461665"/>
              </a:xfrm>
              <a:prstGeom prst="rect">
                <a:avLst/>
              </a:prstGeom>
              <a:blipFill>
                <a:blip r:embed="rId10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5E5FF423-8BB0-487E-9681-F3B7B4ECCC09}"/>
              </a:ext>
            </a:extLst>
          </p:cNvPr>
          <p:cNvCxnSpPr>
            <a:cxnSpLocks/>
          </p:cNvCxnSpPr>
          <p:nvPr/>
        </p:nvCxnSpPr>
        <p:spPr>
          <a:xfrm flipV="1">
            <a:off x="5234940" y="3429000"/>
            <a:ext cx="0" cy="20193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フリーフォーム: 図形 20">
            <a:extLst>
              <a:ext uri="{FF2B5EF4-FFF2-40B4-BE49-F238E27FC236}">
                <a16:creationId xmlns:a16="http://schemas.microsoft.com/office/drawing/2014/main" id="{32FE8099-7DFD-4CAB-9ECB-05FCA3AF6746}"/>
              </a:ext>
            </a:extLst>
          </p:cNvPr>
          <p:cNvSpPr/>
          <p:nvPr/>
        </p:nvSpPr>
        <p:spPr>
          <a:xfrm>
            <a:off x="1729740" y="3436620"/>
            <a:ext cx="3544113" cy="2057400"/>
          </a:xfrm>
          <a:custGeom>
            <a:avLst/>
            <a:gdLst>
              <a:gd name="connsiteX0" fmla="*/ 38100 w 3544113"/>
              <a:gd name="connsiteY0" fmla="*/ 876300 h 2057400"/>
              <a:gd name="connsiteX1" fmla="*/ 22860 w 3544113"/>
              <a:gd name="connsiteY1" fmla="*/ 1082040 h 2057400"/>
              <a:gd name="connsiteX2" fmla="*/ 15240 w 3544113"/>
              <a:gd name="connsiteY2" fmla="*/ 1120140 h 2057400"/>
              <a:gd name="connsiteX3" fmla="*/ 7620 w 3544113"/>
              <a:gd name="connsiteY3" fmla="*/ 1257300 h 2057400"/>
              <a:gd name="connsiteX4" fmla="*/ 0 w 3544113"/>
              <a:gd name="connsiteY4" fmla="*/ 1310640 h 2057400"/>
              <a:gd name="connsiteX5" fmla="*/ 7620 w 3544113"/>
              <a:gd name="connsiteY5" fmla="*/ 1539240 h 2057400"/>
              <a:gd name="connsiteX6" fmla="*/ 22860 w 3544113"/>
              <a:gd name="connsiteY6" fmla="*/ 1584960 h 2057400"/>
              <a:gd name="connsiteX7" fmla="*/ 30480 w 3544113"/>
              <a:gd name="connsiteY7" fmla="*/ 1630680 h 2057400"/>
              <a:gd name="connsiteX8" fmla="*/ 53340 w 3544113"/>
              <a:gd name="connsiteY8" fmla="*/ 2026920 h 2057400"/>
              <a:gd name="connsiteX9" fmla="*/ 251460 w 3544113"/>
              <a:gd name="connsiteY9" fmla="*/ 2026920 h 2057400"/>
              <a:gd name="connsiteX10" fmla="*/ 609600 w 3544113"/>
              <a:gd name="connsiteY10" fmla="*/ 2019300 h 2057400"/>
              <a:gd name="connsiteX11" fmla="*/ 731520 w 3544113"/>
              <a:gd name="connsiteY11" fmla="*/ 2026920 h 2057400"/>
              <a:gd name="connsiteX12" fmla="*/ 784860 w 3544113"/>
              <a:gd name="connsiteY12" fmla="*/ 2034540 h 2057400"/>
              <a:gd name="connsiteX13" fmla="*/ 868680 w 3544113"/>
              <a:gd name="connsiteY13" fmla="*/ 2026920 h 2057400"/>
              <a:gd name="connsiteX14" fmla="*/ 1714500 w 3544113"/>
              <a:gd name="connsiteY14" fmla="*/ 2034540 h 2057400"/>
              <a:gd name="connsiteX15" fmla="*/ 1859280 w 3544113"/>
              <a:gd name="connsiteY15" fmla="*/ 2049780 h 2057400"/>
              <a:gd name="connsiteX16" fmla="*/ 2004060 w 3544113"/>
              <a:gd name="connsiteY16" fmla="*/ 2057400 h 2057400"/>
              <a:gd name="connsiteX17" fmla="*/ 2651760 w 3544113"/>
              <a:gd name="connsiteY17" fmla="*/ 2049780 h 2057400"/>
              <a:gd name="connsiteX18" fmla="*/ 2727960 w 3544113"/>
              <a:gd name="connsiteY18" fmla="*/ 2042160 h 2057400"/>
              <a:gd name="connsiteX19" fmla="*/ 2750820 w 3544113"/>
              <a:gd name="connsiteY19" fmla="*/ 2034540 h 2057400"/>
              <a:gd name="connsiteX20" fmla="*/ 2781300 w 3544113"/>
              <a:gd name="connsiteY20" fmla="*/ 2026920 h 2057400"/>
              <a:gd name="connsiteX21" fmla="*/ 3322320 w 3544113"/>
              <a:gd name="connsiteY21" fmla="*/ 2034540 h 2057400"/>
              <a:gd name="connsiteX22" fmla="*/ 3512820 w 3544113"/>
              <a:gd name="connsiteY22" fmla="*/ 2034540 h 2057400"/>
              <a:gd name="connsiteX23" fmla="*/ 3535680 w 3544113"/>
              <a:gd name="connsiteY23" fmla="*/ 1958340 h 2057400"/>
              <a:gd name="connsiteX24" fmla="*/ 3528060 w 3544113"/>
              <a:gd name="connsiteY24" fmla="*/ 1668780 h 2057400"/>
              <a:gd name="connsiteX25" fmla="*/ 3512820 w 3544113"/>
              <a:gd name="connsiteY25" fmla="*/ 1455420 h 2057400"/>
              <a:gd name="connsiteX26" fmla="*/ 3520440 w 3544113"/>
              <a:gd name="connsiteY26" fmla="*/ 1295400 h 2057400"/>
              <a:gd name="connsiteX27" fmla="*/ 3535680 w 3544113"/>
              <a:gd name="connsiteY27" fmla="*/ 1211580 h 2057400"/>
              <a:gd name="connsiteX28" fmla="*/ 3535680 w 3544113"/>
              <a:gd name="connsiteY28" fmla="*/ 624840 h 2057400"/>
              <a:gd name="connsiteX29" fmla="*/ 3520440 w 3544113"/>
              <a:gd name="connsiteY29" fmla="*/ 449580 h 2057400"/>
              <a:gd name="connsiteX30" fmla="*/ 3528060 w 3544113"/>
              <a:gd name="connsiteY30" fmla="*/ 129540 h 2057400"/>
              <a:gd name="connsiteX31" fmla="*/ 3520440 w 3544113"/>
              <a:gd name="connsiteY31" fmla="*/ 0 h 2057400"/>
              <a:gd name="connsiteX32" fmla="*/ 3474720 w 3544113"/>
              <a:gd name="connsiteY32" fmla="*/ 22860 h 2057400"/>
              <a:gd name="connsiteX33" fmla="*/ 3467100 w 3544113"/>
              <a:gd name="connsiteY33" fmla="*/ 45720 h 2057400"/>
              <a:gd name="connsiteX34" fmla="*/ 3459480 w 3544113"/>
              <a:gd name="connsiteY34" fmla="*/ 99060 h 2057400"/>
              <a:gd name="connsiteX35" fmla="*/ 3413760 w 3544113"/>
              <a:gd name="connsiteY35" fmla="*/ 106680 h 2057400"/>
              <a:gd name="connsiteX36" fmla="*/ 3383280 w 3544113"/>
              <a:gd name="connsiteY36" fmla="*/ 121920 h 2057400"/>
              <a:gd name="connsiteX37" fmla="*/ 3329940 w 3544113"/>
              <a:gd name="connsiteY37" fmla="*/ 175260 h 2057400"/>
              <a:gd name="connsiteX38" fmla="*/ 3261360 w 3544113"/>
              <a:gd name="connsiteY38" fmla="*/ 228600 h 2057400"/>
              <a:gd name="connsiteX39" fmla="*/ 3215640 w 3544113"/>
              <a:gd name="connsiteY39" fmla="*/ 266700 h 2057400"/>
              <a:gd name="connsiteX40" fmla="*/ 3185160 w 3544113"/>
              <a:gd name="connsiteY40" fmla="*/ 274320 h 2057400"/>
              <a:gd name="connsiteX41" fmla="*/ 3139440 w 3544113"/>
              <a:gd name="connsiteY41" fmla="*/ 304800 h 2057400"/>
              <a:gd name="connsiteX42" fmla="*/ 3116580 w 3544113"/>
              <a:gd name="connsiteY42" fmla="*/ 312420 h 2057400"/>
              <a:gd name="connsiteX43" fmla="*/ 3002280 w 3544113"/>
              <a:gd name="connsiteY43" fmla="*/ 327660 h 2057400"/>
              <a:gd name="connsiteX44" fmla="*/ 2964180 w 3544113"/>
              <a:gd name="connsiteY44" fmla="*/ 358140 h 2057400"/>
              <a:gd name="connsiteX45" fmla="*/ 2918460 w 3544113"/>
              <a:gd name="connsiteY45" fmla="*/ 388620 h 2057400"/>
              <a:gd name="connsiteX46" fmla="*/ 2880360 w 3544113"/>
              <a:gd name="connsiteY46" fmla="*/ 434340 h 2057400"/>
              <a:gd name="connsiteX47" fmla="*/ 2857500 w 3544113"/>
              <a:gd name="connsiteY47" fmla="*/ 441960 h 2057400"/>
              <a:gd name="connsiteX48" fmla="*/ 2834640 w 3544113"/>
              <a:gd name="connsiteY48" fmla="*/ 457200 h 2057400"/>
              <a:gd name="connsiteX49" fmla="*/ 2788920 w 3544113"/>
              <a:gd name="connsiteY49" fmla="*/ 472440 h 2057400"/>
              <a:gd name="connsiteX50" fmla="*/ 2727960 w 3544113"/>
              <a:gd name="connsiteY50" fmla="*/ 502920 h 2057400"/>
              <a:gd name="connsiteX51" fmla="*/ 2659380 w 3544113"/>
              <a:gd name="connsiteY51" fmla="*/ 525780 h 2057400"/>
              <a:gd name="connsiteX52" fmla="*/ 2613660 w 3544113"/>
              <a:gd name="connsiteY52" fmla="*/ 556260 h 2057400"/>
              <a:gd name="connsiteX53" fmla="*/ 2590800 w 3544113"/>
              <a:gd name="connsiteY53" fmla="*/ 571500 h 2057400"/>
              <a:gd name="connsiteX54" fmla="*/ 2560320 w 3544113"/>
              <a:gd name="connsiteY54" fmla="*/ 586740 h 2057400"/>
              <a:gd name="connsiteX55" fmla="*/ 2514600 w 3544113"/>
              <a:gd name="connsiteY55" fmla="*/ 609600 h 2057400"/>
              <a:gd name="connsiteX56" fmla="*/ 2468880 w 3544113"/>
              <a:gd name="connsiteY56" fmla="*/ 655320 h 2057400"/>
              <a:gd name="connsiteX57" fmla="*/ 2415540 w 3544113"/>
              <a:gd name="connsiteY57" fmla="*/ 693420 h 2057400"/>
              <a:gd name="connsiteX58" fmla="*/ 2385060 w 3544113"/>
              <a:gd name="connsiteY58" fmla="*/ 701040 h 2057400"/>
              <a:gd name="connsiteX59" fmla="*/ 2324100 w 3544113"/>
              <a:gd name="connsiteY59" fmla="*/ 723900 h 2057400"/>
              <a:gd name="connsiteX60" fmla="*/ 2217420 w 3544113"/>
              <a:gd name="connsiteY60" fmla="*/ 746760 h 2057400"/>
              <a:gd name="connsiteX61" fmla="*/ 2164080 w 3544113"/>
              <a:gd name="connsiteY61" fmla="*/ 762000 h 2057400"/>
              <a:gd name="connsiteX62" fmla="*/ 2080260 w 3544113"/>
              <a:gd name="connsiteY62" fmla="*/ 777240 h 2057400"/>
              <a:gd name="connsiteX63" fmla="*/ 1943100 w 3544113"/>
              <a:gd name="connsiteY63" fmla="*/ 784860 h 2057400"/>
              <a:gd name="connsiteX64" fmla="*/ 1897380 w 3544113"/>
              <a:gd name="connsiteY64" fmla="*/ 800100 h 2057400"/>
              <a:gd name="connsiteX65" fmla="*/ 1874520 w 3544113"/>
              <a:gd name="connsiteY65" fmla="*/ 815340 h 2057400"/>
              <a:gd name="connsiteX66" fmla="*/ 1836420 w 3544113"/>
              <a:gd name="connsiteY66" fmla="*/ 822960 h 2057400"/>
              <a:gd name="connsiteX67" fmla="*/ 1813560 w 3544113"/>
              <a:gd name="connsiteY67" fmla="*/ 830580 h 2057400"/>
              <a:gd name="connsiteX68" fmla="*/ 1242060 w 3544113"/>
              <a:gd name="connsiteY68" fmla="*/ 845820 h 2057400"/>
              <a:gd name="connsiteX69" fmla="*/ 1173480 w 3544113"/>
              <a:gd name="connsiteY69" fmla="*/ 861060 h 2057400"/>
              <a:gd name="connsiteX70" fmla="*/ 1143000 w 3544113"/>
              <a:gd name="connsiteY70" fmla="*/ 876300 h 2057400"/>
              <a:gd name="connsiteX71" fmla="*/ 1104900 w 3544113"/>
              <a:gd name="connsiteY71" fmla="*/ 883920 h 2057400"/>
              <a:gd name="connsiteX72" fmla="*/ 1051560 w 3544113"/>
              <a:gd name="connsiteY72" fmla="*/ 899160 h 2057400"/>
              <a:gd name="connsiteX73" fmla="*/ 952500 w 3544113"/>
              <a:gd name="connsiteY73" fmla="*/ 906780 h 2057400"/>
              <a:gd name="connsiteX74" fmla="*/ 891540 w 3544113"/>
              <a:gd name="connsiteY74" fmla="*/ 914400 h 2057400"/>
              <a:gd name="connsiteX75" fmla="*/ 701040 w 3544113"/>
              <a:gd name="connsiteY75" fmla="*/ 914400 h 2057400"/>
              <a:gd name="connsiteX76" fmla="*/ 678180 w 3544113"/>
              <a:gd name="connsiteY76" fmla="*/ 906780 h 2057400"/>
              <a:gd name="connsiteX77" fmla="*/ 601980 w 3544113"/>
              <a:gd name="connsiteY77" fmla="*/ 891540 h 2057400"/>
              <a:gd name="connsiteX78" fmla="*/ 571500 w 3544113"/>
              <a:gd name="connsiteY78" fmla="*/ 883920 h 2057400"/>
              <a:gd name="connsiteX79" fmla="*/ 403860 w 3544113"/>
              <a:gd name="connsiteY79" fmla="*/ 876300 h 2057400"/>
              <a:gd name="connsiteX80" fmla="*/ 373380 w 3544113"/>
              <a:gd name="connsiteY80" fmla="*/ 868680 h 2057400"/>
              <a:gd name="connsiteX81" fmla="*/ 53340 w 3544113"/>
              <a:gd name="connsiteY81" fmla="*/ 868680 h 2057400"/>
              <a:gd name="connsiteX82" fmla="*/ 38100 w 3544113"/>
              <a:gd name="connsiteY82" fmla="*/ 876300 h 205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3544113" h="2057400">
                <a:moveTo>
                  <a:pt x="38100" y="876300"/>
                </a:moveTo>
                <a:cubicBezTo>
                  <a:pt x="33020" y="911860"/>
                  <a:pt x="39276" y="860421"/>
                  <a:pt x="22860" y="1082040"/>
                </a:cubicBezTo>
                <a:cubicBezTo>
                  <a:pt x="21903" y="1094956"/>
                  <a:pt x="17780" y="1107440"/>
                  <a:pt x="15240" y="1120140"/>
                </a:cubicBezTo>
                <a:cubicBezTo>
                  <a:pt x="12700" y="1165860"/>
                  <a:pt x="11272" y="1211655"/>
                  <a:pt x="7620" y="1257300"/>
                </a:cubicBezTo>
                <a:cubicBezTo>
                  <a:pt x="6188" y="1275203"/>
                  <a:pt x="0" y="1292679"/>
                  <a:pt x="0" y="1310640"/>
                </a:cubicBezTo>
                <a:cubicBezTo>
                  <a:pt x="0" y="1386882"/>
                  <a:pt x="1288" y="1463261"/>
                  <a:pt x="7620" y="1539240"/>
                </a:cubicBezTo>
                <a:cubicBezTo>
                  <a:pt x="8954" y="1555249"/>
                  <a:pt x="20219" y="1569114"/>
                  <a:pt x="22860" y="1584960"/>
                </a:cubicBezTo>
                <a:lnTo>
                  <a:pt x="30480" y="1630680"/>
                </a:lnTo>
                <a:cubicBezTo>
                  <a:pt x="46271" y="2001760"/>
                  <a:pt x="22286" y="1871652"/>
                  <a:pt x="53340" y="2026920"/>
                </a:cubicBezTo>
                <a:cubicBezTo>
                  <a:pt x="281191" y="2007932"/>
                  <a:pt x="-3318" y="2026920"/>
                  <a:pt x="251460" y="2026920"/>
                </a:cubicBezTo>
                <a:cubicBezTo>
                  <a:pt x="370867" y="2026920"/>
                  <a:pt x="490220" y="2021840"/>
                  <a:pt x="609600" y="2019300"/>
                </a:cubicBezTo>
                <a:cubicBezTo>
                  <a:pt x="650240" y="2021840"/>
                  <a:pt x="690954" y="2023393"/>
                  <a:pt x="731520" y="2026920"/>
                </a:cubicBezTo>
                <a:cubicBezTo>
                  <a:pt x="749413" y="2028476"/>
                  <a:pt x="766899" y="2034540"/>
                  <a:pt x="784860" y="2034540"/>
                </a:cubicBezTo>
                <a:cubicBezTo>
                  <a:pt x="812915" y="2034540"/>
                  <a:pt x="840740" y="2029460"/>
                  <a:pt x="868680" y="2026920"/>
                </a:cubicBezTo>
                <a:lnTo>
                  <a:pt x="1714500" y="2034540"/>
                </a:lnTo>
                <a:cubicBezTo>
                  <a:pt x="1948004" y="2038306"/>
                  <a:pt x="1725358" y="2039066"/>
                  <a:pt x="1859280" y="2049780"/>
                </a:cubicBezTo>
                <a:cubicBezTo>
                  <a:pt x="1907453" y="2053634"/>
                  <a:pt x="1955800" y="2054860"/>
                  <a:pt x="2004060" y="2057400"/>
                </a:cubicBezTo>
                <a:lnTo>
                  <a:pt x="2651760" y="2049780"/>
                </a:lnTo>
                <a:cubicBezTo>
                  <a:pt x="2677281" y="2049243"/>
                  <a:pt x="2702730" y="2046042"/>
                  <a:pt x="2727960" y="2042160"/>
                </a:cubicBezTo>
                <a:cubicBezTo>
                  <a:pt x="2735899" y="2040939"/>
                  <a:pt x="2743097" y="2036747"/>
                  <a:pt x="2750820" y="2034540"/>
                </a:cubicBezTo>
                <a:cubicBezTo>
                  <a:pt x="2760890" y="2031663"/>
                  <a:pt x="2771140" y="2029460"/>
                  <a:pt x="2781300" y="2026920"/>
                </a:cubicBezTo>
                <a:lnTo>
                  <a:pt x="3322320" y="2034540"/>
                </a:lnTo>
                <a:cubicBezTo>
                  <a:pt x="3513349" y="2039035"/>
                  <a:pt x="3349140" y="2049420"/>
                  <a:pt x="3512820" y="2034540"/>
                </a:cubicBezTo>
                <a:cubicBezTo>
                  <a:pt x="3531372" y="1978885"/>
                  <a:pt x="3524164" y="2004405"/>
                  <a:pt x="3535680" y="1958340"/>
                </a:cubicBezTo>
                <a:cubicBezTo>
                  <a:pt x="3533140" y="1861820"/>
                  <a:pt x="3531173" y="1765283"/>
                  <a:pt x="3528060" y="1668780"/>
                </a:cubicBezTo>
                <a:cubicBezTo>
                  <a:pt x="3522093" y="1483791"/>
                  <a:pt x="3534879" y="1543657"/>
                  <a:pt x="3512820" y="1455420"/>
                </a:cubicBezTo>
                <a:cubicBezTo>
                  <a:pt x="3515360" y="1402080"/>
                  <a:pt x="3516495" y="1348655"/>
                  <a:pt x="3520440" y="1295400"/>
                </a:cubicBezTo>
                <a:cubicBezTo>
                  <a:pt x="3521587" y="1279916"/>
                  <a:pt x="3532241" y="1228775"/>
                  <a:pt x="3535680" y="1211580"/>
                </a:cubicBezTo>
                <a:cubicBezTo>
                  <a:pt x="3546625" y="916067"/>
                  <a:pt x="3547220" y="1005662"/>
                  <a:pt x="3535680" y="624840"/>
                </a:cubicBezTo>
                <a:cubicBezTo>
                  <a:pt x="3532654" y="524998"/>
                  <a:pt x="3531298" y="525585"/>
                  <a:pt x="3520440" y="449580"/>
                </a:cubicBezTo>
                <a:cubicBezTo>
                  <a:pt x="3522980" y="342900"/>
                  <a:pt x="3524182" y="236180"/>
                  <a:pt x="3528060" y="129540"/>
                </a:cubicBezTo>
                <a:cubicBezTo>
                  <a:pt x="3532378" y="10807"/>
                  <a:pt x="3551922" y="62964"/>
                  <a:pt x="3520440" y="0"/>
                </a:cubicBezTo>
                <a:cubicBezTo>
                  <a:pt x="3505381" y="5020"/>
                  <a:pt x="3485463" y="9431"/>
                  <a:pt x="3474720" y="22860"/>
                </a:cubicBezTo>
                <a:cubicBezTo>
                  <a:pt x="3469702" y="29132"/>
                  <a:pt x="3469640" y="38100"/>
                  <a:pt x="3467100" y="45720"/>
                </a:cubicBezTo>
                <a:cubicBezTo>
                  <a:pt x="3464560" y="63500"/>
                  <a:pt x="3471307" y="85543"/>
                  <a:pt x="3459480" y="99060"/>
                </a:cubicBezTo>
                <a:cubicBezTo>
                  <a:pt x="3449306" y="110687"/>
                  <a:pt x="3428559" y="102240"/>
                  <a:pt x="3413760" y="106680"/>
                </a:cubicBezTo>
                <a:cubicBezTo>
                  <a:pt x="3402880" y="109944"/>
                  <a:pt x="3393440" y="116840"/>
                  <a:pt x="3383280" y="121920"/>
                </a:cubicBezTo>
                <a:cubicBezTo>
                  <a:pt x="3366038" y="173646"/>
                  <a:pt x="3391077" y="114123"/>
                  <a:pt x="3329940" y="175260"/>
                </a:cubicBezTo>
                <a:cubicBezTo>
                  <a:pt x="3278540" y="226660"/>
                  <a:pt x="3304667" y="214164"/>
                  <a:pt x="3261360" y="228600"/>
                </a:cubicBezTo>
                <a:cubicBezTo>
                  <a:pt x="3247628" y="242332"/>
                  <a:pt x="3234205" y="258743"/>
                  <a:pt x="3215640" y="266700"/>
                </a:cubicBezTo>
                <a:cubicBezTo>
                  <a:pt x="3206014" y="270825"/>
                  <a:pt x="3195320" y="271780"/>
                  <a:pt x="3185160" y="274320"/>
                </a:cubicBezTo>
                <a:cubicBezTo>
                  <a:pt x="3169920" y="284480"/>
                  <a:pt x="3156816" y="299008"/>
                  <a:pt x="3139440" y="304800"/>
                </a:cubicBezTo>
                <a:cubicBezTo>
                  <a:pt x="3131820" y="307340"/>
                  <a:pt x="3124372" y="310472"/>
                  <a:pt x="3116580" y="312420"/>
                </a:cubicBezTo>
                <a:cubicBezTo>
                  <a:pt x="3074493" y="322942"/>
                  <a:pt x="3049891" y="322899"/>
                  <a:pt x="3002280" y="327660"/>
                </a:cubicBezTo>
                <a:cubicBezTo>
                  <a:pt x="2968196" y="378785"/>
                  <a:pt x="3008347" y="328695"/>
                  <a:pt x="2964180" y="358140"/>
                </a:cubicBezTo>
                <a:cubicBezTo>
                  <a:pt x="2907101" y="396193"/>
                  <a:pt x="2972815" y="370502"/>
                  <a:pt x="2918460" y="388620"/>
                </a:cubicBezTo>
                <a:cubicBezTo>
                  <a:pt x="2907215" y="405488"/>
                  <a:pt x="2897961" y="422606"/>
                  <a:pt x="2880360" y="434340"/>
                </a:cubicBezTo>
                <a:cubicBezTo>
                  <a:pt x="2873677" y="438795"/>
                  <a:pt x="2864684" y="438368"/>
                  <a:pt x="2857500" y="441960"/>
                </a:cubicBezTo>
                <a:cubicBezTo>
                  <a:pt x="2849309" y="446056"/>
                  <a:pt x="2843009" y="453481"/>
                  <a:pt x="2834640" y="457200"/>
                </a:cubicBezTo>
                <a:cubicBezTo>
                  <a:pt x="2819960" y="463724"/>
                  <a:pt x="2788920" y="472440"/>
                  <a:pt x="2788920" y="472440"/>
                </a:cubicBezTo>
                <a:cubicBezTo>
                  <a:pt x="2721227" y="523210"/>
                  <a:pt x="2794539" y="474386"/>
                  <a:pt x="2727960" y="502920"/>
                </a:cubicBezTo>
                <a:cubicBezTo>
                  <a:pt x="2659776" y="532142"/>
                  <a:pt x="2768910" y="507525"/>
                  <a:pt x="2659380" y="525780"/>
                </a:cubicBezTo>
                <a:lnTo>
                  <a:pt x="2613660" y="556260"/>
                </a:lnTo>
                <a:cubicBezTo>
                  <a:pt x="2606040" y="561340"/>
                  <a:pt x="2598991" y="567404"/>
                  <a:pt x="2590800" y="571500"/>
                </a:cubicBezTo>
                <a:cubicBezTo>
                  <a:pt x="2580640" y="576580"/>
                  <a:pt x="2570183" y="581104"/>
                  <a:pt x="2560320" y="586740"/>
                </a:cubicBezTo>
                <a:cubicBezTo>
                  <a:pt x="2518960" y="610375"/>
                  <a:pt x="2556513" y="595629"/>
                  <a:pt x="2514600" y="609600"/>
                </a:cubicBezTo>
                <a:lnTo>
                  <a:pt x="2468880" y="655320"/>
                </a:lnTo>
                <a:cubicBezTo>
                  <a:pt x="2445600" y="678600"/>
                  <a:pt x="2447635" y="681384"/>
                  <a:pt x="2415540" y="693420"/>
                </a:cubicBezTo>
                <a:cubicBezTo>
                  <a:pt x="2405734" y="697097"/>
                  <a:pt x="2395220" y="698500"/>
                  <a:pt x="2385060" y="701040"/>
                </a:cubicBezTo>
                <a:cubicBezTo>
                  <a:pt x="2345278" y="727562"/>
                  <a:pt x="2379872" y="708689"/>
                  <a:pt x="2324100" y="723900"/>
                </a:cubicBezTo>
                <a:cubicBezTo>
                  <a:pt x="2198026" y="758284"/>
                  <a:pt x="2371986" y="720999"/>
                  <a:pt x="2217420" y="746760"/>
                </a:cubicBezTo>
                <a:cubicBezTo>
                  <a:pt x="2174660" y="753887"/>
                  <a:pt x="2200317" y="752941"/>
                  <a:pt x="2164080" y="762000"/>
                </a:cubicBezTo>
                <a:cubicBezTo>
                  <a:pt x="2151322" y="765189"/>
                  <a:pt x="2090451" y="776391"/>
                  <a:pt x="2080260" y="777240"/>
                </a:cubicBezTo>
                <a:cubicBezTo>
                  <a:pt x="2034628" y="781043"/>
                  <a:pt x="1988820" y="782320"/>
                  <a:pt x="1943100" y="784860"/>
                </a:cubicBezTo>
                <a:cubicBezTo>
                  <a:pt x="1927860" y="789940"/>
                  <a:pt x="1910746" y="791189"/>
                  <a:pt x="1897380" y="800100"/>
                </a:cubicBezTo>
                <a:cubicBezTo>
                  <a:pt x="1889760" y="805180"/>
                  <a:pt x="1883095" y="812124"/>
                  <a:pt x="1874520" y="815340"/>
                </a:cubicBezTo>
                <a:cubicBezTo>
                  <a:pt x="1862393" y="819888"/>
                  <a:pt x="1848985" y="819819"/>
                  <a:pt x="1836420" y="822960"/>
                </a:cubicBezTo>
                <a:cubicBezTo>
                  <a:pt x="1828628" y="824908"/>
                  <a:pt x="1821578" y="830108"/>
                  <a:pt x="1813560" y="830580"/>
                </a:cubicBezTo>
                <a:cubicBezTo>
                  <a:pt x="1721688" y="835984"/>
                  <a:pt x="1292730" y="844668"/>
                  <a:pt x="1242060" y="845820"/>
                </a:cubicBezTo>
                <a:cubicBezTo>
                  <a:pt x="1219200" y="850900"/>
                  <a:pt x="1195862" y="854173"/>
                  <a:pt x="1173480" y="861060"/>
                </a:cubicBezTo>
                <a:cubicBezTo>
                  <a:pt x="1162623" y="864401"/>
                  <a:pt x="1153776" y="872708"/>
                  <a:pt x="1143000" y="876300"/>
                </a:cubicBezTo>
                <a:cubicBezTo>
                  <a:pt x="1130713" y="880396"/>
                  <a:pt x="1117465" y="880779"/>
                  <a:pt x="1104900" y="883920"/>
                </a:cubicBezTo>
                <a:cubicBezTo>
                  <a:pt x="1080809" y="889943"/>
                  <a:pt x="1078483" y="895993"/>
                  <a:pt x="1051560" y="899160"/>
                </a:cubicBezTo>
                <a:cubicBezTo>
                  <a:pt x="1018669" y="903029"/>
                  <a:pt x="985468" y="903640"/>
                  <a:pt x="952500" y="906780"/>
                </a:cubicBezTo>
                <a:cubicBezTo>
                  <a:pt x="932114" y="908722"/>
                  <a:pt x="911860" y="911860"/>
                  <a:pt x="891540" y="914400"/>
                </a:cubicBezTo>
                <a:cubicBezTo>
                  <a:pt x="817721" y="939006"/>
                  <a:pt x="862022" y="927279"/>
                  <a:pt x="701040" y="914400"/>
                </a:cubicBezTo>
                <a:cubicBezTo>
                  <a:pt x="693033" y="913759"/>
                  <a:pt x="686006" y="908586"/>
                  <a:pt x="678180" y="906780"/>
                </a:cubicBezTo>
                <a:cubicBezTo>
                  <a:pt x="652940" y="900955"/>
                  <a:pt x="627110" y="897822"/>
                  <a:pt x="601980" y="891540"/>
                </a:cubicBezTo>
                <a:cubicBezTo>
                  <a:pt x="591820" y="889000"/>
                  <a:pt x="581942" y="884723"/>
                  <a:pt x="571500" y="883920"/>
                </a:cubicBezTo>
                <a:cubicBezTo>
                  <a:pt x="515727" y="879630"/>
                  <a:pt x="459740" y="878840"/>
                  <a:pt x="403860" y="876300"/>
                </a:cubicBezTo>
                <a:cubicBezTo>
                  <a:pt x="393700" y="873760"/>
                  <a:pt x="383684" y="870553"/>
                  <a:pt x="373380" y="868680"/>
                </a:cubicBezTo>
                <a:cubicBezTo>
                  <a:pt x="258180" y="847734"/>
                  <a:pt x="208346" y="864251"/>
                  <a:pt x="53340" y="868680"/>
                </a:cubicBezTo>
                <a:cubicBezTo>
                  <a:pt x="2018" y="877234"/>
                  <a:pt x="43180" y="840740"/>
                  <a:pt x="38100" y="876300"/>
                </a:cubicBezTo>
                <a:close/>
              </a:path>
            </a:pathLst>
          </a:custGeom>
          <a:pattFill prst="wdUpDiag">
            <a:fgClr>
              <a:srgbClr val="FFC0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フリーフォーム: 図形 21">
            <a:extLst>
              <a:ext uri="{FF2B5EF4-FFF2-40B4-BE49-F238E27FC236}">
                <a16:creationId xmlns:a16="http://schemas.microsoft.com/office/drawing/2014/main" id="{A751D251-4CF2-4C20-8B44-B9EF9E9B7C44}"/>
              </a:ext>
            </a:extLst>
          </p:cNvPr>
          <p:cNvSpPr/>
          <p:nvPr/>
        </p:nvSpPr>
        <p:spPr>
          <a:xfrm>
            <a:off x="5212080" y="3480678"/>
            <a:ext cx="1813560" cy="1976140"/>
          </a:xfrm>
          <a:custGeom>
            <a:avLst/>
            <a:gdLst>
              <a:gd name="connsiteX0" fmla="*/ 91440 w 1813560"/>
              <a:gd name="connsiteY0" fmla="*/ 1967622 h 1976140"/>
              <a:gd name="connsiteX1" fmla="*/ 137160 w 1813560"/>
              <a:gd name="connsiteY1" fmla="*/ 1960002 h 1976140"/>
              <a:gd name="connsiteX2" fmla="*/ 160020 w 1813560"/>
              <a:gd name="connsiteY2" fmla="*/ 1952382 h 1976140"/>
              <a:gd name="connsiteX3" fmla="*/ 205740 w 1813560"/>
              <a:gd name="connsiteY3" fmla="*/ 1960002 h 1976140"/>
              <a:gd name="connsiteX4" fmla="*/ 266700 w 1813560"/>
              <a:gd name="connsiteY4" fmla="*/ 1975242 h 1976140"/>
              <a:gd name="connsiteX5" fmla="*/ 1478280 w 1813560"/>
              <a:gd name="connsiteY5" fmla="*/ 1967622 h 1976140"/>
              <a:gd name="connsiteX6" fmla="*/ 1600200 w 1813560"/>
              <a:gd name="connsiteY6" fmla="*/ 1952382 h 1976140"/>
              <a:gd name="connsiteX7" fmla="*/ 1699260 w 1813560"/>
              <a:gd name="connsiteY7" fmla="*/ 1960002 h 1976140"/>
              <a:gd name="connsiteX8" fmla="*/ 1805940 w 1813560"/>
              <a:gd name="connsiteY8" fmla="*/ 1960002 h 1976140"/>
              <a:gd name="connsiteX9" fmla="*/ 1805940 w 1813560"/>
              <a:gd name="connsiteY9" fmla="*/ 1792362 h 1976140"/>
              <a:gd name="connsiteX10" fmla="*/ 1790700 w 1813560"/>
              <a:gd name="connsiteY10" fmla="*/ 1746642 h 1976140"/>
              <a:gd name="connsiteX11" fmla="*/ 1783080 w 1813560"/>
              <a:gd name="connsiteY11" fmla="*/ 1723782 h 1976140"/>
              <a:gd name="connsiteX12" fmla="*/ 1798320 w 1813560"/>
              <a:gd name="connsiteY12" fmla="*/ 1434222 h 1976140"/>
              <a:gd name="connsiteX13" fmla="*/ 1813560 w 1813560"/>
              <a:gd name="connsiteY13" fmla="*/ 1137042 h 1976140"/>
              <a:gd name="connsiteX14" fmla="*/ 1729740 w 1813560"/>
              <a:gd name="connsiteY14" fmla="*/ 1098942 h 1976140"/>
              <a:gd name="connsiteX15" fmla="*/ 1729740 w 1813560"/>
              <a:gd name="connsiteY15" fmla="*/ 1098942 h 1976140"/>
              <a:gd name="connsiteX16" fmla="*/ 1684020 w 1813560"/>
              <a:gd name="connsiteY16" fmla="*/ 1083702 h 1976140"/>
              <a:gd name="connsiteX17" fmla="*/ 1638300 w 1813560"/>
              <a:gd name="connsiteY17" fmla="*/ 1060842 h 1976140"/>
              <a:gd name="connsiteX18" fmla="*/ 1607820 w 1813560"/>
              <a:gd name="connsiteY18" fmla="*/ 1045602 h 1976140"/>
              <a:gd name="connsiteX19" fmla="*/ 1584960 w 1813560"/>
              <a:gd name="connsiteY19" fmla="*/ 1030362 h 1976140"/>
              <a:gd name="connsiteX20" fmla="*/ 1531620 w 1813560"/>
              <a:gd name="connsiteY20" fmla="*/ 1022742 h 1976140"/>
              <a:gd name="connsiteX21" fmla="*/ 1493520 w 1813560"/>
              <a:gd name="connsiteY21" fmla="*/ 1015122 h 1976140"/>
              <a:gd name="connsiteX22" fmla="*/ 1440180 w 1813560"/>
              <a:gd name="connsiteY22" fmla="*/ 1007502 h 1976140"/>
              <a:gd name="connsiteX23" fmla="*/ 1287780 w 1813560"/>
              <a:gd name="connsiteY23" fmla="*/ 984642 h 1976140"/>
              <a:gd name="connsiteX24" fmla="*/ 1257300 w 1813560"/>
              <a:gd name="connsiteY24" fmla="*/ 977022 h 1976140"/>
              <a:gd name="connsiteX25" fmla="*/ 1226820 w 1813560"/>
              <a:gd name="connsiteY25" fmla="*/ 961782 h 1976140"/>
              <a:gd name="connsiteX26" fmla="*/ 1165860 w 1813560"/>
              <a:gd name="connsiteY26" fmla="*/ 954162 h 1976140"/>
              <a:gd name="connsiteX27" fmla="*/ 1028700 w 1813560"/>
              <a:gd name="connsiteY27" fmla="*/ 931302 h 1976140"/>
              <a:gd name="connsiteX28" fmla="*/ 1005840 w 1813560"/>
              <a:gd name="connsiteY28" fmla="*/ 916062 h 1976140"/>
              <a:gd name="connsiteX29" fmla="*/ 944880 w 1813560"/>
              <a:gd name="connsiteY29" fmla="*/ 900822 h 1976140"/>
              <a:gd name="connsiteX30" fmla="*/ 922020 w 1813560"/>
              <a:gd name="connsiteY30" fmla="*/ 885582 h 1976140"/>
              <a:gd name="connsiteX31" fmla="*/ 876300 w 1813560"/>
              <a:gd name="connsiteY31" fmla="*/ 862722 h 1976140"/>
              <a:gd name="connsiteX32" fmla="*/ 853440 w 1813560"/>
              <a:gd name="connsiteY32" fmla="*/ 839862 h 1976140"/>
              <a:gd name="connsiteX33" fmla="*/ 807720 w 1813560"/>
              <a:gd name="connsiteY33" fmla="*/ 817002 h 1976140"/>
              <a:gd name="connsiteX34" fmla="*/ 792480 w 1813560"/>
              <a:gd name="connsiteY34" fmla="*/ 794142 h 1976140"/>
              <a:gd name="connsiteX35" fmla="*/ 746760 w 1813560"/>
              <a:gd name="connsiteY35" fmla="*/ 771282 h 1976140"/>
              <a:gd name="connsiteX36" fmla="*/ 678180 w 1813560"/>
              <a:gd name="connsiteY36" fmla="*/ 717942 h 1976140"/>
              <a:gd name="connsiteX37" fmla="*/ 655320 w 1813560"/>
              <a:gd name="connsiteY37" fmla="*/ 702702 h 1976140"/>
              <a:gd name="connsiteX38" fmla="*/ 624840 w 1813560"/>
              <a:gd name="connsiteY38" fmla="*/ 664602 h 1976140"/>
              <a:gd name="connsiteX39" fmla="*/ 617220 w 1813560"/>
              <a:gd name="connsiteY39" fmla="*/ 634122 h 1976140"/>
              <a:gd name="connsiteX40" fmla="*/ 594360 w 1813560"/>
              <a:gd name="connsiteY40" fmla="*/ 611262 h 1976140"/>
              <a:gd name="connsiteX41" fmla="*/ 541020 w 1813560"/>
              <a:gd name="connsiteY41" fmla="*/ 588402 h 1976140"/>
              <a:gd name="connsiteX42" fmla="*/ 518160 w 1813560"/>
              <a:gd name="connsiteY42" fmla="*/ 565542 h 1976140"/>
              <a:gd name="connsiteX43" fmla="*/ 495300 w 1813560"/>
              <a:gd name="connsiteY43" fmla="*/ 550302 h 1976140"/>
              <a:gd name="connsiteX44" fmla="*/ 472440 w 1813560"/>
              <a:gd name="connsiteY44" fmla="*/ 504582 h 1976140"/>
              <a:gd name="connsiteX45" fmla="*/ 449580 w 1813560"/>
              <a:gd name="connsiteY45" fmla="*/ 489342 h 1976140"/>
              <a:gd name="connsiteX46" fmla="*/ 434340 w 1813560"/>
              <a:gd name="connsiteY46" fmla="*/ 466482 h 1976140"/>
              <a:gd name="connsiteX47" fmla="*/ 411480 w 1813560"/>
              <a:gd name="connsiteY47" fmla="*/ 458862 h 1976140"/>
              <a:gd name="connsiteX48" fmla="*/ 388620 w 1813560"/>
              <a:gd name="connsiteY48" fmla="*/ 443622 h 1976140"/>
              <a:gd name="connsiteX49" fmla="*/ 365760 w 1813560"/>
              <a:gd name="connsiteY49" fmla="*/ 436002 h 1976140"/>
              <a:gd name="connsiteX50" fmla="*/ 320040 w 1813560"/>
              <a:gd name="connsiteY50" fmla="*/ 397902 h 1976140"/>
              <a:gd name="connsiteX51" fmla="*/ 297180 w 1813560"/>
              <a:gd name="connsiteY51" fmla="*/ 382662 h 1976140"/>
              <a:gd name="connsiteX52" fmla="*/ 243840 w 1813560"/>
              <a:gd name="connsiteY52" fmla="*/ 321702 h 1976140"/>
              <a:gd name="connsiteX53" fmla="*/ 198120 w 1813560"/>
              <a:gd name="connsiteY53" fmla="*/ 253122 h 1976140"/>
              <a:gd name="connsiteX54" fmla="*/ 182880 w 1813560"/>
              <a:gd name="connsiteY54" fmla="*/ 230262 h 1976140"/>
              <a:gd name="connsiteX55" fmla="*/ 144780 w 1813560"/>
              <a:gd name="connsiteY55" fmla="*/ 161682 h 1976140"/>
              <a:gd name="connsiteX56" fmla="*/ 106680 w 1813560"/>
              <a:gd name="connsiteY56" fmla="*/ 115962 h 1976140"/>
              <a:gd name="connsiteX57" fmla="*/ 83820 w 1813560"/>
              <a:gd name="connsiteY57" fmla="*/ 100722 h 1976140"/>
              <a:gd name="connsiteX58" fmla="*/ 53340 w 1813560"/>
              <a:gd name="connsiteY58" fmla="*/ 47382 h 1976140"/>
              <a:gd name="connsiteX59" fmla="*/ 30480 w 1813560"/>
              <a:gd name="connsiteY59" fmla="*/ 24522 h 1976140"/>
              <a:gd name="connsiteX60" fmla="*/ 22860 w 1813560"/>
              <a:gd name="connsiteY60" fmla="*/ 1662 h 1976140"/>
              <a:gd name="connsiteX61" fmla="*/ 30480 w 1813560"/>
              <a:gd name="connsiteY61" fmla="*/ 77862 h 1976140"/>
              <a:gd name="connsiteX62" fmla="*/ 38100 w 1813560"/>
              <a:gd name="connsiteY62" fmla="*/ 184542 h 1976140"/>
              <a:gd name="connsiteX63" fmla="*/ 53340 w 1813560"/>
              <a:gd name="connsiteY63" fmla="*/ 237882 h 1976140"/>
              <a:gd name="connsiteX64" fmla="*/ 68580 w 1813560"/>
              <a:gd name="connsiteY64" fmla="*/ 352182 h 1976140"/>
              <a:gd name="connsiteX65" fmla="*/ 76200 w 1813560"/>
              <a:gd name="connsiteY65" fmla="*/ 382662 h 1976140"/>
              <a:gd name="connsiteX66" fmla="*/ 68580 w 1813560"/>
              <a:gd name="connsiteY66" fmla="*/ 611262 h 1976140"/>
              <a:gd name="connsiteX67" fmla="*/ 60960 w 1813560"/>
              <a:gd name="connsiteY67" fmla="*/ 634122 h 1976140"/>
              <a:gd name="connsiteX68" fmla="*/ 53340 w 1813560"/>
              <a:gd name="connsiteY68" fmla="*/ 687462 h 1976140"/>
              <a:gd name="connsiteX69" fmla="*/ 45720 w 1813560"/>
              <a:gd name="connsiteY69" fmla="*/ 725562 h 1976140"/>
              <a:gd name="connsiteX70" fmla="*/ 38100 w 1813560"/>
              <a:gd name="connsiteY70" fmla="*/ 771282 h 1976140"/>
              <a:gd name="connsiteX71" fmla="*/ 30480 w 1813560"/>
              <a:gd name="connsiteY71" fmla="*/ 1076082 h 1976140"/>
              <a:gd name="connsiteX72" fmla="*/ 22860 w 1813560"/>
              <a:gd name="connsiteY72" fmla="*/ 1129422 h 1976140"/>
              <a:gd name="connsiteX73" fmla="*/ 15240 w 1813560"/>
              <a:gd name="connsiteY73" fmla="*/ 1266582 h 1976140"/>
              <a:gd name="connsiteX74" fmla="*/ 0 w 1813560"/>
              <a:gd name="connsiteY74" fmla="*/ 1502802 h 1976140"/>
              <a:gd name="connsiteX75" fmla="*/ 7620 w 1813560"/>
              <a:gd name="connsiteY75" fmla="*/ 1708542 h 1976140"/>
              <a:gd name="connsiteX76" fmla="*/ 22860 w 1813560"/>
              <a:gd name="connsiteY76" fmla="*/ 1754262 h 1976140"/>
              <a:gd name="connsiteX77" fmla="*/ 45720 w 1813560"/>
              <a:gd name="connsiteY77" fmla="*/ 1830462 h 1976140"/>
              <a:gd name="connsiteX78" fmla="*/ 91440 w 1813560"/>
              <a:gd name="connsiteY78" fmla="*/ 1967622 h 1976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1813560" h="1976140">
                <a:moveTo>
                  <a:pt x="91440" y="1967622"/>
                </a:moveTo>
                <a:cubicBezTo>
                  <a:pt x="106680" y="1989212"/>
                  <a:pt x="122078" y="1963354"/>
                  <a:pt x="137160" y="1960002"/>
                </a:cubicBezTo>
                <a:cubicBezTo>
                  <a:pt x="145001" y="1958260"/>
                  <a:pt x="151988" y="1952382"/>
                  <a:pt x="160020" y="1952382"/>
                </a:cubicBezTo>
                <a:cubicBezTo>
                  <a:pt x="175470" y="1952382"/>
                  <a:pt x="190633" y="1956765"/>
                  <a:pt x="205740" y="1960002"/>
                </a:cubicBezTo>
                <a:cubicBezTo>
                  <a:pt x="226220" y="1964391"/>
                  <a:pt x="266700" y="1975242"/>
                  <a:pt x="266700" y="1975242"/>
                </a:cubicBezTo>
                <a:lnTo>
                  <a:pt x="1478280" y="1967622"/>
                </a:lnTo>
                <a:cubicBezTo>
                  <a:pt x="1549531" y="1966789"/>
                  <a:pt x="1550534" y="1964799"/>
                  <a:pt x="1600200" y="1952382"/>
                </a:cubicBezTo>
                <a:lnTo>
                  <a:pt x="1699260" y="1960002"/>
                </a:lnTo>
                <a:cubicBezTo>
                  <a:pt x="1789234" y="1967826"/>
                  <a:pt x="1749320" y="1974157"/>
                  <a:pt x="1805940" y="1960002"/>
                </a:cubicBezTo>
                <a:cubicBezTo>
                  <a:pt x="1811716" y="1884917"/>
                  <a:pt x="1819723" y="1861278"/>
                  <a:pt x="1805940" y="1792362"/>
                </a:cubicBezTo>
                <a:cubicBezTo>
                  <a:pt x="1802790" y="1776610"/>
                  <a:pt x="1795780" y="1761882"/>
                  <a:pt x="1790700" y="1746642"/>
                </a:cubicBezTo>
                <a:lnTo>
                  <a:pt x="1783080" y="1723782"/>
                </a:lnTo>
                <a:cubicBezTo>
                  <a:pt x="1796840" y="1503616"/>
                  <a:pt x="1785209" y="1700810"/>
                  <a:pt x="1798320" y="1434222"/>
                </a:cubicBezTo>
                <a:cubicBezTo>
                  <a:pt x="1803192" y="1335152"/>
                  <a:pt x="1808480" y="1236102"/>
                  <a:pt x="1813560" y="1137042"/>
                </a:cubicBezTo>
                <a:cubicBezTo>
                  <a:pt x="1757499" y="1125830"/>
                  <a:pt x="1786236" y="1136606"/>
                  <a:pt x="1729740" y="1098942"/>
                </a:cubicBezTo>
                <a:lnTo>
                  <a:pt x="1729740" y="1098942"/>
                </a:lnTo>
                <a:cubicBezTo>
                  <a:pt x="1714500" y="1093862"/>
                  <a:pt x="1697386" y="1092613"/>
                  <a:pt x="1684020" y="1083702"/>
                </a:cubicBezTo>
                <a:cubicBezTo>
                  <a:pt x="1640089" y="1054414"/>
                  <a:pt x="1682467" y="1079771"/>
                  <a:pt x="1638300" y="1060842"/>
                </a:cubicBezTo>
                <a:cubicBezTo>
                  <a:pt x="1627859" y="1056367"/>
                  <a:pt x="1617683" y="1051238"/>
                  <a:pt x="1607820" y="1045602"/>
                </a:cubicBezTo>
                <a:cubicBezTo>
                  <a:pt x="1599869" y="1041058"/>
                  <a:pt x="1593732" y="1032994"/>
                  <a:pt x="1584960" y="1030362"/>
                </a:cubicBezTo>
                <a:cubicBezTo>
                  <a:pt x="1567757" y="1025201"/>
                  <a:pt x="1549336" y="1025695"/>
                  <a:pt x="1531620" y="1022742"/>
                </a:cubicBezTo>
                <a:cubicBezTo>
                  <a:pt x="1518845" y="1020613"/>
                  <a:pt x="1506295" y="1017251"/>
                  <a:pt x="1493520" y="1015122"/>
                </a:cubicBezTo>
                <a:cubicBezTo>
                  <a:pt x="1475804" y="1012169"/>
                  <a:pt x="1457896" y="1010455"/>
                  <a:pt x="1440180" y="1007502"/>
                </a:cubicBezTo>
                <a:cubicBezTo>
                  <a:pt x="1304699" y="984922"/>
                  <a:pt x="1408098" y="998011"/>
                  <a:pt x="1287780" y="984642"/>
                </a:cubicBezTo>
                <a:cubicBezTo>
                  <a:pt x="1277620" y="982102"/>
                  <a:pt x="1267106" y="980699"/>
                  <a:pt x="1257300" y="977022"/>
                </a:cubicBezTo>
                <a:cubicBezTo>
                  <a:pt x="1246664" y="973034"/>
                  <a:pt x="1237840" y="964537"/>
                  <a:pt x="1226820" y="961782"/>
                </a:cubicBezTo>
                <a:cubicBezTo>
                  <a:pt x="1206953" y="956815"/>
                  <a:pt x="1186027" y="957721"/>
                  <a:pt x="1165860" y="954162"/>
                </a:cubicBezTo>
                <a:cubicBezTo>
                  <a:pt x="1011104" y="926852"/>
                  <a:pt x="1183143" y="948462"/>
                  <a:pt x="1028700" y="931302"/>
                </a:cubicBezTo>
                <a:cubicBezTo>
                  <a:pt x="1021080" y="926222"/>
                  <a:pt x="1014447" y="919192"/>
                  <a:pt x="1005840" y="916062"/>
                </a:cubicBezTo>
                <a:cubicBezTo>
                  <a:pt x="986156" y="908904"/>
                  <a:pt x="944880" y="900822"/>
                  <a:pt x="944880" y="900822"/>
                </a:cubicBezTo>
                <a:cubicBezTo>
                  <a:pt x="937260" y="895742"/>
                  <a:pt x="930211" y="889678"/>
                  <a:pt x="922020" y="885582"/>
                </a:cubicBezTo>
                <a:cubicBezTo>
                  <a:pt x="887653" y="868399"/>
                  <a:pt x="909057" y="890019"/>
                  <a:pt x="876300" y="862722"/>
                </a:cubicBezTo>
                <a:cubicBezTo>
                  <a:pt x="868021" y="855823"/>
                  <a:pt x="861719" y="846761"/>
                  <a:pt x="853440" y="839862"/>
                </a:cubicBezTo>
                <a:cubicBezTo>
                  <a:pt x="833745" y="823449"/>
                  <a:pt x="830631" y="824639"/>
                  <a:pt x="807720" y="817002"/>
                </a:cubicBezTo>
                <a:cubicBezTo>
                  <a:pt x="802640" y="809382"/>
                  <a:pt x="798956" y="800618"/>
                  <a:pt x="792480" y="794142"/>
                </a:cubicBezTo>
                <a:cubicBezTo>
                  <a:pt x="777708" y="779370"/>
                  <a:pt x="765353" y="777480"/>
                  <a:pt x="746760" y="771282"/>
                </a:cubicBezTo>
                <a:cubicBezTo>
                  <a:pt x="710948" y="735470"/>
                  <a:pt x="732866" y="754400"/>
                  <a:pt x="678180" y="717942"/>
                </a:cubicBezTo>
                <a:lnTo>
                  <a:pt x="655320" y="702702"/>
                </a:lnTo>
                <a:cubicBezTo>
                  <a:pt x="630409" y="627969"/>
                  <a:pt x="670796" y="733536"/>
                  <a:pt x="624840" y="664602"/>
                </a:cubicBezTo>
                <a:cubicBezTo>
                  <a:pt x="619031" y="655888"/>
                  <a:pt x="622416" y="643215"/>
                  <a:pt x="617220" y="634122"/>
                </a:cubicBezTo>
                <a:cubicBezTo>
                  <a:pt x="611873" y="624766"/>
                  <a:pt x="603129" y="617526"/>
                  <a:pt x="594360" y="611262"/>
                </a:cubicBezTo>
                <a:cubicBezTo>
                  <a:pt x="577882" y="599492"/>
                  <a:pt x="559675" y="594620"/>
                  <a:pt x="541020" y="588402"/>
                </a:cubicBezTo>
                <a:cubicBezTo>
                  <a:pt x="533400" y="580782"/>
                  <a:pt x="526439" y="572441"/>
                  <a:pt x="518160" y="565542"/>
                </a:cubicBezTo>
                <a:cubicBezTo>
                  <a:pt x="511125" y="559679"/>
                  <a:pt x="501776" y="556778"/>
                  <a:pt x="495300" y="550302"/>
                </a:cubicBezTo>
                <a:cubicBezTo>
                  <a:pt x="431064" y="486066"/>
                  <a:pt x="522020" y="566557"/>
                  <a:pt x="472440" y="504582"/>
                </a:cubicBezTo>
                <a:cubicBezTo>
                  <a:pt x="466719" y="497431"/>
                  <a:pt x="457200" y="494422"/>
                  <a:pt x="449580" y="489342"/>
                </a:cubicBezTo>
                <a:cubicBezTo>
                  <a:pt x="444500" y="481722"/>
                  <a:pt x="441491" y="472203"/>
                  <a:pt x="434340" y="466482"/>
                </a:cubicBezTo>
                <a:cubicBezTo>
                  <a:pt x="428068" y="461464"/>
                  <a:pt x="418664" y="462454"/>
                  <a:pt x="411480" y="458862"/>
                </a:cubicBezTo>
                <a:cubicBezTo>
                  <a:pt x="403289" y="454766"/>
                  <a:pt x="396811" y="447718"/>
                  <a:pt x="388620" y="443622"/>
                </a:cubicBezTo>
                <a:cubicBezTo>
                  <a:pt x="381436" y="440030"/>
                  <a:pt x="372944" y="439594"/>
                  <a:pt x="365760" y="436002"/>
                </a:cubicBezTo>
                <a:cubicBezTo>
                  <a:pt x="337381" y="421813"/>
                  <a:pt x="345319" y="418968"/>
                  <a:pt x="320040" y="397902"/>
                </a:cubicBezTo>
                <a:cubicBezTo>
                  <a:pt x="313005" y="392039"/>
                  <a:pt x="304800" y="387742"/>
                  <a:pt x="297180" y="382662"/>
                </a:cubicBezTo>
                <a:cubicBezTo>
                  <a:pt x="261620" y="329322"/>
                  <a:pt x="281940" y="347102"/>
                  <a:pt x="243840" y="321702"/>
                </a:cubicBezTo>
                <a:lnTo>
                  <a:pt x="198120" y="253122"/>
                </a:lnTo>
                <a:cubicBezTo>
                  <a:pt x="193040" y="245502"/>
                  <a:pt x="185776" y="238950"/>
                  <a:pt x="182880" y="230262"/>
                </a:cubicBezTo>
                <a:cubicBezTo>
                  <a:pt x="169468" y="190026"/>
                  <a:pt x="179715" y="214085"/>
                  <a:pt x="144780" y="161682"/>
                </a:cubicBezTo>
                <a:cubicBezTo>
                  <a:pt x="129795" y="139205"/>
                  <a:pt x="128682" y="134297"/>
                  <a:pt x="106680" y="115962"/>
                </a:cubicBezTo>
                <a:cubicBezTo>
                  <a:pt x="99645" y="110099"/>
                  <a:pt x="91440" y="105802"/>
                  <a:pt x="83820" y="100722"/>
                </a:cubicBezTo>
                <a:cubicBezTo>
                  <a:pt x="74504" y="82089"/>
                  <a:pt x="66803" y="63538"/>
                  <a:pt x="53340" y="47382"/>
                </a:cubicBezTo>
                <a:cubicBezTo>
                  <a:pt x="46441" y="39103"/>
                  <a:pt x="38100" y="32142"/>
                  <a:pt x="30480" y="24522"/>
                </a:cubicBezTo>
                <a:cubicBezTo>
                  <a:pt x="27940" y="16902"/>
                  <a:pt x="22860" y="-6370"/>
                  <a:pt x="22860" y="1662"/>
                </a:cubicBezTo>
                <a:cubicBezTo>
                  <a:pt x="22860" y="27189"/>
                  <a:pt x="28360" y="52423"/>
                  <a:pt x="30480" y="77862"/>
                </a:cubicBezTo>
                <a:cubicBezTo>
                  <a:pt x="33441" y="113389"/>
                  <a:pt x="34163" y="149109"/>
                  <a:pt x="38100" y="184542"/>
                </a:cubicBezTo>
                <a:cubicBezTo>
                  <a:pt x="39695" y="198894"/>
                  <a:pt x="48524" y="223433"/>
                  <a:pt x="53340" y="237882"/>
                </a:cubicBezTo>
                <a:cubicBezTo>
                  <a:pt x="55994" y="259111"/>
                  <a:pt x="64374" y="329047"/>
                  <a:pt x="68580" y="352182"/>
                </a:cubicBezTo>
                <a:cubicBezTo>
                  <a:pt x="70453" y="362486"/>
                  <a:pt x="73660" y="372502"/>
                  <a:pt x="76200" y="382662"/>
                </a:cubicBezTo>
                <a:cubicBezTo>
                  <a:pt x="73660" y="458862"/>
                  <a:pt x="73192" y="535159"/>
                  <a:pt x="68580" y="611262"/>
                </a:cubicBezTo>
                <a:cubicBezTo>
                  <a:pt x="68094" y="619279"/>
                  <a:pt x="62535" y="626246"/>
                  <a:pt x="60960" y="634122"/>
                </a:cubicBezTo>
                <a:cubicBezTo>
                  <a:pt x="57438" y="651734"/>
                  <a:pt x="56293" y="669746"/>
                  <a:pt x="53340" y="687462"/>
                </a:cubicBezTo>
                <a:cubicBezTo>
                  <a:pt x="51211" y="700237"/>
                  <a:pt x="48037" y="712819"/>
                  <a:pt x="45720" y="725562"/>
                </a:cubicBezTo>
                <a:cubicBezTo>
                  <a:pt x="42956" y="740763"/>
                  <a:pt x="40640" y="756042"/>
                  <a:pt x="38100" y="771282"/>
                </a:cubicBezTo>
                <a:cubicBezTo>
                  <a:pt x="35560" y="872882"/>
                  <a:pt x="34801" y="974542"/>
                  <a:pt x="30480" y="1076082"/>
                </a:cubicBezTo>
                <a:cubicBezTo>
                  <a:pt x="29716" y="1094026"/>
                  <a:pt x="24292" y="1111519"/>
                  <a:pt x="22860" y="1129422"/>
                </a:cubicBezTo>
                <a:cubicBezTo>
                  <a:pt x="19208" y="1175067"/>
                  <a:pt x="18038" y="1220877"/>
                  <a:pt x="15240" y="1266582"/>
                </a:cubicBezTo>
                <a:cubicBezTo>
                  <a:pt x="10418" y="1345338"/>
                  <a:pt x="5080" y="1424062"/>
                  <a:pt x="0" y="1502802"/>
                </a:cubicBezTo>
                <a:cubicBezTo>
                  <a:pt x="2540" y="1571382"/>
                  <a:pt x="1407" y="1640197"/>
                  <a:pt x="7620" y="1708542"/>
                </a:cubicBezTo>
                <a:cubicBezTo>
                  <a:pt x="9074" y="1724540"/>
                  <a:pt x="17780" y="1739022"/>
                  <a:pt x="22860" y="1754262"/>
                </a:cubicBezTo>
                <a:cubicBezTo>
                  <a:pt x="36328" y="1794665"/>
                  <a:pt x="28273" y="1769399"/>
                  <a:pt x="45720" y="1830462"/>
                </a:cubicBezTo>
                <a:cubicBezTo>
                  <a:pt x="57121" y="1921667"/>
                  <a:pt x="76200" y="1946032"/>
                  <a:pt x="91440" y="1967622"/>
                </a:cubicBezTo>
                <a:close/>
              </a:path>
            </a:pathLst>
          </a:custGeom>
          <a:pattFill prst="wdDnDiag">
            <a:fgClr>
              <a:srgbClr val="FF00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76116EF4-B6E9-40A8-8916-34796FB591C9}"/>
              </a:ext>
            </a:extLst>
          </p:cNvPr>
          <p:cNvSpPr txBox="1"/>
          <p:nvPr/>
        </p:nvSpPr>
        <p:spPr>
          <a:xfrm>
            <a:off x="422295" y="523220"/>
            <a:ext cx="84473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kumimoji="1" lang="en-US" altLang="ja-JP" sz="2400" b="1" dirty="0">
                <a:latin typeface="Verdana" panose="020B0604030504040204" pitchFamily="34" charset="0"/>
                <a:ea typeface="Verdana" panose="020B0604030504040204" pitchFamily="34" charset="0"/>
              </a:rPr>
              <a:t>Beckman’s integration means calculating the following yellow area (route 1) &amp; red area (route 2).</a:t>
            </a:r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67C4067A-23EE-418C-8127-1936CD7AF1E0}"/>
              </a:ext>
            </a:extLst>
          </p:cNvPr>
          <p:cNvCxnSpPr/>
          <p:nvPr/>
        </p:nvCxnSpPr>
        <p:spPr>
          <a:xfrm flipV="1">
            <a:off x="6065520" y="2781300"/>
            <a:ext cx="0" cy="268986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321014B2-2567-44C2-B584-02397CDBBACD}"/>
              </a:ext>
            </a:extLst>
          </p:cNvPr>
          <p:cNvCxnSpPr>
            <a:cxnSpLocks/>
            <a:endCxn id="21" idx="31"/>
          </p:cNvCxnSpPr>
          <p:nvPr/>
        </p:nvCxnSpPr>
        <p:spPr>
          <a:xfrm flipV="1">
            <a:off x="5243649" y="3436620"/>
            <a:ext cx="6531" cy="2057400"/>
          </a:xfrm>
          <a:prstGeom prst="line">
            <a:avLst/>
          </a:prstGeom>
          <a:ln w="635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53646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06793" y="251011"/>
            <a:ext cx="29881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>
                <a:latin typeface="Arial" panose="020B0604020202020204" pitchFamily="34" charset="0"/>
                <a:cs typeface="Arial" panose="020B0604020202020204" pitchFamily="34" charset="0"/>
              </a:rPr>
              <a:t>Wardop</a:t>
            </a:r>
            <a:r>
              <a:rPr kumimoji="1"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  <a:r>
              <a:rPr kumimoji="1" lang="en-US" altLang="ja-JP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kumimoji="1"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 principle:</a:t>
            </a:r>
          </a:p>
          <a:p>
            <a:r>
              <a:rPr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sz="2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User Equilibrium</a:t>
            </a:r>
            <a:endParaRPr kumimoji="1" lang="en-US" altLang="ja-JP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直線矢印コネクタ 5"/>
          <p:cNvCxnSpPr/>
          <p:nvPr/>
        </p:nvCxnSpPr>
        <p:spPr>
          <a:xfrm flipH="1" flipV="1">
            <a:off x="4294094" y="475129"/>
            <a:ext cx="8965" cy="276113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/>
          <p:cNvCxnSpPr/>
          <p:nvPr/>
        </p:nvCxnSpPr>
        <p:spPr>
          <a:xfrm flipH="1" flipV="1">
            <a:off x="8256493" y="484090"/>
            <a:ext cx="8965" cy="276113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>
          <a:xfrm>
            <a:off x="4303059" y="3236259"/>
            <a:ext cx="396239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184382" y="3711388"/>
            <a:ext cx="28184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Other way to solve:</a:t>
            </a:r>
          </a:p>
          <a:p>
            <a:r>
              <a:rPr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Beckman equation</a:t>
            </a:r>
            <a:endParaRPr kumimoji="1" lang="en-US" altLang="ja-JP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2" name="オブジェクト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1484851"/>
              </p:ext>
            </p:extLst>
          </p:nvPr>
        </p:nvGraphicFramePr>
        <p:xfrm>
          <a:off x="1040625" y="1234418"/>
          <a:ext cx="2063700" cy="53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2" name="数式" r:id="rId3" imgW="825480" imgH="215640" progId="Equation.3">
                  <p:embed/>
                </p:oleObj>
              </mc:Choice>
              <mc:Fallback>
                <p:oleObj name="数式" r:id="rId3" imgW="82548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40625" y="1234418"/>
                        <a:ext cx="2063700" cy="53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オブジェクト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3162392"/>
              </p:ext>
            </p:extLst>
          </p:nvPr>
        </p:nvGraphicFramePr>
        <p:xfrm>
          <a:off x="549275" y="4402138"/>
          <a:ext cx="3044825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3" name="数式" r:id="rId5" imgW="1218960" imgH="482400" progId="Equation.3">
                  <p:embed/>
                </p:oleObj>
              </mc:Choice>
              <mc:Fallback>
                <p:oleObj name="数式" r:id="rId5" imgW="1218960" imgH="482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9275" y="4402138"/>
                        <a:ext cx="3044825" cy="1206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直線矢印コネクタ 13"/>
          <p:cNvCxnSpPr/>
          <p:nvPr/>
        </p:nvCxnSpPr>
        <p:spPr>
          <a:xfrm flipH="1" flipV="1">
            <a:off x="4294093" y="3845858"/>
            <a:ext cx="8965" cy="276113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/>
          <p:nvPr/>
        </p:nvCxnSpPr>
        <p:spPr>
          <a:xfrm flipH="1" flipV="1">
            <a:off x="8256492" y="3854819"/>
            <a:ext cx="8965" cy="276113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/>
          <p:nvPr/>
        </p:nvCxnSpPr>
        <p:spPr>
          <a:xfrm>
            <a:off x="4303058" y="6606988"/>
            <a:ext cx="396239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187720" y="2050960"/>
            <a:ext cx="40014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“All routes’ time are same”</a:t>
            </a:r>
          </a:p>
          <a:p>
            <a:r>
              <a:rPr lang="en-US" altLang="ja-JP" sz="2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generally, there are </a:t>
            </a:r>
          </a:p>
          <a:p>
            <a:r>
              <a:rPr lang="en-US" altLang="ja-JP" sz="2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 unlimited number of routes</a:t>
            </a:r>
            <a:endParaRPr kumimoji="1" lang="en-US" altLang="ja-JP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0" y="5693994"/>
            <a:ext cx="43941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It can convert unlimited “</a:t>
            </a:r>
            <a:r>
              <a:rPr kumimoji="1" lang="en-US" altLang="ja-JP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routes</a:t>
            </a:r>
            <a:br>
              <a:rPr kumimoji="1" lang="en-US" altLang="ja-JP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1"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problem” to limited </a:t>
            </a:r>
            <a:br>
              <a:rPr kumimoji="1"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1"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kumimoji="1" lang="en-US" altLang="ja-JP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</a:t>
            </a:r>
            <a:r>
              <a:rPr kumimoji="1"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 problem”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225F6B3A-A4EB-4BEE-8B29-6A2A7CDF5B4E}"/>
                  </a:ext>
                </a:extLst>
              </p:cNvPr>
              <p:cNvSpPr txBox="1"/>
              <p:nvPr/>
            </p:nvSpPr>
            <p:spPr>
              <a:xfrm>
                <a:off x="3461354" y="338554"/>
                <a:ext cx="841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225F6B3A-A4EB-4BEE-8B29-6A2A7CDF5B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1354" y="338554"/>
                <a:ext cx="841704" cy="369332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99724440-3718-489E-90AA-09C84FE974DB}"/>
                  </a:ext>
                </a:extLst>
              </p:cNvPr>
              <p:cNvSpPr txBox="1"/>
              <p:nvPr/>
            </p:nvSpPr>
            <p:spPr>
              <a:xfrm>
                <a:off x="8256492" y="409193"/>
                <a:ext cx="841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99724440-3718-489E-90AA-09C84FE974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6492" y="409193"/>
                <a:ext cx="841704" cy="369332"/>
              </a:xfrm>
              <a:prstGeom prst="rect">
                <a:avLst/>
              </a:prstGeom>
              <a:blipFill>
                <a:blip r:embed="rId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82576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C96A54F4-E291-425D-AC0B-AB249DCE0630}"/>
              </a:ext>
            </a:extLst>
          </p:cNvPr>
          <p:cNvCxnSpPr>
            <a:cxnSpLocks/>
          </p:cNvCxnSpPr>
          <p:nvPr/>
        </p:nvCxnSpPr>
        <p:spPr>
          <a:xfrm>
            <a:off x="7540963" y="2312788"/>
            <a:ext cx="0" cy="402174"/>
          </a:xfrm>
          <a:prstGeom prst="straightConnector1">
            <a:avLst/>
          </a:prstGeom>
          <a:ln w="25400">
            <a:solidFill>
              <a:srgbClr val="0070C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テキスト ボックス 1"/>
          <p:cNvSpPr txBox="1"/>
          <p:nvPr/>
        </p:nvSpPr>
        <p:spPr>
          <a:xfrm>
            <a:off x="296440" y="833717"/>
            <a:ext cx="31005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>
                <a:latin typeface="Arial" panose="020B0604020202020204" pitchFamily="34" charset="0"/>
                <a:cs typeface="Arial" panose="020B0604020202020204" pitchFamily="34" charset="0"/>
              </a:rPr>
              <a:t>Wardop</a:t>
            </a:r>
            <a:r>
              <a:rPr kumimoji="1"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 2</a:t>
            </a:r>
            <a:r>
              <a:rPr kumimoji="1" lang="en-US" altLang="ja-JP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nd</a:t>
            </a:r>
            <a:r>
              <a:rPr kumimoji="1"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 principle:</a:t>
            </a:r>
          </a:p>
          <a:p>
            <a:r>
              <a:rPr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sz="2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System Optimum</a:t>
            </a:r>
            <a:endParaRPr kumimoji="1" lang="en-US" altLang="ja-JP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直線コネクタ 2"/>
          <p:cNvCxnSpPr/>
          <p:nvPr/>
        </p:nvCxnSpPr>
        <p:spPr>
          <a:xfrm flipV="1">
            <a:off x="4155957" y="1367931"/>
            <a:ext cx="451821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/>
          <p:cNvSpPr txBox="1"/>
          <p:nvPr/>
        </p:nvSpPr>
        <p:spPr>
          <a:xfrm>
            <a:off x="4035304" y="259975"/>
            <a:ext cx="4480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Hotelling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Ice cream shops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problem (1929)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直線コネクタ 5"/>
          <p:cNvCxnSpPr/>
          <p:nvPr/>
        </p:nvCxnSpPr>
        <p:spPr>
          <a:xfrm flipV="1">
            <a:off x="4155957" y="2707342"/>
            <a:ext cx="451821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オブジェクト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6689387"/>
              </p:ext>
            </p:extLst>
          </p:nvPr>
        </p:nvGraphicFramePr>
        <p:xfrm>
          <a:off x="159031" y="2931841"/>
          <a:ext cx="3810000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6" name="数式" r:id="rId3" imgW="1523880" imgH="291960" progId="Equation.3">
                  <p:embed/>
                </p:oleObj>
              </mc:Choice>
              <mc:Fallback>
                <p:oleObj name="数式" r:id="rId3" imgW="1523880" imgH="2919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9031" y="2931841"/>
                        <a:ext cx="3810000" cy="730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テキスト ボックス 7"/>
          <p:cNvSpPr txBox="1"/>
          <p:nvPr/>
        </p:nvSpPr>
        <p:spPr>
          <a:xfrm>
            <a:off x="4651080" y="2931841"/>
            <a:ext cx="40230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Minimizing “Total time”</a:t>
            </a:r>
          </a:p>
          <a:p>
            <a:r>
              <a:rPr lang="en-US" altLang="ja-JP" sz="2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Maximize Social Welfare </a:t>
            </a:r>
            <a:endParaRPr kumimoji="1" lang="en-US" altLang="ja-JP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513432" y="4343789"/>
            <a:ext cx="58677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However, solutions of </a:t>
            </a:r>
            <a:r>
              <a:rPr kumimoji="1" lang="en-US" altLang="ja-JP" sz="2400" dirty="0" err="1">
                <a:latin typeface="Arial" panose="020B0604020202020204" pitchFamily="34" charset="0"/>
                <a:cs typeface="Arial" panose="020B0604020202020204" pitchFamily="34" charset="0"/>
              </a:rPr>
              <a:t>Wardrop</a:t>
            </a:r>
            <a:r>
              <a:rPr kumimoji="1"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  <a:r>
              <a:rPr kumimoji="1" lang="en-US" altLang="ja-JP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kumimoji="1"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 and 2</a:t>
            </a:r>
            <a:r>
              <a:rPr kumimoji="1" lang="en-US" altLang="ja-JP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nd</a:t>
            </a:r>
            <a:br>
              <a:rPr kumimoji="1"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1"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are generally different</a:t>
            </a:r>
          </a:p>
          <a:p>
            <a:r>
              <a:rPr lang="en-US" altLang="ja-JP" sz="2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We can not realize “social” optimum</a:t>
            </a:r>
            <a:br>
              <a:rPr lang="en-US" altLang="ja-JP" sz="2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</a:br>
            <a:r>
              <a:rPr lang="en-US" altLang="ja-JP" sz="2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 by User Equilibrium</a:t>
            </a:r>
            <a:endParaRPr kumimoji="1" lang="en-US" altLang="ja-JP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50390F3-6637-48C1-966C-2D9883277480}"/>
              </a:ext>
            </a:extLst>
          </p:cNvPr>
          <p:cNvSpPr/>
          <p:nvPr/>
        </p:nvSpPr>
        <p:spPr>
          <a:xfrm>
            <a:off x="4651080" y="1043940"/>
            <a:ext cx="187620" cy="26706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FF00"/>
                </a:solidFill>
              </a:rPr>
              <a:t>A</a:t>
            </a:r>
            <a:endParaRPr kumimoji="1" lang="ja-JP" altLang="en-US" dirty="0">
              <a:solidFill>
                <a:srgbClr val="FFFF00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80AF7E32-9445-4165-AF75-CC15F1753B02}"/>
              </a:ext>
            </a:extLst>
          </p:cNvPr>
          <p:cNvSpPr/>
          <p:nvPr/>
        </p:nvSpPr>
        <p:spPr>
          <a:xfrm>
            <a:off x="6756434" y="1043940"/>
            <a:ext cx="187620" cy="26706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C000"/>
                </a:solidFill>
              </a:rPr>
              <a:t>B</a:t>
            </a:r>
            <a:endParaRPr kumimoji="1" lang="ja-JP" altLang="en-US" dirty="0">
              <a:solidFill>
                <a:srgbClr val="FFC000"/>
              </a:solidFill>
            </a:endParaRPr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7DE71CF3-5A3B-4E77-9C53-8A119420A626}"/>
              </a:ext>
            </a:extLst>
          </p:cNvPr>
          <p:cNvCxnSpPr/>
          <p:nvPr/>
        </p:nvCxnSpPr>
        <p:spPr>
          <a:xfrm flipV="1">
            <a:off x="4155957" y="2029162"/>
            <a:ext cx="451821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0A793C4F-C29A-4315-80AE-F13EFD11D204}"/>
              </a:ext>
            </a:extLst>
          </p:cNvPr>
          <p:cNvSpPr/>
          <p:nvPr/>
        </p:nvSpPr>
        <p:spPr>
          <a:xfrm>
            <a:off x="6159840" y="1740815"/>
            <a:ext cx="187620" cy="26706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FF00"/>
                </a:solidFill>
              </a:rPr>
              <a:t>A</a:t>
            </a:r>
            <a:endParaRPr kumimoji="1" lang="ja-JP" altLang="en-US" dirty="0">
              <a:solidFill>
                <a:srgbClr val="FFFF00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005EBEF6-5E34-43A5-A7A5-F9EDC5AE4B16}"/>
              </a:ext>
            </a:extLst>
          </p:cNvPr>
          <p:cNvSpPr/>
          <p:nvPr/>
        </p:nvSpPr>
        <p:spPr>
          <a:xfrm>
            <a:off x="6364603" y="1736182"/>
            <a:ext cx="187620" cy="26706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C000"/>
                </a:solidFill>
              </a:rPr>
              <a:t>B</a:t>
            </a:r>
            <a:endParaRPr kumimoji="1" lang="ja-JP" altLang="en-US" dirty="0">
              <a:solidFill>
                <a:srgbClr val="FFC000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FA5810D8-2ADE-44EA-9DB0-F4AB6CBA3C9B}"/>
              </a:ext>
            </a:extLst>
          </p:cNvPr>
          <p:cNvSpPr/>
          <p:nvPr/>
        </p:nvSpPr>
        <p:spPr>
          <a:xfrm>
            <a:off x="7431403" y="2410197"/>
            <a:ext cx="187620" cy="26706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C000"/>
                </a:solidFill>
              </a:rPr>
              <a:t>B</a:t>
            </a:r>
            <a:endParaRPr kumimoji="1" lang="ja-JP" altLang="en-US" dirty="0">
              <a:solidFill>
                <a:srgbClr val="FFC000"/>
              </a:solidFill>
            </a:endParaRP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DBF8CFAE-D137-4EE8-971D-060438C2D5A7}"/>
              </a:ext>
            </a:extLst>
          </p:cNvPr>
          <p:cNvCxnSpPr>
            <a:cxnSpLocks/>
          </p:cNvCxnSpPr>
          <p:nvPr/>
        </p:nvCxnSpPr>
        <p:spPr>
          <a:xfrm>
            <a:off x="6359863" y="2305168"/>
            <a:ext cx="0" cy="402174"/>
          </a:xfrm>
          <a:prstGeom prst="straightConnector1">
            <a:avLst/>
          </a:prstGeom>
          <a:ln w="25400">
            <a:solidFill>
              <a:srgbClr val="0070C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AF0DDC59-3C2D-40A4-A09C-37DD403CBCBA}"/>
              </a:ext>
            </a:extLst>
          </p:cNvPr>
          <p:cNvCxnSpPr>
            <a:cxnSpLocks/>
          </p:cNvCxnSpPr>
          <p:nvPr/>
        </p:nvCxnSpPr>
        <p:spPr>
          <a:xfrm>
            <a:off x="5201623" y="2320408"/>
            <a:ext cx="0" cy="402174"/>
          </a:xfrm>
          <a:prstGeom prst="straightConnector1">
            <a:avLst/>
          </a:prstGeom>
          <a:ln w="25400">
            <a:solidFill>
              <a:srgbClr val="0070C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571E1447-7A66-481D-B6A3-16AC366CB07C}"/>
              </a:ext>
            </a:extLst>
          </p:cNvPr>
          <p:cNvSpPr/>
          <p:nvPr/>
        </p:nvSpPr>
        <p:spPr>
          <a:xfrm>
            <a:off x="5123520" y="2396135"/>
            <a:ext cx="187620" cy="26706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FF00"/>
                </a:solidFill>
              </a:rPr>
              <a:t>A</a:t>
            </a:r>
            <a:endParaRPr kumimoji="1" lang="ja-JP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7195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7.40741E-7 L 0.20851 7.40741E-7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7.40741E-7 L -0.04913 7.40741E-7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6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851 7.40741E-7 L 0.15851 7.40741E-7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3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" grpId="0" animBg="1"/>
      <p:bldP spid="4" grpId="1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オブジェクト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5809667"/>
              </p:ext>
            </p:extLst>
          </p:nvPr>
        </p:nvGraphicFramePr>
        <p:xfrm>
          <a:off x="1576668" y="5128888"/>
          <a:ext cx="555625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" name="数式" r:id="rId3" imgW="2222280" imgH="431640" progId="Equation.3">
                  <p:embed/>
                </p:oleObj>
              </mc:Choice>
              <mc:Fallback>
                <p:oleObj name="数式" r:id="rId3" imgW="222228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76668" y="5128888"/>
                        <a:ext cx="5556250" cy="1079500"/>
                      </a:xfrm>
                      <a:prstGeom prst="rect">
                        <a:avLst/>
                      </a:prstGeom>
                      <a:ln w="25400">
                        <a:solidFill>
                          <a:srgbClr val="00B05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テキスト ボックス 2"/>
          <p:cNvSpPr txBox="1"/>
          <p:nvPr/>
        </p:nvSpPr>
        <p:spPr>
          <a:xfrm>
            <a:off x="502628" y="376517"/>
            <a:ext cx="6226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What’s the differences between 1</a:t>
            </a:r>
            <a:r>
              <a:rPr kumimoji="1" lang="en-US" altLang="ja-JP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kumimoji="1"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 and 2</a:t>
            </a:r>
            <a:r>
              <a:rPr kumimoji="1" lang="en-US" altLang="ja-JP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nd</a:t>
            </a:r>
            <a:r>
              <a:rPr kumimoji="1"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 ?</a:t>
            </a:r>
          </a:p>
        </p:txBody>
      </p:sp>
      <p:graphicFrame>
        <p:nvGraphicFramePr>
          <p:cNvPr id="4" name="オブジェクト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629965"/>
              </p:ext>
            </p:extLst>
          </p:nvPr>
        </p:nvGraphicFramePr>
        <p:xfrm>
          <a:off x="3138366" y="1193396"/>
          <a:ext cx="2063700" cy="53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" name="数式" r:id="rId5" imgW="825480" imgH="215640" progId="Equation.3">
                  <p:embed/>
                </p:oleObj>
              </mc:Choice>
              <mc:Fallback>
                <p:oleObj name="数式" r:id="rId5" imgW="82548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38366" y="1193396"/>
                        <a:ext cx="2063700" cy="539100"/>
                      </a:xfrm>
                      <a:prstGeom prst="rect">
                        <a:avLst/>
                      </a:prstGeom>
                      <a:ln w="25400">
                        <a:solidFill>
                          <a:srgbClr val="00B05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オブジェクト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0924486"/>
              </p:ext>
            </p:extLst>
          </p:nvPr>
        </p:nvGraphicFramePr>
        <p:xfrm>
          <a:off x="847912" y="2324660"/>
          <a:ext cx="8223250" cy="215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" name="数式" r:id="rId7" imgW="3288960" imgH="863280" progId="Equation.3">
                  <p:embed/>
                </p:oleObj>
              </mc:Choice>
              <mc:Fallback>
                <p:oleObj name="数式" r:id="rId7" imgW="3288960" imgH="8632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47912" y="2324660"/>
                        <a:ext cx="8223250" cy="215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18900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F3B1D5E-0ED3-40D8-9FC3-391DDD046EB0}"/>
              </a:ext>
            </a:extLst>
          </p:cNvPr>
          <p:cNvSpPr txBox="1"/>
          <p:nvPr/>
        </p:nvSpPr>
        <p:spPr>
          <a:xfrm>
            <a:off x="422295" y="523220"/>
            <a:ext cx="8447385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8775" indent="-358775">
              <a:spcBef>
                <a:spcPts val="600"/>
              </a:spcBef>
            </a:pPr>
            <a:r>
              <a:rPr kumimoji="1" lang="en-US" altLang="ja-JP" sz="2400" b="1" dirty="0">
                <a:latin typeface="Verdana" panose="020B0604030504040204" pitchFamily="34" charset="0"/>
                <a:ea typeface="Verdana" panose="020B0604030504040204" pitchFamily="34" charset="0"/>
              </a:rPr>
              <a:t>We assume the ideal traffic flow as follows:</a:t>
            </a:r>
            <a:br>
              <a:rPr kumimoji="1" lang="en-US" altLang="ja-JP" sz="2400" b="1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kumimoji="1" lang="en-US" altLang="ja-JP" sz="2400" b="1" dirty="0">
                <a:latin typeface="Verdana" panose="020B0604030504040204" pitchFamily="34" charset="0"/>
                <a:ea typeface="Verdana" panose="020B0604030504040204" pitchFamily="34" charset="0"/>
              </a:rPr>
              <a:t>“No traffic jams”, “No acceleration”, </a:t>
            </a:r>
            <a:br>
              <a:rPr kumimoji="1" lang="en-US" altLang="ja-JP" sz="2400" b="1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kumimoji="1" lang="en-US" altLang="ja-JP" sz="2400" b="1" dirty="0">
                <a:latin typeface="Verdana" panose="020B0604030504040204" pitchFamily="34" charset="0"/>
                <a:ea typeface="Verdana" panose="020B0604030504040204" pitchFamily="34" charset="0"/>
              </a:rPr>
              <a:t>“No curves”</a:t>
            </a:r>
          </a:p>
          <a:p>
            <a:pPr marL="358775" indent="-358775">
              <a:spcBef>
                <a:spcPts val="600"/>
              </a:spcBef>
            </a:pPr>
            <a:endParaRPr kumimoji="1" lang="en-US" altLang="ja-JP" sz="24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58775" indent="-358775">
              <a:spcBef>
                <a:spcPts val="600"/>
              </a:spcBef>
            </a:pPr>
            <a:endParaRPr kumimoji="1" lang="en-US" altLang="ja-JP" sz="24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58775" indent="-358775">
              <a:spcBef>
                <a:spcPts val="600"/>
              </a:spcBef>
            </a:pPr>
            <a:endParaRPr kumimoji="1" lang="en-US" altLang="ja-JP" sz="24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58775" indent="-358775">
              <a:spcBef>
                <a:spcPts val="600"/>
              </a:spcBef>
            </a:pPr>
            <a:endParaRPr kumimoji="1" lang="en-US" altLang="ja-JP" sz="24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58775" indent="-358775">
              <a:spcBef>
                <a:spcPts val="600"/>
              </a:spcBef>
            </a:pPr>
            <a:r>
              <a:rPr kumimoji="1" lang="en-US" altLang="ja-JP" sz="2400" b="1" dirty="0">
                <a:latin typeface="Verdana" panose="020B0604030504040204" pitchFamily="34" charset="0"/>
                <a:ea typeface="HGS創英角ｺﾞｼｯｸUB" panose="020B0900000000000000" pitchFamily="50" charset="-128"/>
              </a:rPr>
              <a:t>This traffic flow is “constant flow”</a:t>
            </a:r>
            <a:r>
              <a:rPr kumimoji="1" lang="ja-JP" altLang="en-US" sz="2400" dirty="0">
                <a:latin typeface="Verdana" panose="020B0604030504040204" pitchFamily="34" charset="0"/>
                <a:ea typeface="HGS創英角ｺﾞｼｯｸUB" panose="020B0900000000000000" pitchFamily="50" charset="-128"/>
              </a:rPr>
              <a:t>（定常流）</a:t>
            </a:r>
            <a:endParaRPr kumimoji="1" lang="en-US" altLang="ja-JP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58775" indent="-358775">
              <a:spcBef>
                <a:spcPts val="600"/>
              </a:spcBef>
            </a:pPr>
            <a:r>
              <a:rPr kumimoji="1" lang="en-US" altLang="ja-JP" sz="2400" b="1" dirty="0">
                <a:latin typeface="Verdana" panose="020B0604030504040204" pitchFamily="34" charset="0"/>
                <a:ea typeface="HGS創英角ｺﾞｼｯｸUB" panose="020B0900000000000000" pitchFamily="50" charset="-128"/>
              </a:rPr>
              <a:t>There are three variables to illustrate this flow</a:t>
            </a:r>
          </a:p>
          <a:p>
            <a:pPr marL="358775" indent="-358775">
              <a:spcBef>
                <a:spcPts val="600"/>
              </a:spcBef>
            </a:pPr>
            <a:endParaRPr kumimoji="1" lang="en-US" altLang="ja-JP" sz="24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58775">
              <a:spcBef>
                <a:spcPts val="600"/>
              </a:spcBef>
              <a:tabLst>
                <a:tab pos="3230563" algn="l"/>
              </a:tabLst>
            </a:pPr>
            <a:r>
              <a:rPr kumimoji="1" lang="en-US" altLang="ja-JP" sz="2400" b="1" dirty="0">
                <a:latin typeface="Verdana" panose="020B0604030504040204" pitchFamily="34" charset="0"/>
                <a:ea typeface="HGS創英角ｺﾞｼｯｸUB" panose="020B0900000000000000" pitchFamily="50" charset="-128"/>
              </a:rPr>
              <a:t>Traffic volume	Q [vehicle/hour]</a:t>
            </a:r>
            <a:endParaRPr kumimoji="1" lang="en-US" altLang="ja-JP" sz="24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58775">
              <a:spcBef>
                <a:spcPts val="600"/>
              </a:spcBef>
              <a:tabLst>
                <a:tab pos="3230563" algn="l"/>
              </a:tabLst>
            </a:pPr>
            <a:r>
              <a:rPr kumimoji="1" lang="en-US" altLang="ja-JP" sz="2400" b="1" dirty="0">
                <a:latin typeface="Verdana" panose="020B0604030504040204" pitchFamily="34" charset="0"/>
                <a:ea typeface="HGS創英角ｺﾞｼｯｸUB" panose="020B0900000000000000" pitchFamily="50" charset="-128"/>
              </a:rPr>
              <a:t>Velocity	</a:t>
            </a:r>
            <a:r>
              <a:rPr kumimoji="1" lang="en-US" altLang="ja-JP" sz="2400" b="1" dirty="0">
                <a:latin typeface="Verdana" panose="020B0604030504040204" pitchFamily="34" charset="0"/>
                <a:ea typeface="Verdana" panose="020B0604030504040204" pitchFamily="34" charset="0"/>
              </a:rPr>
              <a:t>V [km/hour]</a:t>
            </a:r>
          </a:p>
          <a:p>
            <a:pPr marL="358775">
              <a:spcBef>
                <a:spcPts val="600"/>
              </a:spcBef>
              <a:tabLst>
                <a:tab pos="3230563" algn="l"/>
              </a:tabLst>
            </a:pPr>
            <a:r>
              <a:rPr kumimoji="1" lang="en-US" altLang="ja-JP" sz="2400" b="1" dirty="0">
                <a:latin typeface="Verdana" panose="020B0604030504040204" pitchFamily="34" charset="0"/>
                <a:ea typeface="HGS創英角ｺﾞｼｯｸUB" panose="020B0900000000000000" pitchFamily="50" charset="-128"/>
              </a:rPr>
              <a:t>Density	K [vehicle/km]</a:t>
            </a:r>
            <a:endParaRPr kumimoji="1" lang="en-US" altLang="ja-JP" sz="24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F9021B2-8F32-490F-854F-6C7CA6C59FA6}"/>
              </a:ext>
            </a:extLst>
          </p:cNvPr>
          <p:cNvSpPr txBox="1"/>
          <p:nvPr/>
        </p:nvSpPr>
        <p:spPr>
          <a:xfrm>
            <a:off x="4461308" y="0"/>
            <a:ext cx="4682692" cy="523220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pPr algn="r">
              <a:spcBef>
                <a:spcPts val="600"/>
              </a:spcBef>
            </a:pPr>
            <a:r>
              <a:rPr kumimoji="1" lang="en-US" altLang="ja-JP" sz="2800" dirty="0">
                <a:solidFill>
                  <a:srgbClr val="FFFF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Part I  Theory of Traffic Flow</a:t>
            </a: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BC7BB658-35AC-473E-ADBC-4B10F01CBE97}"/>
              </a:ext>
            </a:extLst>
          </p:cNvPr>
          <p:cNvCxnSpPr/>
          <p:nvPr/>
        </p:nvCxnSpPr>
        <p:spPr>
          <a:xfrm>
            <a:off x="1333500" y="2011680"/>
            <a:ext cx="605790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9CAF5B8E-960D-42F6-8FCC-4410F9CC24D1}"/>
              </a:ext>
            </a:extLst>
          </p:cNvPr>
          <p:cNvCxnSpPr/>
          <p:nvPr/>
        </p:nvCxnSpPr>
        <p:spPr>
          <a:xfrm>
            <a:off x="1333500" y="3162300"/>
            <a:ext cx="605790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F73F9CA4-1DC2-4D8D-BB4D-FF40D6F4DED6}"/>
              </a:ext>
            </a:extLst>
          </p:cNvPr>
          <p:cNvGrpSpPr/>
          <p:nvPr/>
        </p:nvGrpSpPr>
        <p:grpSpPr>
          <a:xfrm>
            <a:off x="1653540" y="2156460"/>
            <a:ext cx="1188720" cy="266688"/>
            <a:chOff x="1653540" y="4914900"/>
            <a:chExt cx="1188720" cy="266688"/>
          </a:xfrm>
        </p:grpSpPr>
        <p:sp>
          <p:nvSpPr>
            <p:cNvPr id="7" name="四角形: 角を丸くする 6">
              <a:extLst>
                <a:ext uri="{FF2B5EF4-FFF2-40B4-BE49-F238E27FC236}">
                  <a16:creationId xmlns:a16="http://schemas.microsoft.com/office/drawing/2014/main" id="{8C3F9BA6-BDB6-487E-89B7-5AF8201AE165}"/>
                </a:ext>
              </a:extLst>
            </p:cNvPr>
            <p:cNvSpPr/>
            <p:nvPr/>
          </p:nvSpPr>
          <p:spPr>
            <a:xfrm>
              <a:off x="1653540" y="4914900"/>
              <a:ext cx="563880" cy="266688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0" name="直線矢印コネクタ 9">
              <a:extLst>
                <a:ext uri="{FF2B5EF4-FFF2-40B4-BE49-F238E27FC236}">
                  <a16:creationId xmlns:a16="http://schemas.microsoft.com/office/drawing/2014/main" id="{C3012825-44FE-4A96-AFB4-9983F5CC23E6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 flipV="1">
              <a:off x="2217420" y="5048243"/>
              <a:ext cx="624840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6FBECBAE-3B0C-4653-B23A-9A2F6962636F}"/>
              </a:ext>
            </a:extLst>
          </p:cNvPr>
          <p:cNvGrpSpPr/>
          <p:nvPr/>
        </p:nvGrpSpPr>
        <p:grpSpPr>
          <a:xfrm>
            <a:off x="2438400" y="2674620"/>
            <a:ext cx="1188720" cy="266688"/>
            <a:chOff x="1653540" y="4914900"/>
            <a:chExt cx="1188720" cy="266688"/>
          </a:xfrm>
        </p:grpSpPr>
        <p:sp>
          <p:nvSpPr>
            <p:cNvPr id="14" name="四角形: 角を丸くする 13">
              <a:extLst>
                <a:ext uri="{FF2B5EF4-FFF2-40B4-BE49-F238E27FC236}">
                  <a16:creationId xmlns:a16="http://schemas.microsoft.com/office/drawing/2014/main" id="{0BAED91E-4D27-4593-AF8D-89A411F6AD5A}"/>
                </a:ext>
              </a:extLst>
            </p:cNvPr>
            <p:cNvSpPr/>
            <p:nvPr/>
          </p:nvSpPr>
          <p:spPr>
            <a:xfrm>
              <a:off x="1653540" y="4914900"/>
              <a:ext cx="563880" cy="266688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5" name="直線矢印コネクタ 14">
              <a:extLst>
                <a:ext uri="{FF2B5EF4-FFF2-40B4-BE49-F238E27FC236}">
                  <a16:creationId xmlns:a16="http://schemas.microsoft.com/office/drawing/2014/main" id="{CD92F6C5-4152-4860-B12C-1AAAF847BDE2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 flipV="1">
              <a:off x="2217420" y="5048243"/>
              <a:ext cx="624840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80215335-D26D-430F-A114-814B8552D0F7}"/>
              </a:ext>
            </a:extLst>
          </p:cNvPr>
          <p:cNvGrpSpPr/>
          <p:nvPr/>
        </p:nvGrpSpPr>
        <p:grpSpPr>
          <a:xfrm>
            <a:off x="3779520" y="2674620"/>
            <a:ext cx="1188720" cy="266688"/>
            <a:chOff x="1653540" y="4914900"/>
            <a:chExt cx="1188720" cy="266688"/>
          </a:xfrm>
        </p:grpSpPr>
        <p:sp>
          <p:nvSpPr>
            <p:cNvPr id="17" name="四角形: 角を丸くする 16">
              <a:extLst>
                <a:ext uri="{FF2B5EF4-FFF2-40B4-BE49-F238E27FC236}">
                  <a16:creationId xmlns:a16="http://schemas.microsoft.com/office/drawing/2014/main" id="{3CA041D9-7810-47B5-8B7E-952B28DA6407}"/>
                </a:ext>
              </a:extLst>
            </p:cNvPr>
            <p:cNvSpPr/>
            <p:nvPr/>
          </p:nvSpPr>
          <p:spPr>
            <a:xfrm>
              <a:off x="1653540" y="4914900"/>
              <a:ext cx="563880" cy="266688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8" name="直線矢印コネクタ 17">
              <a:extLst>
                <a:ext uri="{FF2B5EF4-FFF2-40B4-BE49-F238E27FC236}">
                  <a16:creationId xmlns:a16="http://schemas.microsoft.com/office/drawing/2014/main" id="{90140B64-F890-4B83-8425-E8E68844D17C}"/>
                </a:ext>
              </a:extLst>
            </p:cNvPr>
            <p:cNvCxnSpPr>
              <a:cxnSpLocks/>
              <a:stCxn id="17" idx="3"/>
            </p:cNvCxnSpPr>
            <p:nvPr/>
          </p:nvCxnSpPr>
          <p:spPr>
            <a:xfrm flipV="1">
              <a:off x="2217420" y="5048243"/>
              <a:ext cx="624840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47323792-F0F2-4BFC-891F-3789A6BFDF59}"/>
              </a:ext>
            </a:extLst>
          </p:cNvPr>
          <p:cNvGrpSpPr/>
          <p:nvPr/>
        </p:nvGrpSpPr>
        <p:grpSpPr>
          <a:xfrm>
            <a:off x="4099560" y="2171700"/>
            <a:ext cx="1188720" cy="266688"/>
            <a:chOff x="1653540" y="4914900"/>
            <a:chExt cx="1188720" cy="266688"/>
          </a:xfrm>
        </p:grpSpPr>
        <p:sp>
          <p:nvSpPr>
            <p:cNvPr id="20" name="四角形: 角を丸くする 19">
              <a:extLst>
                <a:ext uri="{FF2B5EF4-FFF2-40B4-BE49-F238E27FC236}">
                  <a16:creationId xmlns:a16="http://schemas.microsoft.com/office/drawing/2014/main" id="{6F0D88CA-8A03-4B73-9BA5-BEC1166C89BC}"/>
                </a:ext>
              </a:extLst>
            </p:cNvPr>
            <p:cNvSpPr/>
            <p:nvPr/>
          </p:nvSpPr>
          <p:spPr>
            <a:xfrm>
              <a:off x="1653540" y="4914900"/>
              <a:ext cx="563880" cy="266688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1" name="直線矢印コネクタ 20">
              <a:extLst>
                <a:ext uri="{FF2B5EF4-FFF2-40B4-BE49-F238E27FC236}">
                  <a16:creationId xmlns:a16="http://schemas.microsoft.com/office/drawing/2014/main" id="{02BA365F-90C0-49F5-AB78-8925BEC3D097}"/>
                </a:ext>
              </a:extLst>
            </p:cNvPr>
            <p:cNvCxnSpPr>
              <a:cxnSpLocks/>
              <a:stCxn id="20" idx="3"/>
            </p:cNvCxnSpPr>
            <p:nvPr/>
          </p:nvCxnSpPr>
          <p:spPr>
            <a:xfrm flipV="1">
              <a:off x="2217420" y="5048243"/>
              <a:ext cx="624840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C9B092D0-7A32-4092-A78C-AA730EE73E1B}"/>
              </a:ext>
            </a:extLst>
          </p:cNvPr>
          <p:cNvGrpSpPr/>
          <p:nvPr/>
        </p:nvGrpSpPr>
        <p:grpSpPr>
          <a:xfrm>
            <a:off x="5379720" y="2674620"/>
            <a:ext cx="1188720" cy="266688"/>
            <a:chOff x="1653540" y="4914900"/>
            <a:chExt cx="1188720" cy="266688"/>
          </a:xfrm>
        </p:grpSpPr>
        <p:sp>
          <p:nvSpPr>
            <p:cNvPr id="23" name="四角形: 角を丸くする 22">
              <a:extLst>
                <a:ext uri="{FF2B5EF4-FFF2-40B4-BE49-F238E27FC236}">
                  <a16:creationId xmlns:a16="http://schemas.microsoft.com/office/drawing/2014/main" id="{FE541216-B0B2-4A6F-9964-B876AAFD592A}"/>
                </a:ext>
              </a:extLst>
            </p:cNvPr>
            <p:cNvSpPr/>
            <p:nvPr/>
          </p:nvSpPr>
          <p:spPr>
            <a:xfrm>
              <a:off x="1653540" y="4914900"/>
              <a:ext cx="563880" cy="266688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4" name="直線矢印コネクタ 23">
              <a:extLst>
                <a:ext uri="{FF2B5EF4-FFF2-40B4-BE49-F238E27FC236}">
                  <a16:creationId xmlns:a16="http://schemas.microsoft.com/office/drawing/2014/main" id="{96AADEAE-CF7A-41CB-949F-EC39BF825653}"/>
                </a:ext>
              </a:extLst>
            </p:cNvPr>
            <p:cNvCxnSpPr>
              <a:cxnSpLocks/>
              <a:stCxn id="23" idx="3"/>
            </p:cNvCxnSpPr>
            <p:nvPr/>
          </p:nvCxnSpPr>
          <p:spPr>
            <a:xfrm flipV="1">
              <a:off x="2217420" y="5048243"/>
              <a:ext cx="624840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A70780E1-0950-4004-9B46-A94B38DCD104}"/>
              </a:ext>
            </a:extLst>
          </p:cNvPr>
          <p:cNvGrpSpPr/>
          <p:nvPr/>
        </p:nvGrpSpPr>
        <p:grpSpPr>
          <a:xfrm>
            <a:off x="5928360" y="2171700"/>
            <a:ext cx="1188720" cy="266688"/>
            <a:chOff x="1653540" y="4914900"/>
            <a:chExt cx="1188720" cy="266688"/>
          </a:xfrm>
        </p:grpSpPr>
        <p:sp>
          <p:nvSpPr>
            <p:cNvPr id="26" name="四角形: 角を丸くする 25">
              <a:extLst>
                <a:ext uri="{FF2B5EF4-FFF2-40B4-BE49-F238E27FC236}">
                  <a16:creationId xmlns:a16="http://schemas.microsoft.com/office/drawing/2014/main" id="{B4271E36-84E7-4175-9386-0F5286EB34AD}"/>
                </a:ext>
              </a:extLst>
            </p:cNvPr>
            <p:cNvSpPr/>
            <p:nvPr/>
          </p:nvSpPr>
          <p:spPr>
            <a:xfrm>
              <a:off x="1653540" y="4914900"/>
              <a:ext cx="563880" cy="266688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7" name="直線矢印コネクタ 26">
              <a:extLst>
                <a:ext uri="{FF2B5EF4-FFF2-40B4-BE49-F238E27FC236}">
                  <a16:creationId xmlns:a16="http://schemas.microsoft.com/office/drawing/2014/main" id="{8B07A8C9-BD94-48AE-B759-D6021BA961F3}"/>
                </a:ext>
              </a:extLst>
            </p:cNvPr>
            <p:cNvCxnSpPr>
              <a:cxnSpLocks/>
              <a:stCxn id="26" idx="3"/>
            </p:cNvCxnSpPr>
            <p:nvPr/>
          </p:nvCxnSpPr>
          <p:spPr>
            <a:xfrm flipV="1">
              <a:off x="2217420" y="5048243"/>
              <a:ext cx="624840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A3FAA79C-BE43-4111-98F9-85E286C9ECDF}"/>
              </a:ext>
            </a:extLst>
          </p:cNvPr>
          <p:cNvCxnSpPr/>
          <p:nvPr/>
        </p:nvCxnSpPr>
        <p:spPr>
          <a:xfrm>
            <a:off x="1554480" y="1844040"/>
            <a:ext cx="0" cy="1485037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675439E8-C0D3-4E36-8070-B1FE0A37AF06}"/>
              </a:ext>
            </a:extLst>
          </p:cNvPr>
          <p:cNvCxnSpPr/>
          <p:nvPr/>
        </p:nvCxnSpPr>
        <p:spPr>
          <a:xfrm>
            <a:off x="7185660" y="1844040"/>
            <a:ext cx="0" cy="1485037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543300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矢印コネクタ 1"/>
          <p:cNvCxnSpPr/>
          <p:nvPr/>
        </p:nvCxnSpPr>
        <p:spPr>
          <a:xfrm flipH="1" flipV="1">
            <a:off x="1013012" y="502023"/>
            <a:ext cx="8964" cy="544157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/>
          <p:cNvCxnSpPr/>
          <p:nvPr/>
        </p:nvCxnSpPr>
        <p:spPr>
          <a:xfrm>
            <a:off x="1021976" y="5943599"/>
            <a:ext cx="683110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/>
          <p:cNvCxnSpPr/>
          <p:nvPr/>
        </p:nvCxnSpPr>
        <p:spPr>
          <a:xfrm flipH="1" flipV="1">
            <a:off x="7844119" y="502022"/>
            <a:ext cx="8964" cy="544157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オブジェクト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1463554"/>
              </p:ext>
            </p:extLst>
          </p:nvPr>
        </p:nvGraphicFramePr>
        <p:xfrm>
          <a:off x="75174" y="502022"/>
          <a:ext cx="857250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2" name="数式" r:id="rId3" imgW="342720" imgH="215640" progId="Equation.3">
                  <p:embed/>
                </p:oleObj>
              </mc:Choice>
              <mc:Fallback>
                <p:oleObj name="数式" r:id="rId3" imgW="34272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174" y="502022"/>
                        <a:ext cx="857250" cy="538163"/>
                      </a:xfrm>
                      <a:prstGeom prst="rect">
                        <a:avLst/>
                      </a:prstGeom>
                      <a:ln w="254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オブジェクト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5623586"/>
              </p:ext>
            </p:extLst>
          </p:nvPr>
        </p:nvGraphicFramePr>
        <p:xfrm>
          <a:off x="7886700" y="565150"/>
          <a:ext cx="952500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3" name="数式" r:id="rId5" imgW="380880" imgH="215640" progId="Equation.3">
                  <p:embed/>
                </p:oleObj>
              </mc:Choice>
              <mc:Fallback>
                <p:oleObj name="数式" r:id="rId5" imgW="38088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886700" y="565150"/>
                        <a:ext cx="952500" cy="538163"/>
                      </a:xfrm>
                      <a:prstGeom prst="rect">
                        <a:avLst/>
                      </a:prstGeom>
                      <a:ln w="254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直線コネクタ 10"/>
          <p:cNvCxnSpPr>
            <a:cxnSpLocks/>
          </p:cNvCxnSpPr>
          <p:nvPr/>
        </p:nvCxnSpPr>
        <p:spPr>
          <a:xfrm flipV="1">
            <a:off x="1021976" y="3222810"/>
            <a:ext cx="6369424" cy="15464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/>
          <p:cNvCxnSpPr/>
          <p:nvPr/>
        </p:nvCxnSpPr>
        <p:spPr>
          <a:xfrm>
            <a:off x="1219200" y="1344706"/>
            <a:ext cx="6624919" cy="306592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5E92EDEC-F28C-435B-B88C-AF37BD84366C}"/>
              </a:ext>
            </a:extLst>
          </p:cNvPr>
          <p:cNvCxnSpPr>
            <a:cxnSpLocks/>
          </p:cNvCxnSpPr>
          <p:nvPr/>
        </p:nvCxnSpPr>
        <p:spPr>
          <a:xfrm flipV="1">
            <a:off x="1021976" y="2446020"/>
            <a:ext cx="6277984" cy="232320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4350DBCA-820D-4643-AEAA-6FE9AD488761}"/>
              </a:ext>
            </a:extLst>
          </p:cNvPr>
          <p:cNvCxnSpPr>
            <a:cxnSpLocks/>
          </p:cNvCxnSpPr>
          <p:nvPr/>
        </p:nvCxnSpPr>
        <p:spPr>
          <a:xfrm>
            <a:off x="1210236" y="80011"/>
            <a:ext cx="6544238" cy="4250615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8E5466FC-76FA-4E79-A590-14A4E38E1006}"/>
              </a:ext>
            </a:extLst>
          </p:cNvPr>
          <p:cNvCxnSpPr/>
          <p:nvPr/>
        </p:nvCxnSpPr>
        <p:spPr>
          <a:xfrm>
            <a:off x="6012180" y="3597424"/>
            <a:ext cx="0" cy="2339451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5889F8C2-40BD-49B8-A4D9-12A5B73452C7}"/>
              </a:ext>
            </a:extLst>
          </p:cNvPr>
          <p:cNvCxnSpPr>
            <a:cxnSpLocks/>
          </p:cNvCxnSpPr>
          <p:nvPr/>
        </p:nvCxnSpPr>
        <p:spPr>
          <a:xfrm>
            <a:off x="5753100" y="3041164"/>
            <a:ext cx="0" cy="2895711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46497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/>
              <p:cNvSpPr txBox="1"/>
              <p:nvPr/>
            </p:nvSpPr>
            <p:spPr>
              <a:xfrm>
                <a:off x="502628" y="376517"/>
                <a:ext cx="8328952" cy="4893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How to realize “Social welfare maximization solution”</a:t>
                </a:r>
              </a:p>
              <a:p>
                <a:endParaRPr lang="en-US" altLang="ja-JP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kumimoji="1" lang="en-US" altLang="ja-JP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Instead of “travel time”, “generalized cost” is introduced.</a:t>
                </a:r>
              </a:p>
              <a:p>
                <a:endParaRPr lang="en-US" altLang="ja-JP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kumimoji="1" lang="en-US" altLang="ja-JP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Generalized cost : 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𝐺𝐶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𝑉𝑂𝑇</m:t>
                    </m:r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kumimoji="1" lang="ja-JP" alt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𝜔</m:t>
                        </m:r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𝑇𝑖𝑚𝑒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𝐶𝑜𝑠𝑡</m:t>
                    </m:r>
                  </m:oMath>
                </a14:m>
                <a:endParaRPr kumimoji="1" lang="en-US" altLang="ja-JP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altLang="ja-JP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kumimoji="1" lang="en-US" altLang="ja-JP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By charging additional fee (Congestion Charge) on a link, we can shift the GC function like as:</a:t>
                </a:r>
              </a:p>
              <a:p>
                <a:endParaRPr lang="en-US" altLang="ja-JP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𝐺</m:t>
                      </m:r>
                      <m:sSup>
                        <m:sSup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′</m:t>
                          </m:r>
                        </m:sup>
                      </m:sSup>
                      <m:r>
                        <a:rPr lang="en-US" altLang="ja-JP" sz="24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𝑉𝑂𝑇</m:t>
                      </m:r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ja-JP" altLang="en-US" sz="24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𝜔</m:t>
                          </m:r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×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𝑇𝑖𝑚𝑒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𝐶𝑜𝑠𝑡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+∆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𝐶𝐶</m:t>
                      </m:r>
                    </m:oMath>
                  </m:oMathPara>
                </a14:m>
                <a:endParaRPr lang="en-US" altLang="ja-JP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altLang="ja-JP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ja-JP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Appropriate 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∆</m:t>
                    </m:r>
                    <m:r>
                      <a:rPr lang="en-US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𝐶𝐶</m:t>
                    </m:r>
                  </m:oMath>
                </a14:m>
                <a:r>
                  <a:rPr lang="en-US" altLang="ja-JP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can equalize 1</a:t>
                </a:r>
                <a:r>
                  <a:rPr lang="en-US" altLang="ja-JP" sz="24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st</a:t>
                </a:r>
                <a:r>
                  <a:rPr lang="en-US" altLang="ja-JP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principle solution to 2</a:t>
                </a:r>
                <a:r>
                  <a:rPr lang="en-US" altLang="ja-JP" sz="24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nd</a:t>
                </a:r>
                <a:r>
                  <a:rPr lang="en-US" altLang="ja-JP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principle solution !</a:t>
                </a:r>
                <a:endParaRPr kumimoji="1" lang="en-US" altLang="ja-JP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テキスト ボックス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628" y="376517"/>
                <a:ext cx="8328952" cy="4893647"/>
              </a:xfrm>
              <a:prstGeom prst="rect">
                <a:avLst/>
              </a:prstGeom>
              <a:blipFill>
                <a:blip r:embed="rId2"/>
                <a:stretch>
                  <a:fillRect l="-1097" t="-872" b="-199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9059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矢印コネクタ 1"/>
          <p:cNvCxnSpPr/>
          <p:nvPr/>
        </p:nvCxnSpPr>
        <p:spPr>
          <a:xfrm flipH="1" flipV="1">
            <a:off x="1013012" y="502023"/>
            <a:ext cx="8964" cy="544157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/>
          <p:cNvCxnSpPr/>
          <p:nvPr/>
        </p:nvCxnSpPr>
        <p:spPr>
          <a:xfrm>
            <a:off x="1021976" y="5943599"/>
            <a:ext cx="683110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/>
          <p:cNvCxnSpPr/>
          <p:nvPr/>
        </p:nvCxnSpPr>
        <p:spPr>
          <a:xfrm flipH="1" flipV="1">
            <a:off x="7844119" y="502022"/>
            <a:ext cx="8964" cy="544157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オブジェクト 7"/>
              <p:cNvSpPr txBox="1"/>
              <p:nvPr/>
            </p:nvSpPr>
            <p:spPr>
              <a:xfrm>
                <a:off x="65649" y="80011"/>
                <a:ext cx="1045978" cy="656588"/>
              </a:xfrm>
              <a:prstGeom prst="rect">
                <a:avLst/>
              </a:prstGeom>
              <a:ln w="25400"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ja-JP" alt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𝐺𝐶</m:t>
                          </m:r>
                        </m:e>
                        <m:sub>
                          <m:r>
                            <a:rPr lang="ja-JP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ja-JP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ja-JP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ja-JP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8" name="オブジェクト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49" y="80011"/>
                <a:ext cx="1045978" cy="656588"/>
              </a:xfrm>
              <a:prstGeom prst="rect">
                <a:avLst/>
              </a:prstGeom>
              <a:blipFill>
                <a:blip r:embed="rId2"/>
                <a:stretch>
                  <a:fillRect l="-1754" r="-6433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コネクタ 10"/>
          <p:cNvCxnSpPr>
            <a:cxnSpLocks/>
          </p:cNvCxnSpPr>
          <p:nvPr/>
        </p:nvCxnSpPr>
        <p:spPr>
          <a:xfrm flipV="1">
            <a:off x="1021976" y="3222810"/>
            <a:ext cx="6369424" cy="15464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/>
          <p:cNvCxnSpPr/>
          <p:nvPr/>
        </p:nvCxnSpPr>
        <p:spPr>
          <a:xfrm>
            <a:off x="1219200" y="1344706"/>
            <a:ext cx="6624919" cy="306592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5E92EDEC-F28C-435B-B88C-AF37BD84366C}"/>
              </a:ext>
            </a:extLst>
          </p:cNvPr>
          <p:cNvCxnSpPr>
            <a:cxnSpLocks/>
          </p:cNvCxnSpPr>
          <p:nvPr/>
        </p:nvCxnSpPr>
        <p:spPr>
          <a:xfrm flipV="1">
            <a:off x="1021976" y="2446020"/>
            <a:ext cx="6277984" cy="232320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4350DBCA-820D-4643-AEAA-6FE9AD488761}"/>
              </a:ext>
            </a:extLst>
          </p:cNvPr>
          <p:cNvCxnSpPr>
            <a:cxnSpLocks/>
          </p:cNvCxnSpPr>
          <p:nvPr/>
        </p:nvCxnSpPr>
        <p:spPr>
          <a:xfrm>
            <a:off x="1210236" y="80011"/>
            <a:ext cx="6633883" cy="433062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8E5466FC-76FA-4E79-A590-14A4E38E1006}"/>
              </a:ext>
            </a:extLst>
          </p:cNvPr>
          <p:cNvCxnSpPr/>
          <p:nvPr/>
        </p:nvCxnSpPr>
        <p:spPr>
          <a:xfrm>
            <a:off x="6012180" y="3597424"/>
            <a:ext cx="0" cy="2339451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5889F8C2-40BD-49B8-A4D9-12A5B73452C7}"/>
              </a:ext>
            </a:extLst>
          </p:cNvPr>
          <p:cNvCxnSpPr>
            <a:cxnSpLocks/>
          </p:cNvCxnSpPr>
          <p:nvPr/>
        </p:nvCxnSpPr>
        <p:spPr>
          <a:xfrm>
            <a:off x="5753100" y="3041164"/>
            <a:ext cx="0" cy="2895711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オブジェクト 7">
                <a:extLst>
                  <a:ext uri="{FF2B5EF4-FFF2-40B4-BE49-F238E27FC236}">
                    <a16:creationId xmlns:a16="http://schemas.microsoft.com/office/drawing/2014/main" id="{398CF554-8F39-476D-B66A-1B462868974C}"/>
                  </a:ext>
                </a:extLst>
              </p:cNvPr>
              <p:cNvSpPr txBox="1"/>
              <p:nvPr/>
            </p:nvSpPr>
            <p:spPr>
              <a:xfrm>
                <a:off x="7662789" y="80011"/>
                <a:ext cx="1045978" cy="656588"/>
              </a:xfrm>
              <a:prstGeom prst="rect">
                <a:avLst/>
              </a:prstGeom>
              <a:ln w="25400"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ja-JP" alt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𝐺𝐶</m:t>
                          </m:r>
                        </m:e>
                        <m:sub>
                          <m:r>
                            <a:rPr lang="en-US" altLang="ja-JP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ja-JP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ja-JP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28" name="オブジェクト 7">
                <a:extLst>
                  <a:ext uri="{FF2B5EF4-FFF2-40B4-BE49-F238E27FC236}">
                    <a16:creationId xmlns:a16="http://schemas.microsoft.com/office/drawing/2014/main" id="{398CF554-8F39-476D-B66A-1B46286897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2789" y="80011"/>
                <a:ext cx="1045978" cy="656588"/>
              </a:xfrm>
              <a:prstGeom prst="rect">
                <a:avLst/>
              </a:prstGeom>
              <a:blipFill>
                <a:blip r:embed="rId3"/>
                <a:stretch>
                  <a:fillRect l="-1163" r="-6977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3705AE85-CBF0-49ED-99C8-FDDE59259CC0}"/>
              </a:ext>
            </a:extLst>
          </p:cNvPr>
          <p:cNvCxnSpPr/>
          <p:nvPr/>
        </p:nvCxnSpPr>
        <p:spPr>
          <a:xfrm flipV="1">
            <a:off x="1021976" y="3230880"/>
            <a:ext cx="6369424" cy="153162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C4DF7C74-6AF3-4A34-82DC-5590418CFA54}"/>
                  </a:ext>
                </a:extLst>
              </p:cNvPr>
              <p:cNvSpPr/>
              <p:nvPr/>
            </p:nvSpPr>
            <p:spPr>
              <a:xfrm>
                <a:off x="7308924" y="2939701"/>
                <a:ext cx="67249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∆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𝐶𝐶</m:t>
                    </m:r>
                  </m:oMath>
                </a14:m>
                <a:r>
                  <a:rPr lang="en-US" altLang="ja-JP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ja-JP" altLang="en-US" dirty="0"/>
              </a:p>
            </p:txBody>
          </p:sp>
        </mc:Choice>
        <mc:Fallback xmlns="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C4DF7C74-6AF3-4A34-82DC-5590418CFA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8924" y="2939701"/>
                <a:ext cx="67249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7660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1.11111E-6 L 5.55556E-7 -0.0226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London congestion charge zone sign">
            <a:extLst>
              <a:ext uri="{FF2B5EF4-FFF2-40B4-BE49-F238E27FC236}">
                <a16:creationId xmlns:a16="http://schemas.microsoft.com/office/drawing/2014/main" id="{B29522DE-7EB1-4FDF-AAD0-194D9B912E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9332" y="507319"/>
            <a:ext cx="3228745" cy="2192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Businesses No Longer Required To Pre Pay Congestion Charge ...">
            <a:extLst>
              <a:ext uri="{FF2B5EF4-FFF2-40B4-BE49-F238E27FC236}">
                <a16:creationId xmlns:a16="http://schemas.microsoft.com/office/drawing/2014/main" id="{67D080A0-EB27-433E-8054-8EAC8EA0D6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8077" y="507319"/>
            <a:ext cx="3294973" cy="2192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Singapore's success in managing congestion | ptc.">
            <a:extLst>
              <a:ext uri="{FF2B5EF4-FFF2-40B4-BE49-F238E27FC236}">
                <a16:creationId xmlns:a16="http://schemas.microsoft.com/office/drawing/2014/main" id="{ACF39484-C778-4434-B617-09ECA1DCCC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057" y="3208387"/>
            <a:ext cx="5851225" cy="3646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8" name="Picture 10" descr="SG ERP for Android - APK Download">
            <a:extLst>
              <a:ext uri="{FF2B5EF4-FFF2-40B4-BE49-F238E27FC236}">
                <a16:creationId xmlns:a16="http://schemas.microsoft.com/office/drawing/2014/main" id="{1BA502BF-110A-469A-9142-693E3330F8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5568" y="3208387"/>
            <a:ext cx="2042160" cy="3646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FEA1FB4-11BB-4C8D-9FA1-68B3B95176E5}"/>
              </a:ext>
            </a:extLst>
          </p:cNvPr>
          <p:cNvSpPr txBox="1"/>
          <p:nvPr/>
        </p:nvSpPr>
        <p:spPr>
          <a:xfrm>
            <a:off x="2870251" y="99241"/>
            <a:ext cx="3403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“Congestion Charge” in London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4EE8A9C-B4DB-41B9-B791-A0EBBC9DFEC4}"/>
              </a:ext>
            </a:extLst>
          </p:cNvPr>
          <p:cNvSpPr txBox="1"/>
          <p:nvPr/>
        </p:nvSpPr>
        <p:spPr>
          <a:xfrm>
            <a:off x="2536827" y="2839055"/>
            <a:ext cx="4070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Electronic 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Road Pricing in Singapore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0027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345183" y="225820"/>
            <a:ext cx="30936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latin typeface="Biondi" panose="02000505030000020004" pitchFamily="2" charset="0"/>
                <a:cs typeface="Arial" panose="020B0604020202020204" pitchFamily="34" charset="0"/>
              </a:rPr>
              <a:t>Home Work: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4754" y="506487"/>
            <a:ext cx="3613057" cy="2513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オブジェクト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2842101"/>
              </p:ext>
            </p:extLst>
          </p:nvPr>
        </p:nvGraphicFramePr>
        <p:xfrm>
          <a:off x="787400" y="1057275"/>
          <a:ext cx="3249613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30" name="数式" r:id="rId4" imgW="1625400" imgH="482400" progId="Equation.3">
                  <p:embed/>
                </p:oleObj>
              </mc:Choice>
              <mc:Fallback>
                <p:oleObj name="数式" r:id="rId4" imgW="1625400" imgH="482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7400" y="1057275"/>
                        <a:ext cx="3249613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オブジェクト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0135780"/>
              </p:ext>
            </p:extLst>
          </p:nvPr>
        </p:nvGraphicFramePr>
        <p:xfrm>
          <a:off x="787400" y="2232995"/>
          <a:ext cx="3859213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31" name="数式" r:id="rId6" imgW="1930320" imgH="482400" progId="Equation.3">
                  <p:embed/>
                </p:oleObj>
              </mc:Choice>
              <mc:Fallback>
                <p:oleObj name="数式" r:id="rId6" imgW="193032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7400" y="2232995"/>
                        <a:ext cx="3859213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オブジェクト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294084"/>
              </p:ext>
            </p:extLst>
          </p:nvPr>
        </p:nvGraphicFramePr>
        <p:xfrm>
          <a:off x="1062225" y="3474757"/>
          <a:ext cx="1778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32" name="数式" r:id="rId8" imgW="888840" imgH="203040" progId="Equation.3">
                  <p:embed/>
                </p:oleObj>
              </mc:Choice>
              <mc:Fallback>
                <p:oleObj name="数式" r:id="rId8" imgW="888840" imgH="203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2225" y="3474757"/>
                        <a:ext cx="17780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オブジェクト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3246650"/>
              </p:ext>
            </p:extLst>
          </p:nvPr>
        </p:nvGraphicFramePr>
        <p:xfrm>
          <a:off x="3198813" y="3475038"/>
          <a:ext cx="1676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33" name="数式" r:id="rId10" imgW="838080" imgH="203040" progId="Equation.3">
                  <p:embed/>
                </p:oleObj>
              </mc:Choice>
              <mc:Fallback>
                <p:oleObj name="数式" r:id="rId10" imgW="8380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8813" y="3475038"/>
                        <a:ext cx="16764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オブジェクト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4802337"/>
              </p:ext>
            </p:extLst>
          </p:nvPr>
        </p:nvGraphicFramePr>
        <p:xfrm>
          <a:off x="1062225" y="4017869"/>
          <a:ext cx="2387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34" name="数式" r:id="rId12" imgW="1193760" imgH="215640" progId="Equation.3">
                  <p:embed/>
                </p:oleObj>
              </mc:Choice>
              <mc:Fallback>
                <p:oleObj name="数式" r:id="rId12" imgW="11937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2225" y="4017869"/>
                        <a:ext cx="23876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オブジェクト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2060187"/>
              </p:ext>
            </p:extLst>
          </p:nvPr>
        </p:nvGraphicFramePr>
        <p:xfrm>
          <a:off x="3833813" y="4017963"/>
          <a:ext cx="2565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35" name="数式" r:id="rId14" imgW="1282680" imgH="215640" progId="Equation.3">
                  <p:embed/>
                </p:oleObj>
              </mc:Choice>
              <mc:Fallback>
                <p:oleObj name="数式" r:id="rId14" imgW="12826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3813" y="4017963"/>
                        <a:ext cx="25654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オブジェクト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5235395"/>
              </p:ext>
            </p:extLst>
          </p:nvPr>
        </p:nvGraphicFramePr>
        <p:xfrm>
          <a:off x="1062225" y="4598988"/>
          <a:ext cx="2184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36" name="数式" r:id="rId16" imgW="1091880" imgH="203040" progId="Equation.3">
                  <p:embed/>
                </p:oleObj>
              </mc:Choice>
              <mc:Fallback>
                <p:oleObj name="数式" r:id="rId16" imgW="10918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2225" y="4598988"/>
                        <a:ext cx="21844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オブジェクト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8282283"/>
              </p:ext>
            </p:extLst>
          </p:nvPr>
        </p:nvGraphicFramePr>
        <p:xfrm>
          <a:off x="3798888" y="4598988"/>
          <a:ext cx="2311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37" name="数式" r:id="rId18" imgW="1155600" imgH="203040" progId="Equation.3">
                  <p:embed/>
                </p:oleObj>
              </mc:Choice>
              <mc:Fallback>
                <p:oleObj name="数式" r:id="rId18" imgW="11556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8888" y="4598988"/>
                        <a:ext cx="23114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オブジェクト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1004398"/>
              </p:ext>
            </p:extLst>
          </p:nvPr>
        </p:nvGraphicFramePr>
        <p:xfrm>
          <a:off x="1265238" y="5303838"/>
          <a:ext cx="3556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38" name="数式" r:id="rId20" imgW="1777680" imgH="215640" progId="Equation.3">
                  <p:embed/>
                </p:oleObj>
              </mc:Choice>
              <mc:Fallback>
                <p:oleObj name="数式" r:id="rId20" imgW="17776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5238" y="5303838"/>
                        <a:ext cx="35560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591584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386087" y="179293"/>
            <a:ext cx="8222654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 indent="-179388"/>
            <a:r>
              <a:rPr kumimoji="1"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Q1: </a:t>
            </a:r>
            <a:r>
              <a:rPr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Under the assumption of </a:t>
            </a:r>
            <a:r>
              <a:rPr lang="en-US" altLang="ja-JP" sz="2400" dirty="0" err="1">
                <a:latin typeface="Arial" panose="020B0604020202020204" pitchFamily="34" charset="0"/>
                <a:cs typeface="Arial" panose="020B0604020202020204" pitchFamily="34" charset="0"/>
              </a:rPr>
              <a:t>Wardrop</a:t>
            </a:r>
            <a:r>
              <a:rPr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  <a:r>
              <a:rPr lang="en-US" altLang="ja-JP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 principle</a:t>
            </a:r>
            <a:br>
              <a:rPr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(User Equilibrium), calculate the following values:</a:t>
            </a:r>
          </a:p>
          <a:p>
            <a:pPr marL="179388"/>
            <a:r>
              <a:rPr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1) traffic volume of each route</a:t>
            </a:r>
          </a:p>
          <a:p>
            <a:pPr marL="179388"/>
            <a:r>
              <a:rPr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2) travel time and generalized cost of each route</a:t>
            </a:r>
          </a:p>
          <a:p>
            <a:pPr marL="179388"/>
            <a:r>
              <a:rPr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3) total generalized cost</a:t>
            </a:r>
          </a:p>
          <a:p>
            <a:endParaRPr kumimoji="1" lang="en-US" altLang="ja-JP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9388" indent="-179388"/>
            <a:r>
              <a:rPr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Q2: Under the assumption of </a:t>
            </a:r>
            <a:r>
              <a:rPr lang="en-US" altLang="ja-JP" sz="2400" dirty="0" err="1">
                <a:latin typeface="Arial" panose="020B0604020202020204" pitchFamily="34" charset="0"/>
                <a:cs typeface="Arial" panose="020B0604020202020204" pitchFamily="34" charset="0"/>
              </a:rPr>
              <a:t>Wardrop</a:t>
            </a:r>
            <a:r>
              <a:rPr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 2</a:t>
            </a:r>
            <a:r>
              <a:rPr lang="en-US" altLang="ja-JP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nd</a:t>
            </a:r>
            <a:r>
              <a:rPr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 principle</a:t>
            </a:r>
            <a:br>
              <a:rPr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(System Optimum), calculate the following values:</a:t>
            </a:r>
          </a:p>
          <a:p>
            <a:pPr marL="179388"/>
            <a:r>
              <a:rPr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1) traffic volume of each route</a:t>
            </a:r>
          </a:p>
          <a:p>
            <a:pPr marL="179388"/>
            <a:r>
              <a:rPr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2) travel time and generalized cost of each route</a:t>
            </a:r>
          </a:p>
          <a:p>
            <a:pPr marL="179388"/>
            <a:r>
              <a:rPr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3) total generalized cost</a:t>
            </a:r>
          </a:p>
          <a:p>
            <a:endParaRPr kumimoji="1" lang="en-US" altLang="ja-JP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9388" indent="-179388"/>
            <a:r>
              <a:rPr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Q3: To maximize social welfare, the toll of route-2 will be</a:t>
            </a:r>
            <a:br>
              <a:rPr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appropriately increased.  Please calculate:</a:t>
            </a:r>
          </a:p>
          <a:p>
            <a:pPr marL="179388"/>
            <a:r>
              <a:rPr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1) increased price (difference)</a:t>
            </a:r>
          </a:p>
          <a:p>
            <a:pPr marL="179388"/>
            <a:r>
              <a:rPr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2) total generalized cost</a:t>
            </a:r>
          </a:p>
          <a:p>
            <a:pPr marL="179388"/>
            <a:r>
              <a:rPr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3) increased toll revenue</a:t>
            </a:r>
            <a:endParaRPr kumimoji="1" lang="en-US" altLang="ja-JP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FA851FD-05CC-464A-882D-8B7DAFFBE6A7}"/>
              </a:ext>
            </a:extLst>
          </p:cNvPr>
          <p:cNvSpPr txBox="1"/>
          <p:nvPr/>
        </p:nvSpPr>
        <p:spPr>
          <a:xfrm>
            <a:off x="4230475" y="6396335"/>
            <a:ext cx="49135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Deadline: August 26</a:t>
            </a:r>
            <a:r>
              <a:rPr kumimoji="1" lang="en-US" altLang="ja-JP" sz="2400" b="1" baseline="300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</a:t>
            </a:r>
            <a:r>
              <a:rPr kumimoji="1" lang="en-US" altLang="ja-JP" sz="24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Wed.</a:t>
            </a:r>
            <a:endParaRPr kumimoji="1" lang="ja-JP" altLang="en-US" sz="2400" b="1" dirty="0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0121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E22D3603-CFE0-46EC-81C7-7286E19B4657}"/>
                  </a:ext>
                </a:extLst>
              </p:cNvPr>
              <p:cNvSpPr txBox="1"/>
              <p:nvPr/>
            </p:nvSpPr>
            <p:spPr>
              <a:xfrm>
                <a:off x="422295" y="523220"/>
                <a:ext cx="8447385" cy="5682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kumimoji="1" lang="en-US" altLang="ja-JP" sz="2400" b="1" dirty="0">
                    <a:latin typeface="Verdana" panose="020B0604030504040204" pitchFamily="34" charset="0"/>
                    <a:ea typeface="HGS創英角ｺﾞｼｯｸUB" panose="020B0900000000000000" pitchFamily="50" charset="-128"/>
                  </a:rPr>
                  <a:t>The following equations are held among the three variables</a:t>
                </a:r>
                <a:endParaRPr kumimoji="1" lang="en-US" altLang="ja-JP" sz="24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>
                  <a:spcBef>
                    <a:spcPts val="600"/>
                  </a:spcBef>
                </a:pPr>
                <a:endParaRPr kumimoji="1" lang="en-US" altLang="ja-JP" sz="24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kumimoji="1" lang="en-US" altLang="ja-JP" sz="2400" b="1" i="1" smtClean="0">
                        <a:latin typeface="Cambria Math" panose="02040503050406030204" pitchFamily="18" charset="0"/>
                        <a:ea typeface="HGS創英角ｺﾞｼｯｸUB" panose="020B0900000000000000" pitchFamily="50" charset="-128"/>
                      </a:rPr>
                      <m:t>𝑸</m:t>
                    </m:r>
                    <m:r>
                      <a:rPr kumimoji="1" lang="en-US" altLang="ja-JP" sz="2400" b="1" i="1" smtClean="0">
                        <a:latin typeface="Cambria Math" panose="02040503050406030204" pitchFamily="18" charset="0"/>
                        <a:ea typeface="HGS創英角ｺﾞｼｯｸUB" panose="020B0900000000000000" pitchFamily="50" charset="-128"/>
                      </a:rPr>
                      <m:t>=</m:t>
                    </m:r>
                    <m:r>
                      <a:rPr kumimoji="1" lang="en-US" altLang="ja-JP" sz="2400" b="1" i="1" smtClean="0">
                        <a:latin typeface="Cambria Math" panose="02040503050406030204" pitchFamily="18" charset="0"/>
                        <a:ea typeface="HGS創英角ｺﾞｼｯｸUB" panose="020B0900000000000000" pitchFamily="50" charset="-128"/>
                      </a:rPr>
                      <m:t>𝑲𝑽</m:t>
                    </m:r>
                  </m:oMath>
                </a14:m>
                <a:r>
                  <a:rPr kumimoji="1" lang="en-US" altLang="ja-JP" sz="24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kumimoji="1" lang="en-US" altLang="ja-JP" sz="2400" b="1" dirty="0">
                    <a:latin typeface="Verdana" panose="020B0604030504040204" pitchFamily="34" charset="0"/>
                    <a:ea typeface="Verdana" panose="020B0604030504040204" pitchFamily="34" charset="0"/>
                    <a:sym typeface="Wingdings" panose="05000000000000000000" pitchFamily="2" charset="2"/>
                  </a:rPr>
                  <a:t> Theorical equation of constant flow</a:t>
                </a:r>
                <a:endParaRPr kumimoji="1" lang="en-US" altLang="ja-JP" sz="24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kumimoji="1" lang="en-US" altLang="ja-JP" sz="2400" b="1" i="1" smtClean="0">
                        <a:latin typeface="Cambria Math" panose="02040503050406030204" pitchFamily="18" charset="0"/>
                        <a:ea typeface="HGS創英角ｺﾞｼｯｸUB" panose="020B0900000000000000" pitchFamily="50" charset="-128"/>
                      </a:rPr>
                      <m:t>𝑲</m:t>
                    </m:r>
                    <m:r>
                      <a:rPr kumimoji="1" lang="en-US" altLang="ja-JP" sz="2400" b="1" i="1" smtClean="0">
                        <a:latin typeface="Cambria Math" panose="02040503050406030204" pitchFamily="18" charset="0"/>
                        <a:ea typeface="HGS創英角ｺﾞｼｯｸUB" panose="020B0900000000000000" pitchFamily="50" charset="-128"/>
                      </a:rPr>
                      <m:t>=−</m:t>
                    </m:r>
                    <m:r>
                      <a:rPr kumimoji="1" lang="en-US" altLang="ja-JP" sz="2400" b="1" i="1" smtClean="0">
                        <a:latin typeface="Cambria Math" panose="02040503050406030204" pitchFamily="18" charset="0"/>
                        <a:ea typeface="HGS創英角ｺﾞｼｯｸUB" panose="020B0900000000000000" pitchFamily="50" charset="-128"/>
                      </a:rPr>
                      <m:t>𝒂𝑽</m:t>
                    </m:r>
                    <m:r>
                      <a:rPr kumimoji="1" lang="en-US" altLang="ja-JP" sz="2400" b="1" i="1" smtClean="0">
                        <a:latin typeface="Cambria Math" panose="02040503050406030204" pitchFamily="18" charset="0"/>
                        <a:ea typeface="HGS創英角ｺﾞｼｯｸUB" panose="020B0900000000000000" pitchFamily="50" charset="-128"/>
                      </a:rPr>
                      <m:t>+</m:t>
                    </m:r>
                    <m:r>
                      <a:rPr kumimoji="1" lang="en-US" altLang="ja-JP" sz="2400" b="1" i="1" smtClean="0">
                        <a:latin typeface="Cambria Math" panose="02040503050406030204" pitchFamily="18" charset="0"/>
                        <a:ea typeface="HGS創英角ｺﾞｼｯｸUB" panose="020B0900000000000000" pitchFamily="50" charset="-128"/>
                      </a:rPr>
                      <m:t>𝒃</m:t>
                    </m:r>
                  </m:oMath>
                </a14:m>
                <a:r>
                  <a:rPr kumimoji="1" lang="en-US" altLang="ja-JP" sz="24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kumimoji="1" lang="en-US" altLang="ja-JP" sz="2400" b="1" dirty="0">
                    <a:latin typeface="Verdana" panose="020B0604030504040204" pitchFamily="34" charset="0"/>
                    <a:ea typeface="Verdana" panose="020B0604030504040204" pitchFamily="34" charset="0"/>
                    <a:sym typeface="Wingdings" panose="05000000000000000000" pitchFamily="2" charset="2"/>
                  </a:rPr>
                  <a:t> Experimental equation  why ?</a:t>
                </a:r>
                <a:endParaRPr kumimoji="1" lang="en-US" altLang="ja-JP" sz="24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>
                  <a:spcBef>
                    <a:spcPts val="600"/>
                  </a:spcBef>
                </a:pPr>
                <a:endParaRPr kumimoji="1" lang="en-US" altLang="ja-JP" sz="2400" b="1" dirty="0">
                  <a:latin typeface="Verdana" panose="020B0604030504040204" pitchFamily="34" charset="0"/>
                  <a:ea typeface="HGS創英角ｺﾞｼｯｸUB" panose="020B0900000000000000" pitchFamily="50" charset="-128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altLang="ja-JP" sz="2400" b="1" dirty="0">
                    <a:latin typeface="Verdana" panose="020B0604030504040204" pitchFamily="34" charset="0"/>
                    <a:ea typeface="HGS創英角ｺﾞｼｯｸUB" panose="020B0900000000000000" pitchFamily="50" charset="-128"/>
                  </a:rPr>
                  <a:t>By using the two equation, </a:t>
                </a:r>
                <a:r>
                  <a:rPr lang="en-US" altLang="ja-JP" sz="2400" b="1">
                    <a:latin typeface="Verdana" panose="020B0604030504040204" pitchFamily="34" charset="0"/>
                    <a:ea typeface="HGS創英角ｺﾞｼｯｸUB" panose="020B0900000000000000" pitchFamily="50" charset="-128"/>
                  </a:rPr>
                  <a:t>we can </a:t>
                </a:r>
                <a:r>
                  <a:rPr lang="en-US" altLang="ja-JP" sz="2400" b="1" dirty="0">
                    <a:latin typeface="Verdana" panose="020B0604030504040204" pitchFamily="34" charset="0"/>
                    <a:ea typeface="HGS創英角ｺﾞｼｯｸUB" panose="020B0900000000000000" pitchFamily="50" charset="-128"/>
                  </a:rPr>
                  <a:t>derive…</a:t>
                </a:r>
                <a:endParaRPr kumimoji="1" lang="en-US" altLang="ja-JP" sz="24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1" i="1" smtClean="0">
                          <a:latin typeface="Cambria Math" panose="02040503050406030204" pitchFamily="18" charset="0"/>
                          <a:ea typeface="HGS創英角ｺﾞｼｯｸUB" panose="020B0900000000000000" pitchFamily="50" charset="-128"/>
                        </a:rPr>
                        <m:t>𝑸</m:t>
                      </m:r>
                      <m:r>
                        <a:rPr kumimoji="1" lang="en-US" altLang="ja-JP" sz="2400" b="1" i="1" smtClean="0">
                          <a:latin typeface="Cambria Math" panose="02040503050406030204" pitchFamily="18" charset="0"/>
                          <a:ea typeface="HGS創英角ｺﾞｼｯｸUB" panose="020B0900000000000000" pitchFamily="50" charset="-128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2400" b="1" i="1" smtClean="0">
                              <a:latin typeface="Cambria Math" panose="02040503050406030204" pitchFamily="18" charset="0"/>
                              <a:ea typeface="HGS創英角ｺﾞｼｯｸUB" panose="020B0900000000000000" pitchFamily="50" charset="-128"/>
                            </a:rPr>
                          </m:ctrlPr>
                        </m:dPr>
                        <m:e>
                          <m:r>
                            <a:rPr kumimoji="1" lang="en-US" altLang="ja-JP" sz="2400" b="1" i="1" smtClean="0">
                              <a:latin typeface="Cambria Math" panose="02040503050406030204" pitchFamily="18" charset="0"/>
                              <a:ea typeface="HGS創英角ｺﾞｼｯｸUB" panose="020B0900000000000000" pitchFamily="50" charset="-128"/>
                            </a:rPr>
                            <m:t>−</m:t>
                          </m:r>
                          <m:r>
                            <a:rPr kumimoji="1" lang="en-US" altLang="ja-JP" sz="2400" b="1" i="1" smtClean="0">
                              <a:latin typeface="Cambria Math" panose="02040503050406030204" pitchFamily="18" charset="0"/>
                              <a:ea typeface="HGS創英角ｺﾞｼｯｸUB" panose="020B0900000000000000" pitchFamily="50" charset="-128"/>
                            </a:rPr>
                            <m:t>𝒂𝑽</m:t>
                          </m:r>
                          <m:r>
                            <a:rPr kumimoji="1" lang="en-US" altLang="ja-JP" sz="2400" b="1" i="1" smtClean="0">
                              <a:latin typeface="Cambria Math" panose="02040503050406030204" pitchFamily="18" charset="0"/>
                              <a:ea typeface="HGS創英角ｺﾞｼｯｸUB" panose="020B0900000000000000" pitchFamily="50" charset="-128"/>
                            </a:rPr>
                            <m:t>+</m:t>
                          </m:r>
                          <m:r>
                            <a:rPr kumimoji="1" lang="en-US" altLang="ja-JP" sz="2400" b="1" i="1" smtClean="0">
                              <a:latin typeface="Cambria Math" panose="02040503050406030204" pitchFamily="18" charset="0"/>
                              <a:ea typeface="HGS創英角ｺﾞｼｯｸUB" panose="020B0900000000000000" pitchFamily="50" charset="-128"/>
                            </a:rPr>
                            <m:t>𝒃</m:t>
                          </m:r>
                        </m:e>
                      </m:d>
                      <m:r>
                        <a:rPr kumimoji="1" lang="en-US" altLang="ja-JP" sz="2400" b="1" i="1" smtClean="0">
                          <a:latin typeface="Cambria Math" panose="02040503050406030204" pitchFamily="18" charset="0"/>
                          <a:ea typeface="HGS創英角ｺﾞｼｯｸUB" panose="020B0900000000000000" pitchFamily="50" charset="-128"/>
                        </a:rPr>
                        <m:t>𝑽</m:t>
                      </m:r>
                      <m:r>
                        <a:rPr kumimoji="1" lang="en-US" altLang="ja-JP" sz="2400" b="1" i="1" smtClean="0">
                          <a:latin typeface="Cambria Math" panose="02040503050406030204" pitchFamily="18" charset="0"/>
                          <a:ea typeface="HGS創英角ｺﾞｼｯｸUB" panose="020B0900000000000000" pitchFamily="50" charset="-128"/>
                        </a:rPr>
                        <m:t>=−</m:t>
                      </m:r>
                      <m:r>
                        <a:rPr kumimoji="1" lang="en-US" altLang="ja-JP" sz="2400" b="1" i="1" smtClean="0">
                          <a:latin typeface="Cambria Math" panose="02040503050406030204" pitchFamily="18" charset="0"/>
                          <a:ea typeface="HGS創英角ｺﾞｼｯｸUB" panose="020B0900000000000000" pitchFamily="50" charset="-128"/>
                        </a:rPr>
                        <m:t>𝒂</m:t>
                      </m:r>
                      <m:sSup>
                        <m:sSupPr>
                          <m:ctrlPr>
                            <a:rPr kumimoji="1" lang="en-US" altLang="ja-JP" sz="2400" b="1" i="1" smtClean="0">
                              <a:latin typeface="Cambria Math" panose="02040503050406030204" pitchFamily="18" charset="0"/>
                              <a:ea typeface="HGS創英角ｺﾞｼｯｸUB" panose="020B0900000000000000" pitchFamily="50" charset="-128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sz="2400" b="1" i="1" smtClean="0">
                                  <a:latin typeface="Cambria Math" panose="02040503050406030204" pitchFamily="18" charset="0"/>
                                  <a:ea typeface="HGS創英角ｺﾞｼｯｸUB" panose="020B0900000000000000" pitchFamily="50" charset="-128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1" i="1" smtClean="0">
                                  <a:latin typeface="Cambria Math" panose="02040503050406030204" pitchFamily="18" charset="0"/>
                                  <a:ea typeface="HGS創英角ｺﾞｼｯｸUB" panose="020B0900000000000000" pitchFamily="50" charset="-128"/>
                                </a:rPr>
                                <m:t>𝑽</m:t>
                              </m:r>
                              <m:r>
                                <a:rPr kumimoji="1" lang="en-US" altLang="ja-JP" sz="2400" b="1" i="1" smtClean="0">
                                  <a:latin typeface="Cambria Math" panose="02040503050406030204" pitchFamily="18" charset="0"/>
                                  <a:ea typeface="HGS創英角ｺﾞｼｯｸUB" panose="020B0900000000000000" pitchFamily="50" charset="-128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kumimoji="1" lang="en-US" altLang="ja-JP" sz="2400" b="1" i="1" smtClean="0">
                                      <a:latin typeface="Cambria Math" panose="02040503050406030204" pitchFamily="18" charset="0"/>
                                      <a:ea typeface="HGS創英角ｺﾞｼｯｸUB" panose="020B0900000000000000" pitchFamily="50" charset="-128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sz="2400" b="1" i="1" smtClean="0">
                                      <a:latin typeface="Cambria Math" panose="02040503050406030204" pitchFamily="18" charset="0"/>
                                      <a:ea typeface="HGS創英角ｺﾞｼｯｸUB" panose="020B0900000000000000" pitchFamily="50" charset="-128"/>
                                    </a:rPr>
                                    <m:t>𝒃</m:t>
                                  </m:r>
                                </m:num>
                                <m:den>
                                  <m:r>
                                    <a:rPr kumimoji="1" lang="en-US" altLang="ja-JP" sz="2400" b="1" i="1" smtClean="0">
                                      <a:latin typeface="Cambria Math" panose="02040503050406030204" pitchFamily="18" charset="0"/>
                                      <a:ea typeface="HGS創英角ｺﾞｼｯｸUB" panose="020B0900000000000000" pitchFamily="50" charset="-128"/>
                                    </a:rPr>
                                    <m:t>𝟐</m:t>
                                  </m:r>
                                  <m:r>
                                    <a:rPr kumimoji="1" lang="en-US" altLang="ja-JP" sz="2400" b="1" i="1" smtClean="0">
                                      <a:latin typeface="Cambria Math" panose="02040503050406030204" pitchFamily="18" charset="0"/>
                                      <a:ea typeface="HGS創英角ｺﾞｼｯｸUB" panose="020B0900000000000000" pitchFamily="50" charset="-128"/>
                                    </a:rPr>
                                    <m:t>𝒂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kumimoji="1" lang="en-US" altLang="ja-JP" sz="2400" b="1" i="1" smtClean="0">
                              <a:latin typeface="Cambria Math" panose="02040503050406030204" pitchFamily="18" charset="0"/>
                              <a:ea typeface="HGS創英角ｺﾞｼｯｸUB" panose="020B0900000000000000" pitchFamily="50" charset="-128"/>
                            </a:rPr>
                            <m:t>𝟐</m:t>
                          </m:r>
                        </m:sup>
                      </m:sSup>
                      <m:r>
                        <a:rPr kumimoji="1" lang="en-US" altLang="ja-JP" sz="2400" b="1" i="1" smtClean="0">
                          <a:latin typeface="Cambria Math" panose="02040503050406030204" pitchFamily="18" charset="0"/>
                          <a:ea typeface="HGS創英角ｺﾞｼｯｸUB" panose="020B0900000000000000" pitchFamily="50" charset="-128"/>
                        </a:rPr>
                        <m:t>+</m:t>
                      </m:r>
                      <m:f>
                        <m:fPr>
                          <m:ctrlPr>
                            <a:rPr kumimoji="1" lang="en-US" altLang="ja-JP" sz="2400" b="1" i="1" smtClean="0">
                              <a:latin typeface="Cambria Math" panose="02040503050406030204" pitchFamily="18" charset="0"/>
                              <a:ea typeface="HGS創英角ｺﾞｼｯｸUB" panose="020B0900000000000000" pitchFamily="50" charset="-128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ja-JP" sz="2400" b="1" i="1" smtClean="0">
                                  <a:latin typeface="Cambria Math" panose="02040503050406030204" pitchFamily="18" charset="0"/>
                                  <a:ea typeface="HGS創英角ｺﾞｼｯｸUB" panose="020B0900000000000000" pitchFamily="50" charset="-128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400" b="1" i="1" smtClean="0">
                                  <a:latin typeface="Cambria Math" panose="02040503050406030204" pitchFamily="18" charset="0"/>
                                  <a:ea typeface="HGS創英角ｺﾞｼｯｸUB" panose="020B0900000000000000" pitchFamily="50" charset="-128"/>
                                </a:rPr>
                                <m:t>𝒃</m:t>
                              </m:r>
                            </m:e>
                            <m:sup>
                              <m:r>
                                <a:rPr kumimoji="1" lang="en-US" altLang="ja-JP" sz="2400" b="1" i="1" smtClean="0">
                                  <a:latin typeface="Cambria Math" panose="02040503050406030204" pitchFamily="18" charset="0"/>
                                  <a:ea typeface="HGS創英角ｺﾞｼｯｸUB" panose="020B0900000000000000" pitchFamily="50" charset="-128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a:rPr kumimoji="1" lang="en-US" altLang="ja-JP" sz="2400" b="1" i="1" smtClean="0">
                              <a:latin typeface="Cambria Math" panose="02040503050406030204" pitchFamily="18" charset="0"/>
                              <a:ea typeface="HGS創英角ｺﾞｼｯｸUB" panose="020B0900000000000000" pitchFamily="50" charset="-128"/>
                            </a:rPr>
                            <m:t>𝟒</m:t>
                          </m:r>
                          <m:r>
                            <a:rPr kumimoji="1" lang="en-US" altLang="ja-JP" sz="2400" b="1" i="1" smtClean="0">
                              <a:latin typeface="Cambria Math" panose="02040503050406030204" pitchFamily="18" charset="0"/>
                              <a:ea typeface="HGS創英角ｺﾞｼｯｸUB" panose="020B0900000000000000" pitchFamily="50" charset="-128"/>
                            </a:rPr>
                            <m:t>𝒂</m:t>
                          </m:r>
                        </m:den>
                      </m:f>
                    </m:oMath>
                  </m:oMathPara>
                </a14:m>
                <a:endParaRPr kumimoji="1" lang="en-US" altLang="ja-JP" sz="24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altLang="ja-JP" sz="2400" b="1" dirty="0">
                    <a:latin typeface="Verdana" panose="020B0604030504040204" pitchFamily="34" charset="0"/>
                    <a:ea typeface="HGS創英角ｺﾞｼｯｸUB" panose="020B0900000000000000" pitchFamily="50" charset="-128"/>
                  </a:rPr>
                  <a:t>The above quadratic function.</a:t>
                </a:r>
              </a:p>
              <a:p>
                <a:pPr>
                  <a:spcBef>
                    <a:spcPts val="600"/>
                  </a:spcBef>
                </a:pPr>
                <a:endParaRPr kumimoji="1" lang="en-US" altLang="ja-JP" sz="2400" b="1" dirty="0">
                  <a:latin typeface="Verdana" panose="020B0604030504040204" pitchFamily="34" charset="0"/>
                  <a:ea typeface="HGS創英角ｺﾞｼｯｸUB" panose="020B0900000000000000" pitchFamily="50" charset="-128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altLang="ja-JP" sz="2400" b="1" dirty="0">
                    <a:latin typeface="Verdana" panose="020B0604030504040204" pitchFamily="34" charset="0"/>
                    <a:ea typeface="HGS創英角ｺﾞｼｯｸUB" panose="020B0900000000000000" pitchFamily="50" charset="-128"/>
                  </a:rPr>
                  <a:t>The figure of the quadratic function is shown on the next page.</a:t>
                </a:r>
                <a:endParaRPr kumimoji="1" lang="en-US" altLang="ja-JP" sz="24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E22D3603-CFE0-46EC-81C7-7286E19B46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295" y="523220"/>
                <a:ext cx="8447385" cy="5682774"/>
              </a:xfrm>
              <a:prstGeom prst="rect">
                <a:avLst/>
              </a:prstGeom>
              <a:blipFill>
                <a:blip r:embed="rId3"/>
                <a:stretch>
                  <a:fillRect l="-1051" t="-668" r="-22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6C26D7F-D336-4A7D-84B3-9903C307EA3D}"/>
              </a:ext>
            </a:extLst>
          </p:cNvPr>
          <p:cNvSpPr txBox="1"/>
          <p:nvPr/>
        </p:nvSpPr>
        <p:spPr>
          <a:xfrm>
            <a:off x="4461308" y="0"/>
            <a:ext cx="4682692" cy="523220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pPr algn="r">
              <a:spcBef>
                <a:spcPts val="600"/>
              </a:spcBef>
            </a:pPr>
            <a:r>
              <a:rPr kumimoji="1" lang="en-US" altLang="ja-JP" sz="2800" dirty="0">
                <a:solidFill>
                  <a:srgbClr val="FFFF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Part I  Theory of Traffic Flow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21718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E7D00245-E485-4EE0-8147-EDA0757B6A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521" y="1409700"/>
            <a:ext cx="5913689" cy="49683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A8E139C-DC18-4DFF-8BAA-DE2C2A6DE002}"/>
              </a:ext>
            </a:extLst>
          </p:cNvPr>
          <p:cNvSpPr txBox="1"/>
          <p:nvPr/>
        </p:nvSpPr>
        <p:spPr>
          <a:xfrm>
            <a:off x="422295" y="523220"/>
            <a:ext cx="8447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8775" indent="-358775">
              <a:spcBef>
                <a:spcPts val="600"/>
              </a:spcBef>
            </a:pPr>
            <a:r>
              <a:rPr kumimoji="1" lang="en-US" altLang="ja-JP" sz="2400" b="1" dirty="0">
                <a:latin typeface="Verdana" panose="020B0604030504040204" pitchFamily="34" charset="0"/>
                <a:ea typeface="HGS創英角ｺﾞｼｯｸUB" panose="020B0900000000000000" pitchFamily="50" charset="-128"/>
              </a:rPr>
              <a:t>This figure is called </a:t>
            </a:r>
            <a:r>
              <a:rPr kumimoji="1" lang="en-US" altLang="ja-JP" sz="2400" b="1" dirty="0">
                <a:solidFill>
                  <a:srgbClr val="C00000"/>
                </a:solidFill>
                <a:latin typeface="Verdana" panose="020B0604030504040204" pitchFamily="34" charset="0"/>
                <a:ea typeface="HGS創英角ｺﾞｼｯｸUB" panose="020B0900000000000000" pitchFamily="50" charset="-128"/>
              </a:rPr>
              <a:t>“QV function”</a:t>
            </a:r>
            <a:endParaRPr kumimoji="1" lang="en-US" altLang="ja-JP" sz="2400" b="1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D0E068AC-64E4-48BD-8EC6-3907F55C44A1}"/>
              </a:ext>
            </a:extLst>
          </p:cNvPr>
          <p:cNvCxnSpPr>
            <a:cxnSpLocks/>
          </p:cNvCxnSpPr>
          <p:nvPr/>
        </p:nvCxnSpPr>
        <p:spPr>
          <a:xfrm>
            <a:off x="5509260" y="1584960"/>
            <a:ext cx="0" cy="40767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6D6263F0-D9C0-459C-A2CE-7AD5B8A2F1EE}"/>
                  </a:ext>
                </a:extLst>
              </p:cNvPr>
              <p:cNvSpPr txBox="1"/>
              <p:nvPr/>
            </p:nvSpPr>
            <p:spPr>
              <a:xfrm>
                <a:off x="5951222" y="1696700"/>
                <a:ext cx="3192778" cy="37702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58775" indent="-358775">
                  <a:spcBef>
                    <a:spcPts val="600"/>
                  </a:spcBef>
                </a:pPr>
                <a:r>
                  <a:rPr kumimoji="1" lang="en-US" altLang="ja-JP" sz="2400" b="1" dirty="0">
                    <a:latin typeface="Verdana" panose="020B0604030504040204" pitchFamily="34" charset="0"/>
                    <a:ea typeface="HGS創英角ｺﾞｼｯｸUB" panose="020B0900000000000000" pitchFamily="50" charset="-128"/>
                  </a:rPr>
                  <a:t>1)Traffic volume has the upper limit</a:t>
                </a:r>
                <a:endParaRPr kumimoji="1" lang="en-US" altLang="ja-JP" sz="24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 marL="358775" indent="-358775">
                  <a:spcBef>
                    <a:spcPts val="600"/>
                  </a:spcBef>
                </a:pPr>
                <a:r>
                  <a:rPr kumimoji="1" lang="en-US" altLang="ja-JP" sz="2400" b="1" dirty="0">
                    <a:latin typeface="Verdana" panose="020B0604030504040204" pitchFamily="34" charset="0"/>
                    <a:ea typeface="HGS創英角ｺﾞｼｯｸUB" panose="020B0900000000000000" pitchFamily="50" charset="-128"/>
                    <a:sym typeface="Wingdings" panose="05000000000000000000" pitchFamily="2" charset="2"/>
                  </a:rPr>
                  <a:t> Volume capacity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1" i="1" smtClean="0">
                            <a:latin typeface="Cambria Math" panose="02040503050406030204" pitchFamily="18" charset="0"/>
                            <a:ea typeface="HGS創英角ｺﾞｼｯｸUB" panose="020B0900000000000000" pitchFamily="50" charset="-128"/>
                          </a:rPr>
                        </m:ctrlPr>
                      </m:sSubPr>
                      <m:e>
                        <m:r>
                          <a:rPr kumimoji="1" lang="en-US" altLang="ja-JP" sz="2400" b="1" i="1" smtClean="0">
                            <a:latin typeface="Cambria Math" panose="02040503050406030204" pitchFamily="18" charset="0"/>
                            <a:ea typeface="HGS創英角ｺﾞｼｯｸUB" panose="020B0900000000000000" pitchFamily="50" charset="-128"/>
                          </a:rPr>
                          <m:t>𝑸</m:t>
                        </m:r>
                      </m:e>
                      <m:sub>
                        <m:r>
                          <a:rPr kumimoji="1" lang="en-US" altLang="ja-JP" sz="2400" b="1" i="1" smtClean="0">
                            <a:latin typeface="Cambria Math" panose="02040503050406030204" pitchFamily="18" charset="0"/>
                            <a:ea typeface="HGS創英角ｺﾞｼｯｸUB" panose="020B0900000000000000" pitchFamily="50" charset="-128"/>
                          </a:rPr>
                          <m:t>𝑪</m:t>
                        </m:r>
                      </m:sub>
                    </m:sSub>
                  </m:oMath>
                </a14:m>
                <a:endParaRPr kumimoji="1" lang="en-US" altLang="ja-JP" sz="24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>
                  <a:spcBef>
                    <a:spcPts val="600"/>
                  </a:spcBef>
                </a:pPr>
                <a:endParaRPr kumimoji="1" lang="en-US" altLang="ja-JP" sz="2400" b="1" dirty="0">
                  <a:latin typeface="Verdana" panose="020B0604030504040204" pitchFamily="34" charset="0"/>
                  <a:ea typeface="HGS創英角ｺﾞｼｯｸUB" panose="020B0900000000000000" pitchFamily="50" charset="-128"/>
                </a:endParaRPr>
              </a:p>
              <a:p>
                <a:pPr>
                  <a:spcBef>
                    <a:spcPts val="600"/>
                  </a:spcBef>
                </a:pPr>
                <a:r>
                  <a:rPr kumimoji="1" lang="en-US" altLang="ja-JP" sz="2000" b="1" dirty="0">
                    <a:latin typeface="Verdana" panose="020B0604030504040204" pitchFamily="34" charset="0"/>
                    <a:ea typeface="HGS創英角ｺﾞｼｯｸUB" panose="020B0900000000000000" pitchFamily="50" charset="-128"/>
                  </a:rPr>
                  <a:t>Basic capacity=</a:t>
                </a:r>
                <a:br>
                  <a:rPr kumimoji="1" lang="en-US" altLang="ja-JP" sz="2000" b="1" dirty="0">
                    <a:latin typeface="Verdana" panose="020B0604030504040204" pitchFamily="34" charset="0"/>
                    <a:ea typeface="Verdana" panose="020B0604030504040204" pitchFamily="34" charset="0"/>
                  </a:rPr>
                </a:br>
                <a:r>
                  <a:rPr kumimoji="1" lang="en-US" altLang="ja-JP" sz="20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2,200 [vehicle/lane/hour] in Japan</a:t>
                </a:r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6D6263F0-D9C0-459C-A2CE-7AD5B8A2F1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1222" y="1696700"/>
                <a:ext cx="3192778" cy="3770263"/>
              </a:xfrm>
              <a:prstGeom prst="rect">
                <a:avLst/>
              </a:prstGeom>
              <a:blipFill>
                <a:blip r:embed="rId4"/>
                <a:stretch>
                  <a:fillRect l="-2863" t="-1292" r="-1336" b="-19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6F97070-0786-49AB-A612-F7E550F28119}"/>
              </a:ext>
            </a:extLst>
          </p:cNvPr>
          <p:cNvSpPr txBox="1"/>
          <p:nvPr/>
        </p:nvSpPr>
        <p:spPr>
          <a:xfrm>
            <a:off x="4461308" y="0"/>
            <a:ext cx="4682692" cy="523220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pPr algn="r">
              <a:spcBef>
                <a:spcPts val="600"/>
              </a:spcBef>
            </a:pPr>
            <a:r>
              <a:rPr kumimoji="1" lang="en-US" altLang="ja-JP" sz="2800" dirty="0">
                <a:solidFill>
                  <a:srgbClr val="FFFF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Part I  Theory of Traffic Flow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86EB4CE-3D92-4E7E-AF8B-2A60A7482261}"/>
              </a:ext>
            </a:extLst>
          </p:cNvPr>
          <p:cNvSpPr txBox="1"/>
          <p:nvPr/>
        </p:nvSpPr>
        <p:spPr>
          <a:xfrm>
            <a:off x="2933700" y="5875020"/>
            <a:ext cx="2326278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2000" b="1" dirty="0">
                <a:latin typeface="Verdana" panose="020B0604030504040204" pitchFamily="34" charset="0"/>
                <a:ea typeface="Verdana" panose="020B0604030504040204" pitchFamily="34" charset="0"/>
              </a:rPr>
              <a:t>[vehicle/hour]</a:t>
            </a:r>
            <a:endParaRPr kumimoji="1" lang="ja-JP" altLang="en-US" sz="2000" b="1" dirty="0">
              <a:latin typeface="Verdana" panose="020B0604030504040204" pitchFamily="34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BCD3959-7266-44A5-926E-ED9CAC153007}"/>
              </a:ext>
            </a:extLst>
          </p:cNvPr>
          <p:cNvSpPr txBox="1"/>
          <p:nvPr/>
        </p:nvSpPr>
        <p:spPr>
          <a:xfrm rot="-5400000">
            <a:off x="-453906" y="2980045"/>
            <a:ext cx="1752403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2000" b="1" dirty="0">
                <a:latin typeface="Verdana" panose="020B0604030504040204" pitchFamily="34" charset="0"/>
                <a:ea typeface="Verdana" panose="020B0604030504040204" pitchFamily="34" charset="0"/>
              </a:rPr>
              <a:t>[km/hour]</a:t>
            </a:r>
            <a:endParaRPr kumimoji="1" lang="ja-JP" altLang="en-US" sz="2000" b="1" dirty="0">
              <a:latin typeface="Verdana" panose="020B060403050404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43942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E7D00245-E485-4EE0-8147-EDA0757B6A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521" y="1409700"/>
            <a:ext cx="5913689" cy="4968300"/>
          </a:xfrm>
          <a:prstGeom prst="rect">
            <a:avLst/>
          </a:prstGeom>
        </p:spPr>
      </p:pic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D0E068AC-64E4-48BD-8EC6-3907F55C44A1}"/>
              </a:ext>
            </a:extLst>
          </p:cNvPr>
          <p:cNvCxnSpPr>
            <a:cxnSpLocks/>
          </p:cNvCxnSpPr>
          <p:nvPr/>
        </p:nvCxnSpPr>
        <p:spPr>
          <a:xfrm>
            <a:off x="3337560" y="1569720"/>
            <a:ext cx="0" cy="40767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D6263F0-D9C0-459C-A2CE-7AD5B8A2F1EE}"/>
              </a:ext>
            </a:extLst>
          </p:cNvPr>
          <p:cNvSpPr txBox="1"/>
          <p:nvPr/>
        </p:nvSpPr>
        <p:spPr>
          <a:xfrm>
            <a:off x="5951222" y="1696700"/>
            <a:ext cx="3192778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8775" indent="-358775">
              <a:spcBef>
                <a:spcPts val="600"/>
              </a:spcBef>
            </a:pPr>
            <a:r>
              <a:rPr kumimoji="1" lang="en-US" altLang="ja-JP" sz="2400" b="1" dirty="0">
                <a:latin typeface="Verdana" panose="020B0604030504040204" pitchFamily="34" charset="0"/>
                <a:ea typeface="HGS創英角ｺﾞｼｯｸUB" panose="020B0900000000000000" pitchFamily="50" charset="-128"/>
              </a:rPr>
              <a:t>2)Any “Q” has two velocities</a:t>
            </a:r>
            <a:endParaRPr kumimoji="1" lang="en-US" altLang="ja-JP" sz="24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58775" indent="-358775">
              <a:spcBef>
                <a:spcPts val="600"/>
              </a:spcBef>
              <a:buFont typeface="Wingdings" panose="05000000000000000000" pitchFamily="2" charset="2"/>
              <a:buChar char="à"/>
            </a:pPr>
            <a:r>
              <a:rPr kumimoji="1" lang="en-US" altLang="ja-JP" sz="2400" b="1" dirty="0">
                <a:latin typeface="Verdana" panose="020B0604030504040204" pitchFamily="34" charset="0"/>
                <a:ea typeface="HGS創英角ｺﾞｼｯｸUB" panose="020B0900000000000000" pitchFamily="50" charset="-128"/>
                <a:sym typeface="Wingdings" panose="05000000000000000000" pitchFamily="2" charset="2"/>
              </a:rPr>
              <a:t>“Two-value problem”</a:t>
            </a:r>
          </a:p>
          <a:p>
            <a:pPr marL="358775" indent="-358775">
              <a:spcBef>
                <a:spcPts val="600"/>
              </a:spcBef>
              <a:buFont typeface="Wingdings" panose="05000000000000000000" pitchFamily="2" charset="2"/>
              <a:buChar char="à"/>
            </a:pPr>
            <a:r>
              <a:rPr lang="en-US" altLang="ja-JP" sz="2400" b="1" dirty="0">
                <a:latin typeface="Verdana" panose="020B0604030504040204" pitchFamily="34" charset="0"/>
                <a:ea typeface="HGS創英角ｺﾞｼｯｸUB" panose="020B0900000000000000" pitchFamily="50" charset="-128"/>
              </a:rPr>
              <a:t>A volume has </a:t>
            </a:r>
            <a:r>
              <a:rPr lang="en-US" altLang="ja-JP" sz="2400" b="1" dirty="0">
                <a:solidFill>
                  <a:srgbClr val="C00000"/>
                </a:solidFill>
                <a:latin typeface="Verdana" panose="020B0604030504040204" pitchFamily="34" charset="0"/>
                <a:ea typeface="HGS創英角ｺﾞｼｯｸUB" panose="020B0900000000000000" pitchFamily="50" charset="-128"/>
              </a:rPr>
              <a:t>“Free flow velocity” </a:t>
            </a:r>
            <a:r>
              <a:rPr lang="en-US" altLang="ja-JP" sz="2400" b="1" dirty="0">
                <a:latin typeface="Verdana" panose="020B0604030504040204" pitchFamily="34" charset="0"/>
                <a:ea typeface="HGS創英角ｺﾞｼｯｸUB" panose="020B0900000000000000" pitchFamily="50" charset="-128"/>
              </a:rPr>
              <a:t>&amp; </a:t>
            </a:r>
            <a:r>
              <a:rPr lang="en-US" altLang="ja-JP" sz="2400" b="1" dirty="0">
                <a:solidFill>
                  <a:srgbClr val="C00000"/>
                </a:solidFill>
                <a:latin typeface="Verdana" panose="020B0604030504040204" pitchFamily="34" charset="0"/>
                <a:ea typeface="HGS創英角ｺﾞｼｯｸUB" panose="020B0900000000000000" pitchFamily="50" charset="-128"/>
              </a:rPr>
              <a:t>“Congestion flow velocity”</a:t>
            </a:r>
            <a:endParaRPr kumimoji="1" lang="en-US" altLang="ja-JP" sz="2400" b="1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39A411AC-F9E4-4467-8E68-C52643C231BB}"/>
              </a:ext>
            </a:extLst>
          </p:cNvPr>
          <p:cNvCxnSpPr/>
          <p:nvPr/>
        </p:nvCxnSpPr>
        <p:spPr>
          <a:xfrm flipH="1">
            <a:off x="1028700" y="2179320"/>
            <a:ext cx="230886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667296B7-2585-43C4-A49A-89D411EDE724}"/>
              </a:ext>
            </a:extLst>
          </p:cNvPr>
          <p:cNvCxnSpPr/>
          <p:nvPr/>
        </p:nvCxnSpPr>
        <p:spPr>
          <a:xfrm flipH="1">
            <a:off x="1028700" y="4922520"/>
            <a:ext cx="230886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FD6A437-BC8A-4367-B823-F2FE09137301}"/>
              </a:ext>
            </a:extLst>
          </p:cNvPr>
          <p:cNvSpPr txBox="1"/>
          <p:nvPr/>
        </p:nvSpPr>
        <p:spPr>
          <a:xfrm>
            <a:off x="4461308" y="0"/>
            <a:ext cx="4682692" cy="523220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pPr algn="r">
              <a:spcBef>
                <a:spcPts val="600"/>
              </a:spcBef>
            </a:pPr>
            <a:r>
              <a:rPr kumimoji="1" lang="en-US" altLang="ja-JP" sz="2800" dirty="0">
                <a:solidFill>
                  <a:srgbClr val="FFFF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Part I  Theory of Traffic Flow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227C8FC-AFA2-4285-911B-C893CD9CD2AD}"/>
              </a:ext>
            </a:extLst>
          </p:cNvPr>
          <p:cNvSpPr txBox="1"/>
          <p:nvPr/>
        </p:nvSpPr>
        <p:spPr>
          <a:xfrm>
            <a:off x="422295" y="523220"/>
            <a:ext cx="8447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8775" indent="-358775">
              <a:spcBef>
                <a:spcPts val="600"/>
              </a:spcBef>
            </a:pPr>
            <a:r>
              <a:rPr kumimoji="1" lang="en-US" altLang="ja-JP" sz="2400" b="1" dirty="0">
                <a:latin typeface="Verdana" panose="020B0604030504040204" pitchFamily="34" charset="0"/>
                <a:ea typeface="HGS創英角ｺﾞｼｯｸUB" panose="020B0900000000000000" pitchFamily="50" charset="-128"/>
              </a:rPr>
              <a:t>This figure is called </a:t>
            </a:r>
            <a:r>
              <a:rPr kumimoji="1" lang="en-US" altLang="ja-JP" sz="2400" b="1" dirty="0">
                <a:solidFill>
                  <a:srgbClr val="C00000"/>
                </a:solidFill>
                <a:latin typeface="Verdana" panose="020B0604030504040204" pitchFamily="34" charset="0"/>
                <a:ea typeface="HGS創英角ｺﾞｼｯｸUB" panose="020B0900000000000000" pitchFamily="50" charset="-128"/>
              </a:rPr>
              <a:t>“QV function”</a:t>
            </a:r>
            <a:endParaRPr kumimoji="1" lang="en-US" altLang="ja-JP" sz="2400" b="1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0C42ECC-8D5B-4C5E-B7AC-842256A2576D}"/>
              </a:ext>
            </a:extLst>
          </p:cNvPr>
          <p:cNvSpPr txBox="1"/>
          <p:nvPr/>
        </p:nvSpPr>
        <p:spPr>
          <a:xfrm>
            <a:off x="2933700" y="5875020"/>
            <a:ext cx="2326278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2000" b="1" dirty="0">
                <a:latin typeface="Verdana" panose="020B0604030504040204" pitchFamily="34" charset="0"/>
                <a:ea typeface="Verdana" panose="020B0604030504040204" pitchFamily="34" charset="0"/>
              </a:rPr>
              <a:t>[vehicle/hour]</a:t>
            </a:r>
            <a:endParaRPr kumimoji="1" lang="ja-JP" altLang="en-US" sz="2000" b="1" dirty="0">
              <a:latin typeface="Verdana" panose="020B0604030504040204" pitchFamily="34" charset="0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C6B275B-1A82-4145-9A62-43DAAA7ECC8B}"/>
              </a:ext>
            </a:extLst>
          </p:cNvPr>
          <p:cNvSpPr txBox="1"/>
          <p:nvPr/>
        </p:nvSpPr>
        <p:spPr>
          <a:xfrm rot="-5400000">
            <a:off x="-453906" y="2980045"/>
            <a:ext cx="1752403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2000" b="1" dirty="0">
                <a:latin typeface="Verdana" panose="020B0604030504040204" pitchFamily="34" charset="0"/>
                <a:ea typeface="Verdana" panose="020B0604030504040204" pitchFamily="34" charset="0"/>
              </a:rPr>
              <a:t>[km/hour]</a:t>
            </a:r>
            <a:endParaRPr kumimoji="1" lang="ja-JP" altLang="en-US" sz="2000" b="1" dirty="0">
              <a:latin typeface="Verdana" panose="020B060403050404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51731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E7D00245-E485-4EE0-8147-EDA0757B6A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521" y="1409700"/>
            <a:ext cx="5913689" cy="4968300"/>
          </a:xfrm>
          <a:prstGeom prst="rect">
            <a:avLst/>
          </a:prstGeom>
        </p:spPr>
      </p:pic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D0E068AC-64E4-48BD-8EC6-3907F55C44A1}"/>
              </a:ext>
            </a:extLst>
          </p:cNvPr>
          <p:cNvCxnSpPr>
            <a:cxnSpLocks/>
          </p:cNvCxnSpPr>
          <p:nvPr/>
        </p:nvCxnSpPr>
        <p:spPr>
          <a:xfrm>
            <a:off x="1028700" y="3573780"/>
            <a:ext cx="447294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D6263F0-D9C0-459C-A2CE-7AD5B8A2F1EE}"/>
              </a:ext>
            </a:extLst>
          </p:cNvPr>
          <p:cNvSpPr txBox="1"/>
          <p:nvPr/>
        </p:nvSpPr>
        <p:spPr>
          <a:xfrm>
            <a:off x="5951222" y="1696700"/>
            <a:ext cx="3192778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kumimoji="1" lang="en-US" altLang="ja-JP" sz="2400" b="1" dirty="0">
                <a:latin typeface="Verdana" panose="020B0604030504040204" pitchFamily="34" charset="0"/>
                <a:ea typeface="HGS創英角ｺﾞｼｯｸUB" panose="020B0900000000000000" pitchFamily="50" charset="-128"/>
              </a:rPr>
              <a:t>Upper area is </a:t>
            </a:r>
            <a:r>
              <a:rPr kumimoji="1" lang="en-US" altLang="ja-JP" sz="2400" b="1" dirty="0">
                <a:solidFill>
                  <a:srgbClr val="00B050"/>
                </a:solidFill>
                <a:latin typeface="Verdana" panose="020B0604030504040204" pitchFamily="34" charset="0"/>
                <a:ea typeface="HGS創英角ｺﾞｼｯｸUB" panose="020B0900000000000000" pitchFamily="50" charset="-128"/>
              </a:rPr>
              <a:t>“Free flow area”</a:t>
            </a:r>
          </a:p>
          <a:p>
            <a:pPr>
              <a:spcBef>
                <a:spcPts val="600"/>
              </a:spcBef>
            </a:pPr>
            <a:r>
              <a:rPr lang="ja-JP" altLang="en-US" sz="2400" dirty="0">
                <a:solidFill>
                  <a:srgbClr val="00B050"/>
                </a:solidFill>
                <a:latin typeface="Verdana" panose="020B0604030504040204" pitchFamily="34" charset="0"/>
                <a:ea typeface="HGS創英角ｺﾞｼｯｸUB" panose="020B0900000000000000" pitchFamily="50" charset="-128"/>
              </a:rPr>
              <a:t>（自由走行領域）</a:t>
            </a:r>
            <a:endParaRPr kumimoji="1" lang="en-US" altLang="ja-JP" sz="2400" dirty="0">
              <a:solidFill>
                <a:srgbClr val="00B050"/>
              </a:solidFill>
              <a:latin typeface="Verdana" panose="020B0604030504040204" pitchFamily="34" charset="0"/>
              <a:ea typeface="HGS創英角ｺﾞｼｯｸUB" panose="020B0900000000000000" pitchFamily="50" charset="-128"/>
            </a:endParaRPr>
          </a:p>
          <a:p>
            <a:pPr>
              <a:spcBef>
                <a:spcPts val="600"/>
              </a:spcBef>
            </a:pPr>
            <a:endParaRPr kumimoji="1" lang="en-US" altLang="ja-JP" sz="2400" b="1" dirty="0">
              <a:latin typeface="Verdana" panose="020B0604030504040204" pitchFamily="34" charset="0"/>
              <a:ea typeface="HGS創英角ｺﾞｼｯｸUB" panose="020B0900000000000000" pitchFamily="50" charset="-128"/>
            </a:endParaRPr>
          </a:p>
          <a:p>
            <a:pPr>
              <a:spcBef>
                <a:spcPts val="600"/>
              </a:spcBef>
            </a:pPr>
            <a:r>
              <a:rPr lang="en-US" altLang="ja-JP" sz="2400" b="1" dirty="0">
                <a:latin typeface="Verdana" panose="020B0604030504040204" pitchFamily="34" charset="0"/>
                <a:ea typeface="HGS創英角ｺﾞｼｯｸUB" panose="020B0900000000000000" pitchFamily="50" charset="-128"/>
              </a:rPr>
              <a:t>Lower area is </a:t>
            </a:r>
            <a:r>
              <a:rPr lang="en-US" altLang="ja-JP" sz="2400" b="1" dirty="0">
                <a:solidFill>
                  <a:srgbClr val="0070C0"/>
                </a:solidFill>
                <a:latin typeface="Verdana" panose="020B0604030504040204" pitchFamily="34" charset="0"/>
                <a:ea typeface="HGS創英角ｺﾞｼｯｸUB" panose="020B0900000000000000" pitchFamily="50" charset="-128"/>
              </a:rPr>
              <a:t>“Congestion flow area”</a:t>
            </a:r>
          </a:p>
          <a:p>
            <a:pPr>
              <a:spcBef>
                <a:spcPts val="600"/>
              </a:spcBef>
            </a:pPr>
            <a:r>
              <a:rPr kumimoji="1" lang="ja-JP" altLang="en-US" sz="2400" dirty="0">
                <a:solidFill>
                  <a:srgbClr val="0070C0"/>
                </a:solidFill>
                <a:latin typeface="Verdana" panose="020B0604030504040204" pitchFamily="34" charset="0"/>
                <a:ea typeface="HGS創英角ｺﾞｼｯｸUB" panose="020B0900000000000000" pitchFamily="50" charset="-128"/>
              </a:rPr>
              <a:t>（渋滞領域）</a:t>
            </a:r>
            <a:endParaRPr kumimoji="1" lang="en-US" altLang="ja-JP" sz="2400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" name="フリーフォーム: 図形 10">
            <a:extLst>
              <a:ext uri="{FF2B5EF4-FFF2-40B4-BE49-F238E27FC236}">
                <a16:creationId xmlns:a16="http://schemas.microsoft.com/office/drawing/2014/main" id="{94EE8A0D-FC50-425F-A358-931E20FAF168}"/>
              </a:ext>
            </a:extLst>
          </p:cNvPr>
          <p:cNvSpPr/>
          <p:nvPr/>
        </p:nvSpPr>
        <p:spPr>
          <a:xfrm>
            <a:off x="822960" y="1463040"/>
            <a:ext cx="4945854" cy="2081608"/>
          </a:xfrm>
          <a:custGeom>
            <a:avLst/>
            <a:gdLst>
              <a:gd name="connsiteX0" fmla="*/ 137160 w 4945854"/>
              <a:gd name="connsiteY0" fmla="*/ 0 h 2081608"/>
              <a:gd name="connsiteX1" fmla="*/ 624840 w 4945854"/>
              <a:gd name="connsiteY1" fmla="*/ 76200 h 2081608"/>
              <a:gd name="connsiteX2" fmla="*/ 708660 w 4945854"/>
              <a:gd name="connsiteY2" fmla="*/ 83820 h 2081608"/>
              <a:gd name="connsiteX3" fmla="*/ 1470660 w 4945854"/>
              <a:gd name="connsiteY3" fmla="*/ 99060 h 2081608"/>
              <a:gd name="connsiteX4" fmla="*/ 1539240 w 4945854"/>
              <a:gd name="connsiteY4" fmla="*/ 114300 h 2081608"/>
              <a:gd name="connsiteX5" fmla="*/ 1577340 w 4945854"/>
              <a:gd name="connsiteY5" fmla="*/ 121920 h 2081608"/>
              <a:gd name="connsiteX6" fmla="*/ 1684020 w 4945854"/>
              <a:gd name="connsiteY6" fmla="*/ 144780 h 2081608"/>
              <a:gd name="connsiteX7" fmla="*/ 1714500 w 4945854"/>
              <a:gd name="connsiteY7" fmla="*/ 152400 h 2081608"/>
              <a:gd name="connsiteX8" fmla="*/ 1790700 w 4945854"/>
              <a:gd name="connsiteY8" fmla="*/ 182880 h 2081608"/>
              <a:gd name="connsiteX9" fmla="*/ 1844040 w 4945854"/>
              <a:gd name="connsiteY9" fmla="*/ 190500 h 2081608"/>
              <a:gd name="connsiteX10" fmla="*/ 1874520 w 4945854"/>
              <a:gd name="connsiteY10" fmla="*/ 205740 h 2081608"/>
              <a:gd name="connsiteX11" fmla="*/ 2042160 w 4945854"/>
              <a:gd name="connsiteY11" fmla="*/ 220980 h 2081608"/>
              <a:gd name="connsiteX12" fmla="*/ 2103120 w 4945854"/>
              <a:gd name="connsiteY12" fmla="*/ 236220 h 2081608"/>
              <a:gd name="connsiteX13" fmla="*/ 2209800 w 4945854"/>
              <a:gd name="connsiteY13" fmla="*/ 251460 h 2081608"/>
              <a:gd name="connsiteX14" fmla="*/ 2308860 w 4945854"/>
              <a:gd name="connsiteY14" fmla="*/ 266700 h 2081608"/>
              <a:gd name="connsiteX15" fmla="*/ 2354580 w 4945854"/>
              <a:gd name="connsiteY15" fmla="*/ 289560 h 2081608"/>
              <a:gd name="connsiteX16" fmla="*/ 2400300 w 4945854"/>
              <a:gd name="connsiteY16" fmla="*/ 304800 h 2081608"/>
              <a:gd name="connsiteX17" fmla="*/ 2423160 w 4945854"/>
              <a:gd name="connsiteY17" fmla="*/ 312420 h 2081608"/>
              <a:gd name="connsiteX18" fmla="*/ 2506980 w 4945854"/>
              <a:gd name="connsiteY18" fmla="*/ 365760 h 2081608"/>
              <a:gd name="connsiteX19" fmla="*/ 2552700 w 4945854"/>
              <a:gd name="connsiteY19" fmla="*/ 381000 h 2081608"/>
              <a:gd name="connsiteX20" fmla="*/ 2606040 w 4945854"/>
              <a:gd name="connsiteY20" fmla="*/ 403860 h 2081608"/>
              <a:gd name="connsiteX21" fmla="*/ 2659380 w 4945854"/>
              <a:gd name="connsiteY21" fmla="*/ 411480 h 2081608"/>
              <a:gd name="connsiteX22" fmla="*/ 2720340 w 4945854"/>
              <a:gd name="connsiteY22" fmla="*/ 434340 h 2081608"/>
              <a:gd name="connsiteX23" fmla="*/ 2766060 w 4945854"/>
              <a:gd name="connsiteY23" fmla="*/ 464820 h 2081608"/>
              <a:gd name="connsiteX24" fmla="*/ 2788920 w 4945854"/>
              <a:gd name="connsiteY24" fmla="*/ 472440 h 2081608"/>
              <a:gd name="connsiteX25" fmla="*/ 2811780 w 4945854"/>
              <a:gd name="connsiteY25" fmla="*/ 487680 h 2081608"/>
              <a:gd name="connsiteX26" fmla="*/ 2872740 w 4945854"/>
              <a:gd name="connsiteY26" fmla="*/ 495300 h 2081608"/>
              <a:gd name="connsiteX27" fmla="*/ 2903220 w 4945854"/>
              <a:gd name="connsiteY27" fmla="*/ 510540 h 2081608"/>
              <a:gd name="connsiteX28" fmla="*/ 2956560 w 4945854"/>
              <a:gd name="connsiteY28" fmla="*/ 525780 h 2081608"/>
              <a:gd name="connsiteX29" fmla="*/ 3009900 w 4945854"/>
              <a:gd name="connsiteY29" fmla="*/ 541020 h 2081608"/>
              <a:gd name="connsiteX30" fmla="*/ 3116580 w 4945854"/>
              <a:gd name="connsiteY30" fmla="*/ 579120 h 2081608"/>
              <a:gd name="connsiteX31" fmla="*/ 3162300 w 4945854"/>
              <a:gd name="connsiteY31" fmla="*/ 586740 h 2081608"/>
              <a:gd name="connsiteX32" fmla="*/ 3185160 w 4945854"/>
              <a:gd name="connsiteY32" fmla="*/ 601980 h 2081608"/>
              <a:gd name="connsiteX33" fmla="*/ 3238500 w 4945854"/>
              <a:gd name="connsiteY33" fmla="*/ 609600 h 2081608"/>
              <a:gd name="connsiteX34" fmla="*/ 3276600 w 4945854"/>
              <a:gd name="connsiteY34" fmla="*/ 617220 h 2081608"/>
              <a:gd name="connsiteX35" fmla="*/ 3314700 w 4945854"/>
              <a:gd name="connsiteY35" fmla="*/ 632460 h 2081608"/>
              <a:gd name="connsiteX36" fmla="*/ 3390900 w 4945854"/>
              <a:gd name="connsiteY36" fmla="*/ 647700 h 2081608"/>
              <a:gd name="connsiteX37" fmla="*/ 3429000 w 4945854"/>
              <a:gd name="connsiteY37" fmla="*/ 662940 h 2081608"/>
              <a:gd name="connsiteX38" fmla="*/ 3535680 w 4945854"/>
              <a:gd name="connsiteY38" fmla="*/ 678180 h 2081608"/>
              <a:gd name="connsiteX39" fmla="*/ 3649980 w 4945854"/>
              <a:gd name="connsiteY39" fmla="*/ 693420 h 2081608"/>
              <a:gd name="connsiteX40" fmla="*/ 3695700 w 4945854"/>
              <a:gd name="connsiteY40" fmla="*/ 701040 h 2081608"/>
              <a:gd name="connsiteX41" fmla="*/ 3733800 w 4945854"/>
              <a:gd name="connsiteY41" fmla="*/ 716280 h 2081608"/>
              <a:gd name="connsiteX42" fmla="*/ 3810000 w 4945854"/>
              <a:gd name="connsiteY42" fmla="*/ 731520 h 2081608"/>
              <a:gd name="connsiteX43" fmla="*/ 3832860 w 4945854"/>
              <a:gd name="connsiteY43" fmla="*/ 746760 h 2081608"/>
              <a:gd name="connsiteX44" fmla="*/ 3863340 w 4945854"/>
              <a:gd name="connsiteY44" fmla="*/ 762000 h 2081608"/>
              <a:gd name="connsiteX45" fmla="*/ 3924300 w 4945854"/>
              <a:gd name="connsiteY45" fmla="*/ 807720 h 2081608"/>
              <a:gd name="connsiteX46" fmla="*/ 3947160 w 4945854"/>
              <a:gd name="connsiteY46" fmla="*/ 815340 h 2081608"/>
              <a:gd name="connsiteX47" fmla="*/ 3970020 w 4945854"/>
              <a:gd name="connsiteY47" fmla="*/ 830580 h 2081608"/>
              <a:gd name="connsiteX48" fmla="*/ 4023360 w 4945854"/>
              <a:gd name="connsiteY48" fmla="*/ 853440 h 2081608"/>
              <a:gd name="connsiteX49" fmla="*/ 4084320 w 4945854"/>
              <a:gd name="connsiteY49" fmla="*/ 883920 h 2081608"/>
              <a:gd name="connsiteX50" fmla="*/ 4114800 w 4945854"/>
              <a:gd name="connsiteY50" fmla="*/ 906780 h 2081608"/>
              <a:gd name="connsiteX51" fmla="*/ 4152900 w 4945854"/>
              <a:gd name="connsiteY51" fmla="*/ 929640 h 2081608"/>
              <a:gd name="connsiteX52" fmla="*/ 4191000 w 4945854"/>
              <a:gd name="connsiteY52" fmla="*/ 937260 h 2081608"/>
              <a:gd name="connsiteX53" fmla="*/ 4229100 w 4945854"/>
              <a:gd name="connsiteY53" fmla="*/ 952500 h 2081608"/>
              <a:gd name="connsiteX54" fmla="*/ 4267200 w 4945854"/>
              <a:gd name="connsiteY54" fmla="*/ 960120 h 2081608"/>
              <a:gd name="connsiteX55" fmla="*/ 4358640 w 4945854"/>
              <a:gd name="connsiteY55" fmla="*/ 982980 h 2081608"/>
              <a:gd name="connsiteX56" fmla="*/ 4411980 w 4945854"/>
              <a:gd name="connsiteY56" fmla="*/ 1059180 h 2081608"/>
              <a:gd name="connsiteX57" fmla="*/ 4472940 w 4945854"/>
              <a:gd name="connsiteY57" fmla="*/ 1097280 h 2081608"/>
              <a:gd name="connsiteX58" fmla="*/ 4511040 w 4945854"/>
              <a:gd name="connsiteY58" fmla="*/ 1120140 h 2081608"/>
              <a:gd name="connsiteX59" fmla="*/ 4572000 w 4945854"/>
              <a:gd name="connsiteY59" fmla="*/ 1143000 h 2081608"/>
              <a:gd name="connsiteX60" fmla="*/ 4625340 w 4945854"/>
              <a:gd name="connsiteY60" fmla="*/ 1188720 h 2081608"/>
              <a:gd name="connsiteX61" fmla="*/ 4655820 w 4945854"/>
              <a:gd name="connsiteY61" fmla="*/ 1211580 h 2081608"/>
              <a:gd name="connsiteX62" fmla="*/ 4724400 w 4945854"/>
              <a:gd name="connsiteY62" fmla="*/ 1234440 h 2081608"/>
              <a:gd name="connsiteX63" fmla="*/ 4770120 w 4945854"/>
              <a:gd name="connsiteY63" fmla="*/ 1264920 h 2081608"/>
              <a:gd name="connsiteX64" fmla="*/ 4785360 w 4945854"/>
              <a:gd name="connsiteY64" fmla="*/ 1287780 h 2081608"/>
              <a:gd name="connsiteX65" fmla="*/ 4831080 w 4945854"/>
              <a:gd name="connsiteY65" fmla="*/ 1325880 h 2081608"/>
              <a:gd name="connsiteX66" fmla="*/ 4853940 w 4945854"/>
              <a:gd name="connsiteY66" fmla="*/ 1371600 h 2081608"/>
              <a:gd name="connsiteX67" fmla="*/ 4869180 w 4945854"/>
              <a:gd name="connsiteY67" fmla="*/ 1402080 h 2081608"/>
              <a:gd name="connsiteX68" fmla="*/ 4884420 w 4945854"/>
              <a:gd name="connsiteY68" fmla="*/ 1424940 h 2081608"/>
              <a:gd name="connsiteX69" fmla="*/ 4899660 w 4945854"/>
              <a:gd name="connsiteY69" fmla="*/ 1470660 h 2081608"/>
              <a:gd name="connsiteX70" fmla="*/ 4907280 w 4945854"/>
              <a:gd name="connsiteY70" fmla="*/ 1501140 h 2081608"/>
              <a:gd name="connsiteX71" fmla="*/ 4922520 w 4945854"/>
              <a:gd name="connsiteY71" fmla="*/ 1524000 h 2081608"/>
              <a:gd name="connsiteX72" fmla="*/ 4930140 w 4945854"/>
              <a:gd name="connsiteY72" fmla="*/ 1569720 h 2081608"/>
              <a:gd name="connsiteX73" fmla="*/ 4945380 w 4945854"/>
              <a:gd name="connsiteY73" fmla="*/ 1623060 h 2081608"/>
              <a:gd name="connsiteX74" fmla="*/ 4937760 w 4945854"/>
              <a:gd name="connsiteY74" fmla="*/ 1889760 h 2081608"/>
              <a:gd name="connsiteX75" fmla="*/ 4907280 w 4945854"/>
              <a:gd name="connsiteY75" fmla="*/ 1943100 h 2081608"/>
              <a:gd name="connsiteX76" fmla="*/ 4876800 w 4945854"/>
              <a:gd name="connsiteY76" fmla="*/ 1973580 h 2081608"/>
              <a:gd name="connsiteX77" fmla="*/ 4853940 w 4945854"/>
              <a:gd name="connsiteY77" fmla="*/ 2004060 h 2081608"/>
              <a:gd name="connsiteX78" fmla="*/ 4823460 w 4945854"/>
              <a:gd name="connsiteY78" fmla="*/ 2011680 h 2081608"/>
              <a:gd name="connsiteX79" fmla="*/ 4800600 w 4945854"/>
              <a:gd name="connsiteY79" fmla="*/ 2019300 h 2081608"/>
              <a:gd name="connsiteX80" fmla="*/ 4724400 w 4945854"/>
              <a:gd name="connsiteY80" fmla="*/ 2057400 h 2081608"/>
              <a:gd name="connsiteX81" fmla="*/ 4701540 w 4945854"/>
              <a:gd name="connsiteY81" fmla="*/ 2072640 h 2081608"/>
              <a:gd name="connsiteX82" fmla="*/ 4594860 w 4945854"/>
              <a:gd name="connsiteY82" fmla="*/ 2072640 h 2081608"/>
              <a:gd name="connsiteX83" fmla="*/ 4503420 w 4945854"/>
              <a:gd name="connsiteY83" fmla="*/ 2049780 h 2081608"/>
              <a:gd name="connsiteX84" fmla="*/ 4480560 w 4945854"/>
              <a:gd name="connsiteY84" fmla="*/ 2042160 h 2081608"/>
              <a:gd name="connsiteX85" fmla="*/ 4457700 w 4945854"/>
              <a:gd name="connsiteY85" fmla="*/ 2034540 h 2081608"/>
              <a:gd name="connsiteX86" fmla="*/ 4404360 w 4945854"/>
              <a:gd name="connsiteY86" fmla="*/ 2026920 h 2081608"/>
              <a:gd name="connsiteX87" fmla="*/ 4381500 w 4945854"/>
              <a:gd name="connsiteY87" fmla="*/ 2019300 h 2081608"/>
              <a:gd name="connsiteX88" fmla="*/ 4358640 w 4945854"/>
              <a:gd name="connsiteY88" fmla="*/ 2004060 h 2081608"/>
              <a:gd name="connsiteX89" fmla="*/ 4312920 w 4945854"/>
              <a:gd name="connsiteY89" fmla="*/ 1988820 h 2081608"/>
              <a:gd name="connsiteX90" fmla="*/ 4267200 w 4945854"/>
              <a:gd name="connsiteY90" fmla="*/ 1950720 h 2081608"/>
              <a:gd name="connsiteX91" fmla="*/ 4244340 w 4945854"/>
              <a:gd name="connsiteY91" fmla="*/ 1943100 h 2081608"/>
              <a:gd name="connsiteX92" fmla="*/ 4175760 w 4945854"/>
              <a:gd name="connsiteY92" fmla="*/ 1912620 h 2081608"/>
              <a:gd name="connsiteX93" fmla="*/ 4114800 w 4945854"/>
              <a:gd name="connsiteY93" fmla="*/ 1844040 h 2081608"/>
              <a:gd name="connsiteX94" fmla="*/ 4053840 w 4945854"/>
              <a:gd name="connsiteY94" fmla="*/ 1821180 h 2081608"/>
              <a:gd name="connsiteX95" fmla="*/ 4023360 w 4945854"/>
              <a:gd name="connsiteY95" fmla="*/ 1805940 h 2081608"/>
              <a:gd name="connsiteX96" fmla="*/ 3992880 w 4945854"/>
              <a:gd name="connsiteY96" fmla="*/ 1798320 h 2081608"/>
              <a:gd name="connsiteX97" fmla="*/ 3931920 w 4945854"/>
              <a:gd name="connsiteY97" fmla="*/ 1752600 h 2081608"/>
              <a:gd name="connsiteX98" fmla="*/ 3893820 w 4945854"/>
              <a:gd name="connsiteY98" fmla="*/ 1729740 h 2081608"/>
              <a:gd name="connsiteX99" fmla="*/ 3870960 w 4945854"/>
              <a:gd name="connsiteY99" fmla="*/ 1714500 h 2081608"/>
              <a:gd name="connsiteX100" fmla="*/ 3817620 w 4945854"/>
              <a:gd name="connsiteY100" fmla="*/ 1691640 h 2081608"/>
              <a:gd name="connsiteX101" fmla="*/ 3764280 w 4945854"/>
              <a:gd name="connsiteY101" fmla="*/ 1653540 h 2081608"/>
              <a:gd name="connsiteX102" fmla="*/ 3733800 w 4945854"/>
              <a:gd name="connsiteY102" fmla="*/ 1630680 h 2081608"/>
              <a:gd name="connsiteX103" fmla="*/ 3710940 w 4945854"/>
              <a:gd name="connsiteY103" fmla="*/ 1615440 h 2081608"/>
              <a:gd name="connsiteX104" fmla="*/ 3665220 w 4945854"/>
              <a:gd name="connsiteY104" fmla="*/ 1592580 h 2081608"/>
              <a:gd name="connsiteX105" fmla="*/ 3627120 w 4945854"/>
              <a:gd name="connsiteY105" fmla="*/ 1569720 h 2081608"/>
              <a:gd name="connsiteX106" fmla="*/ 3573780 w 4945854"/>
              <a:gd name="connsiteY106" fmla="*/ 1539240 h 2081608"/>
              <a:gd name="connsiteX107" fmla="*/ 3543300 w 4945854"/>
              <a:gd name="connsiteY107" fmla="*/ 1516380 h 2081608"/>
              <a:gd name="connsiteX108" fmla="*/ 3436620 w 4945854"/>
              <a:gd name="connsiteY108" fmla="*/ 1447800 h 2081608"/>
              <a:gd name="connsiteX109" fmla="*/ 3413760 w 4945854"/>
              <a:gd name="connsiteY109" fmla="*/ 1424940 h 2081608"/>
              <a:gd name="connsiteX110" fmla="*/ 3368040 w 4945854"/>
              <a:gd name="connsiteY110" fmla="*/ 1394460 h 2081608"/>
              <a:gd name="connsiteX111" fmla="*/ 3291840 w 4945854"/>
              <a:gd name="connsiteY111" fmla="*/ 1341120 h 2081608"/>
              <a:gd name="connsiteX112" fmla="*/ 3261360 w 4945854"/>
              <a:gd name="connsiteY112" fmla="*/ 1318260 h 2081608"/>
              <a:gd name="connsiteX113" fmla="*/ 3223260 w 4945854"/>
              <a:gd name="connsiteY113" fmla="*/ 1303020 h 2081608"/>
              <a:gd name="connsiteX114" fmla="*/ 3108960 w 4945854"/>
              <a:gd name="connsiteY114" fmla="*/ 1249680 h 2081608"/>
              <a:gd name="connsiteX115" fmla="*/ 3055620 w 4945854"/>
              <a:gd name="connsiteY115" fmla="*/ 1211580 h 2081608"/>
              <a:gd name="connsiteX116" fmla="*/ 3032760 w 4945854"/>
              <a:gd name="connsiteY116" fmla="*/ 1203960 h 2081608"/>
              <a:gd name="connsiteX117" fmla="*/ 2971800 w 4945854"/>
              <a:gd name="connsiteY117" fmla="*/ 1173480 h 2081608"/>
              <a:gd name="connsiteX118" fmla="*/ 2910840 w 4945854"/>
              <a:gd name="connsiteY118" fmla="*/ 1165860 h 2081608"/>
              <a:gd name="connsiteX119" fmla="*/ 2827020 w 4945854"/>
              <a:gd name="connsiteY119" fmla="*/ 1143000 h 2081608"/>
              <a:gd name="connsiteX120" fmla="*/ 2773680 w 4945854"/>
              <a:gd name="connsiteY120" fmla="*/ 1120140 h 2081608"/>
              <a:gd name="connsiteX121" fmla="*/ 2743200 w 4945854"/>
              <a:gd name="connsiteY121" fmla="*/ 1112520 h 2081608"/>
              <a:gd name="connsiteX122" fmla="*/ 2720340 w 4945854"/>
              <a:gd name="connsiteY122" fmla="*/ 1104900 h 2081608"/>
              <a:gd name="connsiteX123" fmla="*/ 2621280 w 4945854"/>
              <a:gd name="connsiteY123" fmla="*/ 1089660 h 2081608"/>
              <a:gd name="connsiteX124" fmla="*/ 2598420 w 4945854"/>
              <a:gd name="connsiteY124" fmla="*/ 1082040 h 2081608"/>
              <a:gd name="connsiteX125" fmla="*/ 2545080 w 4945854"/>
              <a:gd name="connsiteY125" fmla="*/ 1074420 h 2081608"/>
              <a:gd name="connsiteX126" fmla="*/ 2514600 w 4945854"/>
              <a:gd name="connsiteY126" fmla="*/ 1059180 h 2081608"/>
              <a:gd name="connsiteX127" fmla="*/ 2438400 w 4945854"/>
              <a:gd name="connsiteY127" fmla="*/ 1051560 h 2081608"/>
              <a:gd name="connsiteX128" fmla="*/ 2362200 w 4945854"/>
              <a:gd name="connsiteY128" fmla="*/ 1028700 h 2081608"/>
              <a:gd name="connsiteX129" fmla="*/ 2263140 w 4945854"/>
              <a:gd name="connsiteY129" fmla="*/ 1013460 h 2081608"/>
              <a:gd name="connsiteX130" fmla="*/ 2186940 w 4945854"/>
              <a:gd name="connsiteY130" fmla="*/ 990600 h 2081608"/>
              <a:gd name="connsiteX131" fmla="*/ 2110740 w 4945854"/>
              <a:gd name="connsiteY131" fmla="*/ 982980 h 2081608"/>
              <a:gd name="connsiteX132" fmla="*/ 2057400 w 4945854"/>
              <a:gd name="connsiteY132" fmla="*/ 975360 h 2081608"/>
              <a:gd name="connsiteX133" fmla="*/ 1958340 w 4945854"/>
              <a:gd name="connsiteY133" fmla="*/ 952500 h 2081608"/>
              <a:gd name="connsiteX134" fmla="*/ 1897380 w 4945854"/>
              <a:gd name="connsiteY134" fmla="*/ 944880 h 2081608"/>
              <a:gd name="connsiteX135" fmla="*/ 1805940 w 4945854"/>
              <a:gd name="connsiteY135" fmla="*/ 929640 h 2081608"/>
              <a:gd name="connsiteX136" fmla="*/ 1783080 w 4945854"/>
              <a:gd name="connsiteY136" fmla="*/ 922020 h 2081608"/>
              <a:gd name="connsiteX137" fmla="*/ 1737360 w 4945854"/>
              <a:gd name="connsiteY137" fmla="*/ 914400 h 2081608"/>
              <a:gd name="connsiteX138" fmla="*/ 1714500 w 4945854"/>
              <a:gd name="connsiteY138" fmla="*/ 899160 h 2081608"/>
              <a:gd name="connsiteX139" fmla="*/ 1623060 w 4945854"/>
              <a:gd name="connsiteY139" fmla="*/ 883920 h 2081608"/>
              <a:gd name="connsiteX140" fmla="*/ 1577340 w 4945854"/>
              <a:gd name="connsiteY140" fmla="*/ 861060 h 2081608"/>
              <a:gd name="connsiteX141" fmla="*/ 1501140 w 4945854"/>
              <a:gd name="connsiteY141" fmla="*/ 838200 h 2081608"/>
              <a:gd name="connsiteX142" fmla="*/ 1447800 w 4945854"/>
              <a:gd name="connsiteY142" fmla="*/ 822960 h 2081608"/>
              <a:gd name="connsiteX143" fmla="*/ 1424940 w 4945854"/>
              <a:gd name="connsiteY143" fmla="*/ 807720 h 2081608"/>
              <a:gd name="connsiteX144" fmla="*/ 1325880 w 4945854"/>
              <a:gd name="connsiteY144" fmla="*/ 769620 h 2081608"/>
              <a:gd name="connsiteX145" fmla="*/ 1295400 w 4945854"/>
              <a:gd name="connsiteY145" fmla="*/ 762000 h 2081608"/>
              <a:gd name="connsiteX146" fmla="*/ 1272540 w 4945854"/>
              <a:gd name="connsiteY146" fmla="*/ 746760 h 2081608"/>
              <a:gd name="connsiteX147" fmla="*/ 1249680 w 4945854"/>
              <a:gd name="connsiteY147" fmla="*/ 739140 h 2081608"/>
              <a:gd name="connsiteX148" fmla="*/ 1226820 w 4945854"/>
              <a:gd name="connsiteY148" fmla="*/ 716280 h 2081608"/>
              <a:gd name="connsiteX149" fmla="*/ 1158240 w 4945854"/>
              <a:gd name="connsiteY149" fmla="*/ 701040 h 2081608"/>
              <a:gd name="connsiteX150" fmla="*/ 1112520 w 4945854"/>
              <a:gd name="connsiteY150" fmla="*/ 685800 h 2081608"/>
              <a:gd name="connsiteX151" fmla="*/ 998220 w 4945854"/>
              <a:gd name="connsiteY151" fmla="*/ 655320 h 2081608"/>
              <a:gd name="connsiteX152" fmla="*/ 914400 w 4945854"/>
              <a:gd name="connsiteY152" fmla="*/ 640080 h 2081608"/>
              <a:gd name="connsiteX153" fmla="*/ 861060 w 4945854"/>
              <a:gd name="connsiteY153" fmla="*/ 617220 h 2081608"/>
              <a:gd name="connsiteX154" fmla="*/ 815340 w 4945854"/>
              <a:gd name="connsiteY154" fmla="*/ 609600 h 2081608"/>
              <a:gd name="connsiteX155" fmla="*/ 792480 w 4945854"/>
              <a:gd name="connsiteY155" fmla="*/ 594360 h 2081608"/>
              <a:gd name="connsiteX156" fmla="*/ 731520 w 4945854"/>
              <a:gd name="connsiteY156" fmla="*/ 579120 h 2081608"/>
              <a:gd name="connsiteX157" fmla="*/ 701040 w 4945854"/>
              <a:gd name="connsiteY157" fmla="*/ 563880 h 2081608"/>
              <a:gd name="connsiteX158" fmla="*/ 632460 w 4945854"/>
              <a:gd name="connsiteY158" fmla="*/ 556260 h 2081608"/>
              <a:gd name="connsiteX159" fmla="*/ 601980 w 4945854"/>
              <a:gd name="connsiteY159" fmla="*/ 548640 h 2081608"/>
              <a:gd name="connsiteX160" fmla="*/ 563880 w 4945854"/>
              <a:gd name="connsiteY160" fmla="*/ 541020 h 2081608"/>
              <a:gd name="connsiteX161" fmla="*/ 480060 w 4945854"/>
              <a:gd name="connsiteY161" fmla="*/ 510540 h 2081608"/>
              <a:gd name="connsiteX162" fmla="*/ 373380 w 4945854"/>
              <a:gd name="connsiteY162" fmla="*/ 487680 h 2081608"/>
              <a:gd name="connsiteX163" fmla="*/ 327660 w 4945854"/>
              <a:gd name="connsiteY163" fmla="*/ 472440 h 2081608"/>
              <a:gd name="connsiteX164" fmla="*/ 274320 w 4945854"/>
              <a:gd name="connsiteY164" fmla="*/ 449580 h 2081608"/>
              <a:gd name="connsiteX165" fmla="*/ 251460 w 4945854"/>
              <a:gd name="connsiteY165" fmla="*/ 434340 h 2081608"/>
              <a:gd name="connsiteX166" fmla="*/ 182880 w 4945854"/>
              <a:gd name="connsiteY166" fmla="*/ 403860 h 2081608"/>
              <a:gd name="connsiteX167" fmla="*/ 160020 w 4945854"/>
              <a:gd name="connsiteY167" fmla="*/ 381000 h 2081608"/>
              <a:gd name="connsiteX168" fmla="*/ 114300 w 4945854"/>
              <a:gd name="connsiteY168" fmla="*/ 358140 h 2081608"/>
              <a:gd name="connsiteX169" fmla="*/ 68580 w 4945854"/>
              <a:gd name="connsiteY169" fmla="*/ 304800 h 2081608"/>
              <a:gd name="connsiteX170" fmla="*/ 7620 w 4945854"/>
              <a:gd name="connsiteY170" fmla="*/ 243840 h 2081608"/>
              <a:gd name="connsiteX171" fmla="*/ 0 w 4945854"/>
              <a:gd name="connsiteY171" fmla="*/ 213360 h 2081608"/>
              <a:gd name="connsiteX172" fmla="*/ 7620 w 4945854"/>
              <a:gd name="connsiteY172" fmla="*/ 160020 h 2081608"/>
              <a:gd name="connsiteX173" fmla="*/ 22860 w 4945854"/>
              <a:gd name="connsiteY173" fmla="*/ 114300 h 2081608"/>
              <a:gd name="connsiteX174" fmla="*/ 60960 w 4945854"/>
              <a:gd name="connsiteY174" fmla="*/ 30480 h 2081608"/>
              <a:gd name="connsiteX175" fmla="*/ 106680 w 4945854"/>
              <a:gd name="connsiteY175" fmla="*/ 0 h 2081608"/>
              <a:gd name="connsiteX176" fmla="*/ 137160 w 4945854"/>
              <a:gd name="connsiteY176" fmla="*/ 0 h 2081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</a:cxnLst>
            <a:rect l="l" t="t" r="r" b="b"/>
            <a:pathLst>
              <a:path w="4945854" h="2081608">
                <a:moveTo>
                  <a:pt x="137160" y="0"/>
                </a:moveTo>
                <a:cubicBezTo>
                  <a:pt x="299720" y="25400"/>
                  <a:pt x="460983" y="61304"/>
                  <a:pt x="624840" y="76200"/>
                </a:cubicBezTo>
                <a:cubicBezTo>
                  <a:pt x="652780" y="78740"/>
                  <a:pt x="680615" y="83062"/>
                  <a:pt x="708660" y="83820"/>
                </a:cubicBezTo>
                <a:lnTo>
                  <a:pt x="1470660" y="99060"/>
                </a:lnTo>
                <a:cubicBezTo>
                  <a:pt x="1585571" y="122042"/>
                  <a:pt x="1442389" y="92778"/>
                  <a:pt x="1539240" y="114300"/>
                </a:cubicBezTo>
                <a:cubicBezTo>
                  <a:pt x="1551883" y="117110"/>
                  <a:pt x="1564666" y="119252"/>
                  <a:pt x="1577340" y="121920"/>
                </a:cubicBezTo>
                <a:cubicBezTo>
                  <a:pt x="1612927" y="129412"/>
                  <a:pt x="1648739" y="135960"/>
                  <a:pt x="1684020" y="144780"/>
                </a:cubicBezTo>
                <a:cubicBezTo>
                  <a:pt x="1694180" y="147320"/>
                  <a:pt x="1704658" y="148821"/>
                  <a:pt x="1714500" y="152400"/>
                </a:cubicBezTo>
                <a:cubicBezTo>
                  <a:pt x="1718449" y="153836"/>
                  <a:pt x="1773063" y="179353"/>
                  <a:pt x="1790700" y="182880"/>
                </a:cubicBezTo>
                <a:cubicBezTo>
                  <a:pt x="1808312" y="186402"/>
                  <a:pt x="1826260" y="187960"/>
                  <a:pt x="1844040" y="190500"/>
                </a:cubicBezTo>
                <a:cubicBezTo>
                  <a:pt x="1854200" y="195580"/>
                  <a:pt x="1863315" y="203873"/>
                  <a:pt x="1874520" y="205740"/>
                </a:cubicBezTo>
                <a:cubicBezTo>
                  <a:pt x="2079549" y="239912"/>
                  <a:pt x="1901065" y="194525"/>
                  <a:pt x="2042160" y="220980"/>
                </a:cubicBezTo>
                <a:cubicBezTo>
                  <a:pt x="2062747" y="224840"/>
                  <a:pt x="2082640" y="231831"/>
                  <a:pt x="2103120" y="236220"/>
                </a:cubicBezTo>
                <a:cubicBezTo>
                  <a:pt x="2139483" y="244012"/>
                  <a:pt x="2172684" y="246158"/>
                  <a:pt x="2209800" y="251460"/>
                </a:cubicBezTo>
                <a:cubicBezTo>
                  <a:pt x="2242873" y="256185"/>
                  <a:pt x="2275840" y="261620"/>
                  <a:pt x="2308860" y="266700"/>
                </a:cubicBezTo>
                <a:cubicBezTo>
                  <a:pt x="2392230" y="294490"/>
                  <a:pt x="2265950" y="250169"/>
                  <a:pt x="2354580" y="289560"/>
                </a:cubicBezTo>
                <a:cubicBezTo>
                  <a:pt x="2369260" y="296084"/>
                  <a:pt x="2385060" y="299720"/>
                  <a:pt x="2400300" y="304800"/>
                </a:cubicBezTo>
                <a:cubicBezTo>
                  <a:pt x="2407920" y="307340"/>
                  <a:pt x="2416477" y="307965"/>
                  <a:pt x="2423160" y="312420"/>
                </a:cubicBezTo>
                <a:cubicBezTo>
                  <a:pt x="2427970" y="315627"/>
                  <a:pt x="2496219" y="362173"/>
                  <a:pt x="2506980" y="365760"/>
                </a:cubicBezTo>
                <a:cubicBezTo>
                  <a:pt x="2522220" y="370840"/>
                  <a:pt x="2537785" y="375034"/>
                  <a:pt x="2552700" y="381000"/>
                </a:cubicBezTo>
                <a:cubicBezTo>
                  <a:pt x="2577484" y="390913"/>
                  <a:pt x="2581512" y="398954"/>
                  <a:pt x="2606040" y="403860"/>
                </a:cubicBezTo>
                <a:cubicBezTo>
                  <a:pt x="2623652" y="407382"/>
                  <a:pt x="2641600" y="408940"/>
                  <a:pt x="2659380" y="411480"/>
                </a:cubicBezTo>
                <a:cubicBezTo>
                  <a:pt x="2732965" y="460537"/>
                  <a:pt x="2616763" y="387260"/>
                  <a:pt x="2720340" y="434340"/>
                </a:cubicBezTo>
                <a:cubicBezTo>
                  <a:pt x="2737014" y="441919"/>
                  <a:pt x="2748684" y="459028"/>
                  <a:pt x="2766060" y="464820"/>
                </a:cubicBezTo>
                <a:cubicBezTo>
                  <a:pt x="2773680" y="467360"/>
                  <a:pt x="2781736" y="468848"/>
                  <a:pt x="2788920" y="472440"/>
                </a:cubicBezTo>
                <a:cubicBezTo>
                  <a:pt x="2797111" y="476536"/>
                  <a:pt x="2802945" y="485270"/>
                  <a:pt x="2811780" y="487680"/>
                </a:cubicBezTo>
                <a:cubicBezTo>
                  <a:pt x="2831537" y="493068"/>
                  <a:pt x="2852420" y="492760"/>
                  <a:pt x="2872740" y="495300"/>
                </a:cubicBezTo>
                <a:cubicBezTo>
                  <a:pt x="2882900" y="500380"/>
                  <a:pt x="2892779" y="506065"/>
                  <a:pt x="2903220" y="510540"/>
                </a:cubicBezTo>
                <a:cubicBezTo>
                  <a:pt x="2920254" y="517840"/>
                  <a:pt x="2938837" y="520947"/>
                  <a:pt x="2956560" y="525780"/>
                </a:cubicBezTo>
                <a:cubicBezTo>
                  <a:pt x="2974400" y="530645"/>
                  <a:pt x="2992357" y="535172"/>
                  <a:pt x="3009900" y="541020"/>
                </a:cubicBezTo>
                <a:cubicBezTo>
                  <a:pt x="3048267" y="553809"/>
                  <a:pt x="3073967" y="572018"/>
                  <a:pt x="3116580" y="579120"/>
                </a:cubicBezTo>
                <a:lnTo>
                  <a:pt x="3162300" y="586740"/>
                </a:lnTo>
                <a:cubicBezTo>
                  <a:pt x="3169920" y="591820"/>
                  <a:pt x="3176388" y="599348"/>
                  <a:pt x="3185160" y="601980"/>
                </a:cubicBezTo>
                <a:cubicBezTo>
                  <a:pt x="3202363" y="607141"/>
                  <a:pt x="3220784" y="606647"/>
                  <a:pt x="3238500" y="609600"/>
                </a:cubicBezTo>
                <a:cubicBezTo>
                  <a:pt x="3251275" y="611729"/>
                  <a:pt x="3264195" y="613498"/>
                  <a:pt x="3276600" y="617220"/>
                </a:cubicBezTo>
                <a:cubicBezTo>
                  <a:pt x="3289701" y="621150"/>
                  <a:pt x="3301724" y="628135"/>
                  <a:pt x="3314700" y="632460"/>
                </a:cubicBezTo>
                <a:cubicBezTo>
                  <a:pt x="3337434" y="640038"/>
                  <a:pt x="3368390" y="643948"/>
                  <a:pt x="3390900" y="647700"/>
                </a:cubicBezTo>
                <a:cubicBezTo>
                  <a:pt x="3403600" y="652780"/>
                  <a:pt x="3415899" y="659010"/>
                  <a:pt x="3429000" y="662940"/>
                </a:cubicBezTo>
                <a:cubicBezTo>
                  <a:pt x="3458036" y="671651"/>
                  <a:pt x="3510378" y="675203"/>
                  <a:pt x="3535680" y="678180"/>
                </a:cubicBezTo>
                <a:cubicBezTo>
                  <a:pt x="3572980" y="682568"/>
                  <a:pt x="3612749" y="687692"/>
                  <a:pt x="3649980" y="693420"/>
                </a:cubicBezTo>
                <a:cubicBezTo>
                  <a:pt x="3665251" y="695769"/>
                  <a:pt x="3680460" y="698500"/>
                  <a:pt x="3695700" y="701040"/>
                </a:cubicBezTo>
                <a:cubicBezTo>
                  <a:pt x="3708400" y="706120"/>
                  <a:pt x="3720824" y="711955"/>
                  <a:pt x="3733800" y="716280"/>
                </a:cubicBezTo>
                <a:cubicBezTo>
                  <a:pt x="3756534" y="723858"/>
                  <a:pt x="3787490" y="727768"/>
                  <a:pt x="3810000" y="731520"/>
                </a:cubicBezTo>
                <a:cubicBezTo>
                  <a:pt x="3817620" y="736600"/>
                  <a:pt x="3824909" y="742216"/>
                  <a:pt x="3832860" y="746760"/>
                </a:cubicBezTo>
                <a:cubicBezTo>
                  <a:pt x="3842723" y="752396"/>
                  <a:pt x="3853889" y="755699"/>
                  <a:pt x="3863340" y="762000"/>
                </a:cubicBezTo>
                <a:cubicBezTo>
                  <a:pt x="3880163" y="773215"/>
                  <a:pt x="3903915" y="797528"/>
                  <a:pt x="3924300" y="807720"/>
                </a:cubicBezTo>
                <a:cubicBezTo>
                  <a:pt x="3931484" y="811312"/>
                  <a:pt x="3939976" y="811748"/>
                  <a:pt x="3947160" y="815340"/>
                </a:cubicBezTo>
                <a:cubicBezTo>
                  <a:pt x="3955351" y="819436"/>
                  <a:pt x="3962069" y="826036"/>
                  <a:pt x="3970020" y="830580"/>
                </a:cubicBezTo>
                <a:cubicBezTo>
                  <a:pt x="3996385" y="845646"/>
                  <a:pt x="3997713" y="844891"/>
                  <a:pt x="4023360" y="853440"/>
                </a:cubicBezTo>
                <a:cubicBezTo>
                  <a:pt x="4073195" y="903275"/>
                  <a:pt x="4014239" y="852773"/>
                  <a:pt x="4084320" y="883920"/>
                </a:cubicBezTo>
                <a:cubicBezTo>
                  <a:pt x="4095925" y="889078"/>
                  <a:pt x="4104233" y="899735"/>
                  <a:pt x="4114800" y="906780"/>
                </a:cubicBezTo>
                <a:cubicBezTo>
                  <a:pt x="4127123" y="914995"/>
                  <a:pt x="4139149" y="924139"/>
                  <a:pt x="4152900" y="929640"/>
                </a:cubicBezTo>
                <a:cubicBezTo>
                  <a:pt x="4164925" y="934450"/>
                  <a:pt x="4178595" y="933538"/>
                  <a:pt x="4191000" y="937260"/>
                </a:cubicBezTo>
                <a:cubicBezTo>
                  <a:pt x="4204101" y="941190"/>
                  <a:pt x="4215999" y="948570"/>
                  <a:pt x="4229100" y="952500"/>
                </a:cubicBezTo>
                <a:cubicBezTo>
                  <a:pt x="4241505" y="956222"/>
                  <a:pt x="4254705" y="956712"/>
                  <a:pt x="4267200" y="960120"/>
                </a:cubicBezTo>
                <a:cubicBezTo>
                  <a:pt x="4362079" y="985996"/>
                  <a:pt x="4263892" y="967189"/>
                  <a:pt x="4358640" y="982980"/>
                </a:cubicBezTo>
                <a:cubicBezTo>
                  <a:pt x="4363619" y="990448"/>
                  <a:pt x="4400697" y="1047897"/>
                  <a:pt x="4411980" y="1059180"/>
                </a:cubicBezTo>
                <a:cubicBezTo>
                  <a:pt x="4464447" y="1111647"/>
                  <a:pt x="4430653" y="1076137"/>
                  <a:pt x="4472940" y="1097280"/>
                </a:cubicBezTo>
                <a:cubicBezTo>
                  <a:pt x="4486187" y="1103904"/>
                  <a:pt x="4497793" y="1113516"/>
                  <a:pt x="4511040" y="1120140"/>
                </a:cubicBezTo>
                <a:cubicBezTo>
                  <a:pt x="4529263" y="1129252"/>
                  <a:pt x="4552215" y="1136405"/>
                  <a:pt x="4572000" y="1143000"/>
                </a:cubicBezTo>
                <a:cubicBezTo>
                  <a:pt x="4618060" y="1189060"/>
                  <a:pt x="4584722" y="1159707"/>
                  <a:pt x="4625340" y="1188720"/>
                </a:cubicBezTo>
                <a:cubicBezTo>
                  <a:pt x="4635674" y="1196102"/>
                  <a:pt x="4644289" y="1206258"/>
                  <a:pt x="4655820" y="1211580"/>
                </a:cubicBezTo>
                <a:cubicBezTo>
                  <a:pt x="4677699" y="1221678"/>
                  <a:pt x="4704350" y="1221074"/>
                  <a:pt x="4724400" y="1234440"/>
                </a:cubicBezTo>
                <a:lnTo>
                  <a:pt x="4770120" y="1264920"/>
                </a:lnTo>
                <a:cubicBezTo>
                  <a:pt x="4775200" y="1272540"/>
                  <a:pt x="4779497" y="1280745"/>
                  <a:pt x="4785360" y="1287780"/>
                </a:cubicBezTo>
                <a:cubicBezTo>
                  <a:pt x="4803695" y="1309782"/>
                  <a:pt x="4808603" y="1310895"/>
                  <a:pt x="4831080" y="1325880"/>
                </a:cubicBezTo>
                <a:cubicBezTo>
                  <a:pt x="4845051" y="1367793"/>
                  <a:pt x="4830305" y="1330240"/>
                  <a:pt x="4853940" y="1371600"/>
                </a:cubicBezTo>
                <a:cubicBezTo>
                  <a:pt x="4859576" y="1381463"/>
                  <a:pt x="4863544" y="1392217"/>
                  <a:pt x="4869180" y="1402080"/>
                </a:cubicBezTo>
                <a:cubicBezTo>
                  <a:pt x="4873724" y="1410031"/>
                  <a:pt x="4880701" y="1416571"/>
                  <a:pt x="4884420" y="1424940"/>
                </a:cubicBezTo>
                <a:cubicBezTo>
                  <a:pt x="4890944" y="1439620"/>
                  <a:pt x="4895764" y="1455075"/>
                  <a:pt x="4899660" y="1470660"/>
                </a:cubicBezTo>
                <a:cubicBezTo>
                  <a:pt x="4902200" y="1480820"/>
                  <a:pt x="4903155" y="1491514"/>
                  <a:pt x="4907280" y="1501140"/>
                </a:cubicBezTo>
                <a:cubicBezTo>
                  <a:pt x="4910888" y="1509558"/>
                  <a:pt x="4917440" y="1516380"/>
                  <a:pt x="4922520" y="1524000"/>
                </a:cubicBezTo>
                <a:cubicBezTo>
                  <a:pt x="4925060" y="1539240"/>
                  <a:pt x="4926666" y="1554665"/>
                  <a:pt x="4930140" y="1569720"/>
                </a:cubicBezTo>
                <a:cubicBezTo>
                  <a:pt x="4934298" y="1587738"/>
                  <a:pt x="4944940" y="1604574"/>
                  <a:pt x="4945380" y="1623060"/>
                </a:cubicBezTo>
                <a:cubicBezTo>
                  <a:pt x="4947497" y="1711971"/>
                  <a:pt x="4942093" y="1800929"/>
                  <a:pt x="4937760" y="1889760"/>
                </a:cubicBezTo>
                <a:cubicBezTo>
                  <a:pt x="4935248" y="1941260"/>
                  <a:pt x="4941455" y="1931708"/>
                  <a:pt x="4907280" y="1943100"/>
                </a:cubicBezTo>
                <a:cubicBezTo>
                  <a:pt x="4890086" y="1994682"/>
                  <a:pt x="4914314" y="1942318"/>
                  <a:pt x="4876800" y="1973580"/>
                </a:cubicBezTo>
                <a:cubicBezTo>
                  <a:pt x="4867044" y="1981710"/>
                  <a:pt x="4864274" y="1996678"/>
                  <a:pt x="4853940" y="2004060"/>
                </a:cubicBezTo>
                <a:cubicBezTo>
                  <a:pt x="4845418" y="2010147"/>
                  <a:pt x="4833530" y="2008803"/>
                  <a:pt x="4823460" y="2011680"/>
                </a:cubicBezTo>
                <a:cubicBezTo>
                  <a:pt x="4815737" y="2013887"/>
                  <a:pt x="4807621" y="2015399"/>
                  <a:pt x="4800600" y="2019300"/>
                </a:cubicBezTo>
                <a:cubicBezTo>
                  <a:pt x="4726372" y="2060538"/>
                  <a:pt x="4783967" y="2042508"/>
                  <a:pt x="4724400" y="2057400"/>
                </a:cubicBezTo>
                <a:cubicBezTo>
                  <a:pt x="4716780" y="2062480"/>
                  <a:pt x="4709731" y="2068544"/>
                  <a:pt x="4701540" y="2072640"/>
                </a:cubicBezTo>
                <a:cubicBezTo>
                  <a:pt x="4666553" y="2090133"/>
                  <a:pt x="4636073" y="2077489"/>
                  <a:pt x="4594860" y="2072640"/>
                </a:cubicBezTo>
                <a:cubicBezTo>
                  <a:pt x="4547286" y="2067043"/>
                  <a:pt x="4549249" y="2065056"/>
                  <a:pt x="4503420" y="2049780"/>
                </a:cubicBezTo>
                <a:lnTo>
                  <a:pt x="4480560" y="2042160"/>
                </a:lnTo>
                <a:cubicBezTo>
                  <a:pt x="4472940" y="2039620"/>
                  <a:pt x="4465651" y="2035676"/>
                  <a:pt x="4457700" y="2034540"/>
                </a:cubicBezTo>
                <a:lnTo>
                  <a:pt x="4404360" y="2026920"/>
                </a:lnTo>
                <a:cubicBezTo>
                  <a:pt x="4396740" y="2024380"/>
                  <a:pt x="4388684" y="2022892"/>
                  <a:pt x="4381500" y="2019300"/>
                </a:cubicBezTo>
                <a:cubicBezTo>
                  <a:pt x="4373309" y="2015204"/>
                  <a:pt x="4367009" y="2007779"/>
                  <a:pt x="4358640" y="2004060"/>
                </a:cubicBezTo>
                <a:cubicBezTo>
                  <a:pt x="4343960" y="1997536"/>
                  <a:pt x="4312920" y="1988820"/>
                  <a:pt x="4312920" y="1988820"/>
                </a:cubicBezTo>
                <a:cubicBezTo>
                  <a:pt x="4296068" y="1971968"/>
                  <a:pt x="4288418" y="1961329"/>
                  <a:pt x="4267200" y="1950720"/>
                </a:cubicBezTo>
                <a:cubicBezTo>
                  <a:pt x="4260016" y="1947128"/>
                  <a:pt x="4251960" y="1945640"/>
                  <a:pt x="4244340" y="1943100"/>
                </a:cubicBezTo>
                <a:cubicBezTo>
                  <a:pt x="4195271" y="1894031"/>
                  <a:pt x="4254023" y="1943925"/>
                  <a:pt x="4175760" y="1912620"/>
                </a:cubicBezTo>
                <a:cubicBezTo>
                  <a:pt x="4108556" y="1885738"/>
                  <a:pt x="4184157" y="1890278"/>
                  <a:pt x="4114800" y="1844040"/>
                </a:cubicBezTo>
                <a:cubicBezTo>
                  <a:pt x="4081164" y="1821616"/>
                  <a:pt x="4100920" y="1830596"/>
                  <a:pt x="4053840" y="1821180"/>
                </a:cubicBezTo>
                <a:cubicBezTo>
                  <a:pt x="4043680" y="1816100"/>
                  <a:pt x="4033996" y="1809928"/>
                  <a:pt x="4023360" y="1805940"/>
                </a:cubicBezTo>
                <a:cubicBezTo>
                  <a:pt x="4013554" y="1802263"/>
                  <a:pt x="4002506" y="1802445"/>
                  <a:pt x="3992880" y="1798320"/>
                </a:cubicBezTo>
                <a:cubicBezTo>
                  <a:pt x="3979023" y="1792381"/>
                  <a:pt x="3937150" y="1756261"/>
                  <a:pt x="3931920" y="1752600"/>
                </a:cubicBezTo>
                <a:cubicBezTo>
                  <a:pt x="3919787" y="1744107"/>
                  <a:pt x="3906379" y="1737590"/>
                  <a:pt x="3893820" y="1729740"/>
                </a:cubicBezTo>
                <a:cubicBezTo>
                  <a:pt x="3886054" y="1724886"/>
                  <a:pt x="3878911" y="1719044"/>
                  <a:pt x="3870960" y="1714500"/>
                </a:cubicBezTo>
                <a:cubicBezTo>
                  <a:pt x="3844595" y="1699434"/>
                  <a:pt x="3843267" y="1700189"/>
                  <a:pt x="3817620" y="1691640"/>
                </a:cubicBezTo>
                <a:cubicBezTo>
                  <a:pt x="3745195" y="1619215"/>
                  <a:pt x="3821044" y="1685977"/>
                  <a:pt x="3764280" y="1653540"/>
                </a:cubicBezTo>
                <a:cubicBezTo>
                  <a:pt x="3753253" y="1647239"/>
                  <a:pt x="3744134" y="1638062"/>
                  <a:pt x="3733800" y="1630680"/>
                </a:cubicBezTo>
                <a:cubicBezTo>
                  <a:pt x="3726348" y="1625357"/>
                  <a:pt x="3718946" y="1619888"/>
                  <a:pt x="3710940" y="1615440"/>
                </a:cubicBezTo>
                <a:cubicBezTo>
                  <a:pt x="3696045" y="1607165"/>
                  <a:pt x="3680178" y="1600739"/>
                  <a:pt x="3665220" y="1592580"/>
                </a:cubicBezTo>
                <a:cubicBezTo>
                  <a:pt x="3652218" y="1585488"/>
                  <a:pt x="3640067" y="1576913"/>
                  <a:pt x="3627120" y="1569720"/>
                </a:cubicBezTo>
                <a:cubicBezTo>
                  <a:pt x="3586937" y="1547396"/>
                  <a:pt x="3607310" y="1563190"/>
                  <a:pt x="3573780" y="1539240"/>
                </a:cubicBezTo>
                <a:cubicBezTo>
                  <a:pt x="3563446" y="1531858"/>
                  <a:pt x="3553983" y="1523248"/>
                  <a:pt x="3543300" y="1516380"/>
                </a:cubicBezTo>
                <a:cubicBezTo>
                  <a:pt x="3501972" y="1489812"/>
                  <a:pt x="3471176" y="1477420"/>
                  <a:pt x="3436620" y="1447800"/>
                </a:cubicBezTo>
                <a:cubicBezTo>
                  <a:pt x="3428438" y="1440787"/>
                  <a:pt x="3422266" y="1431556"/>
                  <a:pt x="3413760" y="1424940"/>
                </a:cubicBezTo>
                <a:cubicBezTo>
                  <a:pt x="3399302" y="1413695"/>
                  <a:pt x="3382343" y="1405902"/>
                  <a:pt x="3368040" y="1394460"/>
                </a:cubicBezTo>
                <a:cubicBezTo>
                  <a:pt x="3289798" y="1331867"/>
                  <a:pt x="3369909" y="1393166"/>
                  <a:pt x="3291840" y="1341120"/>
                </a:cubicBezTo>
                <a:cubicBezTo>
                  <a:pt x="3281273" y="1334075"/>
                  <a:pt x="3272462" y="1324428"/>
                  <a:pt x="3261360" y="1318260"/>
                </a:cubicBezTo>
                <a:cubicBezTo>
                  <a:pt x="3249403" y="1311617"/>
                  <a:pt x="3235303" y="1309505"/>
                  <a:pt x="3223260" y="1303020"/>
                </a:cubicBezTo>
                <a:cubicBezTo>
                  <a:pt x="3120378" y="1247622"/>
                  <a:pt x="3205590" y="1277289"/>
                  <a:pt x="3108960" y="1249680"/>
                </a:cubicBezTo>
                <a:cubicBezTo>
                  <a:pt x="3102057" y="1244503"/>
                  <a:pt x="3066762" y="1217151"/>
                  <a:pt x="3055620" y="1211580"/>
                </a:cubicBezTo>
                <a:cubicBezTo>
                  <a:pt x="3048436" y="1207988"/>
                  <a:pt x="3040072" y="1207284"/>
                  <a:pt x="3032760" y="1203960"/>
                </a:cubicBezTo>
                <a:cubicBezTo>
                  <a:pt x="3012078" y="1194559"/>
                  <a:pt x="2994343" y="1176298"/>
                  <a:pt x="2971800" y="1173480"/>
                </a:cubicBezTo>
                <a:lnTo>
                  <a:pt x="2910840" y="1165860"/>
                </a:lnTo>
                <a:cubicBezTo>
                  <a:pt x="2882900" y="1158240"/>
                  <a:pt x="2854494" y="1152158"/>
                  <a:pt x="2827020" y="1143000"/>
                </a:cubicBezTo>
                <a:cubicBezTo>
                  <a:pt x="2808669" y="1136883"/>
                  <a:pt x="2791859" y="1126751"/>
                  <a:pt x="2773680" y="1120140"/>
                </a:cubicBezTo>
                <a:cubicBezTo>
                  <a:pt x="2763838" y="1116561"/>
                  <a:pt x="2753270" y="1115397"/>
                  <a:pt x="2743200" y="1112520"/>
                </a:cubicBezTo>
                <a:cubicBezTo>
                  <a:pt x="2735477" y="1110313"/>
                  <a:pt x="2728235" y="1106380"/>
                  <a:pt x="2720340" y="1104900"/>
                </a:cubicBezTo>
                <a:cubicBezTo>
                  <a:pt x="2687504" y="1098743"/>
                  <a:pt x="2654300" y="1094740"/>
                  <a:pt x="2621280" y="1089660"/>
                </a:cubicBezTo>
                <a:cubicBezTo>
                  <a:pt x="2613660" y="1087120"/>
                  <a:pt x="2606296" y="1083615"/>
                  <a:pt x="2598420" y="1082040"/>
                </a:cubicBezTo>
                <a:cubicBezTo>
                  <a:pt x="2580808" y="1078518"/>
                  <a:pt x="2562408" y="1079146"/>
                  <a:pt x="2545080" y="1074420"/>
                </a:cubicBezTo>
                <a:cubicBezTo>
                  <a:pt x="2534121" y="1071431"/>
                  <a:pt x="2525707" y="1061560"/>
                  <a:pt x="2514600" y="1059180"/>
                </a:cubicBezTo>
                <a:cubicBezTo>
                  <a:pt x="2489640" y="1053831"/>
                  <a:pt x="2463703" y="1054934"/>
                  <a:pt x="2438400" y="1051560"/>
                </a:cubicBezTo>
                <a:cubicBezTo>
                  <a:pt x="2388238" y="1044872"/>
                  <a:pt x="2410899" y="1044933"/>
                  <a:pt x="2362200" y="1028700"/>
                </a:cubicBezTo>
                <a:cubicBezTo>
                  <a:pt x="2329204" y="1017701"/>
                  <a:pt x="2298648" y="1017405"/>
                  <a:pt x="2263140" y="1013460"/>
                </a:cubicBezTo>
                <a:cubicBezTo>
                  <a:pt x="2237740" y="1005840"/>
                  <a:pt x="2212943" y="995801"/>
                  <a:pt x="2186940" y="990600"/>
                </a:cubicBezTo>
                <a:cubicBezTo>
                  <a:pt x="2161909" y="985594"/>
                  <a:pt x="2136092" y="985963"/>
                  <a:pt x="2110740" y="982980"/>
                </a:cubicBezTo>
                <a:cubicBezTo>
                  <a:pt x="2092903" y="980881"/>
                  <a:pt x="2075012" y="978882"/>
                  <a:pt x="2057400" y="975360"/>
                </a:cubicBezTo>
                <a:cubicBezTo>
                  <a:pt x="2024170" y="968714"/>
                  <a:pt x="1991629" y="958841"/>
                  <a:pt x="1958340" y="952500"/>
                </a:cubicBezTo>
                <a:cubicBezTo>
                  <a:pt x="1938224" y="948668"/>
                  <a:pt x="1917632" y="947918"/>
                  <a:pt x="1897380" y="944880"/>
                </a:cubicBezTo>
                <a:cubicBezTo>
                  <a:pt x="1866821" y="940296"/>
                  <a:pt x="1836240" y="935700"/>
                  <a:pt x="1805940" y="929640"/>
                </a:cubicBezTo>
                <a:cubicBezTo>
                  <a:pt x="1798064" y="928065"/>
                  <a:pt x="1790921" y="923762"/>
                  <a:pt x="1783080" y="922020"/>
                </a:cubicBezTo>
                <a:cubicBezTo>
                  <a:pt x="1767998" y="918668"/>
                  <a:pt x="1752600" y="916940"/>
                  <a:pt x="1737360" y="914400"/>
                </a:cubicBezTo>
                <a:cubicBezTo>
                  <a:pt x="1729740" y="909320"/>
                  <a:pt x="1723349" y="901520"/>
                  <a:pt x="1714500" y="899160"/>
                </a:cubicBezTo>
                <a:cubicBezTo>
                  <a:pt x="1684643" y="891198"/>
                  <a:pt x="1623060" y="883920"/>
                  <a:pt x="1623060" y="883920"/>
                </a:cubicBezTo>
                <a:cubicBezTo>
                  <a:pt x="1607820" y="876300"/>
                  <a:pt x="1593068" y="867613"/>
                  <a:pt x="1577340" y="861060"/>
                </a:cubicBezTo>
                <a:cubicBezTo>
                  <a:pt x="1537831" y="844598"/>
                  <a:pt x="1536679" y="848354"/>
                  <a:pt x="1501140" y="838200"/>
                </a:cubicBezTo>
                <a:cubicBezTo>
                  <a:pt x="1424618" y="816336"/>
                  <a:pt x="1543085" y="846781"/>
                  <a:pt x="1447800" y="822960"/>
                </a:cubicBezTo>
                <a:cubicBezTo>
                  <a:pt x="1440180" y="817880"/>
                  <a:pt x="1433255" y="811558"/>
                  <a:pt x="1424940" y="807720"/>
                </a:cubicBezTo>
                <a:cubicBezTo>
                  <a:pt x="1415589" y="803404"/>
                  <a:pt x="1352876" y="777333"/>
                  <a:pt x="1325880" y="769620"/>
                </a:cubicBezTo>
                <a:cubicBezTo>
                  <a:pt x="1315810" y="766743"/>
                  <a:pt x="1305560" y="764540"/>
                  <a:pt x="1295400" y="762000"/>
                </a:cubicBezTo>
                <a:cubicBezTo>
                  <a:pt x="1287780" y="756920"/>
                  <a:pt x="1280731" y="750856"/>
                  <a:pt x="1272540" y="746760"/>
                </a:cubicBezTo>
                <a:cubicBezTo>
                  <a:pt x="1265356" y="743168"/>
                  <a:pt x="1256363" y="743595"/>
                  <a:pt x="1249680" y="739140"/>
                </a:cubicBezTo>
                <a:cubicBezTo>
                  <a:pt x="1240714" y="733162"/>
                  <a:pt x="1236767" y="720425"/>
                  <a:pt x="1226820" y="716280"/>
                </a:cubicBezTo>
                <a:cubicBezTo>
                  <a:pt x="1205204" y="707273"/>
                  <a:pt x="1180867" y="707074"/>
                  <a:pt x="1158240" y="701040"/>
                </a:cubicBezTo>
                <a:cubicBezTo>
                  <a:pt x="1142718" y="696901"/>
                  <a:pt x="1127874" y="690524"/>
                  <a:pt x="1112520" y="685800"/>
                </a:cubicBezTo>
                <a:cubicBezTo>
                  <a:pt x="1082963" y="676706"/>
                  <a:pt x="1027368" y="661566"/>
                  <a:pt x="998220" y="655320"/>
                </a:cubicBezTo>
                <a:cubicBezTo>
                  <a:pt x="950664" y="645129"/>
                  <a:pt x="958480" y="651100"/>
                  <a:pt x="914400" y="640080"/>
                </a:cubicBezTo>
                <a:cubicBezTo>
                  <a:pt x="830294" y="619053"/>
                  <a:pt x="970099" y="649932"/>
                  <a:pt x="861060" y="617220"/>
                </a:cubicBezTo>
                <a:cubicBezTo>
                  <a:pt x="846261" y="612780"/>
                  <a:pt x="830580" y="612140"/>
                  <a:pt x="815340" y="609600"/>
                </a:cubicBezTo>
                <a:cubicBezTo>
                  <a:pt x="807720" y="604520"/>
                  <a:pt x="800671" y="598456"/>
                  <a:pt x="792480" y="594360"/>
                </a:cubicBezTo>
                <a:cubicBezTo>
                  <a:pt x="776859" y="586550"/>
                  <a:pt x="746011" y="582018"/>
                  <a:pt x="731520" y="579120"/>
                </a:cubicBezTo>
                <a:cubicBezTo>
                  <a:pt x="721360" y="574040"/>
                  <a:pt x="712108" y="566434"/>
                  <a:pt x="701040" y="563880"/>
                </a:cubicBezTo>
                <a:cubicBezTo>
                  <a:pt x="678628" y="558708"/>
                  <a:pt x="655193" y="559757"/>
                  <a:pt x="632460" y="556260"/>
                </a:cubicBezTo>
                <a:cubicBezTo>
                  <a:pt x="622109" y="554668"/>
                  <a:pt x="612203" y="550912"/>
                  <a:pt x="601980" y="548640"/>
                </a:cubicBezTo>
                <a:cubicBezTo>
                  <a:pt x="589337" y="545830"/>
                  <a:pt x="576285" y="544742"/>
                  <a:pt x="563880" y="541020"/>
                </a:cubicBezTo>
                <a:cubicBezTo>
                  <a:pt x="488131" y="518295"/>
                  <a:pt x="565456" y="531889"/>
                  <a:pt x="480060" y="510540"/>
                </a:cubicBezTo>
                <a:cubicBezTo>
                  <a:pt x="444779" y="501720"/>
                  <a:pt x="407881" y="499180"/>
                  <a:pt x="373380" y="487680"/>
                </a:cubicBezTo>
                <a:cubicBezTo>
                  <a:pt x="358140" y="482600"/>
                  <a:pt x="341026" y="481351"/>
                  <a:pt x="327660" y="472440"/>
                </a:cubicBezTo>
                <a:cubicBezTo>
                  <a:pt x="296086" y="451391"/>
                  <a:pt x="313685" y="459421"/>
                  <a:pt x="274320" y="449580"/>
                </a:cubicBezTo>
                <a:cubicBezTo>
                  <a:pt x="266700" y="444500"/>
                  <a:pt x="259651" y="438436"/>
                  <a:pt x="251460" y="434340"/>
                </a:cubicBezTo>
                <a:cubicBezTo>
                  <a:pt x="231546" y="424383"/>
                  <a:pt x="201733" y="417326"/>
                  <a:pt x="182880" y="403860"/>
                </a:cubicBezTo>
                <a:cubicBezTo>
                  <a:pt x="174111" y="397596"/>
                  <a:pt x="168986" y="386978"/>
                  <a:pt x="160020" y="381000"/>
                </a:cubicBezTo>
                <a:cubicBezTo>
                  <a:pt x="91287" y="335178"/>
                  <a:pt x="186241" y="418091"/>
                  <a:pt x="114300" y="358140"/>
                </a:cubicBezTo>
                <a:cubicBezTo>
                  <a:pt x="64532" y="316667"/>
                  <a:pt x="119033" y="355253"/>
                  <a:pt x="68580" y="304800"/>
                </a:cubicBezTo>
                <a:cubicBezTo>
                  <a:pt x="-1761" y="234459"/>
                  <a:pt x="41982" y="295383"/>
                  <a:pt x="7620" y="243840"/>
                </a:cubicBezTo>
                <a:cubicBezTo>
                  <a:pt x="5080" y="233680"/>
                  <a:pt x="0" y="223833"/>
                  <a:pt x="0" y="213360"/>
                </a:cubicBezTo>
                <a:cubicBezTo>
                  <a:pt x="0" y="195399"/>
                  <a:pt x="3581" y="177521"/>
                  <a:pt x="7620" y="160020"/>
                </a:cubicBezTo>
                <a:cubicBezTo>
                  <a:pt x="11232" y="144367"/>
                  <a:pt x="17780" y="129540"/>
                  <a:pt x="22860" y="114300"/>
                </a:cubicBezTo>
                <a:cubicBezTo>
                  <a:pt x="30781" y="90538"/>
                  <a:pt x="46358" y="40215"/>
                  <a:pt x="60960" y="30480"/>
                </a:cubicBezTo>
                <a:cubicBezTo>
                  <a:pt x="76200" y="20320"/>
                  <a:pt x="88364" y="0"/>
                  <a:pt x="106680" y="0"/>
                </a:cubicBezTo>
                <a:lnTo>
                  <a:pt x="137160" y="0"/>
                </a:lnTo>
                <a:close/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フリーフォーム: 図形 11">
            <a:extLst>
              <a:ext uri="{FF2B5EF4-FFF2-40B4-BE49-F238E27FC236}">
                <a16:creationId xmlns:a16="http://schemas.microsoft.com/office/drawing/2014/main" id="{27ACA537-F93C-47EA-A351-90EAE4BA187A}"/>
              </a:ext>
            </a:extLst>
          </p:cNvPr>
          <p:cNvSpPr/>
          <p:nvPr/>
        </p:nvSpPr>
        <p:spPr>
          <a:xfrm>
            <a:off x="1043454" y="3566003"/>
            <a:ext cx="4668088" cy="2072797"/>
          </a:xfrm>
          <a:custGeom>
            <a:avLst/>
            <a:gdLst>
              <a:gd name="connsiteX0" fmla="*/ 4435326 w 4668088"/>
              <a:gd name="connsiteY0" fmla="*/ 15397 h 2072797"/>
              <a:gd name="connsiteX1" fmla="*/ 4397226 w 4668088"/>
              <a:gd name="connsiteY1" fmla="*/ 30637 h 2072797"/>
              <a:gd name="connsiteX2" fmla="*/ 4351506 w 4668088"/>
              <a:gd name="connsiteY2" fmla="*/ 45877 h 2072797"/>
              <a:gd name="connsiteX3" fmla="*/ 4328646 w 4668088"/>
              <a:gd name="connsiteY3" fmla="*/ 76357 h 2072797"/>
              <a:gd name="connsiteX4" fmla="*/ 4305786 w 4668088"/>
              <a:gd name="connsiteY4" fmla="*/ 83977 h 2072797"/>
              <a:gd name="connsiteX5" fmla="*/ 4214346 w 4668088"/>
              <a:gd name="connsiteY5" fmla="*/ 91597 h 2072797"/>
              <a:gd name="connsiteX6" fmla="*/ 4168626 w 4668088"/>
              <a:gd name="connsiteY6" fmla="*/ 114457 h 2072797"/>
              <a:gd name="connsiteX7" fmla="*/ 4145766 w 4668088"/>
              <a:gd name="connsiteY7" fmla="*/ 129697 h 2072797"/>
              <a:gd name="connsiteX8" fmla="*/ 4115286 w 4668088"/>
              <a:gd name="connsiteY8" fmla="*/ 144937 h 2072797"/>
              <a:gd name="connsiteX9" fmla="*/ 4100046 w 4668088"/>
              <a:gd name="connsiteY9" fmla="*/ 167797 h 2072797"/>
              <a:gd name="connsiteX10" fmla="*/ 4046706 w 4668088"/>
              <a:gd name="connsiteY10" fmla="*/ 183037 h 2072797"/>
              <a:gd name="connsiteX11" fmla="*/ 4000986 w 4668088"/>
              <a:gd name="connsiteY11" fmla="*/ 251617 h 2072797"/>
              <a:gd name="connsiteX12" fmla="*/ 3955266 w 4668088"/>
              <a:gd name="connsiteY12" fmla="*/ 282097 h 2072797"/>
              <a:gd name="connsiteX13" fmla="*/ 3856206 w 4668088"/>
              <a:gd name="connsiteY13" fmla="*/ 335437 h 2072797"/>
              <a:gd name="connsiteX14" fmla="*/ 3802866 w 4668088"/>
              <a:gd name="connsiteY14" fmla="*/ 358297 h 2072797"/>
              <a:gd name="connsiteX15" fmla="*/ 3734286 w 4668088"/>
              <a:gd name="connsiteY15" fmla="*/ 411637 h 2072797"/>
              <a:gd name="connsiteX16" fmla="*/ 3673326 w 4668088"/>
              <a:gd name="connsiteY16" fmla="*/ 442117 h 2072797"/>
              <a:gd name="connsiteX17" fmla="*/ 3612366 w 4668088"/>
              <a:gd name="connsiteY17" fmla="*/ 472597 h 2072797"/>
              <a:gd name="connsiteX18" fmla="*/ 3581886 w 4668088"/>
              <a:gd name="connsiteY18" fmla="*/ 518317 h 2072797"/>
              <a:gd name="connsiteX19" fmla="*/ 3536166 w 4668088"/>
              <a:gd name="connsiteY19" fmla="*/ 533557 h 2072797"/>
              <a:gd name="connsiteX20" fmla="*/ 3513306 w 4668088"/>
              <a:gd name="connsiteY20" fmla="*/ 564037 h 2072797"/>
              <a:gd name="connsiteX21" fmla="*/ 3482826 w 4668088"/>
              <a:gd name="connsiteY21" fmla="*/ 579277 h 2072797"/>
              <a:gd name="connsiteX22" fmla="*/ 3444726 w 4668088"/>
              <a:gd name="connsiteY22" fmla="*/ 594517 h 2072797"/>
              <a:gd name="connsiteX23" fmla="*/ 3353286 w 4668088"/>
              <a:gd name="connsiteY23" fmla="*/ 609757 h 2072797"/>
              <a:gd name="connsiteX24" fmla="*/ 3315186 w 4668088"/>
              <a:gd name="connsiteY24" fmla="*/ 624997 h 2072797"/>
              <a:gd name="connsiteX25" fmla="*/ 3277086 w 4668088"/>
              <a:gd name="connsiteY25" fmla="*/ 647857 h 2072797"/>
              <a:gd name="connsiteX26" fmla="*/ 3254226 w 4668088"/>
              <a:gd name="connsiteY26" fmla="*/ 663097 h 2072797"/>
              <a:gd name="connsiteX27" fmla="*/ 3231366 w 4668088"/>
              <a:gd name="connsiteY27" fmla="*/ 670717 h 2072797"/>
              <a:gd name="connsiteX28" fmla="*/ 3185646 w 4668088"/>
              <a:gd name="connsiteY28" fmla="*/ 693577 h 2072797"/>
              <a:gd name="connsiteX29" fmla="*/ 3170406 w 4668088"/>
              <a:gd name="connsiteY29" fmla="*/ 739297 h 2072797"/>
              <a:gd name="connsiteX30" fmla="*/ 3071346 w 4668088"/>
              <a:gd name="connsiteY30" fmla="*/ 792637 h 2072797"/>
              <a:gd name="connsiteX31" fmla="*/ 3018006 w 4668088"/>
              <a:gd name="connsiteY31" fmla="*/ 807877 h 2072797"/>
              <a:gd name="connsiteX32" fmla="*/ 2949426 w 4668088"/>
              <a:gd name="connsiteY32" fmla="*/ 830737 h 2072797"/>
              <a:gd name="connsiteX33" fmla="*/ 2903706 w 4668088"/>
              <a:gd name="connsiteY33" fmla="*/ 838357 h 2072797"/>
              <a:gd name="connsiteX34" fmla="*/ 2835126 w 4668088"/>
              <a:gd name="connsiteY34" fmla="*/ 861217 h 2072797"/>
              <a:gd name="connsiteX35" fmla="*/ 2797026 w 4668088"/>
              <a:gd name="connsiteY35" fmla="*/ 868837 h 2072797"/>
              <a:gd name="connsiteX36" fmla="*/ 2720826 w 4668088"/>
              <a:gd name="connsiteY36" fmla="*/ 914557 h 2072797"/>
              <a:gd name="connsiteX37" fmla="*/ 2697966 w 4668088"/>
              <a:gd name="connsiteY37" fmla="*/ 937417 h 2072797"/>
              <a:gd name="connsiteX38" fmla="*/ 2667486 w 4668088"/>
              <a:gd name="connsiteY38" fmla="*/ 945037 h 2072797"/>
              <a:gd name="connsiteX39" fmla="*/ 2583666 w 4668088"/>
              <a:gd name="connsiteY39" fmla="*/ 990757 h 2072797"/>
              <a:gd name="connsiteX40" fmla="*/ 2545566 w 4668088"/>
              <a:gd name="connsiteY40" fmla="*/ 998377 h 2072797"/>
              <a:gd name="connsiteX41" fmla="*/ 2461746 w 4668088"/>
              <a:gd name="connsiteY41" fmla="*/ 1044097 h 2072797"/>
              <a:gd name="connsiteX42" fmla="*/ 2400786 w 4668088"/>
              <a:gd name="connsiteY42" fmla="*/ 1051717 h 2072797"/>
              <a:gd name="connsiteX43" fmla="*/ 2370306 w 4668088"/>
              <a:gd name="connsiteY43" fmla="*/ 1066957 h 2072797"/>
              <a:gd name="connsiteX44" fmla="*/ 2347446 w 4668088"/>
              <a:gd name="connsiteY44" fmla="*/ 1082197 h 2072797"/>
              <a:gd name="connsiteX45" fmla="*/ 2316966 w 4668088"/>
              <a:gd name="connsiteY45" fmla="*/ 1089817 h 2072797"/>
              <a:gd name="connsiteX46" fmla="*/ 2286486 w 4668088"/>
              <a:gd name="connsiteY46" fmla="*/ 1105057 h 2072797"/>
              <a:gd name="connsiteX47" fmla="*/ 2134086 w 4668088"/>
              <a:gd name="connsiteY47" fmla="*/ 1120297 h 2072797"/>
              <a:gd name="connsiteX48" fmla="*/ 2065506 w 4668088"/>
              <a:gd name="connsiteY48" fmla="*/ 1143157 h 2072797"/>
              <a:gd name="connsiteX49" fmla="*/ 2042646 w 4668088"/>
              <a:gd name="connsiteY49" fmla="*/ 1150777 h 2072797"/>
              <a:gd name="connsiteX50" fmla="*/ 2012166 w 4668088"/>
              <a:gd name="connsiteY50" fmla="*/ 1158397 h 2072797"/>
              <a:gd name="connsiteX51" fmla="*/ 1966446 w 4668088"/>
              <a:gd name="connsiteY51" fmla="*/ 1173637 h 2072797"/>
              <a:gd name="connsiteX52" fmla="*/ 1920726 w 4668088"/>
              <a:gd name="connsiteY52" fmla="*/ 1181257 h 2072797"/>
              <a:gd name="connsiteX53" fmla="*/ 1867386 w 4668088"/>
              <a:gd name="connsiteY53" fmla="*/ 1204117 h 2072797"/>
              <a:gd name="connsiteX54" fmla="*/ 1814046 w 4668088"/>
              <a:gd name="connsiteY54" fmla="*/ 1219357 h 2072797"/>
              <a:gd name="connsiteX55" fmla="*/ 1760706 w 4668088"/>
              <a:gd name="connsiteY55" fmla="*/ 1226977 h 2072797"/>
              <a:gd name="connsiteX56" fmla="*/ 1714986 w 4668088"/>
              <a:gd name="connsiteY56" fmla="*/ 1234597 h 2072797"/>
              <a:gd name="connsiteX57" fmla="*/ 1661646 w 4668088"/>
              <a:gd name="connsiteY57" fmla="*/ 1249837 h 2072797"/>
              <a:gd name="connsiteX58" fmla="*/ 1638786 w 4668088"/>
              <a:gd name="connsiteY58" fmla="*/ 1265077 h 2072797"/>
              <a:gd name="connsiteX59" fmla="*/ 1562586 w 4668088"/>
              <a:gd name="connsiteY59" fmla="*/ 1287937 h 2072797"/>
              <a:gd name="connsiteX60" fmla="*/ 1410186 w 4668088"/>
              <a:gd name="connsiteY60" fmla="*/ 1295557 h 2072797"/>
              <a:gd name="connsiteX61" fmla="*/ 1387326 w 4668088"/>
              <a:gd name="connsiteY61" fmla="*/ 1310797 h 2072797"/>
              <a:gd name="connsiteX62" fmla="*/ 1349226 w 4668088"/>
              <a:gd name="connsiteY62" fmla="*/ 1318417 h 2072797"/>
              <a:gd name="connsiteX63" fmla="*/ 1273026 w 4668088"/>
              <a:gd name="connsiteY63" fmla="*/ 1333657 h 2072797"/>
              <a:gd name="connsiteX64" fmla="*/ 1250166 w 4668088"/>
              <a:gd name="connsiteY64" fmla="*/ 1348897 h 2072797"/>
              <a:gd name="connsiteX65" fmla="*/ 1189206 w 4668088"/>
              <a:gd name="connsiteY65" fmla="*/ 1364137 h 2072797"/>
              <a:gd name="connsiteX66" fmla="*/ 1158726 w 4668088"/>
              <a:gd name="connsiteY66" fmla="*/ 1371757 h 2072797"/>
              <a:gd name="connsiteX67" fmla="*/ 1082526 w 4668088"/>
              <a:gd name="connsiteY67" fmla="*/ 1386997 h 2072797"/>
              <a:gd name="connsiteX68" fmla="*/ 1006326 w 4668088"/>
              <a:gd name="connsiteY68" fmla="*/ 1409857 h 2072797"/>
              <a:gd name="connsiteX69" fmla="*/ 861546 w 4668088"/>
              <a:gd name="connsiteY69" fmla="*/ 1432717 h 2072797"/>
              <a:gd name="connsiteX70" fmla="*/ 823446 w 4668088"/>
              <a:gd name="connsiteY70" fmla="*/ 1447957 h 2072797"/>
              <a:gd name="connsiteX71" fmla="*/ 777726 w 4668088"/>
              <a:gd name="connsiteY71" fmla="*/ 1455577 h 2072797"/>
              <a:gd name="connsiteX72" fmla="*/ 663426 w 4668088"/>
              <a:gd name="connsiteY72" fmla="*/ 1486057 h 2072797"/>
              <a:gd name="connsiteX73" fmla="*/ 610086 w 4668088"/>
              <a:gd name="connsiteY73" fmla="*/ 1508917 h 2072797"/>
              <a:gd name="connsiteX74" fmla="*/ 549126 w 4668088"/>
              <a:gd name="connsiteY74" fmla="*/ 1516537 h 2072797"/>
              <a:gd name="connsiteX75" fmla="*/ 434826 w 4668088"/>
              <a:gd name="connsiteY75" fmla="*/ 1531777 h 2072797"/>
              <a:gd name="connsiteX76" fmla="*/ 411966 w 4668088"/>
              <a:gd name="connsiteY76" fmla="*/ 1539397 h 2072797"/>
              <a:gd name="connsiteX77" fmla="*/ 328146 w 4668088"/>
              <a:gd name="connsiteY77" fmla="*/ 1554637 h 2072797"/>
              <a:gd name="connsiteX78" fmla="*/ 282426 w 4668088"/>
              <a:gd name="connsiteY78" fmla="*/ 1585117 h 2072797"/>
              <a:gd name="connsiteX79" fmla="*/ 236706 w 4668088"/>
              <a:gd name="connsiteY79" fmla="*/ 1600357 h 2072797"/>
              <a:gd name="connsiteX80" fmla="*/ 213846 w 4668088"/>
              <a:gd name="connsiteY80" fmla="*/ 1607977 h 2072797"/>
              <a:gd name="connsiteX81" fmla="*/ 152886 w 4668088"/>
              <a:gd name="connsiteY81" fmla="*/ 1630837 h 2072797"/>
              <a:gd name="connsiteX82" fmla="*/ 107166 w 4668088"/>
              <a:gd name="connsiteY82" fmla="*/ 1668937 h 2072797"/>
              <a:gd name="connsiteX83" fmla="*/ 99546 w 4668088"/>
              <a:gd name="connsiteY83" fmla="*/ 1691797 h 2072797"/>
              <a:gd name="connsiteX84" fmla="*/ 69066 w 4668088"/>
              <a:gd name="connsiteY84" fmla="*/ 1737517 h 2072797"/>
              <a:gd name="connsiteX85" fmla="*/ 69066 w 4668088"/>
              <a:gd name="connsiteY85" fmla="*/ 1737517 h 2072797"/>
              <a:gd name="connsiteX86" fmla="*/ 23346 w 4668088"/>
              <a:gd name="connsiteY86" fmla="*/ 1783237 h 2072797"/>
              <a:gd name="connsiteX87" fmla="*/ 15726 w 4668088"/>
              <a:gd name="connsiteY87" fmla="*/ 1867057 h 2072797"/>
              <a:gd name="connsiteX88" fmla="*/ 486 w 4668088"/>
              <a:gd name="connsiteY88" fmla="*/ 1889917 h 2072797"/>
              <a:gd name="connsiteX89" fmla="*/ 8106 w 4668088"/>
              <a:gd name="connsiteY89" fmla="*/ 1958497 h 2072797"/>
              <a:gd name="connsiteX90" fmla="*/ 23346 w 4668088"/>
              <a:gd name="connsiteY90" fmla="*/ 1981357 h 2072797"/>
              <a:gd name="connsiteX91" fmla="*/ 76686 w 4668088"/>
              <a:gd name="connsiteY91" fmla="*/ 2011837 h 2072797"/>
              <a:gd name="connsiteX92" fmla="*/ 152886 w 4668088"/>
              <a:gd name="connsiteY92" fmla="*/ 2019457 h 2072797"/>
              <a:gd name="connsiteX93" fmla="*/ 290046 w 4668088"/>
              <a:gd name="connsiteY93" fmla="*/ 2042317 h 2072797"/>
              <a:gd name="connsiteX94" fmla="*/ 396726 w 4668088"/>
              <a:gd name="connsiteY94" fmla="*/ 2065177 h 2072797"/>
              <a:gd name="connsiteX95" fmla="*/ 419586 w 4668088"/>
              <a:gd name="connsiteY95" fmla="*/ 2072797 h 2072797"/>
              <a:gd name="connsiteX96" fmla="*/ 716766 w 4668088"/>
              <a:gd name="connsiteY96" fmla="*/ 2042317 h 2072797"/>
              <a:gd name="connsiteX97" fmla="*/ 747246 w 4668088"/>
              <a:gd name="connsiteY97" fmla="*/ 2027077 h 2072797"/>
              <a:gd name="connsiteX98" fmla="*/ 770106 w 4668088"/>
              <a:gd name="connsiteY98" fmla="*/ 2011837 h 2072797"/>
              <a:gd name="connsiteX99" fmla="*/ 975846 w 4668088"/>
              <a:gd name="connsiteY99" fmla="*/ 1996597 h 2072797"/>
              <a:gd name="connsiteX100" fmla="*/ 1090146 w 4668088"/>
              <a:gd name="connsiteY100" fmla="*/ 1988977 h 2072797"/>
              <a:gd name="connsiteX101" fmla="*/ 1166346 w 4668088"/>
              <a:gd name="connsiteY101" fmla="*/ 1973737 h 2072797"/>
              <a:gd name="connsiteX102" fmla="*/ 1189206 w 4668088"/>
              <a:gd name="connsiteY102" fmla="*/ 1966117 h 2072797"/>
              <a:gd name="connsiteX103" fmla="*/ 1311126 w 4668088"/>
              <a:gd name="connsiteY103" fmla="*/ 1958497 h 2072797"/>
              <a:gd name="connsiteX104" fmla="*/ 1349226 w 4668088"/>
              <a:gd name="connsiteY104" fmla="*/ 1943257 h 2072797"/>
              <a:gd name="connsiteX105" fmla="*/ 1379706 w 4668088"/>
              <a:gd name="connsiteY105" fmla="*/ 1935637 h 2072797"/>
              <a:gd name="connsiteX106" fmla="*/ 1455906 w 4668088"/>
              <a:gd name="connsiteY106" fmla="*/ 1905157 h 2072797"/>
              <a:gd name="connsiteX107" fmla="*/ 1478766 w 4668088"/>
              <a:gd name="connsiteY107" fmla="*/ 1897537 h 2072797"/>
              <a:gd name="connsiteX108" fmla="*/ 1562586 w 4668088"/>
              <a:gd name="connsiteY108" fmla="*/ 1889917 h 2072797"/>
              <a:gd name="connsiteX109" fmla="*/ 1608306 w 4668088"/>
              <a:gd name="connsiteY109" fmla="*/ 1874677 h 2072797"/>
              <a:gd name="connsiteX110" fmla="*/ 1768326 w 4668088"/>
              <a:gd name="connsiteY110" fmla="*/ 1851817 h 2072797"/>
              <a:gd name="connsiteX111" fmla="*/ 1829286 w 4668088"/>
              <a:gd name="connsiteY111" fmla="*/ 1836577 h 2072797"/>
              <a:gd name="connsiteX112" fmla="*/ 1897866 w 4668088"/>
              <a:gd name="connsiteY112" fmla="*/ 1828957 h 2072797"/>
              <a:gd name="connsiteX113" fmla="*/ 1989306 w 4668088"/>
              <a:gd name="connsiteY113" fmla="*/ 1798477 h 2072797"/>
              <a:gd name="connsiteX114" fmla="*/ 2065506 w 4668088"/>
              <a:gd name="connsiteY114" fmla="*/ 1775617 h 2072797"/>
              <a:gd name="connsiteX115" fmla="*/ 2240766 w 4668088"/>
              <a:gd name="connsiteY115" fmla="*/ 1722277 h 2072797"/>
              <a:gd name="connsiteX116" fmla="*/ 2339826 w 4668088"/>
              <a:gd name="connsiteY116" fmla="*/ 1714657 h 2072797"/>
              <a:gd name="connsiteX117" fmla="*/ 2400786 w 4668088"/>
              <a:gd name="connsiteY117" fmla="*/ 1699417 h 2072797"/>
              <a:gd name="connsiteX118" fmla="*/ 2454126 w 4668088"/>
              <a:gd name="connsiteY118" fmla="*/ 1684177 h 2072797"/>
              <a:gd name="connsiteX119" fmla="*/ 2537946 w 4668088"/>
              <a:gd name="connsiteY119" fmla="*/ 1676557 h 2072797"/>
              <a:gd name="connsiteX120" fmla="*/ 2568426 w 4668088"/>
              <a:gd name="connsiteY120" fmla="*/ 1668937 h 2072797"/>
              <a:gd name="connsiteX121" fmla="*/ 2606526 w 4668088"/>
              <a:gd name="connsiteY121" fmla="*/ 1653697 h 2072797"/>
              <a:gd name="connsiteX122" fmla="*/ 2690346 w 4668088"/>
              <a:gd name="connsiteY122" fmla="*/ 1646077 h 2072797"/>
              <a:gd name="connsiteX123" fmla="*/ 2766546 w 4668088"/>
              <a:gd name="connsiteY123" fmla="*/ 1638457 h 2072797"/>
              <a:gd name="connsiteX124" fmla="*/ 2789406 w 4668088"/>
              <a:gd name="connsiteY124" fmla="*/ 1623217 h 2072797"/>
              <a:gd name="connsiteX125" fmla="*/ 2857986 w 4668088"/>
              <a:gd name="connsiteY125" fmla="*/ 1607977 h 2072797"/>
              <a:gd name="connsiteX126" fmla="*/ 2903706 w 4668088"/>
              <a:gd name="connsiteY126" fmla="*/ 1585117 h 2072797"/>
              <a:gd name="connsiteX127" fmla="*/ 2934186 w 4668088"/>
              <a:gd name="connsiteY127" fmla="*/ 1562257 h 2072797"/>
              <a:gd name="connsiteX128" fmla="*/ 2995146 w 4668088"/>
              <a:gd name="connsiteY128" fmla="*/ 1547017 h 2072797"/>
              <a:gd name="connsiteX129" fmla="*/ 3223746 w 4668088"/>
              <a:gd name="connsiteY129" fmla="*/ 1508917 h 2072797"/>
              <a:gd name="connsiteX130" fmla="*/ 3269466 w 4668088"/>
              <a:gd name="connsiteY130" fmla="*/ 1478437 h 2072797"/>
              <a:gd name="connsiteX131" fmla="*/ 3299946 w 4668088"/>
              <a:gd name="connsiteY131" fmla="*/ 1455577 h 2072797"/>
              <a:gd name="connsiteX132" fmla="*/ 3345666 w 4668088"/>
              <a:gd name="connsiteY132" fmla="*/ 1447957 h 2072797"/>
              <a:gd name="connsiteX133" fmla="*/ 3406626 w 4668088"/>
              <a:gd name="connsiteY133" fmla="*/ 1417477 h 2072797"/>
              <a:gd name="connsiteX134" fmla="*/ 3482826 w 4668088"/>
              <a:gd name="connsiteY134" fmla="*/ 1409857 h 2072797"/>
              <a:gd name="connsiteX135" fmla="*/ 3528546 w 4668088"/>
              <a:gd name="connsiteY135" fmla="*/ 1394617 h 2072797"/>
              <a:gd name="connsiteX136" fmla="*/ 3559026 w 4668088"/>
              <a:gd name="connsiteY136" fmla="*/ 1371757 h 2072797"/>
              <a:gd name="connsiteX137" fmla="*/ 3627606 w 4668088"/>
              <a:gd name="connsiteY137" fmla="*/ 1348897 h 2072797"/>
              <a:gd name="connsiteX138" fmla="*/ 3650466 w 4668088"/>
              <a:gd name="connsiteY138" fmla="*/ 1310797 h 2072797"/>
              <a:gd name="connsiteX139" fmla="*/ 3680946 w 4668088"/>
              <a:gd name="connsiteY139" fmla="*/ 1295557 h 2072797"/>
              <a:gd name="connsiteX140" fmla="*/ 3703806 w 4668088"/>
              <a:gd name="connsiteY140" fmla="*/ 1280317 h 2072797"/>
              <a:gd name="connsiteX141" fmla="*/ 3879066 w 4668088"/>
              <a:gd name="connsiteY141" fmla="*/ 1211737 h 2072797"/>
              <a:gd name="connsiteX142" fmla="*/ 3917166 w 4668088"/>
              <a:gd name="connsiteY142" fmla="*/ 1204117 h 2072797"/>
              <a:gd name="connsiteX143" fmla="*/ 4000986 w 4668088"/>
              <a:gd name="connsiteY143" fmla="*/ 1181257 h 2072797"/>
              <a:gd name="connsiteX144" fmla="*/ 4046706 w 4668088"/>
              <a:gd name="connsiteY144" fmla="*/ 1150777 h 2072797"/>
              <a:gd name="connsiteX145" fmla="*/ 4084806 w 4668088"/>
              <a:gd name="connsiteY145" fmla="*/ 1089817 h 2072797"/>
              <a:gd name="connsiteX146" fmla="*/ 4122906 w 4668088"/>
              <a:gd name="connsiteY146" fmla="*/ 1082197 h 2072797"/>
              <a:gd name="connsiteX147" fmla="*/ 4145766 w 4668088"/>
              <a:gd name="connsiteY147" fmla="*/ 1066957 h 2072797"/>
              <a:gd name="connsiteX148" fmla="*/ 4214346 w 4668088"/>
              <a:gd name="connsiteY148" fmla="*/ 1044097 h 2072797"/>
              <a:gd name="connsiteX149" fmla="*/ 4237206 w 4668088"/>
              <a:gd name="connsiteY149" fmla="*/ 990757 h 2072797"/>
              <a:gd name="connsiteX150" fmla="*/ 4343886 w 4668088"/>
              <a:gd name="connsiteY150" fmla="*/ 929797 h 2072797"/>
              <a:gd name="connsiteX151" fmla="*/ 4366746 w 4668088"/>
              <a:gd name="connsiteY151" fmla="*/ 922177 h 2072797"/>
              <a:gd name="connsiteX152" fmla="*/ 4397226 w 4668088"/>
              <a:gd name="connsiteY152" fmla="*/ 906937 h 2072797"/>
              <a:gd name="connsiteX153" fmla="*/ 4412466 w 4668088"/>
              <a:gd name="connsiteY153" fmla="*/ 876457 h 2072797"/>
              <a:gd name="connsiteX154" fmla="*/ 4420086 w 4668088"/>
              <a:gd name="connsiteY154" fmla="*/ 845977 h 2072797"/>
              <a:gd name="connsiteX155" fmla="*/ 4465806 w 4668088"/>
              <a:gd name="connsiteY155" fmla="*/ 800257 h 2072797"/>
              <a:gd name="connsiteX156" fmla="*/ 4488666 w 4668088"/>
              <a:gd name="connsiteY156" fmla="*/ 777397 h 2072797"/>
              <a:gd name="connsiteX157" fmla="*/ 4542006 w 4668088"/>
              <a:gd name="connsiteY157" fmla="*/ 739297 h 2072797"/>
              <a:gd name="connsiteX158" fmla="*/ 4557246 w 4668088"/>
              <a:gd name="connsiteY158" fmla="*/ 716437 h 2072797"/>
              <a:gd name="connsiteX159" fmla="*/ 4572486 w 4668088"/>
              <a:gd name="connsiteY159" fmla="*/ 640237 h 2072797"/>
              <a:gd name="connsiteX160" fmla="*/ 4587726 w 4668088"/>
              <a:gd name="connsiteY160" fmla="*/ 602137 h 2072797"/>
              <a:gd name="connsiteX161" fmla="*/ 4602966 w 4668088"/>
              <a:gd name="connsiteY161" fmla="*/ 579277 h 2072797"/>
              <a:gd name="connsiteX162" fmla="*/ 4625826 w 4668088"/>
              <a:gd name="connsiteY162" fmla="*/ 518317 h 2072797"/>
              <a:gd name="connsiteX163" fmla="*/ 4633446 w 4668088"/>
              <a:gd name="connsiteY163" fmla="*/ 457357 h 2072797"/>
              <a:gd name="connsiteX164" fmla="*/ 4641066 w 4668088"/>
              <a:gd name="connsiteY164" fmla="*/ 350677 h 2072797"/>
              <a:gd name="connsiteX165" fmla="*/ 4656306 w 4668088"/>
              <a:gd name="connsiteY165" fmla="*/ 297337 h 2072797"/>
              <a:gd name="connsiteX166" fmla="*/ 4625826 w 4668088"/>
              <a:gd name="connsiteY166" fmla="*/ 30637 h 2072797"/>
              <a:gd name="connsiteX167" fmla="*/ 4610586 w 4668088"/>
              <a:gd name="connsiteY167" fmla="*/ 7777 h 2072797"/>
              <a:gd name="connsiteX168" fmla="*/ 4549626 w 4668088"/>
              <a:gd name="connsiteY168" fmla="*/ 157 h 2072797"/>
              <a:gd name="connsiteX169" fmla="*/ 4435326 w 4668088"/>
              <a:gd name="connsiteY169" fmla="*/ 15397 h 2072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</a:cxnLst>
            <a:rect l="l" t="t" r="r" b="b"/>
            <a:pathLst>
              <a:path w="4668088" h="2072797">
                <a:moveTo>
                  <a:pt x="4435326" y="15397"/>
                </a:moveTo>
                <a:cubicBezTo>
                  <a:pt x="4409926" y="20477"/>
                  <a:pt x="4410081" y="25963"/>
                  <a:pt x="4397226" y="30637"/>
                </a:cubicBezTo>
                <a:cubicBezTo>
                  <a:pt x="4382129" y="36127"/>
                  <a:pt x="4351506" y="45877"/>
                  <a:pt x="4351506" y="45877"/>
                </a:cubicBezTo>
                <a:cubicBezTo>
                  <a:pt x="4343886" y="56037"/>
                  <a:pt x="4338402" y="68227"/>
                  <a:pt x="4328646" y="76357"/>
                </a:cubicBezTo>
                <a:cubicBezTo>
                  <a:pt x="4322476" y="81499"/>
                  <a:pt x="4313748" y="82915"/>
                  <a:pt x="4305786" y="83977"/>
                </a:cubicBezTo>
                <a:cubicBezTo>
                  <a:pt x="4275469" y="88019"/>
                  <a:pt x="4244826" y="89057"/>
                  <a:pt x="4214346" y="91597"/>
                </a:cubicBezTo>
                <a:cubicBezTo>
                  <a:pt x="4148832" y="135273"/>
                  <a:pt x="4231722" y="82909"/>
                  <a:pt x="4168626" y="114457"/>
                </a:cubicBezTo>
                <a:cubicBezTo>
                  <a:pt x="4160435" y="118553"/>
                  <a:pt x="4153717" y="125153"/>
                  <a:pt x="4145766" y="129697"/>
                </a:cubicBezTo>
                <a:cubicBezTo>
                  <a:pt x="4135903" y="135333"/>
                  <a:pt x="4125446" y="139857"/>
                  <a:pt x="4115286" y="144937"/>
                </a:cubicBezTo>
                <a:cubicBezTo>
                  <a:pt x="4110206" y="152557"/>
                  <a:pt x="4107197" y="162076"/>
                  <a:pt x="4100046" y="167797"/>
                </a:cubicBezTo>
                <a:cubicBezTo>
                  <a:pt x="4095077" y="171772"/>
                  <a:pt x="4048697" y="182539"/>
                  <a:pt x="4046706" y="183037"/>
                </a:cubicBezTo>
                <a:cubicBezTo>
                  <a:pt x="4038468" y="196768"/>
                  <a:pt x="4014592" y="239523"/>
                  <a:pt x="4000986" y="251617"/>
                </a:cubicBezTo>
                <a:cubicBezTo>
                  <a:pt x="3987296" y="263786"/>
                  <a:pt x="3970719" y="272263"/>
                  <a:pt x="3955266" y="282097"/>
                </a:cubicBezTo>
                <a:cubicBezTo>
                  <a:pt x="3919526" y="304840"/>
                  <a:pt x="3896910" y="316442"/>
                  <a:pt x="3856206" y="335437"/>
                </a:cubicBezTo>
                <a:cubicBezTo>
                  <a:pt x="3838677" y="343617"/>
                  <a:pt x="3819270" y="348045"/>
                  <a:pt x="3802866" y="358297"/>
                </a:cubicBezTo>
                <a:cubicBezTo>
                  <a:pt x="3778308" y="373646"/>
                  <a:pt x="3761175" y="400881"/>
                  <a:pt x="3734286" y="411637"/>
                </a:cubicBezTo>
                <a:cubicBezTo>
                  <a:pt x="3602447" y="464373"/>
                  <a:pt x="3764635" y="396462"/>
                  <a:pt x="3673326" y="442117"/>
                </a:cubicBezTo>
                <a:cubicBezTo>
                  <a:pt x="3598761" y="479399"/>
                  <a:pt x="3665328" y="437289"/>
                  <a:pt x="3612366" y="472597"/>
                </a:cubicBezTo>
                <a:cubicBezTo>
                  <a:pt x="3602206" y="487837"/>
                  <a:pt x="3599262" y="512525"/>
                  <a:pt x="3581886" y="518317"/>
                </a:cubicBezTo>
                <a:lnTo>
                  <a:pt x="3536166" y="533557"/>
                </a:lnTo>
                <a:cubicBezTo>
                  <a:pt x="3528546" y="543717"/>
                  <a:pt x="3522949" y="555772"/>
                  <a:pt x="3513306" y="564037"/>
                </a:cubicBezTo>
                <a:cubicBezTo>
                  <a:pt x="3504681" y="571429"/>
                  <a:pt x="3493206" y="574664"/>
                  <a:pt x="3482826" y="579277"/>
                </a:cubicBezTo>
                <a:cubicBezTo>
                  <a:pt x="3470327" y="584832"/>
                  <a:pt x="3457827" y="590587"/>
                  <a:pt x="3444726" y="594517"/>
                </a:cubicBezTo>
                <a:cubicBezTo>
                  <a:pt x="3424467" y="600595"/>
                  <a:pt x="3370283" y="607329"/>
                  <a:pt x="3353286" y="609757"/>
                </a:cubicBezTo>
                <a:cubicBezTo>
                  <a:pt x="3340586" y="614837"/>
                  <a:pt x="3327420" y="618880"/>
                  <a:pt x="3315186" y="624997"/>
                </a:cubicBezTo>
                <a:cubicBezTo>
                  <a:pt x="3301939" y="631621"/>
                  <a:pt x="3289645" y="640007"/>
                  <a:pt x="3277086" y="647857"/>
                </a:cubicBezTo>
                <a:cubicBezTo>
                  <a:pt x="3269320" y="652711"/>
                  <a:pt x="3262417" y="659001"/>
                  <a:pt x="3254226" y="663097"/>
                </a:cubicBezTo>
                <a:cubicBezTo>
                  <a:pt x="3247042" y="666689"/>
                  <a:pt x="3238550" y="667125"/>
                  <a:pt x="3231366" y="670717"/>
                </a:cubicBezTo>
                <a:cubicBezTo>
                  <a:pt x="3172280" y="700260"/>
                  <a:pt x="3243105" y="674424"/>
                  <a:pt x="3185646" y="693577"/>
                </a:cubicBezTo>
                <a:cubicBezTo>
                  <a:pt x="3180566" y="708817"/>
                  <a:pt x="3184181" y="731032"/>
                  <a:pt x="3170406" y="739297"/>
                </a:cubicBezTo>
                <a:cubicBezTo>
                  <a:pt x="3137014" y="759332"/>
                  <a:pt x="3108450" y="777796"/>
                  <a:pt x="3071346" y="792637"/>
                </a:cubicBezTo>
                <a:cubicBezTo>
                  <a:pt x="3054177" y="799505"/>
                  <a:pt x="3035656" y="802361"/>
                  <a:pt x="3018006" y="807877"/>
                </a:cubicBezTo>
                <a:cubicBezTo>
                  <a:pt x="2995006" y="815064"/>
                  <a:pt x="2972709" y="824528"/>
                  <a:pt x="2949426" y="830737"/>
                </a:cubicBezTo>
                <a:cubicBezTo>
                  <a:pt x="2934497" y="834718"/>
                  <a:pt x="2918635" y="834376"/>
                  <a:pt x="2903706" y="838357"/>
                </a:cubicBezTo>
                <a:cubicBezTo>
                  <a:pt x="2880423" y="844566"/>
                  <a:pt x="2858295" y="854597"/>
                  <a:pt x="2835126" y="861217"/>
                </a:cubicBezTo>
                <a:cubicBezTo>
                  <a:pt x="2822673" y="864775"/>
                  <a:pt x="2809431" y="865115"/>
                  <a:pt x="2797026" y="868837"/>
                </a:cubicBezTo>
                <a:cubicBezTo>
                  <a:pt x="2758429" y="880416"/>
                  <a:pt x="2752243" y="887067"/>
                  <a:pt x="2720826" y="914557"/>
                </a:cubicBezTo>
                <a:cubicBezTo>
                  <a:pt x="2712716" y="921653"/>
                  <a:pt x="2707322" y="932070"/>
                  <a:pt x="2697966" y="937417"/>
                </a:cubicBezTo>
                <a:cubicBezTo>
                  <a:pt x="2688873" y="942613"/>
                  <a:pt x="2677646" y="942497"/>
                  <a:pt x="2667486" y="945037"/>
                </a:cubicBezTo>
                <a:cubicBezTo>
                  <a:pt x="2629940" y="968503"/>
                  <a:pt x="2619127" y="981892"/>
                  <a:pt x="2583666" y="990757"/>
                </a:cubicBezTo>
                <a:cubicBezTo>
                  <a:pt x="2571101" y="993898"/>
                  <a:pt x="2558266" y="995837"/>
                  <a:pt x="2545566" y="998377"/>
                </a:cubicBezTo>
                <a:cubicBezTo>
                  <a:pt x="2523102" y="1013353"/>
                  <a:pt x="2483023" y="1041437"/>
                  <a:pt x="2461746" y="1044097"/>
                </a:cubicBezTo>
                <a:lnTo>
                  <a:pt x="2400786" y="1051717"/>
                </a:lnTo>
                <a:cubicBezTo>
                  <a:pt x="2390626" y="1056797"/>
                  <a:pt x="2380169" y="1061321"/>
                  <a:pt x="2370306" y="1066957"/>
                </a:cubicBezTo>
                <a:cubicBezTo>
                  <a:pt x="2362355" y="1071501"/>
                  <a:pt x="2355864" y="1078589"/>
                  <a:pt x="2347446" y="1082197"/>
                </a:cubicBezTo>
                <a:cubicBezTo>
                  <a:pt x="2337820" y="1086322"/>
                  <a:pt x="2326772" y="1086140"/>
                  <a:pt x="2316966" y="1089817"/>
                </a:cubicBezTo>
                <a:cubicBezTo>
                  <a:pt x="2306330" y="1093805"/>
                  <a:pt x="2297691" y="1103190"/>
                  <a:pt x="2286486" y="1105057"/>
                </a:cubicBezTo>
                <a:cubicBezTo>
                  <a:pt x="2236127" y="1113450"/>
                  <a:pt x="2184886" y="1115217"/>
                  <a:pt x="2134086" y="1120297"/>
                </a:cubicBezTo>
                <a:lnTo>
                  <a:pt x="2065506" y="1143157"/>
                </a:lnTo>
                <a:cubicBezTo>
                  <a:pt x="2057886" y="1145697"/>
                  <a:pt x="2050438" y="1148829"/>
                  <a:pt x="2042646" y="1150777"/>
                </a:cubicBezTo>
                <a:cubicBezTo>
                  <a:pt x="2032486" y="1153317"/>
                  <a:pt x="2022197" y="1155388"/>
                  <a:pt x="2012166" y="1158397"/>
                </a:cubicBezTo>
                <a:cubicBezTo>
                  <a:pt x="1996779" y="1163013"/>
                  <a:pt x="1982292" y="1170996"/>
                  <a:pt x="1966446" y="1173637"/>
                </a:cubicBezTo>
                <a:cubicBezTo>
                  <a:pt x="1951206" y="1176177"/>
                  <a:pt x="1935808" y="1177905"/>
                  <a:pt x="1920726" y="1181257"/>
                </a:cubicBezTo>
                <a:cubicBezTo>
                  <a:pt x="1887837" y="1188566"/>
                  <a:pt x="1903994" y="1190805"/>
                  <a:pt x="1867386" y="1204117"/>
                </a:cubicBezTo>
                <a:cubicBezTo>
                  <a:pt x="1850008" y="1210436"/>
                  <a:pt x="1832127" y="1215482"/>
                  <a:pt x="1814046" y="1219357"/>
                </a:cubicBezTo>
                <a:cubicBezTo>
                  <a:pt x="1796484" y="1223120"/>
                  <a:pt x="1778458" y="1224246"/>
                  <a:pt x="1760706" y="1226977"/>
                </a:cubicBezTo>
                <a:cubicBezTo>
                  <a:pt x="1745435" y="1229326"/>
                  <a:pt x="1730136" y="1231567"/>
                  <a:pt x="1714986" y="1234597"/>
                </a:cubicBezTo>
                <a:cubicBezTo>
                  <a:pt x="1706848" y="1236225"/>
                  <a:pt x="1671329" y="1244995"/>
                  <a:pt x="1661646" y="1249837"/>
                </a:cubicBezTo>
                <a:cubicBezTo>
                  <a:pt x="1653455" y="1253933"/>
                  <a:pt x="1647155" y="1261358"/>
                  <a:pt x="1638786" y="1265077"/>
                </a:cubicBezTo>
                <a:cubicBezTo>
                  <a:pt x="1632868" y="1267707"/>
                  <a:pt x="1576226" y="1286800"/>
                  <a:pt x="1562586" y="1287937"/>
                </a:cubicBezTo>
                <a:cubicBezTo>
                  <a:pt x="1511898" y="1292161"/>
                  <a:pt x="1460986" y="1293017"/>
                  <a:pt x="1410186" y="1295557"/>
                </a:cubicBezTo>
                <a:cubicBezTo>
                  <a:pt x="1402566" y="1300637"/>
                  <a:pt x="1395901" y="1307581"/>
                  <a:pt x="1387326" y="1310797"/>
                </a:cubicBezTo>
                <a:cubicBezTo>
                  <a:pt x="1375199" y="1315345"/>
                  <a:pt x="1361969" y="1316100"/>
                  <a:pt x="1349226" y="1318417"/>
                </a:cubicBezTo>
                <a:cubicBezTo>
                  <a:pt x="1280720" y="1330873"/>
                  <a:pt x="1326938" y="1320179"/>
                  <a:pt x="1273026" y="1333657"/>
                </a:cubicBezTo>
                <a:cubicBezTo>
                  <a:pt x="1265406" y="1338737"/>
                  <a:pt x="1258357" y="1344801"/>
                  <a:pt x="1250166" y="1348897"/>
                </a:cubicBezTo>
                <a:cubicBezTo>
                  <a:pt x="1233826" y="1357067"/>
                  <a:pt x="1204857" y="1360659"/>
                  <a:pt x="1189206" y="1364137"/>
                </a:cubicBezTo>
                <a:cubicBezTo>
                  <a:pt x="1178983" y="1366409"/>
                  <a:pt x="1168966" y="1369563"/>
                  <a:pt x="1158726" y="1371757"/>
                </a:cubicBezTo>
                <a:cubicBezTo>
                  <a:pt x="1133398" y="1377184"/>
                  <a:pt x="1107656" y="1380715"/>
                  <a:pt x="1082526" y="1386997"/>
                </a:cubicBezTo>
                <a:cubicBezTo>
                  <a:pt x="967669" y="1415711"/>
                  <a:pt x="1090986" y="1391716"/>
                  <a:pt x="1006326" y="1409857"/>
                </a:cubicBezTo>
                <a:cubicBezTo>
                  <a:pt x="921246" y="1428089"/>
                  <a:pt x="943729" y="1423586"/>
                  <a:pt x="861546" y="1432717"/>
                </a:cubicBezTo>
                <a:cubicBezTo>
                  <a:pt x="848846" y="1437797"/>
                  <a:pt x="836642" y="1444358"/>
                  <a:pt x="823446" y="1447957"/>
                </a:cubicBezTo>
                <a:cubicBezTo>
                  <a:pt x="808540" y="1452022"/>
                  <a:pt x="792383" y="1450691"/>
                  <a:pt x="777726" y="1455577"/>
                </a:cubicBezTo>
                <a:cubicBezTo>
                  <a:pt x="661714" y="1494248"/>
                  <a:pt x="816057" y="1469098"/>
                  <a:pt x="663426" y="1486057"/>
                </a:cubicBezTo>
                <a:cubicBezTo>
                  <a:pt x="645646" y="1493677"/>
                  <a:pt x="628777" y="1503933"/>
                  <a:pt x="610086" y="1508917"/>
                </a:cubicBezTo>
                <a:cubicBezTo>
                  <a:pt x="590299" y="1514193"/>
                  <a:pt x="569424" y="1513831"/>
                  <a:pt x="549126" y="1516537"/>
                </a:cubicBezTo>
                <a:cubicBezTo>
                  <a:pt x="391385" y="1537569"/>
                  <a:pt x="609529" y="1509939"/>
                  <a:pt x="434826" y="1531777"/>
                </a:cubicBezTo>
                <a:cubicBezTo>
                  <a:pt x="427206" y="1534317"/>
                  <a:pt x="419758" y="1537449"/>
                  <a:pt x="411966" y="1539397"/>
                </a:cubicBezTo>
                <a:cubicBezTo>
                  <a:pt x="390666" y="1544722"/>
                  <a:pt x="348527" y="1551240"/>
                  <a:pt x="328146" y="1554637"/>
                </a:cubicBezTo>
                <a:cubicBezTo>
                  <a:pt x="312906" y="1564797"/>
                  <a:pt x="299802" y="1579325"/>
                  <a:pt x="282426" y="1585117"/>
                </a:cubicBezTo>
                <a:lnTo>
                  <a:pt x="236706" y="1600357"/>
                </a:lnTo>
                <a:cubicBezTo>
                  <a:pt x="229086" y="1602897"/>
                  <a:pt x="221030" y="1604385"/>
                  <a:pt x="213846" y="1607977"/>
                </a:cubicBezTo>
                <a:cubicBezTo>
                  <a:pt x="173999" y="1627901"/>
                  <a:pt x="194386" y="1620462"/>
                  <a:pt x="152886" y="1630837"/>
                </a:cubicBezTo>
                <a:cubicBezTo>
                  <a:pt x="136018" y="1642082"/>
                  <a:pt x="118900" y="1651336"/>
                  <a:pt x="107166" y="1668937"/>
                </a:cubicBezTo>
                <a:cubicBezTo>
                  <a:pt x="102711" y="1675620"/>
                  <a:pt x="103447" y="1684776"/>
                  <a:pt x="99546" y="1691797"/>
                </a:cubicBezTo>
                <a:cubicBezTo>
                  <a:pt x="90651" y="1707808"/>
                  <a:pt x="79226" y="1722277"/>
                  <a:pt x="69066" y="1737517"/>
                </a:cubicBezTo>
                <a:lnTo>
                  <a:pt x="69066" y="1737517"/>
                </a:lnTo>
                <a:lnTo>
                  <a:pt x="23346" y="1783237"/>
                </a:lnTo>
                <a:cubicBezTo>
                  <a:pt x="20806" y="1811177"/>
                  <a:pt x="21604" y="1839625"/>
                  <a:pt x="15726" y="1867057"/>
                </a:cubicBezTo>
                <a:cubicBezTo>
                  <a:pt x="13807" y="1876012"/>
                  <a:pt x="1247" y="1880791"/>
                  <a:pt x="486" y="1889917"/>
                </a:cubicBezTo>
                <a:cubicBezTo>
                  <a:pt x="-1424" y="1912838"/>
                  <a:pt x="2528" y="1936183"/>
                  <a:pt x="8106" y="1958497"/>
                </a:cubicBezTo>
                <a:cubicBezTo>
                  <a:pt x="10327" y="1967382"/>
                  <a:pt x="16870" y="1974881"/>
                  <a:pt x="23346" y="1981357"/>
                </a:cubicBezTo>
                <a:cubicBezTo>
                  <a:pt x="37640" y="1995651"/>
                  <a:pt x="56079" y="2008667"/>
                  <a:pt x="76686" y="2011837"/>
                </a:cubicBezTo>
                <a:cubicBezTo>
                  <a:pt x="101916" y="2015719"/>
                  <a:pt x="127486" y="2016917"/>
                  <a:pt x="152886" y="2019457"/>
                </a:cubicBezTo>
                <a:cubicBezTo>
                  <a:pt x="227964" y="2038227"/>
                  <a:pt x="139556" y="2017235"/>
                  <a:pt x="290046" y="2042317"/>
                </a:cubicBezTo>
                <a:cubicBezTo>
                  <a:pt x="311041" y="2045816"/>
                  <a:pt x="367588" y="2056852"/>
                  <a:pt x="396726" y="2065177"/>
                </a:cubicBezTo>
                <a:cubicBezTo>
                  <a:pt x="404449" y="2067384"/>
                  <a:pt x="411966" y="2070257"/>
                  <a:pt x="419586" y="2072797"/>
                </a:cubicBezTo>
                <a:cubicBezTo>
                  <a:pt x="686433" y="2048538"/>
                  <a:pt x="588026" y="2063774"/>
                  <a:pt x="716766" y="2042317"/>
                </a:cubicBezTo>
                <a:cubicBezTo>
                  <a:pt x="726926" y="2037237"/>
                  <a:pt x="737383" y="2032713"/>
                  <a:pt x="747246" y="2027077"/>
                </a:cubicBezTo>
                <a:cubicBezTo>
                  <a:pt x="755197" y="2022533"/>
                  <a:pt x="761028" y="2013047"/>
                  <a:pt x="770106" y="2011837"/>
                </a:cubicBezTo>
                <a:cubicBezTo>
                  <a:pt x="838271" y="2002748"/>
                  <a:pt x="907253" y="2001497"/>
                  <a:pt x="975846" y="1996597"/>
                </a:cubicBezTo>
                <a:lnTo>
                  <a:pt x="1090146" y="1988977"/>
                </a:lnTo>
                <a:cubicBezTo>
                  <a:pt x="1115546" y="1983897"/>
                  <a:pt x="1141772" y="1981928"/>
                  <a:pt x="1166346" y="1973737"/>
                </a:cubicBezTo>
                <a:cubicBezTo>
                  <a:pt x="1173966" y="1971197"/>
                  <a:pt x="1181218" y="1966958"/>
                  <a:pt x="1189206" y="1966117"/>
                </a:cubicBezTo>
                <a:cubicBezTo>
                  <a:pt x="1229702" y="1961854"/>
                  <a:pt x="1270486" y="1961037"/>
                  <a:pt x="1311126" y="1958497"/>
                </a:cubicBezTo>
                <a:cubicBezTo>
                  <a:pt x="1323826" y="1953417"/>
                  <a:pt x="1336250" y="1947582"/>
                  <a:pt x="1349226" y="1943257"/>
                </a:cubicBezTo>
                <a:cubicBezTo>
                  <a:pt x="1359161" y="1939945"/>
                  <a:pt x="1369843" y="1939159"/>
                  <a:pt x="1379706" y="1935637"/>
                </a:cubicBezTo>
                <a:cubicBezTo>
                  <a:pt x="1405469" y="1926436"/>
                  <a:pt x="1429953" y="1913808"/>
                  <a:pt x="1455906" y="1905157"/>
                </a:cubicBezTo>
                <a:cubicBezTo>
                  <a:pt x="1463526" y="1902617"/>
                  <a:pt x="1470815" y="1898673"/>
                  <a:pt x="1478766" y="1897537"/>
                </a:cubicBezTo>
                <a:cubicBezTo>
                  <a:pt x="1506539" y="1893569"/>
                  <a:pt x="1534646" y="1892457"/>
                  <a:pt x="1562586" y="1889917"/>
                </a:cubicBezTo>
                <a:cubicBezTo>
                  <a:pt x="1577826" y="1884837"/>
                  <a:pt x="1592624" y="1878162"/>
                  <a:pt x="1608306" y="1874677"/>
                </a:cubicBezTo>
                <a:cubicBezTo>
                  <a:pt x="1665370" y="1861996"/>
                  <a:pt x="1711510" y="1858130"/>
                  <a:pt x="1768326" y="1851817"/>
                </a:cubicBezTo>
                <a:cubicBezTo>
                  <a:pt x="1788646" y="1846737"/>
                  <a:pt x="1808659" y="1840217"/>
                  <a:pt x="1829286" y="1836577"/>
                </a:cubicBezTo>
                <a:cubicBezTo>
                  <a:pt x="1851937" y="1832580"/>
                  <a:pt x="1875491" y="1834284"/>
                  <a:pt x="1897866" y="1828957"/>
                </a:cubicBezTo>
                <a:cubicBezTo>
                  <a:pt x="1929121" y="1821515"/>
                  <a:pt x="1958640" y="1808060"/>
                  <a:pt x="1989306" y="1798477"/>
                </a:cubicBezTo>
                <a:cubicBezTo>
                  <a:pt x="2040630" y="1782438"/>
                  <a:pt x="2001783" y="1801106"/>
                  <a:pt x="2065506" y="1775617"/>
                </a:cubicBezTo>
                <a:cubicBezTo>
                  <a:pt x="2120721" y="1753531"/>
                  <a:pt x="2183892" y="1726652"/>
                  <a:pt x="2240766" y="1722277"/>
                </a:cubicBezTo>
                <a:lnTo>
                  <a:pt x="2339826" y="1714657"/>
                </a:lnTo>
                <a:lnTo>
                  <a:pt x="2400786" y="1699417"/>
                </a:lnTo>
                <a:cubicBezTo>
                  <a:pt x="2418653" y="1694652"/>
                  <a:pt x="2435886" y="1687217"/>
                  <a:pt x="2454126" y="1684177"/>
                </a:cubicBezTo>
                <a:cubicBezTo>
                  <a:pt x="2481799" y="1679565"/>
                  <a:pt x="2510006" y="1679097"/>
                  <a:pt x="2537946" y="1676557"/>
                </a:cubicBezTo>
                <a:cubicBezTo>
                  <a:pt x="2548106" y="1674017"/>
                  <a:pt x="2558491" y="1672249"/>
                  <a:pt x="2568426" y="1668937"/>
                </a:cubicBezTo>
                <a:cubicBezTo>
                  <a:pt x="2581402" y="1664612"/>
                  <a:pt x="2593082" y="1656218"/>
                  <a:pt x="2606526" y="1653697"/>
                </a:cubicBezTo>
                <a:cubicBezTo>
                  <a:pt x="2634101" y="1648527"/>
                  <a:pt x="2662417" y="1648737"/>
                  <a:pt x="2690346" y="1646077"/>
                </a:cubicBezTo>
                <a:lnTo>
                  <a:pt x="2766546" y="1638457"/>
                </a:lnTo>
                <a:cubicBezTo>
                  <a:pt x="2774166" y="1633377"/>
                  <a:pt x="2780718" y="1626113"/>
                  <a:pt x="2789406" y="1623217"/>
                </a:cubicBezTo>
                <a:cubicBezTo>
                  <a:pt x="2824526" y="1611510"/>
                  <a:pt x="2830098" y="1621921"/>
                  <a:pt x="2857986" y="1607977"/>
                </a:cubicBezTo>
                <a:cubicBezTo>
                  <a:pt x="2917072" y="1578434"/>
                  <a:pt x="2846247" y="1604270"/>
                  <a:pt x="2903706" y="1585117"/>
                </a:cubicBezTo>
                <a:cubicBezTo>
                  <a:pt x="2913866" y="1577497"/>
                  <a:pt x="2923159" y="1568558"/>
                  <a:pt x="2934186" y="1562257"/>
                </a:cubicBezTo>
                <a:cubicBezTo>
                  <a:pt x="2946476" y="1555234"/>
                  <a:pt x="2986025" y="1548646"/>
                  <a:pt x="2995146" y="1547017"/>
                </a:cubicBezTo>
                <a:cubicBezTo>
                  <a:pt x="3162933" y="1517055"/>
                  <a:pt x="3119328" y="1523834"/>
                  <a:pt x="3223746" y="1508917"/>
                </a:cubicBezTo>
                <a:cubicBezTo>
                  <a:pt x="3238986" y="1498757"/>
                  <a:pt x="3254813" y="1489427"/>
                  <a:pt x="3269466" y="1478437"/>
                </a:cubicBezTo>
                <a:cubicBezTo>
                  <a:pt x="3279626" y="1470817"/>
                  <a:pt x="3288154" y="1460294"/>
                  <a:pt x="3299946" y="1455577"/>
                </a:cubicBezTo>
                <a:cubicBezTo>
                  <a:pt x="3314291" y="1449839"/>
                  <a:pt x="3330426" y="1450497"/>
                  <a:pt x="3345666" y="1447957"/>
                </a:cubicBezTo>
                <a:cubicBezTo>
                  <a:pt x="3366535" y="1434045"/>
                  <a:pt x="3379996" y="1422803"/>
                  <a:pt x="3406626" y="1417477"/>
                </a:cubicBezTo>
                <a:cubicBezTo>
                  <a:pt x="3431657" y="1412471"/>
                  <a:pt x="3457426" y="1412397"/>
                  <a:pt x="3482826" y="1409857"/>
                </a:cubicBezTo>
                <a:cubicBezTo>
                  <a:pt x="3498066" y="1404777"/>
                  <a:pt x="3514178" y="1401801"/>
                  <a:pt x="3528546" y="1394617"/>
                </a:cubicBezTo>
                <a:cubicBezTo>
                  <a:pt x="3539905" y="1388937"/>
                  <a:pt x="3547495" y="1377079"/>
                  <a:pt x="3559026" y="1371757"/>
                </a:cubicBezTo>
                <a:cubicBezTo>
                  <a:pt x="3580905" y="1361659"/>
                  <a:pt x="3627606" y="1348897"/>
                  <a:pt x="3627606" y="1348897"/>
                </a:cubicBezTo>
                <a:cubicBezTo>
                  <a:pt x="3635226" y="1336197"/>
                  <a:pt x="3639993" y="1321270"/>
                  <a:pt x="3650466" y="1310797"/>
                </a:cubicBezTo>
                <a:cubicBezTo>
                  <a:pt x="3658498" y="1302765"/>
                  <a:pt x="3671083" y="1301193"/>
                  <a:pt x="3680946" y="1295557"/>
                </a:cubicBezTo>
                <a:cubicBezTo>
                  <a:pt x="3688897" y="1291013"/>
                  <a:pt x="3695520" y="1284216"/>
                  <a:pt x="3703806" y="1280317"/>
                </a:cubicBezTo>
                <a:cubicBezTo>
                  <a:pt x="3759815" y="1253960"/>
                  <a:pt x="3819138" y="1228859"/>
                  <a:pt x="3879066" y="1211737"/>
                </a:cubicBezTo>
                <a:cubicBezTo>
                  <a:pt x="3891519" y="1208179"/>
                  <a:pt x="3904761" y="1207839"/>
                  <a:pt x="3917166" y="1204117"/>
                </a:cubicBezTo>
                <a:cubicBezTo>
                  <a:pt x="4008945" y="1176583"/>
                  <a:pt x="3897345" y="1198531"/>
                  <a:pt x="4000986" y="1181257"/>
                </a:cubicBezTo>
                <a:cubicBezTo>
                  <a:pt x="4016226" y="1171097"/>
                  <a:pt x="4039904" y="1167783"/>
                  <a:pt x="4046706" y="1150777"/>
                </a:cubicBezTo>
                <a:cubicBezTo>
                  <a:pt x="4055625" y="1128479"/>
                  <a:pt x="4060407" y="1102017"/>
                  <a:pt x="4084806" y="1089817"/>
                </a:cubicBezTo>
                <a:cubicBezTo>
                  <a:pt x="4096390" y="1084025"/>
                  <a:pt x="4110206" y="1084737"/>
                  <a:pt x="4122906" y="1082197"/>
                </a:cubicBezTo>
                <a:cubicBezTo>
                  <a:pt x="4130526" y="1077117"/>
                  <a:pt x="4137312" y="1070479"/>
                  <a:pt x="4145766" y="1066957"/>
                </a:cubicBezTo>
                <a:cubicBezTo>
                  <a:pt x="4168009" y="1057689"/>
                  <a:pt x="4214346" y="1044097"/>
                  <a:pt x="4214346" y="1044097"/>
                </a:cubicBezTo>
                <a:cubicBezTo>
                  <a:pt x="4219412" y="1028899"/>
                  <a:pt x="4227066" y="1002346"/>
                  <a:pt x="4237206" y="990757"/>
                </a:cubicBezTo>
                <a:cubicBezTo>
                  <a:pt x="4264312" y="959778"/>
                  <a:pt x="4306571" y="943790"/>
                  <a:pt x="4343886" y="929797"/>
                </a:cubicBezTo>
                <a:cubicBezTo>
                  <a:pt x="4351407" y="926977"/>
                  <a:pt x="4359363" y="925341"/>
                  <a:pt x="4366746" y="922177"/>
                </a:cubicBezTo>
                <a:cubicBezTo>
                  <a:pt x="4377187" y="917702"/>
                  <a:pt x="4387066" y="912017"/>
                  <a:pt x="4397226" y="906937"/>
                </a:cubicBezTo>
                <a:cubicBezTo>
                  <a:pt x="4402306" y="896777"/>
                  <a:pt x="4408478" y="887093"/>
                  <a:pt x="4412466" y="876457"/>
                </a:cubicBezTo>
                <a:cubicBezTo>
                  <a:pt x="4416143" y="866651"/>
                  <a:pt x="4414080" y="854557"/>
                  <a:pt x="4420086" y="845977"/>
                </a:cubicBezTo>
                <a:cubicBezTo>
                  <a:pt x="4432446" y="828320"/>
                  <a:pt x="4450566" y="815497"/>
                  <a:pt x="4465806" y="800257"/>
                </a:cubicBezTo>
                <a:cubicBezTo>
                  <a:pt x="4473426" y="792637"/>
                  <a:pt x="4479700" y="783375"/>
                  <a:pt x="4488666" y="777397"/>
                </a:cubicBezTo>
                <a:cubicBezTo>
                  <a:pt x="4501646" y="768744"/>
                  <a:pt x="4532554" y="748749"/>
                  <a:pt x="4542006" y="739297"/>
                </a:cubicBezTo>
                <a:cubicBezTo>
                  <a:pt x="4548482" y="732821"/>
                  <a:pt x="4552166" y="724057"/>
                  <a:pt x="4557246" y="716437"/>
                </a:cubicBezTo>
                <a:cubicBezTo>
                  <a:pt x="4562326" y="691037"/>
                  <a:pt x="4562866" y="664287"/>
                  <a:pt x="4572486" y="640237"/>
                </a:cubicBezTo>
                <a:cubicBezTo>
                  <a:pt x="4577566" y="627537"/>
                  <a:pt x="4581609" y="614371"/>
                  <a:pt x="4587726" y="602137"/>
                </a:cubicBezTo>
                <a:cubicBezTo>
                  <a:pt x="4591822" y="593946"/>
                  <a:pt x="4598870" y="587468"/>
                  <a:pt x="4602966" y="579277"/>
                </a:cubicBezTo>
                <a:cubicBezTo>
                  <a:pt x="4612078" y="561054"/>
                  <a:pt x="4619231" y="538102"/>
                  <a:pt x="4625826" y="518317"/>
                </a:cubicBezTo>
                <a:cubicBezTo>
                  <a:pt x="4628366" y="497997"/>
                  <a:pt x="4631592" y="477751"/>
                  <a:pt x="4633446" y="457357"/>
                </a:cubicBezTo>
                <a:cubicBezTo>
                  <a:pt x="4636674" y="421853"/>
                  <a:pt x="4637129" y="386110"/>
                  <a:pt x="4641066" y="350677"/>
                </a:cubicBezTo>
                <a:cubicBezTo>
                  <a:pt x="4642661" y="336325"/>
                  <a:pt x="4651490" y="311786"/>
                  <a:pt x="4656306" y="297337"/>
                </a:cubicBezTo>
                <a:cubicBezTo>
                  <a:pt x="4644412" y="-83284"/>
                  <a:pt x="4706710" y="127697"/>
                  <a:pt x="4625826" y="30637"/>
                </a:cubicBezTo>
                <a:cubicBezTo>
                  <a:pt x="4619963" y="23602"/>
                  <a:pt x="4619089" y="11178"/>
                  <a:pt x="4610586" y="7777"/>
                </a:cubicBezTo>
                <a:cubicBezTo>
                  <a:pt x="4591573" y="172"/>
                  <a:pt x="4570085" y="1047"/>
                  <a:pt x="4549626" y="157"/>
                </a:cubicBezTo>
                <a:cubicBezTo>
                  <a:pt x="4511562" y="-1498"/>
                  <a:pt x="4460726" y="10317"/>
                  <a:pt x="4435326" y="15397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C03433E-A060-4026-A24C-065EA4367833}"/>
              </a:ext>
            </a:extLst>
          </p:cNvPr>
          <p:cNvSpPr txBox="1"/>
          <p:nvPr/>
        </p:nvSpPr>
        <p:spPr>
          <a:xfrm>
            <a:off x="4461308" y="0"/>
            <a:ext cx="4682692" cy="523220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pPr algn="r">
              <a:spcBef>
                <a:spcPts val="600"/>
              </a:spcBef>
            </a:pPr>
            <a:r>
              <a:rPr kumimoji="1" lang="en-US" altLang="ja-JP" sz="2800" dirty="0">
                <a:solidFill>
                  <a:srgbClr val="FFFF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Part I  Theory of Traffic Flow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8E9EAC9-5838-414F-B552-D7781094F224}"/>
              </a:ext>
            </a:extLst>
          </p:cNvPr>
          <p:cNvSpPr txBox="1"/>
          <p:nvPr/>
        </p:nvSpPr>
        <p:spPr>
          <a:xfrm>
            <a:off x="422295" y="523220"/>
            <a:ext cx="8447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8775" indent="-358775">
              <a:spcBef>
                <a:spcPts val="600"/>
              </a:spcBef>
            </a:pPr>
            <a:r>
              <a:rPr kumimoji="1" lang="en-US" altLang="ja-JP" sz="2400" b="1" dirty="0">
                <a:latin typeface="Verdana" panose="020B0604030504040204" pitchFamily="34" charset="0"/>
                <a:ea typeface="HGS創英角ｺﾞｼｯｸUB" panose="020B0900000000000000" pitchFamily="50" charset="-128"/>
              </a:rPr>
              <a:t>This figure is called </a:t>
            </a:r>
            <a:r>
              <a:rPr kumimoji="1" lang="en-US" altLang="ja-JP" sz="2400" b="1" dirty="0">
                <a:solidFill>
                  <a:srgbClr val="C00000"/>
                </a:solidFill>
                <a:latin typeface="Verdana" panose="020B0604030504040204" pitchFamily="34" charset="0"/>
                <a:ea typeface="HGS創英角ｺﾞｼｯｸUB" panose="020B0900000000000000" pitchFamily="50" charset="-128"/>
              </a:rPr>
              <a:t>“QV function”</a:t>
            </a:r>
            <a:endParaRPr kumimoji="1" lang="en-US" altLang="ja-JP" sz="2400" b="1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925493F0-1F78-4289-8C21-537ACE957C5D}"/>
              </a:ext>
            </a:extLst>
          </p:cNvPr>
          <p:cNvSpPr txBox="1"/>
          <p:nvPr/>
        </p:nvSpPr>
        <p:spPr>
          <a:xfrm>
            <a:off x="2933700" y="5875020"/>
            <a:ext cx="2326278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2000" b="1" dirty="0">
                <a:latin typeface="Verdana" panose="020B0604030504040204" pitchFamily="34" charset="0"/>
                <a:ea typeface="Verdana" panose="020B0604030504040204" pitchFamily="34" charset="0"/>
              </a:rPr>
              <a:t>[vehicle/hour]</a:t>
            </a:r>
            <a:endParaRPr kumimoji="1" lang="ja-JP" altLang="en-US" sz="2000" b="1" dirty="0">
              <a:latin typeface="Verdana" panose="020B0604030504040204" pitchFamily="34" charset="0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59C532A-064C-45F4-988D-091EFD892418}"/>
              </a:ext>
            </a:extLst>
          </p:cNvPr>
          <p:cNvSpPr txBox="1"/>
          <p:nvPr/>
        </p:nvSpPr>
        <p:spPr>
          <a:xfrm rot="-5400000">
            <a:off x="-453906" y="2980045"/>
            <a:ext cx="1752403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2000" b="1" dirty="0">
                <a:latin typeface="Verdana" panose="020B0604030504040204" pitchFamily="34" charset="0"/>
                <a:ea typeface="Verdana" panose="020B0604030504040204" pitchFamily="34" charset="0"/>
              </a:rPr>
              <a:t>[km/hour]</a:t>
            </a:r>
            <a:endParaRPr kumimoji="1" lang="ja-JP" altLang="en-US" sz="2000" b="1" dirty="0">
              <a:latin typeface="Verdana" panose="020B060403050404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26146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0AAF4FB7-DFEF-4386-91FA-8B8C41892368}"/>
                  </a:ext>
                </a:extLst>
              </p:cNvPr>
              <p:cNvSpPr txBox="1"/>
              <p:nvPr/>
            </p:nvSpPr>
            <p:spPr>
              <a:xfrm>
                <a:off x="422295" y="523220"/>
                <a:ext cx="4934565" cy="5887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kumimoji="1" lang="en-US" altLang="ja-JP" sz="2400" b="1" dirty="0">
                    <a:latin typeface="Verdana" panose="020B0604030504040204" pitchFamily="34" charset="0"/>
                    <a:ea typeface="HGS創英角ｺﾞｼｯｸUB" panose="020B0900000000000000" pitchFamily="50" charset="-128"/>
                  </a:rPr>
                  <a:t>Now we consider travel time “T” of moving 1 km.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altLang="ja-JP" sz="2400" b="1" dirty="0">
                    <a:latin typeface="Verdana" panose="020B0604030504040204" pitchFamily="34" charset="0"/>
                    <a:ea typeface="HGS創英角ｺﾞｼｯｸUB" panose="020B0900000000000000" pitchFamily="50" charset="-128"/>
                    <a:sym typeface="Wingdings" panose="05000000000000000000" pitchFamily="2" charset="2"/>
                  </a:rPr>
                  <a:t> “QT function”</a:t>
                </a:r>
                <a:endParaRPr kumimoji="1" lang="en-US" altLang="ja-JP" sz="2400" b="1" dirty="0">
                  <a:latin typeface="Verdana" panose="020B0604030504040204" pitchFamily="34" charset="0"/>
                  <a:ea typeface="HGS創英角ｺﾞｼｯｸUB" panose="020B0900000000000000" pitchFamily="50" charset="-128"/>
                </a:endParaRPr>
              </a:p>
              <a:p>
                <a:pPr>
                  <a:spcBef>
                    <a:spcPts val="600"/>
                  </a:spcBef>
                </a:pPr>
                <a:r>
                  <a:rPr kumimoji="1" lang="en-US" altLang="ja-JP" sz="2400" b="1" dirty="0">
                    <a:latin typeface="Verdana" panose="020B0604030504040204" pitchFamily="34" charset="0"/>
                    <a:ea typeface="HGS創英角ｺﾞｼｯｸUB" panose="020B0900000000000000" pitchFamily="50" charset="-128"/>
                  </a:rPr>
                  <a:t>Of course, </a:t>
                </a:r>
                <a14:m>
                  <m:oMath xmlns:m="http://schemas.openxmlformats.org/officeDocument/2006/math">
                    <m:r>
                      <a:rPr kumimoji="1" lang="en-US" altLang="ja-JP" sz="2400" b="1" i="1" smtClean="0">
                        <a:latin typeface="Cambria Math" panose="02040503050406030204" pitchFamily="18" charset="0"/>
                        <a:ea typeface="HGS創英角ｺﾞｼｯｸUB" panose="020B0900000000000000" pitchFamily="50" charset="-128"/>
                      </a:rPr>
                      <m:t>𝑻</m:t>
                    </m:r>
                    <m:r>
                      <a:rPr kumimoji="1" lang="en-US" altLang="ja-JP" sz="2400" b="1" i="1" smtClean="0">
                        <a:latin typeface="Cambria Math" panose="02040503050406030204" pitchFamily="18" charset="0"/>
                        <a:ea typeface="HGS創英角ｺﾞｼｯｸUB" panose="020B0900000000000000" pitchFamily="50" charset="-128"/>
                      </a:rPr>
                      <m:t>=</m:t>
                    </m:r>
                    <m:f>
                      <m:fPr>
                        <m:ctrlPr>
                          <a:rPr kumimoji="1" lang="en-US" altLang="ja-JP" sz="2400" b="1" i="1" smtClean="0">
                            <a:latin typeface="Cambria Math" panose="02040503050406030204" pitchFamily="18" charset="0"/>
                            <a:ea typeface="HGS創英角ｺﾞｼｯｸUB" panose="020B0900000000000000" pitchFamily="50" charset="-128"/>
                          </a:rPr>
                        </m:ctrlPr>
                      </m:fPr>
                      <m:num>
                        <m:r>
                          <a:rPr kumimoji="1" lang="en-US" altLang="ja-JP" sz="2400" b="1" i="1" smtClean="0">
                            <a:latin typeface="Cambria Math" panose="02040503050406030204" pitchFamily="18" charset="0"/>
                            <a:ea typeface="HGS創英角ｺﾞｼｯｸUB" panose="020B0900000000000000" pitchFamily="50" charset="-128"/>
                          </a:rPr>
                          <m:t>𝟏</m:t>
                        </m:r>
                      </m:num>
                      <m:den>
                        <m:r>
                          <a:rPr kumimoji="1" lang="en-US" altLang="ja-JP" sz="2400" b="1" i="1" smtClean="0">
                            <a:latin typeface="Cambria Math" panose="02040503050406030204" pitchFamily="18" charset="0"/>
                            <a:ea typeface="HGS創英角ｺﾞｼｯｸUB" panose="020B0900000000000000" pitchFamily="50" charset="-128"/>
                          </a:rPr>
                          <m:t>𝑽</m:t>
                        </m:r>
                      </m:den>
                    </m:f>
                    <m:r>
                      <a:rPr kumimoji="1" lang="en-US" altLang="ja-JP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kumimoji="1" lang="en-US" altLang="ja-JP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𝟔𝟎</m:t>
                    </m:r>
                  </m:oMath>
                </a14:m>
                <a:r>
                  <a:rPr kumimoji="1" lang="en-US" altLang="ja-JP" sz="24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 [min.]</a:t>
                </a:r>
              </a:p>
              <a:p>
                <a:pPr>
                  <a:spcBef>
                    <a:spcPts val="600"/>
                  </a:spcBef>
                </a:pPr>
                <a:endParaRPr lang="en-US" altLang="ja-JP" sz="24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>
                  <a:spcBef>
                    <a:spcPts val="600"/>
                  </a:spcBef>
                </a:pPr>
                <a:r>
                  <a:rPr kumimoji="1" lang="en-US" altLang="ja-JP" sz="24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To calibrate traffic assignment, the relationship between traffic volume and travel time should be required, </a:t>
                </a:r>
              </a:p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kumimoji="1" lang="en-US" altLang="ja-JP" sz="2400" b="1" i="1" smtClean="0">
                        <a:latin typeface="Cambria Math" panose="02040503050406030204" pitchFamily="18" charset="0"/>
                        <a:ea typeface="HGS創英角ｺﾞｼｯｸUB" panose="020B0900000000000000" pitchFamily="50" charset="-128"/>
                      </a:rPr>
                      <m:t>𝑻</m:t>
                    </m:r>
                    <m:r>
                      <a:rPr kumimoji="1" lang="en-US" altLang="ja-JP" sz="2400" b="1" i="1" smtClean="0">
                        <a:latin typeface="Cambria Math" panose="02040503050406030204" pitchFamily="18" charset="0"/>
                        <a:ea typeface="HGS創英角ｺﾞｼｯｸUB" panose="020B0900000000000000" pitchFamily="50" charset="-128"/>
                      </a:rPr>
                      <m:t>=</m:t>
                    </m:r>
                    <m:r>
                      <a:rPr kumimoji="1" lang="en-US" altLang="ja-JP" sz="2400" b="1" i="1" smtClean="0">
                        <a:latin typeface="Cambria Math" panose="02040503050406030204" pitchFamily="18" charset="0"/>
                        <a:ea typeface="HGS創英角ｺﾞｼｯｸUB" panose="020B0900000000000000" pitchFamily="50" charset="-128"/>
                      </a:rPr>
                      <m:t>𝒇</m:t>
                    </m:r>
                    <m:d>
                      <m:dPr>
                        <m:ctrlPr>
                          <a:rPr kumimoji="1" lang="en-US" altLang="ja-JP" sz="2400" b="1" i="1" smtClean="0">
                            <a:latin typeface="Cambria Math" panose="02040503050406030204" pitchFamily="18" charset="0"/>
                            <a:ea typeface="HGS創英角ｺﾞｼｯｸUB" panose="020B0900000000000000" pitchFamily="50" charset="-128"/>
                          </a:rPr>
                        </m:ctrlPr>
                      </m:dPr>
                      <m:e>
                        <m:r>
                          <a:rPr kumimoji="1" lang="en-US" altLang="ja-JP" sz="2400" b="1" i="1" smtClean="0">
                            <a:latin typeface="Cambria Math" panose="02040503050406030204" pitchFamily="18" charset="0"/>
                            <a:ea typeface="HGS創英角ｺﾞｼｯｸUB" panose="020B0900000000000000" pitchFamily="50" charset="-128"/>
                          </a:rPr>
                          <m:t>𝑸</m:t>
                        </m:r>
                      </m:e>
                    </m:d>
                  </m:oMath>
                </a14:m>
                <a:r>
                  <a:rPr kumimoji="1" lang="en-US" altLang="ja-JP" sz="24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 .</a:t>
                </a:r>
              </a:p>
              <a:p>
                <a:pPr>
                  <a:spcBef>
                    <a:spcPts val="600"/>
                  </a:spcBef>
                </a:pPr>
                <a:r>
                  <a:rPr kumimoji="1" lang="en-US" altLang="ja-JP" sz="24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However mathematical difficulty, only </a:t>
                </a:r>
                <a:r>
                  <a:rPr kumimoji="1" lang="en-US" altLang="ja-JP" sz="2400" b="1" dirty="0">
                    <a:solidFill>
                      <a:srgbClr val="00B05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this area </a:t>
                </a:r>
                <a:r>
                  <a:rPr kumimoji="1" lang="en-US" altLang="ja-JP" sz="24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is used for traffic assignment.</a:t>
                </a:r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0AAF4FB7-DFEF-4386-91FA-8B8C418923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295" y="523220"/>
                <a:ext cx="4934565" cy="5887830"/>
              </a:xfrm>
              <a:prstGeom prst="rect">
                <a:avLst/>
              </a:prstGeom>
              <a:blipFill>
                <a:blip r:embed="rId3"/>
                <a:stretch>
                  <a:fillRect l="-1852" t="-828" r="-1852" b="-134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図 4">
            <a:extLst>
              <a:ext uri="{FF2B5EF4-FFF2-40B4-BE49-F238E27FC236}">
                <a16:creationId xmlns:a16="http://schemas.microsoft.com/office/drawing/2014/main" id="{F13582E4-05CC-4BBA-AC87-5CEBC98275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7263" y="3727037"/>
            <a:ext cx="3726737" cy="3130963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0D87B4ED-ED58-4551-ACA8-ADFB264B7D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6860" y="647881"/>
            <a:ext cx="3787140" cy="3079157"/>
          </a:xfrm>
          <a:prstGeom prst="rect">
            <a:avLst/>
          </a:prstGeom>
        </p:spPr>
      </p:pic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580221A4-2A21-42C7-944D-715FF515E158}"/>
              </a:ext>
            </a:extLst>
          </p:cNvPr>
          <p:cNvCxnSpPr>
            <a:cxnSpLocks/>
          </p:cNvCxnSpPr>
          <p:nvPr/>
        </p:nvCxnSpPr>
        <p:spPr>
          <a:xfrm>
            <a:off x="5974080" y="5090160"/>
            <a:ext cx="28194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162C3BE6-3A88-40AC-B539-A0C22837E548}"/>
              </a:ext>
            </a:extLst>
          </p:cNvPr>
          <p:cNvCxnSpPr>
            <a:cxnSpLocks/>
          </p:cNvCxnSpPr>
          <p:nvPr/>
        </p:nvCxnSpPr>
        <p:spPr>
          <a:xfrm>
            <a:off x="5974080" y="2293620"/>
            <a:ext cx="28194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フリーフォーム: 図形 9">
            <a:extLst>
              <a:ext uri="{FF2B5EF4-FFF2-40B4-BE49-F238E27FC236}">
                <a16:creationId xmlns:a16="http://schemas.microsoft.com/office/drawing/2014/main" id="{C2B4732D-8C19-4B92-9B13-4530D1DC75E5}"/>
              </a:ext>
            </a:extLst>
          </p:cNvPr>
          <p:cNvSpPr/>
          <p:nvPr/>
        </p:nvSpPr>
        <p:spPr>
          <a:xfrm>
            <a:off x="5905349" y="2316480"/>
            <a:ext cx="2964331" cy="624843"/>
          </a:xfrm>
          <a:custGeom>
            <a:avLst/>
            <a:gdLst>
              <a:gd name="connsiteX0" fmla="*/ 45871 w 2964331"/>
              <a:gd name="connsiteY0" fmla="*/ 609600 h 624843"/>
              <a:gd name="connsiteX1" fmla="*/ 183031 w 2964331"/>
              <a:gd name="connsiteY1" fmla="*/ 617220 h 624843"/>
              <a:gd name="connsiteX2" fmla="*/ 221131 w 2964331"/>
              <a:gd name="connsiteY2" fmla="*/ 624840 h 624843"/>
              <a:gd name="connsiteX3" fmla="*/ 762151 w 2964331"/>
              <a:gd name="connsiteY3" fmla="*/ 609600 h 624843"/>
              <a:gd name="connsiteX4" fmla="*/ 815491 w 2964331"/>
              <a:gd name="connsiteY4" fmla="*/ 601980 h 624843"/>
              <a:gd name="connsiteX5" fmla="*/ 876451 w 2964331"/>
              <a:gd name="connsiteY5" fmla="*/ 594360 h 624843"/>
              <a:gd name="connsiteX6" fmla="*/ 990751 w 2964331"/>
              <a:gd name="connsiteY6" fmla="*/ 571500 h 624843"/>
              <a:gd name="connsiteX7" fmla="*/ 1143151 w 2964331"/>
              <a:gd name="connsiteY7" fmla="*/ 563880 h 624843"/>
              <a:gd name="connsiteX8" fmla="*/ 1211731 w 2964331"/>
              <a:gd name="connsiteY8" fmla="*/ 556260 h 624843"/>
              <a:gd name="connsiteX9" fmla="*/ 1600351 w 2964331"/>
              <a:gd name="connsiteY9" fmla="*/ 533400 h 624843"/>
              <a:gd name="connsiteX10" fmla="*/ 1707031 w 2964331"/>
              <a:gd name="connsiteY10" fmla="*/ 510540 h 624843"/>
              <a:gd name="connsiteX11" fmla="*/ 1966111 w 2964331"/>
              <a:gd name="connsiteY11" fmla="*/ 495300 h 624843"/>
              <a:gd name="connsiteX12" fmla="*/ 2095651 w 2964331"/>
              <a:gd name="connsiteY12" fmla="*/ 480060 h 624843"/>
              <a:gd name="connsiteX13" fmla="*/ 2248051 w 2964331"/>
              <a:gd name="connsiteY13" fmla="*/ 464820 h 624843"/>
              <a:gd name="connsiteX14" fmla="*/ 2400451 w 2964331"/>
              <a:gd name="connsiteY14" fmla="*/ 449580 h 624843"/>
              <a:gd name="connsiteX15" fmla="*/ 2499511 w 2964331"/>
              <a:gd name="connsiteY15" fmla="*/ 441960 h 624843"/>
              <a:gd name="connsiteX16" fmla="*/ 2529991 w 2964331"/>
              <a:gd name="connsiteY16" fmla="*/ 434340 h 624843"/>
              <a:gd name="connsiteX17" fmla="*/ 2552851 w 2964331"/>
              <a:gd name="connsiteY17" fmla="*/ 426720 h 624843"/>
              <a:gd name="connsiteX18" fmla="*/ 2621431 w 2964331"/>
              <a:gd name="connsiteY18" fmla="*/ 419100 h 624843"/>
              <a:gd name="connsiteX19" fmla="*/ 2667151 w 2964331"/>
              <a:gd name="connsiteY19" fmla="*/ 403860 h 624843"/>
              <a:gd name="connsiteX20" fmla="*/ 2712871 w 2964331"/>
              <a:gd name="connsiteY20" fmla="*/ 365760 h 624843"/>
              <a:gd name="connsiteX21" fmla="*/ 2728111 w 2964331"/>
              <a:gd name="connsiteY21" fmla="*/ 342900 h 624843"/>
              <a:gd name="connsiteX22" fmla="*/ 2773831 w 2964331"/>
              <a:gd name="connsiteY22" fmla="*/ 320040 h 624843"/>
              <a:gd name="connsiteX23" fmla="*/ 2850031 w 2964331"/>
              <a:gd name="connsiteY23" fmla="*/ 251460 h 624843"/>
              <a:gd name="connsiteX24" fmla="*/ 2888131 w 2964331"/>
              <a:gd name="connsiteY24" fmla="*/ 213360 h 624843"/>
              <a:gd name="connsiteX25" fmla="*/ 2903371 w 2964331"/>
              <a:gd name="connsiteY25" fmla="*/ 190500 h 624843"/>
              <a:gd name="connsiteX26" fmla="*/ 2941471 w 2964331"/>
              <a:gd name="connsiteY26" fmla="*/ 144780 h 624843"/>
              <a:gd name="connsiteX27" fmla="*/ 2964331 w 2964331"/>
              <a:gd name="connsiteY27" fmla="*/ 76200 h 624843"/>
              <a:gd name="connsiteX28" fmla="*/ 2956711 w 2964331"/>
              <a:gd name="connsiteY28" fmla="*/ 7620 h 624843"/>
              <a:gd name="connsiteX29" fmla="*/ 2933851 w 2964331"/>
              <a:gd name="connsiteY29" fmla="*/ 0 h 624843"/>
              <a:gd name="connsiteX30" fmla="*/ 2850031 w 2964331"/>
              <a:gd name="connsiteY30" fmla="*/ 7620 h 624843"/>
              <a:gd name="connsiteX31" fmla="*/ 2720491 w 2964331"/>
              <a:gd name="connsiteY31" fmla="*/ 22860 h 624843"/>
              <a:gd name="connsiteX32" fmla="*/ 2690011 w 2964331"/>
              <a:gd name="connsiteY32" fmla="*/ 38100 h 624843"/>
              <a:gd name="connsiteX33" fmla="*/ 2644291 w 2964331"/>
              <a:gd name="connsiteY33" fmla="*/ 53340 h 624843"/>
              <a:gd name="connsiteX34" fmla="*/ 2568091 w 2964331"/>
              <a:gd name="connsiteY34" fmla="*/ 91440 h 624843"/>
              <a:gd name="connsiteX35" fmla="*/ 2324251 w 2964331"/>
              <a:gd name="connsiteY35" fmla="*/ 99060 h 624843"/>
              <a:gd name="connsiteX36" fmla="*/ 2293771 w 2964331"/>
              <a:gd name="connsiteY36" fmla="*/ 106680 h 624843"/>
              <a:gd name="connsiteX37" fmla="*/ 2194711 w 2964331"/>
              <a:gd name="connsiteY37" fmla="*/ 121920 h 624843"/>
              <a:gd name="connsiteX38" fmla="*/ 2171851 w 2964331"/>
              <a:gd name="connsiteY38" fmla="*/ 129540 h 624843"/>
              <a:gd name="connsiteX39" fmla="*/ 2110891 w 2964331"/>
              <a:gd name="connsiteY39" fmla="*/ 144780 h 624843"/>
              <a:gd name="connsiteX40" fmla="*/ 2072791 w 2964331"/>
              <a:gd name="connsiteY40" fmla="*/ 160020 h 624843"/>
              <a:gd name="connsiteX41" fmla="*/ 2027071 w 2964331"/>
              <a:gd name="connsiteY41" fmla="*/ 167640 h 624843"/>
              <a:gd name="connsiteX42" fmla="*/ 2004211 w 2964331"/>
              <a:gd name="connsiteY42" fmla="*/ 175260 h 624843"/>
              <a:gd name="connsiteX43" fmla="*/ 1790851 w 2964331"/>
              <a:gd name="connsiteY43" fmla="*/ 190500 h 624843"/>
              <a:gd name="connsiteX44" fmla="*/ 1745131 w 2964331"/>
              <a:gd name="connsiteY44" fmla="*/ 198120 h 624843"/>
              <a:gd name="connsiteX45" fmla="*/ 1653691 w 2964331"/>
              <a:gd name="connsiteY45" fmla="*/ 205740 h 624843"/>
              <a:gd name="connsiteX46" fmla="*/ 1547011 w 2964331"/>
              <a:gd name="connsiteY46" fmla="*/ 228600 h 624843"/>
              <a:gd name="connsiteX47" fmla="*/ 1425091 w 2964331"/>
              <a:gd name="connsiteY47" fmla="*/ 236220 h 624843"/>
              <a:gd name="connsiteX48" fmla="*/ 1394611 w 2964331"/>
              <a:gd name="connsiteY48" fmla="*/ 243840 h 624843"/>
              <a:gd name="connsiteX49" fmla="*/ 1341271 w 2964331"/>
              <a:gd name="connsiteY49" fmla="*/ 259080 h 624843"/>
              <a:gd name="connsiteX50" fmla="*/ 1272691 w 2964331"/>
              <a:gd name="connsiteY50" fmla="*/ 266700 h 624843"/>
              <a:gd name="connsiteX51" fmla="*/ 1051711 w 2964331"/>
              <a:gd name="connsiteY51" fmla="*/ 281940 h 624843"/>
              <a:gd name="connsiteX52" fmla="*/ 998371 w 2964331"/>
              <a:gd name="connsiteY52" fmla="*/ 297180 h 624843"/>
              <a:gd name="connsiteX53" fmla="*/ 884071 w 2964331"/>
              <a:gd name="connsiteY53" fmla="*/ 320040 h 624843"/>
              <a:gd name="connsiteX54" fmla="*/ 480211 w 2964331"/>
              <a:gd name="connsiteY54" fmla="*/ 304800 h 624843"/>
              <a:gd name="connsiteX55" fmla="*/ 365911 w 2964331"/>
              <a:gd name="connsiteY55" fmla="*/ 289560 h 624843"/>
              <a:gd name="connsiteX56" fmla="*/ 198271 w 2964331"/>
              <a:gd name="connsiteY56" fmla="*/ 297180 h 624843"/>
              <a:gd name="connsiteX57" fmla="*/ 152551 w 2964331"/>
              <a:gd name="connsiteY57" fmla="*/ 312420 h 624843"/>
              <a:gd name="connsiteX58" fmla="*/ 129691 w 2964331"/>
              <a:gd name="connsiteY58" fmla="*/ 327660 h 624843"/>
              <a:gd name="connsiteX59" fmla="*/ 83971 w 2964331"/>
              <a:gd name="connsiteY59" fmla="*/ 342900 h 624843"/>
              <a:gd name="connsiteX60" fmla="*/ 38251 w 2964331"/>
              <a:gd name="connsiteY60" fmla="*/ 373380 h 624843"/>
              <a:gd name="connsiteX61" fmla="*/ 23011 w 2964331"/>
              <a:gd name="connsiteY61" fmla="*/ 396240 h 624843"/>
              <a:gd name="connsiteX62" fmla="*/ 151 w 2964331"/>
              <a:gd name="connsiteY62" fmla="*/ 426720 h 624843"/>
              <a:gd name="connsiteX63" fmla="*/ 15391 w 2964331"/>
              <a:gd name="connsiteY63" fmla="*/ 533400 h 624843"/>
              <a:gd name="connsiteX64" fmla="*/ 45871 w 2964331"/>
              <a:gd name="connsiteY64" fmla="*/ 579120 h 624843"/>
              <a:gd name="connsiteX65" fmla="*/ 45871 w 2964331"/>
              <a:gd name="connsiteY65" fmla="*/ 609600 h 62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2964331" h="624843">
                <a:moveTo>
                  <a:pt x="45871" y="609600"/>
                </a:moveTo>
                <a:cubicBezTo>
                  <a:pt x="91591" y="612140"/>
                  <a:pt x="137413" y="613253"/>
                  <a:pt x="183031" y="617220"/>
                </a:cubicBezTo>
                <a:cubicBezTo>
                  <a:pt x="195934" y="618342"/>
                  <a:pt x="208181" y="625010"/>
                  <a:pt x="221131" y="624840"/>
                </a:cubicBezTo>
                <a:cubicBezTo>
                  <a:pt x="401527" y="622466"/>
                  <a:pt x="581811" y="614680"/>
                  <a:pt x="762151" y="609600"/>
                </a:cubicBezTo>
                <a:lnTo>
                  <a:pt x="815491" y="601980"/>
                </a:lnTo>
                <a:cubicBezTo>
                  <a:pt x="835789" y="599274"/>
                  <a:pt x="856276" y="597869"/>
                  <a:pt x="876451" y="594360"/>
                </a:cubicBezTo>
                <a:cubicBezTo>
                  <a:pt x="914731" y="587703"/>
                  <a:pt x="952148" y="575912"/>
                  <a:pt x="990751" y="571500"/>
                </a:cubicBezTo>
                <a:cubicBezTo>
                  <a:pt x="1041286" y="565725"/>
                  <a:pt x="1092351" y="566420"/>
                  <a:pt x="1143151" y="563880"/>
                </a:cubicBezTo>
                <a:cubicBezTo>
                  <a:pt x="1166011" y="561340"/>
                  <a:pt x="1188810" y="558170"/>
                  <a:pt x="1211731" y="556260"/>
                </a:cubicBezTo>
                <a:cubicBezTo>
                  <a:pt x="1294002" y="549404"/>
                  <a:pt x="1583881" y="534315"/>
                  <a:pt x="1600351" y="533400"/>
                </a:cubicBezTo>
                <a:cubicBezTo>
                  <a:pt x="1665498" y="511684"/>
                  <a:pt x="1630131" y="520153"/>
                  <a:pt x="1707031" y="510540"/>
                </a:cubicBezTo>
                <a:cubicBezTo>
                  <a:pt x="1807410" y="477080"/>
                  <a:pt x="1694590" y="512270"/>
                  <a:pt x="1966111" y="495300"/>
                </a:cubicBezTo>
                <a:cubicBezTo>
                  <a:pt x="2009504" y="492588"/>
                  <a:pt x="2052471" y="485140"/>
                  <a:pt x="2095651" y="480060"/>
                </a:cubicBezTo>
                <a:cubicBezTo>
                  <a:pt x="2169890" y="461500"/>
                  <a:pt x="2099132" y="477230"/>
                  <a:pt x="2248051" y="464820"/>
                </a:cubicBezTo>
                <a:cubicBezTo>
                  <a:pt x="2298928" y="460580"/>
                  <a:pt x="2349607" y="454202"/>
                  <a:pt x="2400451" y="449580"/>
                </a:cubicBezTo>
                <a:cubicBezTo>
                  <a:pt x="2433433" y="446582"/>
                  <a:pt x="2466491" y="444500"/>
                  <a:pt x="2499511" y="441960"/>
                </a:cubicBezTo>
                <a:cubicBezTo>
                  <a:pt x="2509671" y="439420"/>
                  <a:pt x="2519921" y="437217"/>
                  <a:pt x="2529991" y="434340"/>
                </a:cubicBezTo>
                <a:cubicBezTo>
                  <a:pt x="2537714" y="432133"/>
                  <a:pt x="2544928" y="428040"/>
                  <a:pt x="2552851" y="426720"/>
                </a:cubicBezTo>
                <a:cubicBezTo>
                  <a:pt x="2575539" y="422939"/>
                  <a:pt x="2598571" y="421640"/>
                  <a:pt x="2621431" y="419100"/>
                </a:cubicBezTo>
                <a:cubicBezTo>
                  <a:pt x="2636671" y="414020"/>
                  <a:pt x="2655792" y="415219"/>
                  <a:pt x="2667151" y="403860"/>
                </a:cubicBezTo>
                <a:cubicBezTo>
                  <a:pt x="2696487" y="374524"/>
                  <a:pt x="2681045" y="386978"/>
                  <a:pt x="2712871" y="365760"/>
                </a:cubicBezTo>
                <a:cubicBezTo>
                  <a:pt x="2717951" y="358140"/>
                  <a:pt x="2721635" y="349376"/>
                  <a:pt x="2728111" y="342900"/>
                </a:cubicBezTo>
                <a:cubicBezTo>
                  <a:pt x="2742883" y="328128"/>
                  <a:pt x="2755238" y="326238"/>
                  <a:pt x="2773831" y="320040"/>
                </a:cubicBezTo>
                <a:cubicBezTo>
                  <a:pt x="2800065" y="300365"/>
                  <a:pt x="2831798" y="278810"/>
                  <a:pt x="2850031" y="251460"/>
                </a:cubicBezTo>
                <a:cubicBezTo>
                  <a:pt x="2870351" y="220980"/>
                  <a:pt x="2857651" y="233680"/>
                  <a:pt x="2888131" y="213360"/>
                </a:cubicBezTo>
                <a:cubicBezTo>
                  <a:pt x="2893211" y="205740"/>
                  <a:pt x="2897508" y="197535"/>
                  <a:pt x="2903371" y="190500"/>
                </a:cubicBezTo>
                <a:cubicBezTo>
                  <a:pt x="2918871" y="171900"/>
                  <a:pt x="2932011" y="167483"/>
                  <a:pt x="2941471" y="144780"/>
                </a:cubicBezTo>
                <a:cubicBezTo>
                  <a:pt x="2950739" y="122537"/>
                  <a:pt x="2964331" y="76200"/>
                  <a:pt x="2964331" y="76200"/>
                </a:cubicBezTo>
                <a:cubicBezTo>
                  <a:pt x="2961791" y="53340"/>
                  <a:pt x="2965253" y="28976"/>
                  <a:pt x="2956711" y="7620"/>
                </a:cubicBezTo>
                <a:cubicBezTo>
                  <a:pt x="2953728" y="162"/>
                  <a:pt x="2941883" y="0"/>
                  <a:pt x="2933851" y="0"/>
                </a:cubicBezTo>
                <a:cubicBezTo>
                  <a:pt x="2905796" y="0"/>
                  <a:pt x="2877947" y="4828"/>
                  <a:pt x="2850031" y="7620"/>
                </a:cubicBezTo>
                <a:cubicBezTo>
                  <a:pt x="2800624" y="12561"/>
                  <a:pt x="2769083" y="16786"/>
                  <a:pt x="2720491" y="22860"/>
                </a:cubicBezTo>
                <a:cubicBezTo>
                  <a:pt x="2710331" y="27940"/>
                  <a:pt x="2700558" y="33881"/>
                  <a:pt x="2690011" y="38100"/>
                </a:cubicBezTo>
                <a:cubicBezTo>
                  <a:pt x="2675096" y="44066"/>
                  <a:pt x="2657657" y="44429"/>
                  <a:pt x="2644291" y="53340"/>
                </a:cubicBezTo>
                <a:cubicBezTo>
                  <a:pt x="2616707" y="71729"/>
                  <a:pt x="2600988" y="89612"/>
                  <a:pt x="2568091" y="91440"/>
                </a:cubicBezTo>
                <a:cubicBezTo>
                  <a:pt x="2486897" y="95951"/>
                  <a:pt x="2405531" y="96520"/>
                  <a:pt x="2324251" y="99060"/>
                </a:cubicBezTo>
                <a:cubicBezTo>
                  <a:pt x="2314091" y="101600"/>
                  <a:pt x="2304101" y="104958"/>
                  <a:pt x="2293771" y="106680"/>
                </a:cubicBezTo>
                <a:cubicBezTo>
                  <a:pt x="2238249" y="115934"/>
                  <a:pt x="2241324" y="110267"/>
                  <a:pt x="2194711" y="121920"/>
                </a:cubicBezTo>
                <a:cubicBezTo>
                  <a:pt x="2186919" y="123868"/>
                  <a:pt x="2179600" y="127427"/>
                  <a:pt x="2171851" y="129540"/>
                </a:cubicBezTo>
                <a:cubicBezTo>
                  <a:pt x="2151644" y="135051"/>
                  <a:pt x="2130338" y="137001"/>
                  <a:pt x="2110891" y="144780"/>
                </a:cubicBezTo>
                <a:cubicBezTo>
                  <a:pt x="2098191" y="149860"/>
                  <a:pt x="2085987" y="156421"/>
                  <a:pt x="2072791" y="160020"/>
                </a:cubicBezTo>
                <a:cubicBezTo>
                  <a:pt x="2057885" y="164085"/>
                  <a:pt x="2042153" y="164288"/>
                  <a:pt x="2027071" y="167640"/>
                </a:cubicBezTo>
                <a:cubicBezTo>
                  <a:pt x="2019230" y="169382"/>
                  <a:pt x="2012114" y="173823"/>
                  <a:pt x="2004211" y="175260"/>
                </a:cubicBezTo>
                <a:cubicBezTo>
                  <a:pt x="1940811" y="186787"/>
                  <a:pt x="1844406" y="187822"/>
                  <a:pt x="1790851" y="190500"/>
                </a:cubicBezTo>
                <a:cubicBezTo>
                  <a:pt x="1775611" y="193040"/>
                  <a:pt x="1760487" y="196414"/>
                  <a:pt x="1745131" y="198120"/>
                </a:cubicBezTo>
                <a:cubicBezTo>
                  <a:pt x="1714732" y="201498"/>
                  <a:pt x="1683938" y="201203"/>
                  <a:pt x="1653691" y="205740"/>
                </a:cubicBezTo>
                <a:cubicBezTo>
                  <a:pt x="1564585" y="219106"/>
                  <a:pt x="1623097" y="221683"/>
                  <a:pt x="1547011" y="228600"/>
                </a:cubicBezTo>
                <a:cubicBezTo>
                  <a:pt x="1506459" y="232287"/>
                  <a:pt x="1465731" y="233680"/>
                  <a:pt x="1425091" y="236220"/>
                </a:cubicBezTo>
                <a:cubicBezTo>
                  <a:pt x="1414931" y="238760"/>
                  <a:pt x="1404715" y="241084"/>
                  <a:pt x="1394611" y="243840"/>
                </a:cubicBezTo>
                <a:cubicBezTo>
                  <a:pt x="1376771" y="248705"/>
                  <a:pt x="1359446" y="255672"/>
                  <a:pt x="1341271" y="259080"/>
                </a:cubicBezTo>
                <a:cubicBezTo>
                  <a:pt x="1318664" y="263319"/>
                  <a:pt x="1295578" y="264411"/>
                  <a:pt x="1272691" y="266700"/>
                </a:cubicBezTo>
                <a:cubicBezTo>
                  <a:pt x="1169741" y="276995"/>
                  <a:pt x="1173675" y="275164"/>
                  <a:pt x="1051711" y="281940"/>
                </a:cubicBezTo>
                <a:cubicBezTo>
                  <a:pt x="1028351" y="289727"/>
                  <a:pt x="1024342" y="291713"/>
                  <a:pt x="998371" y="297180"/>
                </a:cubicBezTo>
                <a:cubicBezTo>
                  <a:pt x="960350" y="305184"/>
                  <a:pt x="884071" y="320040"/>
                  <a:pt x="884071" y="320040"/>
                </a:cubicBezTo>
                <a:cubicBezTo>
                  <a:pt x="806213" y="317936"/>
                  <a:pt x="589941" y="315419"/>
                  <a:pt x="480211" y="304800"/>
                </a:cubicBezTo>
                <a:cubicBezTo>
                  <a:pt x="441953" y="301098"/>
                  <a:pt x="404011" y="294640"/>
                  <a:pt x="365911" y="289560"/>
                </a:cubicBezTo>
                <a:cubicBezTo>
                  <a:pt x="310031" y="292100"/>
                  <a:pt x="253890" y="291221"/>
                  <a:pt x="198271" y="297180"/>
                </a:cubicBezTo>
                <a:cubicBezTo>
                  <a:pt x="182298" y="298891"/>
                  <a:pt x="165917" y="303509"/>
                  <a:pt x="152551" y="312420"/>
                </a:cubicBezTo>
                <a:cubicBezTo>
                  <a:pt x="144931" y="317500"/>
                  <a:pt x="138060" y="323941"/>
                  <a:pt x="129691" y="327660"/>
                </a:cubicBezTo>
                <a:cubicBezTo>
                  <a:pt x="115011" y="334184"/>
                  <a:pt x="97337" y="333989"/>
                  <a:pt x="83971" y="342900"/>
                </a:cubicBezTo>
                <a:lnTo>
                  <a:pt x="38251" y="373380"/>
                </a:lnTo>
                <a:cubicBezTo>
                  <a:pt x="33171" y="381000"/>
                  <a:pt x="28334" y="388788"/>
                  <a:pt x="23011" y="396240"/>
                </a:cubicBezTo>
                <a:cubicBezTo>
                  <a:pt x="15629" y="406574"/>
                  <a:pt x="1829" y="414131"/>
                  <a:pt x="151" y="426720"/>
                </a:cubicBezTo>
                <a:cubicBezTo>
                  <a:pt x="-674" y="432906"/>
                  <a:pt x="1525" y="508441"/>
                  <a:pt x="15391" y="533400"/>
                </a:cubicBezTo>
                <a:cubicBezTo>
                  <a:pt x="24286" y="549411"/>
                  <a:pt x="27555" y="579120"/>
                  <a:pt x="45871" y="579120"/>
                </a:cubicBezTo>
                <a:lnTo>
                  <a:pt x="45871" y="609600"/>
                </a:lnTo>
                <a:close/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93F6B03-B646-4F88-AD3E-45CE8D669F0C}"/>
              </a:ext>
            </a:extLst>
          </p:cNvPr>
          <p:cNvSpPr txBox="1"/>
          <p:nvPr/>
        </p:nvSpPr>
        <p:spPr>
          <a:xfrm>
            <a:off x="4461308" y="0"/>
            <a:ext cx="4682692" cy="523220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pPr algn="r">
              <a:spcBef>
                <a:spcPts val="600"/>
              </a:spcBef>
            </a:pPr>
            <a:r>
              <a:rPr kumimoji="1" lang="en-US" altLang="ja-JP" sz="2800" dirty="0">
                <a:solidFill>
                  <a:srgbClr val="FFFF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Part I  Theory of Traffic Flow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148EB5A-F9F8-4095-B18C-D0B88CFE7C18}"/>
              </a:ext>
            </a:extLst>
          </p:cNvPr>
          <p:cNvSpPr txBox="1"/>
          <p:nvPr/>
        </p:nvSpPr>
        <p:spPr>
          <a:xfrm>
            <a:off x="7186206" y="3419261"/>
            <a:ext cx="1683474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Verdana" panose="020B0604030504040204" pitchFamily="34" charset="0"/>
                <a:ea typeface="Verdana" panose="020B0604030504040204" pitchFamily="34" charset="0"/>
              </a:rPr>
              <a:t>[vehicle/hour]</a:t>
            </a:r>
            <a:endParaRPr kumimoji="1" lang="ja-JP" altLang="en-US" sz="1400" b="1" dirty="0">
              <a:latin typeface="Verdana" panose="020B0604030504040204" pitchFamily="34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9477907-9EEA-4B4C-944B-8DE674EB1351}"/>
              </a:ext>
            </a:extLst>
          </p:cNvPr>
          <p:cNvSpPr txBox="1"/>
          <p:nvPr/>
        </p:nvSpPr>
        <p:spPr>
          <a:xfrm>
            <a:off x="7183011" y="6542346"/>
            <a:ext cx="1683474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Verdana" panose="020B0604030504040204" pitchFamily="34" charset="0"/>
                <a:ea typeface="Verdana" panose="020B0604030504040204" pitchFamily="34" charset="0"/>
              </a:rPr>
              <a:t>[vehicle/hour]</a:t>
            </a:r>
            <a:endParaRPr kumimoji="1" lang="ja-JP" altLang="en-US" sz="1400" b="1" dirty="0">
              <a:latin typeface="Verdana" panose="020B0604030504040204" pitchFamily="34" charset="0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697DCDB-0CD8-40BE-AA16-9E6549AE73F8}"/>
              </a:ext>
            </a:extLst>
          </p:cNvPr>
          <p:cNvSpPr txBox="1"/>
          <p:nvPr/>
        </p:nvSpPr>
        <p:spPr>
          <a:xfrm rot="-5400000">
            <a:off x="4913470" y="1436291"/>
            <a:ext cx="119455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Verdana" panose="020B0604030504040204" pitchFamily="34" charset="0"/>
                <a:ea typeface="Verdana" panose="020B0604030504040204" pitchFamily="34" charset="0"/>
              </a:rPr>
              <a:t>[minutes]</a:t>
            </a:r>
            <a:endParaRPr kumimoji="1" lang="ja-JP" altLang="en-US" sz="1400" b="1" dirty="0">
              <a:latin typeface="Verdana" panose="020B0604030504040204" pitchFamily="34" charset="0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CAE3492-E32A-442D-8A42-BC39B77C01B7}"/>
              </a:ext>
            </a:extLst>
          </p:cNvPr>
          <p:cNvSpPr txBox="1"/>
          <p:nvPr/>
        </p:nvSpPr>
        <p:spPr>
          <a:xfrm rot="-5400000">
            <a:off x="4704135" y="4414884"/>
            <a:ext cx="1683474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Verdana" panose="020B0604030504040204" pitchFamily="34" charset="0"/>
                <a:ea typeface="Verdana" panose="020B0604030504040204" pitchFamily="34" charset="0"/>
              </a:rPr>
              <a:t>[vehicle/hour]</a:t>
            </a:r>
            <a:endParaRPr kumimoji="1" lang="ja-JP" altLang="en-US" sz="1400" b="1" dirty="0">
              <a:latin typeface="Verdana" panose="020B060403050404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07106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B8714C4F-7A60-4932-AB04-225CDF538975}"/>
                  </a:ext>
                </a:extLst>
              </p:cNvPr>
              <p:cNvSpPr txBox="1"/>
              <p:nvPr/>
            </p:nvSpPr>
            <p:spPr>
              <a:xfrm>
                <a:off x="422295" y="523220"/>
                <a:ext cx="8447385" cy="55368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kumimoji="1" lang="en-US" altLang="ja-JP" sz="2400" b="1" dirty="0">
                    <a:latin typeface="Verdana" panose="020B0604030504040204" pitchFamily="34" charset="0"/>
                    <a:ea typeface="HGS創英角ｺﾞｼｯｸUB" panose="020B0900000000000000" pitchFamily="50" charset="-128"/>
                  </a:rPr>
                  <a:t>The first </a:t>
                </a:r>
                <a:r>
                  <a:rPr kumimoji="1" lang="en-US" altLang="ja-JP" sz="24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ja-JP" sz="2400" b="1" i="1">
                        <a:latin typeface="Cambria Math" panose="02040503050406030204" pitchFamily="18" charset="0"/>
                        <a:ea typeface="HGS創英角ｺﾞｼｯｸUB" panose="020B0900000000000000" pitchFamily="50" charset="-128"/>
                      </a:rPr>
                      <m:t>𝑻</m:t>
                    </m:r>
                    <m:r>
                      <a:rPr kumimoji="1" lang="en-US" altLang="ja-JP" sz="2400" b="1" i="1">
                        <a:latin typeface="Cambria Math" panose="02040503050406030204" pitchFamily="18" charset="0"/>
                        <a:ea typeface="HGS創英角ｺﾞｼｯｸUB" panose="020B0900000000000000" pitchFamily="50" charset="-128"/>
                      </a:rPr>
                      <m:t>=</m:t>
                    </m:r>
                    <m:r>
                      <a:rPr kumimoji="1" lang="en-US" altLang="ja-JP" sz="2400" b="1" i="1">
                        <a:latin typeface="Cambria Math" panose="02040503050406030204" pitchFamily="18" charset="0"/>
                        <a:ea typeface="HGS創英角ｺﾞｼｯｸUB" panose="020B0900000000000000" pitchFamily="50" charset="-128"/>
                      </a:rPr>
                      <m:t>𝒇</m:t>
                    </m:r>
                    <m:d>
                      <m:dPr>
                        <m:ctrlPr>
                          <a:rPr kumimoji="1" lang="en-US" altLang="ja-JP" sz="2400" b="1" i="1">
                            <a:latin typeface="Cambria Math" panose="02040503050406030204" pitchFamily="18" charset="0"/>
                            <a:ea typeface="HGS創英角ｺﾞｼｯｸUB" panose="020B0900000000000000" pitchFamily="50" charset="-128"/>
                          </a:rPr>
                        </m:ctrlPr>
                      </m:dPr>
                      <m:e>
                        <m:r>
                          <a:rPr kumimoji="1" lang="en-US" altLang="ja-JP" sz="2400" b="1" i="1">
                            <a:latin typeface="Cambria Math" panose="02040503050406030204" pitchFamily="18" charset="0"/>
                            <a:ea typeface="HGS創英角ｺﾞｼｯｸUB" panose="020B0900000000000000" pitchFamily="50" charset="-128"/>
                          </a:rPr>
                          <m:t>𝑸</m:t>
                        </m:r>
                      </m:e>
                    </m:d>
                  </m:oMath>
                </a14:m>
                <a:r>
                  <a:rPr kumimoji="1" lang="en-US" altLang="ja-JP" sz="24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 equation developed in the U.S.</a:t>
                </a:r>
              </a:p>
              <a:p>
                <a:pPr>
                  <a:spcBef>
                    <a:spcPts val="600"/>
                  </a:spcBef>
                </a:pPr>
                <a:r>
                  <a:rPr kumimoji="1" lang="ja-JP" altLang="en-US" sz="2400" b="1" dirty="0">
                    <a:latin typeface="Verdana" panose="020B0604030504040204" pitchFamily="34" charset="0"/>
                    <a:ea typeface="HGS創英角ｺﾞｼｯｸUB" panose="020B0900000000000000" pitchFamily="50" charset="-128"/>
                  </a:rPr>
                  <a:t>　</a:t>
                </a:r>
                <a14:m>
                  <m:oMath xmlns:m="http://schemas.openxmlformats.org/officeDocument/2006/math">
                    <m:r>
                      <a:rPr kumimoji="1" lang="en-US" altLang="ja-JP" sz="2400" b="1" i="1" smtClean="0">
                        <a:latin typeface="Cambria Math" panose="02040503050406030204" pitchFamily="18" charset="0"/>
                        <a:ea typeface="HGS創英角ｺﾞｼｯｸUB" panose="020B0900000000000000" pitchFamily="50" charset="-128"/>
                      </a:rPr>
                      <m:t>𝑻</m:t>
                    </m:r>
                    <m:d>
                      <m:dPr>
                        <m:ctrlPr>
                          <a:rPr kumimoji="1" lang="en-US" altLang="ja-JP" sz="2400" b="1" i="1" smtClean="0">
                            <a:latin typeface="Cambria Math" panose="02040503050406030204" pitchFamily="18" charset="0"/>
                            <a:ea typeface="HGS創英角ｺﾞｼｯｸUB" panose="020B0900000000000000" pitchFamily="50" charset="-128"/>
                          </a:rPr>
                        </m:ctrlPr>
                      </m:dPr>
                      <m:e>
                        <m:r>
                          <a:rPr kumimoji="1" lang="en-US" altLang="ja-JP" sz="2400" b="1" i="1" smtClean="0">
                            <a:latin typeface="Cambria Math" panose="02040503050406030204" pitchFamily="18" charset="0"/>
                            <a:ea typeface="HGS創英角ｺﾞｼｯｸUB" panose="020B0900000000000000" pitchFamily="50" charset="-128"/>
                          </a:rPr>
                          <m:t>𝑸</m:t>
                        </m:r>
                      </m:e>
                    </m:d>
                    <m:r>
                      <a:rPr kumimoji="1" lang="en-US" altLang="ja-JP" sz="2400" b="1" i="1" smtClean="0">
                        <a:latin typeface="Cambria Math" panose="02040503050406030204" pitchFamily="18" charset="0"/>
                        <a:ea typeface="HGS創英角ｺﾞｼｯｸUB" panose="020B0900000000000000" pitchFamily="50" charset="-128"/>
                      </a:rPr>
                      <m:t>=</m:t>
                    </m:r>
                    <m:sSub>
                      <m:sSubPr>
                        <m:ctrlPr>
                          <a:rPr kumimoji="1" lang="en-US" altLang="ja-JP" sz="2400" b="1" i="1" smtClean="0">
                            <a:latin typeface="Cambria Math" panose="02040503050406030204" pitchFamily="18" charset="0"/>
                            <a:ea typeface="HGS創英角ｺﾞｼｯｸUB" panose="020B0900000000000000" pitchFamily="50" charset="-128"/>
                          </a:rPr>
                        </m:ctrlPr>
                      </m:sSubPr>
                      <m:e>
                        <m:r>
                          <a:rPr kumimoji="1" lang="en-US" altLang="ja-JP" sz="2400" b="1" i="1" smtClean="0">
                            <a:latin typeface="Cambria Math" panose="02040503050406030204" pitchFamily="18" charset="0"/>
                            <a:ea typeface="HGS創英角ｺﾞｼｯｸUB" panose="020B0900000000000000" pitchFamily="50" charset="-128"/>
                          </a:rPr>
                          <m:t>𝑻</m:t>
                        </m:r>
                      </m:e>
                      <m:sub>
                        <m:r>
                          <a:rPr kumimoji="1" lang="en-US" altLang="ja-JP" sz="2400" b="1" i="1" smtClean="0">
                            <a:latin typeface="Cambria Math" panose="02040503050406030204" pitchFamily="18" charset="0"/>
                            <a:ea typeface="HGS創英角ｺﾞｼｯｸUB" panose="020B0900000000000000" pitchFamily="50" charset="-128"/>
                          </a:rPr>
                          <m:t>𝟎</m:t>
                        </m:r>
                      </m:sub>
                    </m:sSub>
                    <m:d>
                      <m:dPr>
                        <m:ctrlPr>
                          <a:rPr kumimoji="1" lang="en-US" altLang="ja-JP" sz="2400" b="1" i="1" smtClean="0">
                            <a:latin typeface="Cambria Math" panose="02040503050406030204" pitchFamily="18" charset="0"/>
                            <a:ea typeface="HGS創英角ｺﾞｼｯｸUB" panose="020B0900000000000000" pitchFamily="50" charset="-128"/>
                          </a:rPr>
                        </m:ctrlPr>
                      </m:dPr>
                      <m:e>
                        <m:r>
                          <a:rPr kumimoji="1" lang="en-US" altLang="ja-JP" sz="2400" b="1" i="1" smtClean="0">
                            <a:latin typeface="Cambria Math" panose="02040503050406030204" pitchFamily="18" charset="0"/>
                            <a:ea typeface="HGS創英角ｺﾞｼｯｸUB" panose="020B0900000000000000" pitchFamily="50" charset="-128"/>
                          </a:rPr>
                          <m:t>𝟏</m:t>
                        </m:r>
                        <m:r>
                          <a:rPr kumimoji="1" lang="en-US" altLang="ja-JP" sz="2400" b="1" i="1" smtClean="0">
                            <a:latin typeface="Cambria Math" panose="02040503050406030204" pitchFamily="18" charset="0"/>
                            <a:ea typeface="HGS創英角ｺﾞｼｯｸUB" panose="020B0900000000000000" pitchFamily="50" charset="-128"/>
                          </a:rPr>
                          <m:t>+</m:t>
                        </m:r>
                        <m:r>
                          <a:rPr kumimoji="1" lang="en-US" altLang="ja-JP" sz="2400" b="1" i="1" smtClean="0">
                            <a:latin typeface="Cambria Math" panose="02040503050406030204" pitchFamily="18" charset="0"/>
                            <a:ea typeface="HGS創英角ｺﾞｼｯｸUB" panose="020B0900000000000000" pitchFamily="50" charset="-128"/>
                          </a:rPr>
                          <m:t>𝟎</m:t>
                        </m:r>
                        <m:r>
                          <a:rPr kumimoji="1" lang="en-US" altLang="ja-JP" sz="2400" b="1" i="1" smtClean="0">
                            <a:latin typeface="Cambria Math" panose="02040503050406030204" pitchFamily="18" charset="0"/>
                            <a:ea typeface="HGS創英角ｺﾞｼｯｸUB" panose="020B0900000000000000" pitchFamily="50" charset="-128"/>
                          </a:rPr>
                          <m:t>.</m:t>
                        </m:r>
                        <m:r>
                          <a:rPr kumimoji="1" lang="en-US" altLang="ja-JP" sz="2400" b="1" i="1" smtClean="0">
                            <a:latin typeface="Cambria Math" panose="02040503050406030204" pitchFamily="18" charset="0"/>
                            <a:ea typeface="HGS創英角ｺﾞｼｯｸUB" panose="020B0900000000000000" pitchFamily="50" charset="-128"/>
                          </a:rPr>
                          <m:t>𝟏𝟓</m:t>
                        </m:r>
                        <m:sSup>
                          <m:sSupPr>
                            <m:ctrlPr>
                              <a:rPr kumimoji="1" lang="en-US" altLang="ja-JP" sz="2400" b="1" i="1" smtClean="0">
                                <a:latin typeface="Cambria Math" panose="02040503050406030204" pitchFamily="18" charset="0"/>
                                <a:ea typeface="HGS創英角ｺﾞｼｯｸUB" panose="020B0900000000000000" pitchFamily="50" charset="-128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kumimoji="1" lang="en-US" altLang="ja-JP" sz="2400" b="1" i="1" smtClean="0">
                                    <a:latin typeface="Cambria Math" panose="02040503050406030204" pitchFamily="18" charset="0"/>
                                    <a:ea typeface="HGS創英角ｺﾞｼｯｸUB" panose="020B0900000000000000" pitchFamily="50" charset="-128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kumimoji="1" lang="en-US" altLang="ja-JP" sz="2400" b="1" i="1" smtClean="0">
                                        <a:latin typeface="Cambria Math" panose="02040503050406030204" pitchFamily="18" charset="0"/>
                                        <a:ea typeface="HGS創英角ｺﾞｼｯｸUB" panose="020B0900000000000000" pitchFamily="50" charset="-128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1" lang="en-US" altLang="ja-JP" sz="2400" b="1" i="1" smtClean="0">
                                        <a:latin typeface="Cambria Math" panose="02040503050406030204" pitchFamily="18" charset="0"/>
                                        <a:ea typeface="HGS創英角ｺﾞｼｯｸUB" panose="020B0900000000000000" pitchFamily="50" charset="-128"/>
                                      </a:rPr>
                                      <m:t>𝑸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kumimoji="1" lang="en-US" altLang="ja-JP" sz="2400" b="1" i="1" smtClean="0">
                                            <a:latin typeface="Cambria Math" panose="02040503050406030204" pitchFamily="18" charset="0"/>
                                            <a:ea typeface="HGS創英角ｺﾞｼｯｸUB" panose="020B0900000000000000" pitchFamily="50" charset="-128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ja-JP" sz="2400" b="1" i="1" smtClean="0">
                                            <a:latin typeface="Cambria Math" panose="02040503050406030204" pitchFamily="18" charset="0"/>
                                            <a:ea typeface="HGS創英角ｺﾞｼｯｸUB" panose="020B0900000000000000" pitchFamily="50" charset="-128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kumimoji="1" lang="en-US" altLang="ja-JP" sz="2400" b="1" i="1" smtClean="0">
                                            <a:latin typeface="Cambria Math" panose="02040503050406030204" pitchFamily="18" charset="0"/>
                                            <a:ea typeface="HGS創英角ｺﾞｼｯｸUB" panose="020B0900000000000000" pitchFamily="50" charset="-128"/>
                                          </a:rPr>
                                          <m:t>𝑪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kumimoji="1" lang="en-US" altLang="ja-JP" sz="2400" b="1" i="1" smtClean="0">
                                <a:latin typeface="Cambria Math" panose="02040503050406030204" pitchFamily="18" charset="0"/>
                                <a:ea typeface="HGS創英角ｺﾞｼｯｸUB" panose="020B0900000000000000" pitchFamily="50" charset="-128"/>
                              </a:rPr>
                              <m:t>𝟒</m:t>
                            </m:r>
                          </m:sup>
                        </m:sSup>
                      </m:e>
                    </m:d>
                  </m:oMath>
                </a14:m>
                <a:endParaRPr kumimoji="1" lang="en-US" altLang="ja-JP" sz="24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1" i="1" smtClean="0">
                            <a:latin typeface="Cambria Math" panose="02040503050406030204" pitchFamily="18" charset="0"/>
                            <a:ea typeface="HGS創英角ｺﾞｼｯｸUB" panose="020B0900000000000000" pitchFamily="50" charset="-128"/>
                          </a:rPr>
                        </m:ctrlPr>
                      </m:sSubPr>
                      <m:e>
                        <m:r>
                          <a:rPr kumimoji="1" lang="en-US" altLang="ja-JP" sz="2400" b="1" i="1" smtClean="0">
                            <a:latin typeface="Cambria Math" panose="02040503050406030204" pitchFamily="18" charset="0"/>
                            <a:ea typeface="HGS創英角ｺﾞｼｯｸUB" panose="020B0900000000000000" pitchFamily="50" charset="-128"/>
                          </a:rPr>
                          <m:t>𝑻</m:t>
                        </m:r>
                      </m:e>
                      <m:sub>
                        <m:r>
                          <a:rPr kumimoji="1" lang="en-US" altLang="ja-JP" sz="2400" b="1" i="1" smtClean="0">
                            <a:latin typeface="Cambria Math" panose="02040503050406030204" pitchFamily="18" charset="0"/>
                            <a:ea typeface="HGS創英角ｺﾞｼｯｸUB" panose="020B0900000000000000" pitchFamily="50" charset="-128"/>
                          </a:rPr>
                          <m:t>𝟎</m:t>
                        </m:r>
                      </m:sub>
                    </m:sSub>
                  </m:oMath>
                </a14:m>
                <a:r>
                  <a:rPr kumimoji="1" lang="en-US" altLang="ja-JP" sz="24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 is travel time moving by speed limit.</a:t>
                </a:r>
              </a:p>
              <a:p>
                <a:pPr>
                  <a:spcBef>
                    <a:spcPts val="600"/>
                  </a:spcBef>
                </a:pPr>
                <a:r>
                  <a:rPr kumimoji="1" lang="en-US" altLang="ja-JP" sz="24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This function was developed by Bureau of Public Roads in the U.S. in 1960’s by observed two variables.</a:t>
                </a:r>
              </a:p>
              <a:p>
                <a:pPr>
                  <a:spcBef>
                    <a:spcPts val="600"/>
                  </a:spcBef>
                </a:pPr>
                <a:r>
                  <a:rPr kumimoji="1" lang="en-US" altLang="ja-JP" sz="2400" b="1" dirty="0">
                    <a:solidFill>
                      <a:srgbClr val="C00000"/>
                    </a:solidFill>
                    <a:latin typeface="Verdana" panose="020B0604030504040204" pitchFamily="34" charset="0"/>
                    <a:ea typeface="Verdana" panose="020B0604030504040204" pitchFamily="34" charset="0"/>
                    <a:sym typeface="Wingdings" panose="05000000000000000000" pitchFamily="2" charset="2"/>
                  </a:rPr>
                  <a:t> “</a:t>
                </a:r>
                <a:r>
                  <a:rPr kumimoji="1" lang="en-US" altLang="ja-JP" sz="2400" b="1" dirty="0">
                    <a:solidFill>
                      <a:srgbClr val="C0000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BPR function”</a:t>
                </a:r>
                <a:endParaRPr kumimoji="1" lang="en-US" altLang="ja-JP" sz="24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>
                  <a:spcBef>
                    <a:spcPts val="600"/>
                  </a:spcBef>
                </a:pPr>
                <a:endParaRPr kumimoji="1" lang="en-US" altLang="ja-JP" sz="24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>
                  <a:spcBef>
                    <a:spcPts val="600"/>
                  </a:spcBef>
                </a:pPr>
                <a:r>
                  <a:rPr kumimoji="1" lang="en-US" altLang="ja-JP" sz="2400" b="1" dirty="0">
                    <a:latin typeface="Verdana" panose="020B0604030504040204" pitchFamily="34" charset="0"/>
                    <a:ea typeface="HGS創英角ｺﾞｼｯｸUB" panose="020B0900000000000000" pitchFamily="50" charset="-128"/>
                  </a:rPr>
                  <a:t>Japanese representative</a:t>
                </a:r>
                <a:br>
                  <a:rPr kumimoji="1" lang="en-US" altLang="ja-JP" sz="2400" b="1" dirty="0">
                    <a:latin typeface="Verdana" panose="020B0604030504040204" pitchFamily="34" charset="0"/>
                    <a:ea typeface="HGS創英角ｺﾞｼｯｸUB" panose="020B0900000000000000" pitchFamily="50" charset="-128"/>
                  </a:rPr>
                </a:br>
                <a:r>
                  <a:rPr kumimoji="1" lang="en-US" altLang="ja-JP" sz="2400" b="1" dirty="0">
                    <a:latin typeface="Verdana" panose="020B0604030504040204" pitchFamily="34" charset="0"/>
                    <a:ea typeface="HGS創英角ｺﾞｼｯｸUB" panose="020B0900000000000000" pitchFamily="50" charset="-128"/>
                  </a:rPr>
                  <a:t>BPR function is…</a:t>
                </a:r>
                <a:endParaRPr kumimoji="1" lang="en-US" altLang="ja-JP" sz="24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sz="2400" b="1" i="1">
                          <a:latin typeface="Cambria Math" panose="02040503050406030204" pitchFamily="18" charset="0"/>
                          <a:ea typeface="HGS創英角ｺﾞｼｯｸUB" panose="020B0900000000000000" pitchFamily="50" charset="-128"/>
                        </a:rPr>
                        <m:t>𝑻</m:t>
                      </m:r>
                      <m:d>
                        <m:dPr>
                          <m:ctrlPr>
                            <a:rPr kumimoji="1" lang="en-US" altLang="ja-JP" sz="2400" b="1" i="1">
                              <a:latin typeface="Cambria Math" panose="02040503050406030204" pitchFamily="18" charset="0"/>
                              <a:ea typeface="HGS創英角ｺﾞｼｯｸUB" panose="020B0900000000000000" pitchFamily="50" charset="-128"/>
                            </a:rPr>
                          </m:ctrlPr>
                        </m:dPr>
                        <m:e>
                          <m:r>
                            <a:rPr kumimoji="1" lang="en-US" altLang="ja-JP" sz="2400" b="1" i="1">
                              <a:latin typeface="Cambria Math" panose="02040503050406030204" pitchFamily="18" charset="0"/>
                              <a:ea typeface="HGS創英角ｺﾞｼｯｸUB" panose="020B0900000000000000" pitchFamily="50" charset="-128"/>
                            </a:rPr>
                            <m:t>𝑸</m:t>
                          </m:r>
                        </m:e>
                      </m:d>
                      <m:r>
                        <a:rPr kumimoji="1" lang="en-US" altLang="ja-JP" sz="2400" b="1" i="1">
                          <a:latin typeface="Cambria Math" panose="02040503050406030204" pitchFamily="18" charset="0"/>
                          <a:ea typeface="HGS創英角ｺﾞｼｯｸUB" panose="020B0900000000000000" pitchFamily="50" charset="-128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400" b="1" i="1">
                              <a:latin typeface="Cambria Math" panose="02040503050406030204" pitchFamily="18" charset="0"/>
                              <a:ea typeface="HGS創英角ｺﾞｼｯｸUB" panose="020B0900000000000000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400" b="1" i="1">
                              <a:latin typeface="Cambria Math" panose="02040503050406030204" pitchFamily="18" charset="0"/>
                              <a:ea typeface="HGS創英角ｺﾞｼｯｸUB" panose="020B0900000000000000" pitchFamily="50" charset="-128"/>
                            </a:rPr>
                            <m:t>𝑻</m:t>
                          </m:r>
                        </m:e>
                        <m:sub>
                          <m:r>
                            <a:rPr kumimoji="1" lang="en-US" altLang="ja-JP" sz="2400" b="1" i="1">
                              <a:latin typeface="Cambria Math" panose="02040503050406030204" pitchFamily="18" charset="0"/>
                              <a:ea typeface="HGS創英角ｺﾞｼｯｸUB" panose="020B0900000000000000" pitchFamily="50" charset="-128"/>
                            </a:rPr>
                            <m:t>𝟎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400" b="1" i="1">
                              <a:latin typeface="Cambria Math" panose="02040503050406030204" pitchFamily="18" charset="0"/>
                              <a:ea typeface="HGS創英角ｺﾞｼｯｸUB" panose="020B0900000000000000" pitchFamily="50" charset="-128"/>
                            </a:rPr>
                          </m:ctrlPr>
                        </m:dPr>
                        <m:e>
                          <m:r>
                            <a:rPr kumimoji="1" lang="en-US" altLang="ja-JP" sz="2400" b="1" i="1">
                              <a:latin typeface="Cambria Math" panose="02040503050406030204" pitchFamily="18" charset="0"/>
                              <a:ea typeface="HGS創英角ｺﾞｼｯｸUB" panose="020B0900000000000000" pitchFamily="50" charset="-128"/>
                            </a:rPr>
                            <m:t>𝟏</m:t>
                          </m:r>
                          <m:r>
                            <a:rPr kumimoji="1" lang="en-US" altLang="ja-JP" sz="2400" b="1" i="1">
                              <a:latin typeface="Cambria Math" panose="02040503050406030204" pitchFamily="18" charset="0"/>
                              <a:ea typeface="HGS創英角ｺﾞｼｯｸUB" panose="020B0900000000000000" pitchFamily="50" charset="-128"/>
                            </a:rPr>
                            <m:t>+</m:t>
                          </m:r>
                          <m:r>
                            <a:rPr kumimoji="1" lang="en-US" altLang="ja-JP" sz="2400" b="1" i="1">
                              <a:latin typeface="Cambria Math" panose="02040503050406030204" pitchFamily="18" charset="0"/>
                              <a:ea typeface="HGS創英角ｺﾞｼｯｸUB" panose="020B0900000000000000" pitchFamily="50" charset="-128"/>
                            </a:rPr>
                            <m:t>𝟎</m:t>
                          </m:r>
                          <m:r>
                            <a:rPr kumimoji="1" lang="en-US" altLang="ja-JP" sz="2400" b="1" i="1">
                              <a:latin typeface="Cambria Math" panose="02040503050406030204" pitchFamily="18" charset="0"/>
                              <a:ea typeface="HGS創英角ｺﾞｼｯｸUB" panose="020B0900000000000000" pitchFamily="50" charset="-128"/>
                            </a:rPr>
                            <m:t>.</m:t>
                          </m:r>
                          <m:r>
                            <a:rPr kumimoji="1" lang="en-US" altLang="ja-JP" sz="2400" b="1" i="1" smtClean="0">
                              <a:latin typeface="Cambria Math" panose="02040503050406030204" pitchFamily="18" charset="0"/>
                              <a:ea typeface="HGS創英角ｺﾞｼｯｸUB" panose="020B0900000000000000" pitchFamily="50" charset="-128"/>
                            </a:rPr>
                            <m:t>𝟒𝟖</m:t>
                          </m:r>
                          <m:sSup>
                            <m:sSupPr>
                              <m:ctrlPr>
                                <a:rPr kumimoji="1" lang="en-US" altLang="ja-JP" sz="2400" b="1" i="1">
                                  <a:latin typeface="Cambria Math" panose="02040503050406030204" pitchFamily="18" charset="0"/>
                                  <a:ea typeface="HGS創英角ｺﾞｼｯｸUB" panose="020B0900000000000000" pitchFamily="50" charset="-128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ja-JP" sz="2400" b="1" i="1">
                                      <a:latin typeface="Cambria Math" panose="02040503050406030204" pitchFamily="18" charset="0"/>
                                      <a:ea typeface="HGS創英角ｺﾞｼｯｸUB" panose="020B0900000000000000" pitchFamily="50" charset="-128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kumimoji="1" lang="en-US" altLang="ja-JP" sz="2400" b="1" i="1">
                                          <a:latin typeface="Cambria Math" panose="02040503050406030204" pitchFamily="18" charset="0"/>
                                          <a:ea typeface="HGS創英角ｺﾞｼｯｸUB" panose="020B0900000000000000" pitchFamily="50" charset="-128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kumimoji="1" lang="en-US" altLang="ja-JP" sz="2400" b="1" i="1">
                                          <a:latin typeface="Cambria Math" panose="02040503050406030204" pitchFamily="18" charset="0"/>
                                          <a:ea typeface="HGS創英角ｺﾞｼｯｸUB" panose="020B0900000000000000" pitchFamily="50" charset="-128"/>
                                        </a:rPr>
                                        <m:t>𝑸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kumimoji="1" lang="en-US" altLang="ja-JP" sz="2400" b="1" i="1">
                                              <a:latin typeface="Cambria Math" panose="02040503050406030204" pitchFamily="18" charset="0"/>
                                              <a:ea typeface="HGS創英角ｺﾞｼｯｸUB" panose="020B0900000000000000" pitchFamily="50" charset="-128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2400" b="1" i="1">
                                              <a:latin typeface="Cambria Math" panose="02040503050406030204" pitchFamily="18" charset="0"/>
                                              <a:ea typeface="HGS創英角ｺﾞｼｯｸUB" panose="020B0900000000000000" pitchFamily="50" charset="-128"/>
                                            </a:rPr>
                                            <m:t>𝑸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2400" b="1" i="1">
                                              <a:latin typeface="Cambria Math" panose="02040503050406030204" pitchFamily="18" charset="0"/>
                                              <a:ea typeface="HGS創英角ｺﾞｼｯｸUB" panose="020B0900000000000000" pitchFamily="50" charset="-128"/>
                                            </a:rPr>
                                            <m:t>𝑪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kumimoji="1" lang="en-US" altLang="ja-JP" sz="2400" b="1" i="1" smtClean="0">
                                  <a:latin typeface="Cambria Math" panose="02040503050406030204" pitchFamily="18" charset="0"/>
                                  <a:ea typeface="HGS創英角ｺﾞｼｯｸUB" panose="020B0900000000000000" pitchFamily="50" charset="-128"/>
                                </a:rPr>
                                <m:t>𝟐</m:t>
                              </m:r>
                              <m:r>
                                <a:rPr kumimoji="1" lang="en-US" altLang="ja-JP" sz="2400" b="1" i="1" smtClean="0">
                                  <a:latin typeface="Cambria Math" panose="02040503050406030204" pitchFamily="18" charset="0"/>
                                  <a:ea typeface="HGS創英角ｺﾞｼｯｸUB" panose="020B0900000000000000" pitchFamily="50" charset="-128"/>
                                </a:rPr>
                                <m:t>.</m:t>
                              </m:r>
                              <m:r>
                                <a:rPr kumimoji="1" lang="en-US" altLang="ja-JP" sz="2400" b="1" i="1" smtClean="0">
                                  <a:latin typeface="Cambria Math" panose="02040503050406030204" pitchFamily="18" charset="0"/>
                                  <a:ea typeface="HGS創英角ｺﾞｼｯｸUB" panose="020B0900000000000000" pitchFamily="50" charset="-128"/>
                                </a:rPr>
                                <m:t>𝟖𝟐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1" lang="en-US" altLang="ja-JP" sz="24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B8714C4F-7A60-4932-AB04-225CDF5389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295" y="523220"/>
                <a:ext cx="8447385" cy="5536837"/>
              </a:xfrm>
              <a:prstGeom prst="rect">
                <a:avLst/>
              </a:prstGeom>
              <a:blipFill>
                <a:blip r:embed="rId3"/>
                <a:stretch>
                  <a:fillRect l="-1082" t="-991" r="-86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D9C66AB-02D2-43F2-A214-BD2589EB515B}"/>
              </a:ext>
            </a:extLst>
          </p:cNvPr>
          <p:cNvSpPr txBox="1"/>
          <p:nvPr/>
        </p:nvSpPr>
        <p:spPr>
          <a:xfrm>
            <a:off x="4461308" y="0"/>
            <a:ext cx="4682692" cy="523220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pPr algn="r">
              <a:spcBef>
                <a:spcPts val="600"/>
              </a:spcBef>
            </a:pPr>
            <a:r>
              <a:rPr kumimoji="1" lang="en-US" altLang="ja-JP" sz="2800" dirty="0">
                <a:solidFill>
                  <a:srgbClr val="FFFF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Part I  Theory of Traffic Flow</a:t>
            </a:r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27464D15-9053-4026-B494-3EA4EFB0F9BC}"/>
              </a:ext>
            </a:extLst>
          </p:cNvPr>
          <p:cNvGrpSpPr/>
          <p:nvPr/>
        </p:nvGrpSpPr>
        <p:grpSpPr>
          <a:xfrm>
            <a:off x="4763206" y="3177540"/>
            <a:ext cx="4380794" cy="3680460"/>
            <a:chOff x="4763206" y="3177540"/>
            <a:chExt cx="4380794" cy="3680460"/>
          </a:xfrm>
        </p:grpSpPr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D391D237-362D-49D7-9D1C-D3917E9F88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63206" y="3177540"/>
              <a:ext cx="4380794" cy="3680460"/>
            </a:xfrm>
            <a:prstGeom prst="rect">
              <a:avLst/>
            </a:prstGeom>
          </p:spPr>
        </p:pic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42F03437-0589-4ED3-B6A8-9CF00AFD2770}"/>
                </a:ext>
              </a:extLst>
            </p:cNvPr>
            <p:cNvSpPr txBox="1"/>
            <p:nvPr/>
          </p:nvSpPr>
          <p:spPr>
            <a:xfrm>
              <a:off x="6881406" y="6497741"/>
              <a:ext cx="1683474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b="1" dirty="0">
                  <a:latin typeface="Verdana" panose="020B0604030504040204" pitchFamily="34" charset="0"/>
                  <a:ea typeface="Verdana" panose="020B0604030504040204" pitchFamily="34" charset="0"/>
                </a:rPr>
                <a:t>[vehicle/hour]</a:t>
              </a:r>
              <a:endParaRPr kumimoji="1" lang="ja-JP" altLang="en-US" sz="1400" b="1" dirty="0">
                <a:latin typeface="Verdana" panose="020B0604030504040204" pitchFamily="34" charset="0"/>
              </a:endParaRPr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F28D1A87-E3DE-4EBD-AEF2-D0B5D2DCE011}"/>
                </a:ext>
              </a:extLst>
            </p:cNvPr>
            <p:cNvSpPr txBox="1"/>
            <p:nvPr/>
          </p:nvSpPr>
          <p:spPr>
            <a:xfrm rot="-5400000">
              <a:off x="4350296" y="4194731"/>
              <a:ext cx="1194558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b="1" dirty="0">
                  <a:latin typeface="Verdana" panose="020B0604030504040204" pitchFamily="34" charset="0"/>
                  <a:ea typeface="Verdana" panose="020B0604030504040204" pitchFamily="34" charset="0"/>
                </a:rPr>
                <a:t>[minutes]</a:t>
              </a:r>
              <a:endParaRPr kumimoji="1" lang="ja-JP" altLang="en-US" sz="1400" b="1" dirty="0">
                <a:latin typeface="Verdana" panose="020B0604030504040204" pitchFamily="34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32862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1639A9FE-3726-40A3-973D-3B0A6F55277B}"/>
                  </a:ext>
                </a:extLst>
              </p:cNvPr>
              <p:cNvSpPr txBox="1"/>
              <p:nvPr/>
            </p:nvSpPr>
            <p:spPr>
              <a:xfrm>
                <a:off x="422295" y="523220"/>
                <a:ext cx="8447385" cy="63248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kumimoji="1" lang="en-US" altLang="ja-JP" sz="2400" b="1" dirty="0">
                    <a:latin typeface="Verdana" panose="020B0604030504040204" pitchFamily="34" charset="0"/>
                    <a:ea typeface="HGS創英角ｺﾞｼｯｸUB" panose="020B0900000000000000" pitchFamily="50" charset="-128"/>
                  </a:rPr>
                  <a:t>However, road traffic has severe “Congestion” or “Traffic jam”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altLang="ja-JP" sz="2400" b="1" dirty="0">
                    <a:latin typeface="Verdana" panose="020B0604030504040204" pitchFamily="34" charset="0"/>
                    <a:ea typeface="HGS創英角ｺﾞｼｯｸUB" panose="020B0900000000000000" pitchFamily="50" charset="-128"/>
                  </a:rPr>
                  <a:t> Let’s remember “</a:t>
                </a:r>
                <a:r>
                  <a:rPr kumimoji="1" lang="en-US" altLang="ja-JP" sz="24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BPR function”</a:t>
                </a:r>
              </a:p>
              <a:p>
                <a:pPr>
                  <a:spcBef>
                    <a:spcPts val="600"/>
                  </a:spcBef>
                </a:pPr>
                <a:endParaRPr kumimoji="1" lang="en-US" altLang="ja-JP" sz="24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 marL="358775" indent="-358775"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kumimoji="1" lang="en-US" altLang="ja-JP" sz="2400" b="1" i="1" smtClean="0">
                        <a:latin typeface="Cambria Math" panose="02040503050406030204" pitchFamily="18" charset="0"/>
                        <a:ea typeface="HGS創英角ｺﾞｼｯｸUB" panose="020B0900000000000000" pitchFamily="50" charset="-128"/>
                      </a:rPr>
                      <m:t>𝑻</m:t>
                    </m:r>
                    <m:r>
                      <a:rPr kumimoji="1" lang="en-US" altLang="ja-JP" sz="2400" b="1" i="1" smtClean="0">
                        <a:latin typeface="Cambria Math" panose="02040503050406030204" pitchFamily="18" charset="0"/>
                        <a:ea typeface="HGS創英角ｺﾞｼｯｸUB" panose="020B0900000000000000" pitchFamily="50" charset="-128"/>
                      </a:rPr>
                      <m:t>=</m:t>
                    </m:r>
                    <m:r>
                      <a:rPr kumimoji="1" lang="en-US" altLang="ja-JP" sz="2400" b="1" i="1" smtClean="0">
                        <a:latin typeface="Cambria Math" panose="02040503050406030204" pitchFamily="18" charset="0"/>
                        <a:ea typeface="HGS創英角ｺﾞｼｯｸUB" panose="020B0900000000000000" pitchFamily="50" charset="-128"/>
                      </a:rPr>
                      <m:t>𝒇</m:t>
                    </m:r>
                    <m:d>
                      <m:dPr>
                        <m:ctrlPr>
                          <a:rPr kumimoji="1" lang="en-US" altLang="ja-JP" sz="2400" b="1" i="1" smtClean="0">
                            <a:latin typeface="Cambria Math" panose="02040503050406030204" pitchFamily="18" charset="0"/>
                            <a:ea typeface="HGS創英角ｺﾞｼｯｸUB" panose="020B0900000000000000" pitchFamily="50" charset="-128"/>
                          </a:rPr>
                        </m:ctrlPr>
                      </m:dPr>
                      <m:e>
                        <m:r>
                          <a:rPr kumimoji="1" lang="en-US" altLang="ja-JP" sz="2400" b="1" i="1" smtClean="0">
                            <a:latin typeface="Cambria Math" panose="02040503050406030204" pitchFamily="18" charset="0"/>
                            <a:ea typeface="HGS創英角ｺﾞｼｯｸUB" panose="020B0900000000000000" pitchFamily="50" charset="-128"/>
                          </a:rPr>
                          <m:t>𝑸</m:t>
                        </m:r>
                      </m:e>
                    </m:d>
                  </m:oMath>
                </a14:m>
                <a:r>
                  <a:rPr kumimoji="1" lang="en-US" altLang="ja-JP" sz="24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kumimoji="1" lang="en-US" altLang="ja-JP" sz="2400" b="1" dirty="0">
                    <a:latin typeface="Verdana" panose="020B0604030504040204" pitchFamily="34" charset="0"/>
                    <a:ea typeface="Verdana" panose="020B0604030504040204" pitchFamily="34" charset="0"/>
                    <a:sym typeface="Wingdings" panose="05000000000000000000" pitchFamily="2" charset="2"/>
                  </a:rPr>
                  <a:t> Travel time is explained by traffic volume: Supply function</a:t>
                </a:r>
                <a:endParaRPr kumimoji="1" lang="en-US" altLang="ja-JP" sz="24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 marL="358775" indent="-358775"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kumimoji="1" lang="en-US" altLang="ja-JP" sz="2400" b="1" i="1" smtClean="0">
                        <a:latin typeface="Cambria Math" panose="02040503050406030204" pitchFamily="18" charset="0"/>
                        <a:ea typeface="HGS創英角ｺﾞｼｯｸUB" panose="020B0900000000000000" pitchFamily="50" charset="-128"/>
                      </a:rPr>
                      <m:t>𝑸</m:t>
                    </m:r>
                    <m:r>
                      <a:rPr kumimoji="1" lang="en-US" altLang="ja-JP" sz="2400" b="1" i="1" smtClean="0">
                        <a:latin typeface="Cambria Math" panose="02040503050406030204" pitchFamily="18" charset="0"/>
                        <a:ea typeface="HGS創英角ｺﾞｼｯｸUB" panose="020B0900000000000000" pitchFamily="50" charset="-128"/>
                      </a:rPr>
                      <m:t>=</m:t>
                    </m:r>
                    <m:r>
                      <a:rPr kumimoji="1" lang="en-US" altLang="ja-JP" sz="2400" b="1" i="1" smtClean="0">
                        <a:latin typeface="Cambria Math" panose="02040503050406030204" pitchFamily="18" charset="0"/>
                        <a:ea typeface="HGS創英角ｺﾞｼｯｸUB" panose="020B0900000000000000" pitchFamily="50" charset="-128"/>
                      </a:rPr>
                      <m:t>𝒈</m:t>
                    </m:r>
                    <m:d>
                      <m:dPr>
                        <m:ctrlPr>
                          <a:rPr kumimoji="1" lang="en-US" altLang="ja-JP" sz="2400" b="1" i="1">
                            <a:latin typeface="Cambria Math" panose="02040503050406030204" pitchFamily="18" charset="0"/>
                            <a:ea typeface="HGS創英角ｺﾞｼｯｸUB" panose="020B0900000000000000" pitchFamily="50" charset="-128"/>
                          </a:rPr>
                        </m:ctrlPr>
                      </m:dPr>
                      <m:e>
                        <m:r>
                          <a:rPr kumimoji="1" lang="en-US" altLang="ja-JP" sz="2400" b="1" i="1" smtClean="0">
                            <a:latin typeface="Cambria Math" panose="02040503050406030204" pitchFamily="18" charset="0"/>
                            <a:ea typeface="HGS創英角ｺﾞｼｯｸUB" panose="020B0900000000000000" pitchFamily="50" charset="-128"/>
                          </a:rPr>
                          <m:t>𝑻</m:t>
                        </m:r>
                      </m:e>
                    </m:d>
                  </m:oMath>
                </a14:m>
                <a:r>
                  <a:rPr kumimoji="1" lang="en-US" altLang="ja-JP" sz="24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kumimoji="1" lang="en-US" altLang="ja-JP" sz="2400" b="1" dirty="0">
                    <a:latin typeface="Verdana" panose="020B0604030504040204" pitchFamily="34" charset="0"/>
                    <a:ea typeface="Verdana" panose="020B0604030504040204" pitchFamily="34" charset="0"/>
                    <a:sym typeface="Wingdings" panose="05000000000000000000" pitchFamily="2" charset="2"/>
                  </a:rPr>
                  <a:t> Traffic volume is explained by travel time: Demand function</a:t>
                </a:r>
                <a:endParaRPr kumimoji="1" lang="en-US" altLang="ja-JP" sz="24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 marL="342900" indent="-342900">
                  <a:spcBef>
                    <a:spcPts val="600"/>
                  </a:spcBef>
                  <a:buFont typeface="Wingdings" panose="05000000000000000000" pitchFamily="2" charset="2"/>
                  <a:buChar char="à"/>
                </a:pPr>
                <a:r>
                  <a:rPr kumimoji="1" lang="en-US" altLang="ja-JP" sz="2400" b="1" dirty="0">
                    <a:latin typeface="Verdana" panose="020B0604030504040204" pitchFamily="34" charset="0"/>
                    <a:ea typeface="HGS創英角ｺﾞｼｯｸUB" panose="020B0900000000000000" pitchFamily="50" charset="-128"/>
                    <a:sym typeface="Wingdings" panose="05000000000000000000" pitchFamily="2" charset="2"/>
                  </a:rPr>
                  <a:t>Two variables are “Nesting”</a:t>
                </a:r>
              </a:p>
              <a:p>
                <a:pPr marL="342900" indent="-342900">
                  <a:spcBef>
                    <a:spcPts val="600"/>
                  </a:spcBef>
                  <a:buFont typeface="Wingdings" panose="05000000000000000000" pitchFamily="2" charset="2"/>
                  <a:buChar char="à"/>
                </a:pPr>
                <a:r>
                  <a:rPr lang="en-US" altLang="ja-JP" sz="2400" b="1" dirty="0">
                    <a:latin typeface="Verdana" panose="020B0604030504040204" pitchFamily="34" charset="0"/>
                    <a:ea typeface="HGS創英角ｺﾞｼｯｸUB" panose="020B0900000000000000" pitchFamily="50" charset="-128"/>
                    <a:sym typeface="Wingdings" panose="05000000000000000000" pitchFamily="2" charset="2"/>
                  </a:rPr>
                  <a:t>This relationship is similar to the micro economics “Demand &amp; Supply Equilibrium”</a:t>
                </a:r>
                <a:endParaRPr kumimoji="1" lang="en-US" altLang="ja-JP" sz="24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>
                  <a:spcBef>
                    <a:spcPts val="600"/>
                  </a:spcBef>
                </a:pPr>
                <a:endParaRPr kumimoji="1" lang="en-US" altLang="ja-JP" sz="24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 marL="358775" indent="-358775">
                  <a:spcBef>
                    <a:spcPts val="600"/>
                  </a:spcBef>
                  <a:buFont typeface="Wingdings" panose="05000000000000000000" pitchFamily="2" charset="2"/>
                  <a:buChar char="à"/>
                </a:pPr>
                <a:r>
                  <a:rPr kumimoji="1" lang="en-US" altLang="ja-JP" sz="2400" b="1" dirty="0">
                    <a:latin typeface="Verdana" panose="020B0604030504040204" pitchFamily="34" charset="0"/>
                    <a:ea typeface="HGS創英角ｺﾞｼｯｸUB" panose="020B0900000000000000" pitchFamily="50" charset="-128"/>
                    <a:sym typeface="Wingdings" panose="05000000000000000000" pitchFamily="2" charset="2"/>
                  </a:rPr>
                  <a:t>Traffic volume &amp; travel time are fixed on the equilibrium point by the two functions.</a:t>
                </a:r>
              </a:p>
              <a:p>
                <a:pPr marL="358775" indent="-358775">
                  <a:spcBef>
                    <a:spcPts val="600"/>
                  </a:spcBef>
                  <a:buFont typeface="Wingdings" panose="05000000000000000000" pitchFamily="2" charset="2"/>
                  <a:buChar char="à"/>
                </a:pPr>
                <a:r>
                  <a:rPr kumimoji="1" lang="en-US" altLang="ja-JP" sz="2400" b="1" dirty="0">
                    <a:latin typeface="Verdana" panose="020B0604030504040204" pitchFamily="34" charset="0"/>
                    <a:ea typeface="HGS創英角ｺﾞｼｯｸUB" panose="020B0900000000000000" pitchFamily="50" charset="-128"/>
                    <a:sym typeface="Wingdings" panose="05000000000000000000" pitchFamily="2" charset="2"/>
                  </a:rPr>
                  <a:t>The key point </a:t>
                </a:r>
                <a:r>
                  <a:rPr lang="en-US" altLang="ja-JP" sz="2400" b="1" dirty="0">
                    <a:latin typeface="Verdana" panose="020B0604030504040204" pitchFamily="34" charset="0"/>
                    <a:ea typeface="HGS創英角ｺﾞｼｯｸUB" panose="020B0900000000000000" pitchFamily="50" charset="-128"/>
                    <a:sym typeface="Wingdings" panose="05000000000000000000" pitchFamily="2" charset="2"/>
                  </a:rPr>
                  <a:t>of “Traffic assignment”</a:t>
                </a:r>
                <a:endParaRPr kumimoji="1" lang="en-US" altLang="ja-JP" sz="24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1639A9FE-3726-40A3-973D-3B0A6F5527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295" y="523220"/>
                <a:ext cx="8447385" cy="6324808"/>
              </a:xfrm>
              <a:prstGeom prst="rect">
                <a:avLst/>
              </a:prstGeom>
              <a:blipFill>
                <a:blip r:embed="rId2"/>
                <a:stretch>
                  <a:fillRect l="-1082" t="-771" b="-12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9580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9.6|23.2|34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9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.9|37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2|19.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2.6|122.3|3.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0.1|60.7|34.6"/>
</p:tagLst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1282</TotalTime>
  <Words>1415</Words>
  <Application>Microsoft Macintosh PowerPoint</Application>
  <PresentationFormat>画面に合わせる (4:3)</PresentationFormat>
  <Paragraphs>216</Paragraphs>
  <Slides>25</Slides>
  <Notes>0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25</vt:i4>
      </vt:variant>
    </vt:vector>
  </HeadingPairs>
  <TitlesOfParts>
    <vt:vector size="36" baseType="lpstr">
      <vt:lpstr>Biondi</vt:lpstr>
      <vt:lpstr>HGS創英角ｺﾞｼｯｸUB</vt:lpstr>
      <vt:lpstr>ＭＳ ゴシック</vt:lpstr>
      <vt:lpstr>Arial</vt:lpstr>
      <vt:lpstr>Calibri</vt:lpstr>
      <vt:lpstr>Calibri Light</vt:lpstr>
      <vt:lpstr>Cambria Math</vt:lpstr>
      <vt:lpstr>Verdana</vt:lpstr>
      <vt:lpstr>Wingdings</vt:lpstr>
      <vt:lpstr>Office テーマ</vt:lpstr>
      <vt:lpstr>数式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Tetsu Tetsu</dc:creator>
  <cp:lastModifiedBy>岡本ありさ</cp:lastModifiedBy>
  <cp:revision>51</cp:revision>
  <cp:lastPrinted>2015-07-04T09:49:53Z</cp:lastPrinted>
  <dcterms:created xsi:type="dcterms:W3CDTF">2015-06-24T10:27:12Z</dcterms:created>
  <dcterms:modified xsi:type="dcterms:W3CDTF">2020-08-07T11:41:11Z</dcterms:modified>
</cp:coreProperties>
</file>