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13" r:id="rId2"/>
    <p:sldId id="264" r:id="rId3"/>
    <p:sldId id="278" r:id="rId4"/>
    <p:sldId id="283" r:id="rId5"/>
    <p:sldId id="376" r:id="rId6"/>
    <p:sldId id="377" r:id="rId7"/>
    <p:sldId id="378" r:id="rId8"/>
    <p:sldId id="372" r:id="rId9"/>
    <p:sldId id="373" r:id="rId10"/>
    <p:sldId id="374" r:id="rId11"/>
    <p:sldId id="279" r:id="rId12"/>
    <p:sldId id="280" r:id="rId13"/>
    <p:sldId id="282" r:id="rId14"/>
    <p:sldId id="414" r:id="rId15"/>
    <p:sldId id="382" r:id="rId16"/>
    <p:sldId id="345" r:id="rId17"/>
    <p:sldId id="346" r:id="rId18"/>
    <p:sldId id="347" r:id="rId19"/>
    <p:sldId id="380" r:id="rId20"/>
    <p:sldId id="381" r:id="rId21"/>
    <p:sldId id="383" r:id="rId22"/>
    <p:sldId id="384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11CD7-DACF-49ED-8B96-82271887D247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B77F5-DB81-40BC-8D42-A7A8BE56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01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94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0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7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4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66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9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3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28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12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1C90-BC21-4C85-BF71-907F5530EB61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33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16C6B6-B6AD-49D8-8462-B8F5E8339BEB}"/>
              </a:ext>
            </a:extLst>
          </p:cNvPr>
          <p:cNvSpPr txBox="1"/>
          <p:nvPr/>
        </p:nvSpPr>
        <p:spPr>
          <a:xfrm>
            <a:off x="1038821" y="776377"/>
            <a:ext cx="7066357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Lecture note for Discrete Choice Models</a:t>
            </a:r>
          </a:p>
          <a:p>
            <a:pPr algn="ctr"/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#4</a:t>
            </a: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</a:p>
          <a:p>
            <a:pPr algn="ctr"/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Advanced Transportation Planning</a:t>
            </a: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Tetsuro HYODO</a:t>
            </a:r>
            <a:endParaRPr kumimoji="1" lang="ja-JP" altLang="en-US" sz="24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0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9D2D90-01E5-4A5F-861D-8C14C04C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ABB20FC-8B5A-45A8-95A3-4FBF4EA99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70" y="0"/>
            <a:ext cx="6849059" cy="6858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73F54D7-A307-4871-90B0-2F5ED37D2D1D}"/>
              </a:ext>
            </a:extLst>
          </p:cNvPr>
          <p:cNvSpPr/>
          <p:nvPr/>
        </p:nvSpPr>
        <p:spPr>
          <a:xfrm>
            <a:off x="1155421" y="6400800"/>
            <a:ext cx="2526033" cy="3816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40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F38EE71-B5FB-46B0-9980-9B079285A141}"/>
                  </a:ext>
                </a:extLst>
              </p:cNvPr>
              <p:cNvSpPr txBox="1"/>
              <p:nvPr/>
            </p:nvSpPr>
            <p:spPr>
              <a:xfrm>
                <a:off x="136026" y="-317"/>
                <a:ext cx="7584127" cy="6162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2) Random Coefficient Model case</a:t>
                </a:r>
              </a:p>
              <a:p>
                <a:endParaRPr kumimoji="1" lang="en-US" altLang="ja-JP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Any parameters are probabilistically distributed.</a:t>
                </a:r>
              </a:p>
              <a:p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𝑛𝑗</m:t>
                        </m:r>
                      </m:sub>
                    </m:sSub>
                    <m:r>
                      <m:rPr>
                        <m:aln/>
                      </m:rPr>
                      <a:rPr kumimoji="1"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ja-JP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kumimoji="1" lang="en-US" altLang="ja-JP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ja-JP" alt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ja-JP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𝑛𝑗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ja-JP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ja-JP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ja-JP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</m:oMath>
                </a14:m>
                <a:r>
                  <a:rPr kumimoji="1" lang="en-US" altLang="ja-JP" dirty="0"/>
                  <a:t>   </a:t>
                </a:r>
                <a:r>
                  <a:rPr kumimoji="1" lang="en-US" altLang="ja-JP" dirty="0">
                    <a:sym typeface="Wingdings" panose="05000000000000000000" pitchFamily="2" charset="2"/>
                  </a:rPr>
                  <a:t>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kumimoji="1" lang="ja-JP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ja-JP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𝑛𝑗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kumimoji="1" lang="en-US" altLang="ja-JP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As for modal choice model, if the parameter of time would be distributed,</a:t>
                </a:r>
                <a:b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derive the distribution of VOT (Value of Time) as follows.</a:t>
                </a:r>
              </a:p>
              <a:p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The parameter of time is normally distributed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𝑁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</a:t>
                </a:r>
              </a:p>
              <a:p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　　　</a:t>
                </a:r>
                <a:r>
                  <a:rPr lang="en-US" altLang="ja-JP" dirty="0">
                    <a:ea typeface="HGP創英角ｺﾞｼｯｸUB" panose="020B0900000000000000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𝑖𝑛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𝛽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~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𝑁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0,1</m:t>
                        </m:r>
                      </m:e>
                    </m:d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The distribution of VOT is as follows:</a:t>
                </a:r>
              </a:p>
              <a:p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𝑉𝑂𝑇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This model is also called </a:t>
                </a:r>
                <a:r>
                  <a:rPr kumimoji="1" lang="en-US" altLang="ja-JP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“Taste Variation Model”</a:t>
                </a: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F38EE71-B5FB-46B0-9980-9B079285A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6" y="-317"/>
                <a:ext cx="7584127" cy="6162906"/>
              </a:xfrm>
              <a:prstGeom prst="rect">
                <a:avLst/>
              </a:prstGeom>
              <a:blipFill>
                <a:blip r:embed="rId2"/>
                <a:stretch>
                  <a:fillRect l="-1206" t="-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13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13A6EB-3129-46FC-AB77-4272FCEA7175}"/>
              </a:ext>
            </a:extLst>
          </p:cNvPr>
          <p:cNvSpPr/>
          <p:nvPr/>
        </p:nvSpPr>
        <p:spPr>
          <a:xfrm>
            <a:off x="655608" y="837620"/>
            <a:ext cx="77033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np &lt;- 1     #number of error term as MXL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&lt;- 300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array(0,c(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np,ns,nr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1:np)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,,] &lt;- matrix(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(ns*nr,0,1),ns*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nr,T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## calculating choice probability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&lt;-function(b) {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  &lt;- matrix(0,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=ns,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n.alt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## utility function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 &lt;- matrix(0,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=ns,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n.alt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## probability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pp &lt;- matrix(0,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=ns,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n.alt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## probability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1:n.alt) u[,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x[,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,] %*% b[1:n.var]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for(n in 1:nr){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matrix(0,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=ns,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n.alt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 &lt;-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(u[,1] + b[n.var+1]*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[1,,n]*x[,1,1] 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[,2] &lt;-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(u[,2] + b[n.var+1]*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[1,,n]*x[,2,1] 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[,3] &lt;-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(u[,3] + b[n.var+1]*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[1,,n]*x[,3,1] 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[,4] &lt;-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(u[,4] + b[n.var+1]*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[1,,n]*x[,4,1] 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[,5] &lt;-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(u[,5] + b[n.var+1]*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[1,,n]*x[,5,1] 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1:n.alt) p[,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]/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rowSums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pp &lt;- pp + p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return(pp/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68C222-03DC-47A4-A893-741DD2B8C5EC}"/>
              </a:ext>
            </a:extLst>
          </p:cNvPr>
          <p:cNvSpPr txBox="1"/>
          <p:nvPr/>
        </p:nvSpPr>
        <p:spPr>
          <a:xfrm>
            <a:off x="282675" y="250412"/>
            <a:ext cx="298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core of MXL code by 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59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DB7A23-19F8-4AD9-BBC9-920D6DB10DC1}"/>
              </a:ext>
            </a:extLst>
          </p:cNvPr>
          <p:cNvSpPr txBox="1"/>
          <p:nvPr/>
        </p:nvSpPr>
        <p:spPr>
          <a:xfrm>
            <a:off x="282675" y="250412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result of estimation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0718A1A-D5EE-48A5-8934-3C939A401F50}"/>
              </a:ext>
            </a:extLst>
          </p:cNvPr>
          <p:cNvSpPr/>
          <p:nvPr/>
        </p:nvSpPr>
        <p:spPr>
          <a:xfrm>
            <a:off x="155276" y="1070045"/>
            <a:ext cx="89887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Maximum Likelihood estimation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Newton-Raphson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maximisation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9 iterations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Return code 2: successive function values within tolerance limit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Log-Likelihood: -1091.708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11  free parameters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Estimates: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   Estimate Std. error t value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(&gt; t)   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[1,] -0.123468   0.027260  -4.529 5.92e-06 ***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[2,] -0.014950   0.002803  -5.334 9.59e-08 ***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[3,]  0.570301   0.123413   4.621 3.82e-06 ***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[4,]  0.879492   0.236993   3.711 0.000206 ***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[5,] -0.963296   0.118792  -8.109 5.10e-16 ***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[6,]  0.997711   0.173028   5.766 8.11e-09 ***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[7,] -1.671947   0.655140  -2.552 0.010709 * 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[8,]  2.637376   0.267775   9.849  &lt; 2e-16 ***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[9,] -4.022165   0.613392  -6.557 5.48e-11 ***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[10,] -0.010181   0.333908  -0.030 0.975677   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[11,] -0.200743   0.030120  -6.665 2.65e-11 ***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F1ADEDA-7D9F-4AF5-8D55-2DC94464D5D1}"/>
              </a:ext>
            </a:extLst>
          </p:cNvPr>
          <p:cNvCxnSpPr/>
          <p:nvPr/>
        </p:nvCxnSpPr>
        <p:spPr>
          <a:xfrm>
            <a:off x="282675" y="6064370"/>
            <a:ext cx="633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5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C7DF23-2F31-4C75-8397-E8DAAB99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16F511-11F7-40A0-ACD3-EDD3BC0588A0}"/>
              </a:ext>
            </a:extLst>
          </p:cNvPr>
          <p:cNvSpPr txBox="1"/>
          <p:nvPr/>
        </p:nvSpPr>
        <p:spPr>
          <a:xfrm>
            <a:off x="10927" y="0"/>
            <a:ext cx="90492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Coefficient Model by Mixed Logit</a:t>
            </a:r>
          </a:p>
          <a:p>
            <a:endParaRPr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example, probabilistically distributed value of time (VOT)</a:t>
            </a:r>
            <a:b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estimated by random coefficient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10F91A-B58E-4394-AC93-27A18D3790D2}"/>
                  </a:ext>
                </a:extLst>
              </p:cNvPr>
              <p:cNvSpPr/>
              <p:nvPr/>
            </p:nvSpPr>
            <p:spPr>
              <a:xfrm>
                <a:off x="10927" y="1761160"/>
                <a:ext cx="8948345" cy="3427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0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 parameter of time is normally distributed </a:t>
                </a:r>
                <a:r>
                  <a:rPr lang="ja-JP" altLang="en-US" sz="20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𝑁</m:t>
                    </m:r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ja-JP" altLang="en-US" sz="2000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 </a:t>
                </a:r>
                <a:r>
                  <a:rPr lang="en-US" altLang="ja-JP" sz="20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, then</a:t>
                </a:r>
              </a:p>
              <a:p>
                <a:endParaRPr lang="en-US" altLang="ja-JP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2000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　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𝑖𝑛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+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𝛽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𝐶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lang="en-US" altLang="ja-JP" sz="20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here,</a:t>
                </a:r>
                <a:r>
                  <a:rPr lang="en-US" altLang="ja-JP" sz="2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ja-JP" altLang="en-US" sz="2000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𝑒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~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𝑁</m:t>
                    </m:r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ja-JP" sz="2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.</a:t>
                </a:r>
              </a:p>
              <a:p>
                <a:pPr>
                  <a:spcBef>
                    <a:spcPts val="600"/>
                  </a:spcBef>
                </a:pPr>
                <a:endParaRPr lang="en-US" altLang="ja-JP" sz="2000" b="1" dirty="0">
                  <a:latin typeface="Verdana" panose="020B0604030504040204" pitchFamily="34" charset="0"/>
                  <a:ea typeface="HGP創英角ｺﾞｼｯｸUB" panose="020B0900000000000000" pitchFamily="50" charset="-128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sz="20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The distribution of VOT is as follows:</a:t>
                </a:r>
                <a:endParaRPr lang="en-US" altLang="ja-JP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altLang="ja-JP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US" altLang="ja-JP" sz="2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𝑉𝑂𝑇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sz="2000" dirty="0">
                  <a:latin typeface="Verdana" panose="020B0604030504040204" pitchFamily="34" charset="0"/>
                  <a:ea typeface="HGP創英角ｺﾞｼｯｸUB" panose="020B0900000000000000" pitchFamily="50" charset="-128"/>
                  <a:cs typeface="Verdana" panose="020B0604030504040204" pitchFamily="34" charset="0"/>
                </a:endParaRPr>
              </a:p>
              <a:p>
                <a:endParaRPr lang="en-US" altLang="ja-JP" sz="2000" dirty="0">
                  <a:latin typeface="Verdana" panose="020B0604030504040204" pitchFamily="34" charset="0"/>
                  <a:ea typeface="HGP創英角ｺﾞｼｯｸUB" panose="020B0900000000000000" pitchFamily="50" charset="-128"/>
                  <a:cs typeface="Verdana" panose="020B0604030504040204" pitchFamily="34" charset="0"/>
                </a:endParaRPr>
              </a:p>
              <a:p>
                <a:r>
                  <a:rPr lang="en-US" altLang="ja-JP" sz="20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This model is also called “Taste Variation Model”. </a:t>
                </a:r>
                <a:endParaRPr lang="ja-JP" altLang="en-US" sz="2000" b="1" dirty="0">
                  <a:latin typeface="Verdana" panose="020B0604030504040204" pitchFamily="34" charset="0"/>
                  <a:ea typeface="HGP創英角ｺﾞｼｯｸUB" panose="020B0900000000000000" pitchFamily="50" charset="-128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10F91A-B58E-4394-AC93-27A18D379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" y="1761160"/>
                <a:ext cx="8948345" cy="3427605"/>
              </a:xfrm>
              <a:prstGeom prst="rect">
                <a:avLst/>
              </a:prstGeom>
              <a:blipFill>
                <a:blip r:embed="rId3"/>
                <a:stretch>
                  <a:fillRect l="-749" t="-1068" b="-2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A195A582-C370-4694-91EE-F9FB281CB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8438" y="5637934"/>
          <a:ext cx="9540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パッケージャー シェル オブジェクト" showAsIcon="1" r:id="rId4" imgW="954360" imgH="514800" progId="Package">
                  <p:embed/>
                </p:oleObj>
              </mc:Choice>
              <mc:Fallback>
                <p:oleObj name="パッケージャー シェル オブジェクト" showAsIcon="1" r:id="rId4" imgW="954360" imgH="514800" progId="Package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A195A582-C370-4694-91EE-F9FB281CB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8438" y="5637934"/>
                        <a:ext cx="954087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14F82B-29BF-4AA5-8287-3E8EC2586CEF}"/>
              </a:ext>
            </a:extLst>
          </p:cNvPr>
          <p:cNvSpPr txBox="1"/>
          <p:nvPr/>
        </p:nvSpPr>
        <p:spPr>
          <a:xfrm>
            <a:off x="304800" y="6232121"/>
            <a:ext cx="3573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Taste variation by homemade (R)</a:t>
            </a:r>
            <a:endParaRPr kumimoji="1" lang="ja-JP" altLang="en-US" sz="14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962BA4-9393-4E46-A1B8-F7B4BB495B48}"/>
              </a:ext>
            </a:extLst>
          </p:cNvPr>
          <p:cNvSpPr txBox="1"/>
          <p:nvPr/>
        </p:nvSpPr>
        <p:spPr>
          <a:xfrm>
            <a:off x="4539683" y="6245978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Taste variation by </a:t>
            </a:r>
            <a:r>
              <a:rPr kumimoji="1" lang="en-US" altLang="ja-JP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Biogeme</a:t>
            </a:r>
            <a:endParaRPr kumimoji="1" lang="ja-JP" altLang="en-US" sz="14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FDD177-B3FE-46BD-BD3E-B768AADF9956}"/>
              </a:ext>
            </a:extLst>
          </p:cNvPr>
          <p:cNvSpPr txBox="1"/>
          <p:nvPr/>
        </p:nvSpPr>
        <p:spPr>
          <a:xfrm>
            <a:off x="1373545" y="60537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MXL_TV.r</a:t>
            </a:r>
            <a:endParaRPr kumimoji="1" lang="ja-JP" altLang="en-US" sz="1200" b="1" dirty="0">
              <a:solidFill>
                <a:srgbClr val="C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756CBB-AA87-4DCE-AE16-E7DA8197F3B6}"/>
              </a:ext>
            </a:extLst>
          </p:cNvPr>
          <p:cNvSpPr txBox="1"/>
          <p:nvPr/>
        </p:nvSpPr>
        <p:spPr>
          <a:xfrm>
            <a:off x="5325965" y="6060632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MXL_bio_TV.py</a:t>
            </a:r>
            <a:endParaRPr kumimoji="1" lang="ja-JP" altLang="en-US" sz="1200" b="1" dirty="0">
              <a:solidFill>
                <a:srgbClr val="C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8859122F-45FD-48B4-880A-761BB161B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536" y="5650478"/>
          <a:ext cx="4286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パッケージャー シェル オブジェクト" showAsIcon="1" r:id="rId6" imgW="429120" imgH="403560" progId="Package">
                  <p:embed/>
                </p:oleObj>
              </mc:Choice>
              <mc:Fallback>
                <p:oleObj name="パッケージャー シェル オブジェクト" showAsIcon="1" r:id="rId6" imgW="429120" imgH="403560" progId="Package">
                  <p:embed/>
                  <p:pic>
                    <p:nvPicPr>
                      <p:cNvPr id="9" name="オブジェクト 8">
                        <a:extLst>
                          <a:ext uri="{FF2B5EF4-FFF2-40B4-BE49-F238E27FC236}">
                            <a16:creationId xmlns:a16="http://schemas.microsoft.com/office/drawing/2014/main" id="{8859122F-45FD-48B4-880A-761BB161B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3536" y="5650478"/>
                        <a:ext cx="42862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80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61B43F0-E890-4B54-B8FA-E2165BA5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AF5DE7-117A-4B2B-B4AD-F875C10B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" y="0"/>
            <a:ext cx="6249629" cy="6858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928AA0-4BD6-48B1-9BA3-D006F7320504}"/>
              </a:ext>
            </a:extLst>
          </p:cNvPr>
          <p:cNvSpPr/>
          <p:nvPr/>
        </p:nvSpPr>
        <p:spPr>
          <a:xfrm>
            <a:off x="1447185" y="6567777"/>
            <a:ext cx="2655688" cy="2226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ECF239-611C-4485-A3FA-26FF01B0C61E}"/>
              </a:ext>
            </a:extLst>
          </p:cNvPr>
          <p:cNvSpPr/>
          <p:nvPr/>
        </p:nvSpPr>
        <p:spPr>
          <a:xfrm>
            <a:off x="3788822" y="226182"/>
            <a:ext cx="5307472" cy="83099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altLang="ja-JP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mlogit</a:t>
            </a:r>
            <a:r>
              <a:rPr lang="en-US" altLang="ja-JP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also can estimate MXL such as: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mxl &lt;- mlogit(mode~time+cost+wei1+wei2+wei3+wei4, m_dt,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rpar=c(time='n'), R = 1000, print.level=1)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summary(mxl)</a:t>
            </a:r>
          </a:p>
        </p:txBody>
      </p:sp>
    </p:spTree>
    <p:extLst>
      <p:ext uri="{BB962C8B-B14F-4D97-AF65-F5344CB8AC3E}">
        <p14:creationId xmlns:p14="http://schemas.microsoft.com/office/powerpoint/2010/main" val="143709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7A545C7-BFD2-476C-90D8-E9B49F64F0A9}"/>
                  </a:ext>
                </a:extLst>
              </p:cNvPr>
              <p:cNvSpPr/>
              <p:nvPr/>
            </p:nvSpPr>
            <p:spPr>
              <a:xfrm>
                <a:off x="0" y="0"/>
                <a:ext cx="7522234" cy="6617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3321050" algn="ctr"/>
                    <a:tab pos="4752975" algn="ctr"/>
                  </a:tabLst>
                </a:pPr>
                <a:r>
                  <a:rPr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Taste Variation Model estimation result:</a:t>
                </a:r>
              </a:p>
              <a:p>
                <a:pPr>
                  <a:tabLst>
                    <a:tab pos="3321050" algn="ctr"/>
                    <a:tab pos="4752975" algn="ctr"/>
                  </a:tabLst>
                </a:pPr>
                <a:endParaRPr lang="en-US" altLang="ja-JP" sz="2000" dirty="0">
                  <a:latin typeface="Arial" panose="020B0604020202020204" pitchFamily="34" charset="0"/>
                  <a:ea typeface="HGSｺﾞｼｯｸM" panose="020B0600000000000000" pitchFamily="50" charset="-128"/>
                  <a:cs typeface="Arial" panose="020B0604020202020204" pitchFamily="34" charset="0"/>
                </a:endParaRPr>
              </a:p>
              <a:p>
                <a:pPr>
                  <a:tabLst>
                    <a:tab pos="3321050" algn="ctr"/>
                    <a:tab pos="4752975" algn="ctr"/>
                  </a:tabLst>
                </a:pP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	Estimate	t value</a:t>
                </a:r>
              </a:p>
              <a:p>
                <a:pPr>
                  <a:tabLst>
                    <a:tab pos="3321050" algn="dec"/>
                    <a:tab pos="4838700" algn="dec"/>
                  </a:tabLst>
                </a:pP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 1.time [hour]	-0.126	-4.6</a:t>
                </a:r>
                <a:endParaRPr lang="ja-JP" altLang="en-US" sz="2000" dirty="0">
                  <a:latin typeface="Arial" panose="020B0604020202020204" pitchFamily="34" charset="0"/>
                  <a:ea typeface="HGSｺﾞｼｯｸM" panose="020B0600000000000000" pitchFamily="50" charset="-128"/>
                  <a:cs typeface="Arial" panose="020B0604020202020204" pitchFamily="34" charset="0"/>
                </a:endParaRPr>
              </a:p>
              <a:p>
                <a:pPr>
                  <a:tabLst>
                    <a:tab pos="3321050" algn="dec"/>
                    <a:tab pos="4838700" algn="dec"/>
                  </a:tabLst>
                </a:pPr>
                <a:r>
                  <a:rPr lang="ja-JP" altLang="en-US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2.cost [1,000yen]	-0.0148	-5.3</a:t>
                </a:r>
              </a:p>
              <a:p>
                <a:pPr>
                  <a:tabLst>
                    <a:tab pos="3321050" algn="dec"/>
                    <a:tab pos="4838700" algn="dec"/>
                  </a:tabLst>
                </a:pP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 3.const.: 2.tokyo	-1.83	-2.6</a:t>
                </a:r>
              </a:p>
              <a:p>
                <a:pPr>
                  <a:tabLst>
                    <a:tab pos="3321050" algn="dec"/>
                    <a:tab pos="4838700" algn="dec"/>
                  </a:tabLst>
                </a:pPr>
                <a:r>
                  <a:rPr lang="ja-JP" altLang="en-US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4.const.: 3.hachi	2.66	9.7</a:t>
                </a:r>
              </a:p>
              <a:p>
                <a:pPr>
                  <a:tabLst>
                    <a:tab pos="3321050" algn="dec"/>
                    <a:tab pos="4838700" algn="dec"/>
                  </a:tabLst>
                </a:pPr>
                <a:r>
                  <a:rPr lang="ja-JP" altLang="en-US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5.const.: 4.rail	-4.05	-6.7</a:t>
                </a:r>
              </a:p>
              <a:p>
                <a:pPr>
                  <a:tabLst>
                    <a:tab pos="3321050" algn="dec"/>
                    <a:tab pos="4838700" algn="dec"/>
                  </a:tabLst>
                </a:pPr>
                <a:r>
                  <a:rPr lang="ja-JP" altLang="en-US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6.const.: 5.seikan	-0.00869	-0.0</a:t>
                </a:r>
              </a:p>
              <a:p>
                <a:pPr>
                  <a:tabLst>
                    <a:tab pos="3321050" algn="dec"/>
                    <a:tab pos="4838700" algn="dec"/>
                  </a:tabLst>
                </a:pPr>
                <a:r>
                  <a:rPr lang="ja-JP" altLang="en-US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7. log10(W): 1.ibaraki	0.579	44.5</a:t>
                </a:r>
                <a:endParaRPr lang="ja-JP" altLang="en-US" sz="2000" dirty="0">
                  <a:latin typeface="Arial" panose="020B0604020202020204" pitchFamily="34" charset="0"/>
                  <a:ea typeface="HGSｺﾞｼｯｸM" panose="020B0600000000000000" pitchFamily="50" charset="-128"/>
                  <a:cs typeface="Arial" panose="020B0604020202020204" pitchFamily="34" charset="0"/>
                </a:endParaRPr>
              </a:p>
              <a:p>
                <a:pPr>
                  <a:tabLst>
                    <a:tab pos="3321050" algn="dec"/>
                    <a:tab pos="4838700" algn="dec"/>
                  </a:tabLst>
                </a:pPr>
                <a:r>
                  <a:rPr lang="ja-JP" altLang="en-US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8. log10(W): 2.tokyo	0.934	3.8</a:t>
                </a:r>
                <a:endParaRPr lang="ja-JP" altLang="en-US" sz="2000" dirty="0">
                  <a:latin typeface="Arial" panose="020B0604020202020204" pitchFamily="34" charset="0"/>
                  <a:ea typeface="HGSｺﾞｼｯｸM" panose="020B0600000000000000" pitchFamily="50" charset="-128"/>
                  <a:cs typeface="Arial" panose="020B0604020202020204" pitchFamily="34" charset="0"/>
                </a:endParaRPr>
              </a:p>
              <a:p>
                <a:pPr>
                  <a:tabLst>
                    <a:tab pos="3321050" algn="dec"/>
                    <a:tab pos="4838700" algn="dec"/>
                  </a:tabLst>
                </a:pPr>
                <a:r>
                  <a:rPr lang="ja-JP" altLang="en-US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9. log10(W): 3.hachi	-0.970	-8.1</a:t>
                </a:r>
                <a:endParaRPr lang="ja-JP" altLang="en-US" sz="2000" dirty="0">
                  <a:latin typeface="Arial" panose="020B0604020202020204" pitchFamily="34" charset="0"/>
                  <a:ea typeface="HGSｺﾞｼｯｸM" panose="020B0600000000000000" pitchFamily="50" charset="-128"/>
                  <a:cs typeface="Arial" panose="020B0604020202020204" pitchFamily="34" charset="0"/>
                </a:endParaRPr>
              </a:p>
              <a:p>
                <a:pPr>
                  <a:tabLst>
                    <a:tab pos="3321050" algn="dec"/>
                    <a:tab pos="4838700" algn="dec"/>
                  </a:tabLst>
                </a:pP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10. log10(W): 4.rail	1.02	5.8</a:t>
                </a:r>
                <a:endParaRPr lang="ja-JP" altLang="en-US" sz="2000" dirty="0">
                  <a:latin typeface="Arial" panose="020B0604020202020204" pitchFamily="34" charset="0"/>
                  <a:ea typeface="HGSｺﾞｼｯｸM" panose="020B0600000000000000" pitchFamily="50" charset="-128"/>
                  <a:cs typeface="Arial" panose="020B0604020202020204" pitchFamily="34" charset="0"/>
                </a:endParaRPr>
              </a:p>
              <a:p>
                <a:pPr>
                  <a:tabLst>
                    <a:tab pos="3321050" algn="dec"/>
                    <a:tab pos="4838700" algn="dec"/>
                  </a:tabLst>
                </a:pP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11. </a:t>
                </a:r>
                <a:r>
                  <a:rPr lang="en-US" altLang="ja-JP" sz="2000" i="1" dirty="0" err="1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s</a:t>
                </a:r>
                <a:r>
                  <a:rPr lang="en-US" altLang="ja-JP" sz="2000" i="1" baseline="-25000" dirty="0" err="1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t</a:t>
                </a: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 S.D. time [hour]</a:t>
                </a:r>
                <a:r>
                  <a:rPr lang="ja-JP" altLang="en-US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	0.204	6.6</a:t>
                </a:r>
              </a:p>
              <a:p>
                <a:pPr>
                  <a:tabLst>
                    <a:tab pos="3494088" algn="dec"/>
                  </a:tabLst>
                </a:pPr>
                <a:endParaRPr lang="en-US" altLang="ja-JP" sz="2000" dirty="0">
                  <a:latin typeface="Arial" panose="020B0604020202020204" pitchFamily="34" charset="0"/>
                  <a:ea typeface="HGSｺﾞｼｯｸM" panose="020B0600000000000000" pitchFamily="50" charset="-128"/>
                  <a:cs typeface="Arial" panose="020B0604020202020204" pitchFamily="34" charset="0"/>
                </a:endParaRPr>
              </a:p>
              <a:p>
                <a:pPr>
                  <a:tabLst>
                    <a:tab pos="3494088" algn="dec"/>
                  </a:tabLst>
                </a:pP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Log-Likelihood: -1091.0</a:t>
                </a:r>
              </a:p>
              <a:p>
                <a:pPr>
                  <a:tabLst>
                    <a:tab pos="3494088" algn="dec"/>
                  </a:tabLst>
                </a:pPr>
                <a:endParaRPr lang="en-US" altLang="ja-JP" sz="2000" dirty="0">
                  <a:latin typeface="Arial" panose="020B0604020202020204" pitchFamily="34" charset="0"/>
                  <a:ea typeface="HGSｺﾞｼｯｸM" panose="020B0600000000000000" pitchFamily="50" charset="-128"/>
                  <a:cs typeface="Arial" panose="020B0604020202020204" pitchFamily="34" charset="0"/>
                </a:endParaRPr>
              </a:p>
              <a:p>
                <a:pPr>
                  <a:tabLst>
                    <a:tab pos="3494088" algn="dec"/>
                  </a:tabLst>
                </a:pP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VOT’ distribution is </a:t>
                </a:r>
              </a:p>
              <a:p>
                <a:pPr>
                  <a:tabLst>
                    <a:tab pos="3494088" algn="dec"/>
                  </a:tabLst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HGSｺﾞｼｯｸM" panose="020B0600000000000000" pitchFamily="50" charset="-128"/>
                      </a:rPr>
                      <m:t>𝑉𝑂𝑇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8.51, </m:t>
                        </m:r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13.8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</a:rPr>
                  <a:t>             </a:t>
                </a: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  <a:sym typeface="Wingdings" panose="05000000000000000000" pitchFamily="2" charset="2"/>
                  </a:rPr>
                  <a:t> this figure</a:t>
                </a:r>
              </a:p>
              <a:p>
                <a:pPr>
                  <a:tabLst>
                    <a:tab pos="3494088" algn="dec"/>
                  </a:tabLst>
                </a:pPr>
                <a:endParaRPr lang="en-US" altLang="ja-JP" sz="2000" dirty="0">
                  <a:latin typeface="Arial" panose="020B0604020202020204" pitchFamily="34" charset="0"/>
                  <a:ea typeface="HGSｺﾞｼｯｸM" panose="020B0600000000000000" pitchFamily="50" charset="-128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tabLst>
                    <a:tab pos="3494088" algn="dec"/>
                  </a:tabLst>
                </a:pPr>
                <a:r>
                  <a:rPr lang="en-US" altLang="ja-JP" sz="2000" dirty="0">
                    <a:latin typeface="Arial" panose="020B0604020202020204" pitchFamily="34" charset="0"/>
                    <a:ea typeface="HGSｺﾞｼｯｸM" panose="020B0600000000000000" pitchFamily="50" charset="-128"/>
                    <a:cs typeface="Arial" panose="020B0604020202020204" pitchFamily="34" charset="0"/>
                    <a:sym typeface="Wingdings" panose="05000000000000000000" pitchFamily="2" charset="2"/>
                  </a:rPr>
                  <a:t>It covers negative range… how to overcome</a:t>
                </a:r>
                <a:endParaRPr lang="en-US" altLang="ja-JP" sz="2000" dirty="0">
                  <a:latin typeface="Arial" panose="020B0604020202020204" pitchFamily="34" charset="0"/>
                  <a:ea typeface="HGSｺﾞｼｯｸM" panose="020B0600000000000000" pitchFamily="50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7A545C7-BFD2-476C-90D8-E9B49F64F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522234" cy="6617196"/>
              </a:xfrm>
              <a:prstGeom prst="rect">
                <a:avLst/>
              </a:prstGeom>
              <a:blipFill>
                <a:blip r:embed="rId2"/>
                <a:stretch>
                  <a:fillRect l="-1216" t="-737" b="-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7288AAB-8CA4-4EA3-B34D-48C9875F30AB}"/>
              </a:ext>
            </a:extLst>
          </p:cNvPr>
          <p:cNvSpPr/>
          <p:nvPr/>
        </p:nvSpPr>
        <p:spPr>
          <a:xfrm>
            <a:off x="5433912" y="6302144"/>
            <a:ext cx="3637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curve(</a:t>
            </a:r>
            <a:r>
              <a:rPr lang="en-US" altLang="ja-JP" sz="1600" dirty="0" err="1"/>
              <a:t>dnorm</a:t>
            </a:r>
            <a:r>
              <a:rPr lang="en-US" altLang="ja-JP" sz="1600" dirty="0"/>
              <a:t>(x,8.51,13.8^2),-500,500)</a:t>
            </a:r>
            <a:endParaRPr lang="ja-JP" altLang="en-US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0BCF4F3-66AB-4A33-94AE-637BA60D9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967" y="3129392"/>
            <a:ext cx="3733681" cy="32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BCCC977-2A43-44C0-907A-87C717523B19}"/>
                  </a:ext>
                </a:extLst>
              </p:cNvPr>
              <p:cNvSpPr txBox="1"/>
              <p:nvPr/>
            </p:nvSpPr>
            <p:spPr>
              <a:xfrm>
                <a:off x="112143" y="120770"/>
                <a:ext cx="8813631" cy="6265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Taste Variation model by </a:t>
                </a:r>
                <a:r>
                  <a:rPr kumimoji="1" lang="en-US" altLang="ja-JP" sz="2400" b="1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lognormal distribution</a:t>
                </a:r>
              </a:p>
              <a:p>
                <a:r>
                  <a:rPr kumimoji="1" lang="ja-JP" altLang="en-US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　（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Kawamura(2000),TRR1725</a:t>
                </a:r>
                <a:r>
                  <a:rPr kumimoji="1" lang="ja-JP" altLang="en-US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）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kumimoji="1" lang="en-US" altLang="ja-JP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The density function of lognormal</a:t>
                </a:r>
                <a:r>
                  <a:rPr lang="ja-JP" altLang="en-US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 </a:t>
                </a:r>
                <a:r>
                  <a:rPr lang="en-US" altLang="ja-JP" sz="2400" b="1" dirty="0" err="1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dist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l-GR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𝛬</m:t>
                    </m:r>
                    <m:d>
                      <m:dPr>
                        <m:ctrlPr>
                          <a:rPr kumimoji="1" lang="el-GR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sz="2400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 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is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kumimoji="1" lang="en-US" altLang="ja-JP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𝑥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f>
                      <m:f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2</m:t>
                            </m:r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𝜋</m:t>
                            </m:r>
                          </m:e>
                        </m:rad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𝜎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𝑥</m:t>
                        </m:r>
                      </m:den>
                    </m:f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ex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  <a:ea typeface="HGP創英角ｺﾞｼｯｸUB" panose="020B0900000000000000" pitchFamily="50" charset="-128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  <a:ea typeface="HGP創英角ｺﾞｼｯｸUB" panose="020B0900000000000000" pitchFamily="50" charset="-128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2400" b="0" i="0" smtClean="0">
                                            <a:latin typeface="Cambria Math" panose="02040503050406030204" pitchFamily="18" charset="0"/>
                                            <a:ea typeface="HGP創英角ｺﾞｼｯｸUB" panose="020B0900000000000000" pitchFamily="50" charset="-128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  <a:ea typeface="HGP創英角ｺﾞｼｯｸUB" panose="020B0900000000000000" pitchFamily="50" charset="-128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HGP創英角ｺﾞｼｯｸUB" panose="020B0900000000000000" pitchFamily="50" charset="-128"/>
                                      </a:rPr>
                                      <m:t>−</m:t>
                                    </m:r>
                                    <m:r>
                                      <a:rPr kumimoji="1" lang="ja-JP" altLang="en-US" sz="2400" b="0" i="1" smtClean="0">
                                        <a:latin typeface="Cambria Math" panose="02040503050406030204" pitchFamily="18" charset="0"/>
                                        <a:ea typeface="HGP創英角ｺﾞｼｯｸUB" panose="020B0900000000000000" pitchFamily="50" charset="-128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kumimoji="1" lang="en-US" altLang="ja-JP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.</a:t>
                </a:r>
              </a:p>
              <a:p>
                <a:endParaRPr kumimoji="1" lang="en-US" altLang="ja-JP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I.I.D. normal have the r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eproductive property </a:t>
                </a:r>
                <a:b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as for </a:t>
                </a:r>
                <a:r>
                  <a:rPr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“addition” and “subtraction” such as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ja-JP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ja-JP" altLang="en-US" sz="2400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 </a:t>
                </a:r>
                <a:endParaRPr kumimoji="1" lang="en-US" altLang="ja-JP" sz="24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HGP創英角ｺﾞｼｯｸUB" panose="020B09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HGP創英角ｺﾞｼｯｸUB" panose="020B0900000000000000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HGP創英角ｺﾞｼｯｸUB" panose="020B0900000000000000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HGP創英角ｺﾞｼｯｸUB" panose="020B09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HGP創英角ｺﾞｼｯｸUB" panose="020B0900000000000000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HGP創英角ｺﾞｼｯｸUB" panose="020B09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en-US" altLang="ja-JP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Lognormal have the reproductive property as for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“multiplication” and “division”, so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l-GR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𝛬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ja-JP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l-GR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𝛬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ja-JP" altLang="en-US" sz="2400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 </a:t>
                </a:r>
                <a:endParaRPr kumimoji="1" lang="en-US" altLang="ja-JP" sz="24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l-GR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𝛬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ja-JP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l-GR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𝛬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ja-JP" altLang="en-US" sz="2400" dirty="0">
                  <a:latin typeface="Verdana" panose="020B0604030504040204" pitchFamily="34" charset="0"/>
                  <a:ea typeface="HGP創英角ｺﾞｼｯｸUB" panose="020B0900000000000000" pitchFamily="50" charset="-128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BCCC977-2A43-44C0-907A-87C717523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3" y="120770"/>
                <a:ext cx="8813631" cy="6265305"/>
              </a:xfrm>
              <a:prstGeom prst="rect">
                <a:avLst/>
              </a:prstGeom>
              <a:blipFill>
                <a:blip r:embed="rId2"/>
                <a:stretch>
                  <a:fillRect l="-1037" t="-778" b="-1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83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651C36C-0936-4AAB-BA7F-37484E21C7FF}"/>
                  </a:ext>
                </a:extLst>
              </p:cNvPr>
              <p:cNvSpPr txBox="1"/>
              <p:nvPr/>
            </p:nvSpPr>
            <p:spPr>
              <a:xfrm>
                <a:off x="0" y="0"/>
                <a:ext cx="8865704" cy="5751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The property of lognormal distribution: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kumimoji="1" lang="en-US" altLang="ja-JP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442913" indent="-442913"/>
                <a:r>
                  <a:rPr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1) If normal D</a:t>
                </a:r>
                <a:r>
                  <a:rPr kumimoji="1" lang="ja-JP" altLang="en-US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𝑁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dPr>
                      <m:e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𝜇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p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ja-JP" sz="2400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sz="2400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 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is distributed </a:t>
                </a:r>
                <a:b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</a:br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previous slide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tabLst>
                    <a:tab pos="2779713" algn="l"/>
                  </a:tabLst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2) Mean:</a:t>
                </a:r>
                <a:r>
                  <a:rPr kumimoji="1" lang="en-US" altLang="ja-JP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𝑚𝑒𝑎𝑛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𝑒</m:t>
                        </m:r>
                      </m:e>
                      <m:sup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𝜇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kumimoji="1" lang="en-US" altLang="ja-JP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tabLst>
                    <a:tab pos="2779713" algn="l"/>
                  </a:tabLst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3) Variance</a:t>
                </a:r>
                <a:r>
                  <a:rPr kumimoji="1" lang="en-US" altLang="ja-JP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𝑣𝑎𝑟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2</m:t>
                        </m:r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𝜇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p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2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−1</m:t>
                        </m:r>
                      </m:e>
                    </m:d>
                  </m:oMath>
                </a14:m>
                <a:endParaRPr kumimoji="1" lang="en-US" altLang="ja-JP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tabLst>
                    <a:tab pos="2779713" algn="l"/>
                  </a:tabLst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4) Median:</a:t>
                </a:r>
                <a:r>
                  <a:rPr kumimoji="1" lang="en-US" altLang="ja-JP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𝑚𝑒𝑑𝑖𝑎𝑛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𝑒</m:t>
                        </m:r>
                      </m:e>
                      <m:sup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𝜇</m:t>
                        </m:r>
                      </m:sup>
                    </m:sSup>
                  </m:oMath>
                </a14:m>
                <a:endParaRPr kumimoji="1" lang="en-US" altLang="ja-JP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tabLst>
                    <a:tab pos="2779713" algn="l"/>
                  </a:tabLst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5) Mode:</a:t>
                </a:r>
                <a:r>
                  <a:rPr kumimoji="1" lang="en-US" altLang="ja-JP" sz="2400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𝑚𝑜𝑑𝑒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𝑒</m:t>
                        </m:r>
                      </m:e>
                      <m:sup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𝜇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p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kumimoji="1" lang="en-US" altLang="ja-JP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tabLst>
                    <a:tab pos="1974850" algn="l"/>
                  </a:tabLst>
                </a:pPr>
                <a:endParaRPr kumimoji="1" lang="en-US" altLang="ja-JP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Aft>
                    <a:spcPts val="600"/>
                  </a:spcAft>
                  <a:tabLst>
                    <a:tab pos="1974850" algn="l"/>
                  </a:tabLst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Parameters can be estimated by the following MXL utility function,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tabLst>
                    <a:tab pos="1974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HGP創英角ｺﾞｼｯｸUB" panose="020B09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HGP創英角ｺﾞｼｯｸUB" panose="020B0900000000000000" pitchFamily="50" charset="-128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HGP創英角ｺﾞｼｯｸUB" panose="020B0900000000000000" pitchFamily="50" charset="-128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HGP創英角ｺﾞｼｯｸUB" panose="020B0900000000000000" pitchFamily="50" charset="-128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HGP創英角ｺﾞｼｯｸUB" panose="020B0900000000000000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HGP創英角ｺﾞｼｯｸUB" panose="020B0900000000000000" pitchFamily="50" charset="-128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HGP創英角ｺﾞｼｯｸUB" panose="020B0900000000000000" pitchFamily="50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HGP創英角ｺﾞｼｯｸUB" panose="020B0900000000000000" pitchFamily="50" charset="-128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HGP創英角ｺﾞｼｯｸUB" panose="020B09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HGP創英角ｺﾞｼｯｸUB" panose="020B0900000000000000" pitchFamily="50" charset="-128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HGP創英角ｺﾞｼｯｸUB" panose="020B0900000000000000" pitchFamily="50" charset="-128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HGP創英角ｺﾞｼｯｸUB" panose="020B0900000000000000" pitchFamily="50" charset="-128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HGP創英角ｺﾞｼｯｸUB" panose="020B0900000000000000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HGP創英角ｺﾞｼｯｸUB" panose="020B0900000000000000" pitchFamily="50" charset="-12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HGP創英角ｺﾞｼｯｸUB" panose="020B0900000000000000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  <a:ea typeface="HGP創英角ｺﾞｼｯｸUB" panose="020B0900000000000000" pitchFamily="50" charset="-128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HGP創英角ｺﾞｼｯｸUB" panose="020B0900000000000000" pitchFamily="50" charset="-128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HGP創英角ｺﾞｼｯｸUB" panose="020B0900000000000000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HGP創英角ｺﾞｼｯｸUB" panose="020B0900000000000000" pitchFamily="50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HGP創英角ｺﾞｼｯｸUB" panose="020B0900000000000000" pitchFamily="50" charset="-128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HGP創英角ｺﾞｼｯｸUB" panose="020B0900000000000000" pitchFamily="50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HGP創英角ｺﾞｼｯｸUB" panose="020B0900000000000000" pitchFamily="50" charset="-128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HGP創英角ｺﾞｼｯｸUB" panose="020B0900000000000000" pitchFamily="50" charset="-128"/>
                                        </a:rPr>
                                        <m:t>𝑖𝑛</m:t>
                                      </m:r>
                                    </m:sub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HGP創英角ｺﾞｼｯｸUB" panose="020B0900000000000000" pitchFamily="50" charset="-128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HGP創英角ｺﾞｼｯｸUB" panose="020B0900000000000000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kumimoji="1" lang="en-US" altLang="ja-JP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tabLst>
                    <a:tab pos="1974850" algn="l"/>
                  </a:tabLst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Estimated time &amp; cost parameters should be </a:t>
                </a:r>
                <a:b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</a:br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positive,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  <a:cs typeface="Verdana" panose="020B0604030504040204" pitchFamily="34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  <a:cs typeface="Verdana" panose="020B060403050404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  <a:cs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  <a:cs typeface="Verdana" panose="020B060403050404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 are converted to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  <a:cs typeface="Verdan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  <a:cs typeface="Verdana" panose="020B0604030504040204" pitchFamily="34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  <a:cs typeface="Verdana" panose="020B060403050404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ja-JP" sz="2400" b="0" i="0" dirty="0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  <a:cs typeface="Verdan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i="1" dirty="0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  <a:cs typeface="Verdana" panose="020B0604030504040204" pitchFamily="34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  <a:cs typeface="Verdana" panose="020B060403050404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 .</a:t>
                </a:r>
                <a:endParaRPr kumimoji="1" lang="ja-JP" altLang="en-US" sz="2400" b="1" dirty="0">
                  <a:latin typeface="Verdana" panose="020B0604030504040204" pitchFamily="34" charset="0"/>
                  <a:ea typeface="HGP創英角ｺﾞｼｯｸUB" panose="020B0900000000000000" pitchFamily="50" charset="-128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651C36C-0936-4AAB-BA7F-37484E21C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65704" cy="5751703"/>
              </a:xfrm>
              <a:prstGeom prst="rect">
                <a:avLst/>
              </a:prstGeom>
              <a:blipFill>
                <a:blip r:embed="rId3"/>
                <a:stretch>
                  <a:fillRect l="-1032" t="-847" b="-12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AFD2C690-745D-460D-8C6C-0D4212B4A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4764" y="5933500"/>
          <a:ext cx="11160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パッケージャー シェル オブジェクト" showAsIcon="1" r:id="rId4" imgW="1116720" imgH="514800" progId="Package">
                  <p:embed/>
                </p:oleObj>
              </mc:Choice>
              <mc:Fallback>
                <p:oleObj name="パッケージャー シェル オブジェクト" showAsIcon="1" r:id="rId4" imgW="1116720" imgH="514800" progId="Package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AFD2C690-745D-460D-8C6C-0D4212B4A4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4764" y="5933500"/>
                        <a:ext cx="111601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211111-B85A-46F1-8265-12629D5F9014}"/>
              </a:ext>
            </a:extLst>
          </p:cNvPr>
          <p:cNvSpPr txBox="1"/>
          <p:nvPr/>
        </p:nvSpPr>
        <p:spPr>
          <a:xfrm>
            <a:off x="304800" y="6546158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Lognormal TV by homemade (R)</a:t>
            </a:r>
            <a:endParaRPr kumimoji="1" lang="ja-JP" altLang="en-US" sz="14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1EA246-95CB-43D1-95AF-B20217D96AED}"/>
              </a:ext>
            </a:extLst>
          </p:cNvPr>
          <p:cNvSpPr txBox="1"/>
          <p:nvPr/>
        </p:nvSpPr>
        <p:spPr>
          <a:xfrm>
            <a:off x="4539683" y="6560015"/>
            <a:ext cx="2818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Lognormal TV by </a:t>
            </a:r>
            <a:r>
              <a:rPr kumimoji="1" lang="en-US" altLang="ja-JP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Biogeme</a:t>
            </a:r>
            <a:endParaRPr kumimoji="1" lang="ja-JP" altLang="en-US" sz="14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A220D7-AF0C-431D-8FD9-CE4C849C2C8B}"/>
              </a:ext>
            </a:extLst>
          </p:cNvPr>
          <p:cNvSpPr txBox="1"/>
          <p:nvPr/>
        </p:nvSpPr>
        <p:spPr>
          <a:xfrm>
            <a:off x="1178040" y="6358505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MXL_TV_logN.r</a:t>
            </a:r>
            <a:endParaRPr kumimoji="1" lang="ja-JP" altLang="en-US" sz="1200" b="1" dirty="0">
              <a:solidFill>
                <a:srgbClr val="C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3BFC32-FFC0-4683-A2D7-FF53CDFB733C}"/>
              </a:ext>
            </a:extLst>
          </p:cNvPr>
          <p:cNvSpPr txBox="1"/>
          <p:nvPr/>
        </p:nvSpPr>
        <p:spPr>
          <a:xfrm>
            <a:off x="5038629" y="6351342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MXL_logN_bio.py</a:t>
            </a:r>
            <a:endParaRPr kumimoji="1" lang="ja-JP" altLang="en-US" sz="1200" b="1" dirty="0">
              <a:solidFill>
                <a:srgbClr val="C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EF4703BA-0A0D-4C41-93B0-6A11F43126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455" y="5954246"/>
          <a:ext cx="7207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パッケージャー シェル オブジェクト" showAsIcon="1" r:id="rId6" imgW="721440" imgH="403560" progId="Package">
                  <p:embed/>
                </p:oleObj>
              </mc:Choice>
              <mc:Fallback>
                <p:oleObj name="パッケージャー シェル オブジェクト" showAsIcon="1" r:id="rId6" imgW="721440" imgH="403560" progId="Package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EF4703BA-0A0D-4C41-93B0-6A11F4312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4455" y="5954246"/>
                        <a:ext cx="72072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7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C7DF23-2F31-4C75-8397-E8DAAB99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8593D4E-6E08-4780-B06D-898F159BDF03}"/>
              </a:ext>
            </a:extLst>
          </p:cNvPr>
          <p:cNvSpPr/>
          <p:nvPr/>
        </p:nvSpPr>
        <p:spPr>
          <a:xfrm>
            <a:off x="73892" y="891433"/>
            <a:ext cx="901295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for(i in 1:n.alt) u[,i] &lt;- x[,i,] %*% b[1:n.var]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for(n in 1:nr){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eu &lt;- matrix(0, nr=ns, nc=n.alt)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eu[,1] &lt;- exp(u[,1] - exp(b[n.var+1]+b[n.var+2]*hm[1</a:t>
            </a:r>
            <a:r>
              <a:rPr lang="ja-JP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,,</a:t>
            </a:r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n])*TC[,1,1]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- exp(b[n.var+3]+b[n.var+4]*hm[2</a:t>
            </a:r>
            <a:r>
              <a:rPr lang="ja-JP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,,</a:t>
            </a:r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n])*TC[,1,2])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eu[,2] &lt;- exp(u[,2] - exp(b[n.var+1]+b[n.var+2]*hm[1</a:t>
            </a:r>
            <a:r>
              <a:rPr lang="ja-JP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,,</a:t>
            </a:r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n])*TC[,2,1]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- exp(b[n.var+3]+b[n.var+4]*hm[2</a:t>
            </a:r>
            <a:r>
              <a:rPr lang="ja-JP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,,</a:t>
            </a:r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n])*TC[,2,2])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eu[,3] &lt;- exp(u[,3] - exp(b[n.var+1]+b[n.var+2]*hm[1</a:t>
            </a:r>
            <a:r>
              <a:rPr lang="ja-JP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,,</a:t>
            </a:r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n])*TC[,3,1]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- exp(b[n.var+3]+b[n.var+4]*hm[2</a:t>
            </a:r>
            <a:r>
              <a:rPr lang="ja-JP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,,</a:t>
            </a:r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n])*TC[,3,2])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eu[,4] &lt;- exp(u[,4] - exp(b[n.var+1]+b[n.var+2]*hm[1</a:t>
            </a:r>
            <a:r>
              <a:rPr lang="ja-JP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,,</a:t>
            </a:r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n])*TC[,4,1]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- exp(b[n.var+3]+b[n.var+4]*hm[2</a:t>
            </a:r>
            <a:r>
              <a:rPr lang="ja-JP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,,</a:t>
            </a:r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n])*TC[,4,2])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eu[,5] &lt;- exp(u[,5] - exp(b[n.var+1]+b[n.var+2]*hm[1</a:t>
            </a:r>
            <a:r>
              <a:rPr lang="ja-JP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,,</a:t>
            </a:r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n])*TC[,5,1]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- exp(b[n.var+3]+b[n.var+4]*hm[2</a:t>
            </a:r>
            <a:r>
              <a:rPr lang="ja-JP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,,</a:t>
            </a:r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n])*TC[,5,2])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 in 1:n.alt) p[,i] &lt;- eu[,i]/rowSums(eu)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pp &lt;- pp + p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return(pp/nr)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BB7EE-A1AD-4B95-AF0B-98ADED26FB8C}"/>
              </a:ext>
            </a:extLst>
          </p:cNvPr>
          <p:cNvSpPr txBox="1"/>
          <p:nvPr/>
        </p:nvSpPr>
        <p:spPr>
          <a:xfrm>
            <a:off x="369455" y="293234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Homemade R code </a:t>
            </a:r>
            <a:r>
              <a:rPr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kumimoji="1" lang="en-US" altLang="ja-JP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61E90B-121E-48DF-AD58-534CAF534979}"/>
              </a:ext>
            </a:extLst>
          </p:cNvPr>
          <p:cNvSpPr/>
          <p:nvPr/>
        </p:nvSpPr>
        <p:spPr>
          <a:xfrm>
            <a:off x="7638473" y="1644072"/>
            <a:ext cx="1117600" cy="24938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8B6931-DDAB-44D3-A33D-052377C4C1A5}"/>
              </a:ext>
            </a:extLst>
          </p:cNvPr>
          <p:cNvSpPr/>
          <p:nvPr/>
        </p:nvSpPr>
        <p:spPr>
          <a:xfrm>
            <a:off x="7643091" y="1935014"/>
            <a:ext cx="1117600" cy="18730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156DC88-FCCC-4C0F-9956-B66D9BE431F9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7846261" y="1260765"/>
            <a:ext cx="351012" cy="3833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A0AA05-4E3A-4153-AF99-9323B275BDAC}"/>
              </a:ext>
            </a:extLst>
          </p:cNvPr>
          <p:cNvSpPr txBox="1"/>
          <p:nvPr/>
        </p:nvSpPr>
        <p:spPr>
          <a:xfrm>
            <a:off x="7462982" y="89143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endParaRPr kumimoji="1" lang="ja-JP" altLang="en-US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E5A47C-E341-45F3-8001-EB9F2CCC9045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7052585" y="1413165"/>
            <a:ext cx="585890" cy="61421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79ED87-F5ED-4D97-B392-D3A70ECA4BDE}"/>
              </a:ext>
            </a:extLst>
          </p:cNvPr>
          <p:cNvSpPr txBox="1"/>
          <p:nvPr/>
        </p:nvSpPr>
        <p:spPr>
          <a:xfrm>
            <a:off x="6691749" y="10438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</a:t>
            </a:r>
            <a:endParaRPr kumimoji="1" lang="ja-JP" altLang="en-US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3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8C8FD92-B197-4228-859D-5C4CB756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809" y="2895513"/>
            <a:ext cx="2453259" cy="2668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AE2B333-7AB1-4AC6-A879-BA6C78055C07}"/>
                  </a:ext>
                </a:extLst>
              </p:cNvPr>
              <p:cNvSpPr txBox="1"/>
              <p:nvPr/>
            </p:nvSpPr>
            <p:spPr>
              <a:xfrm>
                <a:off x="136026" y="-317"/>
                <a:ext cx="6737742" cy="4339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Mixed Logit  (MXL):</a:t>
                </a:r>
              </a:p>
              <a:p>
                <a:endParaRPr kumimoji="1" lang="en-US" altLang="ja-JP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1) Error Component Model case</a:t>
                </a:r>
              </a:p>
              <a:p>
                <a:endParaRPr kumimoji="1" lang="en-US" altLang="ja-JP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Any utility error terms are correlated same as NL.</a:t>
                </a:r>
              </a:p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From “Discrete Choice Modeling by R &amp; </a:t>
                </a:r>
                <a:r>
                  <a:rPr kumimoji="1" lang="en-US" altLang="ja-JP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Biogeme</a:t>
                </a: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” (exercise file)</a:t>
                </a:r>
                <a:b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the right tree structure (5 alternative case) is examined.</a:t>
                </a:r>
              </a:p>
              <a:p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en-US" altLang="ja-JP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AE2B333-7AB1-4AC6-A879-BA6C78055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6" y="-317"/>
                <a:ext cx="6737742" cy="4339650"/>
              </a:xfrm>
              <a:prstGeom prst="rect">
                <a:avLst/>
              </a:prstGeom>
              <a:blipFill>
                <a:blip r:embed="rId3"/>
                <a:stretch>
                  <a:fillRect l="-1356" t="-9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220629B1-F987-483D-8758-239EFF209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396" y="621713"/>
            <a:ext cx="1290364" cy="1010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533D60E-10DD-44BB-904C-59BD323F0DDC}"/>
                  </a:ext>
                </a:extLst>
              </p:cNvPr>
              <p:cNvSpPr txBox="1"/>
              <p:nvPr/>
            </p:nvSpPr>
            <p:spPr>
              <a:xfrm>
                <a:off x="2738328" y="2613240"/>
                <a:ext cx="1308179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1" lang="en-US" altLang="ja-JP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533D60E-10DD-44BB-904C-59BD323F0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328" y="2613240"/>
                <a:ext cx="1308179" cy="668645"/>
              </a:xfrm>
              <a:prstGeom prst="rect">
                <a:avLst/>
              </a:prstGeom>
              <a:blipFill>
                <a:blip r:embed="rId5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F0C1878-A99D-4AB4-908B-B7D02461854F}"/>
                  </a:ext>
                </a:extLst>
              </p:cNvPr>
              <p:cNvSpPr txBox="1"/>
              <p:nvPr/>
            </p:nvSpPr>
            <p:spPr>
              <a:xfrm>
                <a:off x="136026" y="4339333"/>
                <a:ext cx="6605078" cy="940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 estimation by simulation method.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kumimoji="1" lang="en-US" altLang="ja-JP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kumimoji="1" lang="en-US" altLang="ja-JP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</m:oMath>
                </a14:m>
                <a:r>
                  <a:rPr kumimoji="1" lang="en-US" altLang="ja-JP" b="0" dirty="0"/>
                  <a:t>   </a:t>
                </a:r>
                <a:r>
                  <a:rPr kumimoji="1" lang="en-US" altLang="ja-JP" b="0" dirty="0">
                    <a:sym typeface="Wingdings" panose="05000000000000000000" pitchFamily="2" charset="2"/>
                  </a:rPr>
                  <a:t>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kumimoji="1" lang="ja-JP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𝑛𝑖</m:t>
                                    </m:r>
                                  </m:sub>
                                </m:s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𝑛𝑗</m:t>
                                        </m:r>
                                      </m:sub>
                                    </m:sSub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F0C1878-A99D-4AB4-908B-B7D024618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6" y="4339333"/>
                <a:ext cx="6605078" cy="940514"/>
              </a:xfrm>
              <a:prstGeom prst="rect">
                <a:avLst/>
              </a:prstGeom>
              <a:blipFill>
                <a:blip r:embed="rId6"/>
                <a:stretch>
                  <a:fillRect l="-738" t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86A386-3BCA-45DF-A8D7-2779363928D3}"/>
              </a:ext>
            </a:extLst>
          </p:cNvPr>
          <p:cNvSpPr/>
          <p:nvPr/>
        </p:nvSpPr>
        <p:spPr>
          <a:xfrm>
            <a:off x="4382220" y="2466527"/>
            <a:ext cx="4856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 &lt;- 10000; x &lt;- runif(n); y &lt;- runif(n)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 &lt;- sum(x^2+y^2 &lt; 1)/n*4; print(pi); plot(</a:t>
            </a:r>
            <a:r>
              <a:rPr lang="ja-JP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,y)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curve( sqrt(1-x^2), xlim=c(0,1), ylim=c(0,1), add=T, col="red", lwd=3)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4BCC9D4-035B-47D3-9C80-8D38C5308741}"/>
              </a:ext>
            </a:extLst>
          </p:cNvPr>
          <p:cNvSpPr/>
          <p:nvPr/>
        </p:nvSpPr>
        <p:spPr>
          <a:xfrm>
            <a:off x="2738328" y="4339333"/>
            <a:ext cx="1988947" cy="327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A899B36-A70F-40D6-95EB-12602A240FFE}"/>
              </a:ext>
            </a:extLst>
          </p:cNvPr>
          <p:cNvCxnSpPr/>
          <p:nvPr/>
        </p:nvCxnSpPr>
        <p:spPr>
          <a:xfrm flipV="1">
            <a:off x="4744528" y="3477803"/>
            <a:ext cx="1509623" cy="1030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1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C7DF23-2F31-4C75-8397-E8DAAB99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E2A52F-C88D-4008-A7A1-F38A4C3BFF2A}"/>
              </a:ext>
            </a:extLst>
          </p:cNvPr>
          <p:cNvSpPr txBox="1"/>
          <p:nvPr/>
        </p:nvSpPr>
        <p:spPr>
          <a:xfrm>
            <a:off x="369455" y="2932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Biogeme</a:t>
            </a:r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code </a:t>
            </a:r>
            <a:r>
              <a:rPr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kumimoji="1" lang="en-US" altLang="ja-JP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F3AE4B-CEA2-44BD-A67A-9B02E6DAF3D8}"/>
              </a:ext>
            </a:extLst>
          </p:cNvPr>
          <p:cNvSpPr/>
          <p:nvPr/>
        </p:nvSpPr>
        <p:spPr>
          <a:xfrm>
            <a:off x="508001" y="837853"/>
            <a:ext cx="83773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S_TIME        = Beta('S_TIME'      , 0.8,    0,  10, 0)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ES_TIME       = S_TIME * bioDraws('ES_TIME')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S_COST        = Beta('S_COST'      , 0.8,    0,  10, 0)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ES_COST       = S_COST * bioDraws('ES_COST')</a:t>
            </a:r>
          </a:p>
          <a:p>
            <a:endParaRPr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n_time_1ibaraki = DefineVariable('time_1ibaraki_neg', time_1ibaraki * -1 )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n_time_2tokyo   = DefineVariable('time_2tokyo_neg'  , time_2tokyo   * -1 )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n_time_3hachi   = DefineVariable('time_3hachi_neg'  , time_3hachi   * -1 )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n_time_4rail    = DefineVariable('time_4rail_neg'   , time_4rail    * -1 )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n_time_5seikan  = DefineVariable('time_5seikan_neg' , time_5seikan  * -1 )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n_cost_1ibaraki = DefineVariable('cost_1ibaraki_neg', cost_1ibaraki * -1 )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n_cost_2tokyo   = DefineVariable('cost_2tokyo_neg'  , cost_2tokyo   * -1 )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n_cost_3hachi   = DefineVariable('cost_3hachi_neg'  , cost_3hachi   * -1 )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n_cost_4rail    = DefineVariable('cost_4rail_neg'   , cost_4rail    * -1 )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n_cost_5seikan  = DefineVariable('cost_5seikan_neg' , cost_5seikan  * -1 )</a:t>
            </a:r>
          </a:p>
          <a:p>
            <a:endParaRPr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V1 = ASC_1ibaraki  + exp(B_TIME + ES_TIME) * n_time_1ibaraki  </a:t>
            </a: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exp(B_COST + ES_COST) * n_cost_1ibaraki + D_1weight * weight_log10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V2 = ASC_2tokyo    + exp(B_TIME + ES_TIME) * n_time_2tokyo    </a:t>
            </a: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exp(B_COST + ES_COST) * n_cost_2tokyo   + D_2weight * weight_log10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V3 = ASC_3hachi    + exp(B_TIME + ES_TIME) * n_time_3hachi    </a:t>
            </a: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exp(B_COST + ES_COST) * n_cost_3hachi   + D_3weight * weight_log10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V4 = ASC_4rail     + exp(B_TIME + ES_TIME) * n_time_4rail     </a:t>
            </a: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exp(B_COST + ES_COST) * n_cost_4rail    + D_4weight * weight_log10</a:t>
            </a:r>
          </a:p>
          <a:p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V5 = ASC_5seikan   + exp(B_TIME + ES_TIME) * n_time_5seikan   </a:t>
            </a: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exp(B_COST + ES_COST) * n_cost_5seikan  + D_5weight * weight_log10</a:t>
            </a:r>
          </a:p>
        </p:txBody>
      </p:sp>
    </p:spTree>
    <p:extLst>
      <p:ext uri="{BB962C8B-B14F-4D97-AF65-F5344CB8AC3E}">
        <p14:creationId xmlns:p14="http://schemas.microsoft.com/office/powerpoint/2010/main" val="204865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EB8856C-2217-4B63-9C49-567EE9FA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A6EEBA-3C51-4768-B165-B4FE49EAC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6096000" cy="6858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32D30F-42EC-4B99-BE8E-6AB2C36135DE}"/>
              </a:ext>
            </a:extLst>
          </p:cNvPr>
          <p:cNvSpPr/>
          <p:nvPr/>
        </p:nvSpPr>
        <p:spPr>
          <a:xfrm>
            <a:off x="1524000" y="5239910"/>
            <a:ext cx="2531165" cy="3975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9F01CD-EF7F-42AF-901D-7324C81BFED3}"/>
              </a:ext>
            </a:extLst>
          </p:cNvPr>
          <p:cNvSpPr/>
          <p:nvPr/>
        </p:nvSpPr>
        <p:spPr>
          <a:xfrm>
            <a:off x="1523999" y="6370320"/>
            <a:ext cx="2531165" cy="3975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9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EB8856C-2217-4B63-9C49-567EE9FA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FC9043E-F18C-47F4-BC9A-1F734CA86C6F}"/>
              </a:ext>
            </a:extLst>
          </p:cNvPr>
          <p:cNvSpPr/>
          <p:nvPr/>
        </p:nvSpPr>
        <p:spPr>
          <a:xfrm>
            <a:off x="191169" y="6052328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m &lt;- -0.72; s &lt;- 1.47; x &lt;- </a:t>
            </a:r>
            <a:r>
              <a:rPr lang="en-US" altLang="ja-JP" kern="100" dirty="0" err="1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seq</a:t>
            </a:r>
            <a:r>
              <a:rPr lang="en-US" altLang="ja-JP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(0.001,2,0.001)</a:t>
            </a:r>
            <a:endParaRPr lang="ja-JP" altLang="ja-JP" kern="100" dirty="0">
              <a:latin typeface="Arial" panose="020B0604020202020204" pitchFamily="34" charset="0"/>
              <a:ea typeface="ＭＳ 明朝" panose="02020609040205080304" pitchFamily="17" charset="-128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y &lt;- 1/(sqrt(2*pi)*x*s)*</a:t>
            </a:r>
            <a:r>
              <a:rPr lang="en-US" altLang="ja-JP" kern="100" dirty="0" err="1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exp</a:t>
            </a:r>
            <a:r>
              <a:rPr lang="en-US" altLang="ja-JP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(-((log(x)-m)^2)/(2*(s^2))); plot(</a:t>
            </a:r>
            <a:r>
              <a:rPr lang="en-US" altLang="ja-JP" kern="100" dirty="0" err="1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x,y</a:t>
            </a:r>
            <a:r>
              <a:rPr lang="en-US" altLang="ja-JP" kern="100" dirty="0"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)</a:t>
            </a:r>
            <a:endParaRPr lang="ja-JP" altLang="ja-JP" kern="100" dirty="0">
              <a:latin typeface="Arial" panose="020B0604020202020204" pitchFamily="34" charset="0"/>
              <a:ea typeface="ＭＳ 明朝" panose="02020609040205080304" pitchFamily="17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E23C498-00E8-4C11-918D-138A88EC786A}"/>
                  </a:ext>
                </a:extLst>
              </p:cNvPr>
              <p:cNvSpPr txBox="1"/>
              <p:nvPr/>
            </p:nvSpPr>
            <p:spPr>
              <a:xfrm>
                <a:off x="332510" y="293234"/>
                <a:ext cx="8477898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From the estimation result, we can get the VOT distribution</a:t>
                </a:r>
                <a:br>
                  <a:rPr kumimoji="1" lang="en-US" altLang="ja-JP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1" lang="en-US" altLang="ja-JP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as follows:</a:t>
                </a:r>
              </a:p>
              <a:p>
                <a:endParaRPr kumimoji="1" lang="en-US" altLang="ja-JP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𝑡𝑖𝑚𝑒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~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−3.15, 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0.957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𝑐𝑜𝑠𝑡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~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−3.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87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  <m:t>1.11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ja-JP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endParaRPr kumimoji="1" lang="en-US" altLang="ja-JP" b="0" i="1" dirty="0">
                  <a:latin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Verdana" panose="020B0604030504040204" pitchFamily="34" charset="0"/>
                        </a:rPr>
                        <m:t>𝑉𝑂𝑇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~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𝑉𝑂𝑇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−3.15+3.87,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0.957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1.11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𝑉𝑂𝑇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0.72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1.47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𝑉𝑂𝑇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0.72,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 2.15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E23C498-00E8-4C11-918D-138A88EC7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0" y="293234"/>
                <a:ext cx="8477898" cy="2031325"/>
              </a:xfrm>
              <a:prstGeom prst="rect">
                <a:avLst/>
              </a:prstGeom>
              <a:blipFill>
                <a:blip r:embed="rId2"/>
                <a:stretch>
                  <a:fillRect l="-647" t="-15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87562CED-FFB5-4651-AAF3-E928EC7C8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7834"/>
            <a:ext cx="3526467" cy="3521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2C2A6F7-1329-4E6C-9CB9-F9A0B383EE11}"/>
                  </a:ext>
                </a:extLst>
              </p:cNvPr>
              <p:cNvSpPr txBox="1"/>
              <p:nvPr/>
            </p:nvSpPr>
            <p:spPr>
              <a:xfrm>
                <a:off x="3526467" y="2807855"/>
                <a:ext cx="5069336" cy="2561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tabLst>
                    <a:tab pos="1347788" algn="l"/>
                  </a:tabLst>
                </a:pPr>
                <a:r>
                  <a:rPr kumimoji="1" lang="en-US" altLang="ja-JP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Mean:</a:t>
                </a:r>
                <a:r>
                  <a:rPr kumimoji="1" lang="en-US" altLang="ja-JP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𝑚𝑒𝑎𝑛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𝑒</m:t>
                        </m:r>
                      </m:e>
                      <m:sup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𝜇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0.72+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2.15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=6.02</m:t>
                    </m:r>
                  </m:oMath>
                </a14:m>
                <a:endParaRPr kumimoji="1" lang="en-US" altLang="ja-JP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tabLst>
                    <a:tab pos="1347788" algn="l"/>
                  </a:tabLst>
                </a:pPr>
                <a:endParaRPr kumimoji="1" lang="en-US" altLang="ja-JP" b="1" dirty="0">
                  <a:latin typeface="Verdana" panose="020B0604030504040204" pitchFamily="34" charset="0"/>
                  <a:ea typeface="HGP創英角ｺﾞｼｯｸUB" panose="020B0900000000000000" pitchFamily="50" charset="-128"/>
                  <a:cs typeface="Verdana" panose="020B0604030504040204" pitchFamily="34" charset="0"/>
                </a:endParaRPr>
              </a:p>
              <a:p>
                <a:pPr>
                  <a:tabLst>
                    <a:tab pos="1347788" algn="l"/>
                  </a:tabLst>
                </a:pPr>
                <a:r>
                  <a:rPr kumimoji="1" lang="en-US" altLang="ja-JP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Variance:</a:t>
                </a:r>
                <a:r>
                  <a:rPr kumimoji="1" lang="en-US" altLang="ja-JP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𝑣𝑎𝑟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2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𝜇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p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2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HGP創英角ｺﾞｼｯｸUB" panose="020B0900000000000000" pitchFamily="50" charset="-128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−1</m:t>
                        </m:r>
                      </m:e>
                    </m:d>
                  </m:oMath>
                </a14:m>
                <a:endParaRPr kumimoji="1" lang="en-US" altLang="ja-JP" b="0" dirty="0">
                  <a:latin typeface="Verdana" panose="020B0604030504040204" pitchFamily="34" charset="0"/>
                  <a:ea typeface="HGP創英角ｺﾞｼｯｸUB" panose="020B0900000000000000" pitchFamily="50" charset="-128"/>
                </a:endParaRPr>
              </a:p>
              <a:p>
                <a:pPr>
                  <a:tabLst>
                    <a:tab pos="1347788" algn="l"/>
                  </a:tabLst>
                </a:pPr>
                <a:r>
                  <a:rPr kumimoji="1" lang="en-US" altLang="ja-JP" b="0" dirty="0">
                    <a:ea typeface="Verdana" panose="020B0604030504040204" pitchFamily="34" charset="0"/>
                    <a:cs typeface="Verdana" panose="020B0604030504040204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×0.72+2.15</m:t>
                        </m:r>
                      </m:sup>
                    </m:sSup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2.15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−1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=274.8</m:t>
                    </m:r>
                  </m:oMath>
                </a14:m>
                <a:endParaRPr kumimoji="1" lang="en-US" altLang="ja-JP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tabLst>
                    <a:tab pos="1347788" algn="l"/>
                  </a:tabLst>
                </a:pPr>
                <a:endParaRPr kumimoji="1" lang="en-US" altLang="ja-JP" b="1" dirty="0">
                  <a:latin typeface="Verdana" panose="020B0604030504040204" pitchFamily="34" charset="0"/>
                  <a:ea typeface="HGP創英角ｺﾞｼｯｸUB" panose="020B0900000000000000" pitchFamily="50" charset="-128"/>
                  <a:cs typeface="Verdana" panose="020B0604030504040204" pitchFamily="34" charset="0"/>
                </a:endParaRPr>
              </a:p>
              <a:p>
                <a:pPr>
                  <a:tabLst>
                    <a:tab pos="1347788" algn="l"/>
                  </a:tabLst>
                </a:pPr>
                <a:r>
                  <a:rPr kumimoji="1" lang="en-US" altLang="ja-JP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Median:</a:t>
                </a:r>
                <a:r>
                  <a:rPr kumimoji="1" lang="en-US" altLang="ja-JP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𝑚𝑒𝑑𝑖𝑎𝑛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𝑒</m:t>
                        </m:r>
                      </m:e>
                      <m:sup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𝜇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0.72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=2.05</m:t>
                    </m:r>
                  </m:oMath>
                </a14:m>
                <a:endParaRPr kumimoji="1" lang="en-US" altLang="ja-JP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tabLst>
                    <a:tab pos="1347788" algn="l"/>
                  </a:tabLst>
                </a:pPr>
                <a:endParaRPr kumimoji="1" lang="en-US" altLang="ja-JP" b="1" dirty="0">
                  <a:latin typeface="Verdana" panose="020B0604030504040204" pitchFamily="34" charset="0"/>
                  <a:ea typeface="HGP創英角ｺﾞｼｯｸUB" panose="020B0900000000000000" pitchFamily="50" charset="-128"/>
                  <a:cs typeface="Verdana" panose="020B0604030504040204" pitchFamily="34" charset="0"/>
                </a:endParaRPr>
              </a:p>
              <a:p>
                <a:pPr>
                  <a:tabLst>
                    <a:tab pos="1347788" algn="l"/>
                  </a:tabLst>
                </a:pPr>
                <a:r>
                  <a:rPr kumimoji="1" lang="en-US" altLang="ja-JP" b="1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Mode:</a:t>
                </a:r>
                <a:r>
                  <a:rPr kumimoji="1" lang="en-US" altLang="ja-JP" dirty="0">
                    <a:latin typeface="Verdana" panose="020B0604030504040204" pitchFamily="34" charset="0"/>
                    <a:ea typeface="HGP創英角ｺﾞｼｯｸUB" panose="020B0900000000000000" pitchFamily="50" charset="-128"/>
                    <a:cs typeface="Verdan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𝑚𝑜𝑑𝑒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𝑒</m:t>
                        </m:r>
                      </m:e>
                      <m:sup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𝜇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</m:ctrlPr>
                          </m:sSup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HGP創英角ｺﾞｼｯｸUB" panose="020B0900000000000000" pitchFamily="50" charset="-128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HGP創英角ｺﾞｼｯｸUB" panose="020B0900000000000000" pitchFamily="50" charset="-128"/>
                          </a:rPr>
                          <m:t>0.72−2.15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HGP創英角ｺﾞｼｯｸUB" panose="020B0900000000000000" pitchFamily="50" charset="-128"/>
                      </a:rPr>
                      <m:t>=0.239</m:t>
                    </m:r>
                  </m:oMath>
                </a14:m>
                <a:endParaRPr kumimoji="1" lang="en-US" altLang="ja-JP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2C2A6F7-1329-4E6C-9CB9-F9A0B383E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467" y="2807855"/>
                <a:ext cx="5069336" cy="2561727"/>
              </a:xfrm>
              <a:prstGeom prst="rect">
                <a:avLst/>
              </a:prstGeom>
              <a:blipFill>
                <a:blip r:embed="rId4"/>
                <a:stretch>
                  <a:fillRect l="-962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10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611505" y="683404"/>
            <a:ext cx="792099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593C309-2C18-4F8A-94B0-2DF123CF0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027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6411C24-BB2D-4FF8-B074-DB94684BDE3F}"/>
              </a:ext>
            </a:extLst>
          </p:cNvPr>
          <p:cNvSpPr/>
          <p:nvPr/>
        </p:nvSpPr>
        <p:spPr>
          <a:xfrm>
            <a:off x="2335302" y="6356375"/>
            <a:ext cx="675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400" dirty="0">
                <a:solidFill>
                  <a:srgbClr val="C00000"/>
                </a:solidFill>
                <a:latin typeface="Rockwell" panose="02060603020205020403" pitchFamily="18" charset="0"/>
              </a:rPr>
              <a:t>Have you become able to make models freely?</a:t>
            </a:r>
            <a:endParaRPr lang="ja-JP" altLang="en-US" sz="2400" dirty="0">
              <a:solidFill>
                <a:srgbClr val="C000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1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BAE5804-99E1-45DF-900E-58F2986E9B41}"/>
              </a:ext>
            </a:extLst>
          </p:cNvPr>
          <p:cNvSpPr/>
          <p:nvPr/>
        </p:nvSpPr>
        <p:spPr>
          <a:xfrm>
            <a:off x="655608" y="837620"/>
            <a:ext cx="77033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np &lt;- 2     #number of error term as MXL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&lt;- 300   #number of draws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## making normal random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array(0,c(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np,ns,nr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1:np)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,,] &lt;- matrix(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(ns*nr,0,1),ns*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nr,T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## calculating choice probability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&lt;-function(b) {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  &lt;- matrix(0,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=ns,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n.alt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## utility function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 &lt;- matrix(0,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=ns,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n.alt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## probability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pp &lt;- matrix(0,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=ns,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n.alt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## probability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1:n.alt) u[,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x[,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,] %*% b[1:n.var]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for(n in 1:nr){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matrix(0,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=ns,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n.alt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 &lt;-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(u[,1]+b[n.var+1]*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[1,,n])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[,2] &lt;-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(u[,2]+b[n.var+2]*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[2,,n])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[,3] &lt;-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(u[,3]+b[n.var+1]*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[1,,n])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[,4] &lt;-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(u[,4]                    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[,5] &lt;-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(u[,5]+b[n.var+2]*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[2,,n])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1:n.alt) p[,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]/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rowSums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pp &lt;- pp + p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return(pp/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D856869-531E-41E3-836F-3874885FF64C}"/>
              </a:ext>
            </a:extLst>
          </p:cNvPr>
          <p:cNvSpPr txBox="1"/>
          <p:nvPr/>
        </p:nvSpPr>
        <p:spPr>
          <a:xfrm>
            <a:off x="282675" y="250412"/>
            <a:ext cx="298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core of MXL code by 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149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A3A873-B936-43F1-8768-BD90D94054A1}"/>
              </a:ext>
            </a:extLst>
          </p:cNvPr>
          <p:cNvSpPr txBox="1"/>
          <p:nvPr/>
        </p:nvSpPr>
        <p:spPr>
          <a:xfrm>
            <a:off x="282675" y="250412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result of estimation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CBCCD6E-80A8-46F5-A581-AA072129A81B}"/>
              </a:ext>
            </a:extLst>
          </p:cNvPr>
          <p:cNvSpPr/>
          <p:nvPr/>
        </p:nvSpPr>
        <p:spPr>
          <a:xfrm>
            <a:off x="155276" y="1070045"/>
            <a:ext cx="89887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Maximum Likelihood estimation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Newton-Raphson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maximisation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11 iterations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Return code 2: successive function values within tolerance limit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Log-Likelihood: -1110.832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12  free parameters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Estimates: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   Estimate Std. error t value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(&gt; t)   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[1,] -0.025049   0.013385  -1.871  0.06128 . 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[2,] -0.019835   0.003911  -5.071 3.95e-07 ***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[3,]  0.151463   0.274250   0.552  0.58076   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[4,] -0.028803   0.122327  -0.235  0.81385   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[5,] -1.213324   0.303061  -4.004 6.24e-05 ***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[6,]  0.513281   0.189933   2.702  0.00688 **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[7,] -0.840916   1.094945  -0.768  0.44249   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[8,]  2.708272   0.290301   9.329  &lt; 2e-16 ***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[9,] -4.621670   1.661289  -2.782  0.00540 **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[10,] -1.410881   1.279890  -1.102  0.27031   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[11,]  1.164329   1.370257   0.850  0.39548    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[12,]  2.547433   1.108628   2.298  0.02157 * 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79818A4-665E-481D-B9A4-C4A82095CD94}"/>
              </a:ext>
            </a:extLst>
          </p:cNvPr>
          <p:cNvCxnSpPr/>
          <p:nvPr/>
        </p:nvCxnSpPr>
        <p:spPr>
          <a:xfrm>
            <a:off x="282675" y="6030506"/>
            <a:ext cx="59669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2774F5E-C019-4EF7-97D9-75AB8FFB791E}"/>
              </a:ext>
            </a:extLst>
          </p:cNvPr>
          <p:cNvCxnSpPr/>
          <p:nvPr/>
        </p:nvCxnSpPr>
        <p:spPr>
          <a:xfrm>
            <a:off x="291492" y="6326489"/>
            <a:ext cx="59669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9D2D90-01E5-4A5F-861D-8C14C04C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CF7255-6C61-4A38-9DDA-B4766928F0B1}"/>
              </a:ext>
            </a:extLst>
          </p:cNvPr>
          <p:cNvSpPr txBox="1"/>
          <p:nvPr/>
        </p:nvSpPr>
        <p:spPr>
          <a:xfrm>
            <a:off x="435792" y="0"/>
            <a:ext cx="59250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Estimation of Mixed Logit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2EB1786-0329-4E1F-8059-FF802A542DF0}"/>
                  </a:ext>
                </a:extLst>
              </p:cNvPr>
              <p:cNvSpPr txBox="1"/>
              <p:nvPr/>
            </p:nvSpPr>
            <p:spPr>
              <a:xfrm>
                <a:off x="910708" y="713630"/>
                <a:ext cx="5806077" cy="73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ja-JP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𝑛𝑗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ja-JP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</m:oMath>
                </a14:m>
                <a:r>
                  <a:rPr kumimoji="1" lang="en-US" altLang="ja-JP" b="0" dirty="0"/>
                  <a:t>   </a:t>
                </a:r>
                <a:r>
                  <a:rPr kumimoji="1" lang="en-US" altLang="ja-JP" b="0" dirty="0">
                    <a:sym typeface="Wingdings" panose="05000000000000000000" pitchFamily="2" charset="2"/>
                  </a:rPr>
                  <a:t>   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</m:t>
                            </m:r>
                          </m:sub>
                        </m:sSub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ja-JP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𝑛𝑗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2EB1786-0329-4E1F-8059-FF802A54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08" y="713630"/>
                <a:ext cx="5806077" cy="738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785138-8860-458E-BD04-A2CDA7D4CD32}"/>
              </a:ext>
            </a:extLst>
          </p:cNvPr>
          <p:cNvSpPr/>
          <p:nvPr/>
        </p:nvSpPr>
        <p:spPr>
          <a:xfrm>
            <a:off x="548144" y="2313962"/>
            <a:ext cx="718400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rm(list=ls())</a:t>
            </a:r>
          </a:p>
          <a:p>
            <a:r>
              <a:rPr lang="ja-JP" altLang="en-US" sz="1400" dirty="0"/>
              <a:t>setwd("c:/usr/doc/dropbox/daigakuin/forComp/")</a:t>
            </a:r>
          </a:p>
          <a:p>
            <a:r>
              <a:rPr lang="ja-JP" altLang="en-US" sz="1400" dirty="0"/>
              <a:t>library(maxLik)</a:t>
            </a:r>
          </a:p>
          <a:p>
            <a:r>
              <a:rPr lang="ja-JP" altLang="en-US" sz="1400" dirty="0"/>
              <a:t>library(randtoolbox)</a:t>
            </a:r>
          </a:p>
          <a:p>
            <a:endParaRPr lang="ja-JP" altLang="en-US" sz="1400" dirty="0"/>
          </a:p>
          <a:p>
            <a:r>
              <a:rPr lang="ja-JP" altLang="en-US" sz="1400" dirty="0"/>
              <a:t>dt &lt;-read.csv("d1000.csv",header=T)</a:t>
            </a:r>
          </a:p>
          <a:p>
            <a:endParaRPr lang="ja-JP" altLang="en-US" sz="1400" dirty="0"/>
          </a:p>
          <a:p>
            <a:r>
              <a:rPr lang="ja-JP" altLang="en-US" sz="1400" dirty="0"/>
              <a:t>ns &lt;- nrow(dt)  ## ns is number of samples</a:t>
            </a:r>
          </a:p>
          <a:p>
            <a:r>
              <a:rPr lang="ja-JP" altLang="en-US" sz="1400" dirty="0"/>
              <a:t>n.alt &lt;- 5   ## number of alternatives</a:t>
            </a:r>
          </a:p>
          <a:p>
            <a:r>
              <a:rPr lang="ja-JP" altLang="en-US" sz="1400" dirty="0"/>
              <a:t>n.var &lt;- 10   ## number of parameters</a:t>
            </a:r>
          </a:p>
          <a:p>
            <a:r>
              <a:rPr lang="ja-JP" altLang="en-US" sz="1400" dirty="0"/>
              <a:t>b0 &lt;- rep(0,n.var)  ## set initial parameters</a:t>
            </a:r>
          </a:p>
          <a:p>
            <a:r>
              <a:rPr lang="ja-JP" altLang="en-US" sz="1400" dirty="0"/>
              <a:t>x &lt;- array(0,c(ns,n.alt,n.var))  ## make independent variable matrix</a:t>
            </a:r>
          </a:p>
          <a:p>
            <a:r>
              <a:rPr lang="ja-JP" altLang="en-US" sz="1400" dirty="0"/>
              <a:t>y  &lt;- array(0,c(ns,n.alt))  ## make choice result matrix</a:t>
            </a:r>
          </a:p>
          <a:p>
            <a:r>
              <a:rPr lang="ja-JP" altLang="en-US" sz="1400" dirty="0"/>
              <a:t>m.av &lt;- array(1,c(ns,n.alt)) ## mode availability</a:t>
            </a:r>
          </a:p>
          <a:p>
            <a:endParaRPr lang="ja-JP" altLang="en-US" sz="1400" dirty="0"/>
          </a:p>
          <a:p>
            <a:r>
              <a:rPr lang="ja-JP" altLang="en-US" sz="1400" dirty="0"/>
              <a:t>np &lt;- 2     #number of error term as MXL</a:t>
            </a:r>
          </a:p>
          <a:p>
            <a:r>
              <a:rPr lang="ja-JP" altLang="en-US" sz="1400" dirty="0"/>
              <a:t>nr &lt;- 100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0E8A8F-4B8E-4EA6-8B86-938FAAA4E318}"/>
              </a:ext>
            </a:extLst>
          </p:cNvPr>
          <p:cNvSpPr txBox="1"/>
          <p:nvPr/>
        </p:nvSpPr>
        <p:spPr>
          <a:xfrm>
            <a:off x="7417866" y="1685317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MXL_4_13_25.r</a:t>
            </a:r>
            <a:endParaRPr kumimoji="1" lang="ja-JP" altLang="en-US" sz="1200" b="1" dirty="0">
              <a:solidFill>
                <a:srgbClr val="C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6CC32D8B-3D7E-41AD-BC26-F48DF93EE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7478" y="1333671"/>
          <a:ext cx="711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パッケージャー シェル オブジェクト" showAsIcon="1" r:id="rId4" imgW="711720" imgH="403560" progId="Package">
                  <p:embed/>
                </p:oleObj>
              </mc:Choice>
              <mc:Fallback>
                <p:oleObj name="パッケージャー シェル オブジェクト" showAsIcon="1" r:id="rId4" imgW="711720" imgH="403560" progId="Package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6CC32D8B-3D7E-41AD-BC26-F48DF93EEB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37478" y="1333671"/>
                        <a:ext cx="71120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86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9D2D90-01E5-4A5F-861D-8C14C04C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FDB01E6-4601-4B54-954B-5E372C6DEB88}"/>
              </a:ext>
            </a:extLst>
          </p:cNvPr>
          <p:cNvSpPr/>
          <p:nvPr/>
        </p:nvSpPr>
        <p:spPr>
          <a:xfrm>
            <a:off x="166480" y="0"/>
            <a:ext cx="865946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## making </a:t>
            </a:r>
            <a:r>
              <a:rPr lang="ja-JP" altLang="en-US" sz="1400" dirty="0">
                <a:solidFill>
                  <a:srgbClr val="FF0000"/>
                </a:solidFill>
              </a:rPr>
              <a:t>Halton sequence</a:t>
            </a:r>
          </a:p>
          <a:p>
            <a:r>
              <a:rPr lang="ja-JP" altLang="en-US" sz="1400" dirty="0"/>
              <a:t> hm &lt;- array(0,c(np,ns,nr))</a:t>
            </a:r>
          </a:p>
          <a:p>
            <a:r>
              <a:rPr lang="ja-JP" altLang="en-US" sz="1400" dirty="0"/>
              <a:t> h &lt;- array(0,c(ns*np*nr,2))</a:t>
            </a:r>
          </a:p>
          <a:p>
            <a:r>
              <a:rPr lang="ja-JP" altLang="en-US" sz="1400" dirty="0"/>
              <a:t> h[,1] &lt;- halton(ns*np*nr,dim=1,init=T,normal=F,usetime=F)</a:t>
            </a:r>
          </a:p>
          <a:p>
            <a:r>
              <a:rPr lang="ja-JP" altLang="en-US" sz="1400" dirty="0"/>
              <a:t> h[,2] &lt;- runif(ns*np*nr)  # randoms for scramble</a:t>
            </a:r>
          </a:p>
          <a:p>
            <a:r>
              <a:rPr lang="ja-JP" altLang="en-US" sz="1400" dirty="0"/>
              <a:t> hn &lt;- h[order(h[,2]),1]   # scrambling by sorting uniformR</a:t>
            </a:r>
          </a:p>
          <a:p>
            <a:r>
              <a:rPr lang="ja-JP" altLang="en-US" sz="1400" dirty="0"/>
              <a:t> hn &lt;- qnorm(hn)           # qnorm: to normalD, qlnorm: to log-normalD</a:t>
            </a:r>
          </a:p>
          <a:p>
            <a:r>
              <a:rPr lang="ja-JP" altLang="en-US" sz="1400" dirty="0"/>
              <a:t> for (i in 1:np){</a:t>
            </a:r>
          </a:p>
          <a:p>
            <a:r>
              <a:rPr lang="ja-JP" altLang="en-US" sz="1400" dirty="0"/>
              <a:t>   a &lt;- hn[( (i-1)*ns*nr+1 ):( i*ns*nr ) ]</a:t>
            </a:r>
          </a:p>
          <a:p>
            <a:r>
              <a:rPr lang="ja-JP" altLang="en-US" sz="1400" dirty="0"/>
              <a:t>   hm[i</a:t>
            </a:r>
            <a:r>
              <a:rPr lang="ja-JP" altLang="en-US" sz="1400" dirty="0" err="1"/>
              <a:t>,,</a:t>
            </a:r>
            <a:r>
              <a:rPr lang="ja-JP" altLang="en-US" sz="1400" dirty="0"/>
              <a:t>] &lt;- matrix(a,ns*nr,T)</a:t>
            </a:r>
          </a:p>
          <a:p>
            <a:r>
              <a:rPr lang="ja-JP" altLang="en-US" sz="1400" dirty="0"/>
              <a:t> }</a:t>
            </a:r>
          </a:p>
          <a:p>
            <a:endParaRPr lang="ja-JP" altLang="en-US" sz="1400" dirty="0"/>
          </a:p>
          <a:p>
            <a:r>
              <a:rPr lang="ja-JP" altLang="en-US" sz="1400" dirty="0"/>
              <a:t>b0 &lt;- c(-0.01726, -0.01694, 0.4128, 0.07561, -0.8467, 0.6351, 0.5342, 2.652, -3.677, 0.4521, 0.5, 0.5)</a:t>
            </a:r>
          </a:p>
          <a:p>
            <a:r>
              <a:rPr lang="ja-JP" altLang="en-US" sz="1400" dirty="0"/>
              <a:t>## calculating choice probability</a:t>
            </a:r>
          </a:p>
          <a:p>
            <a:r>
              <a:rPr lang="ja-JP" altLang="en-US" sz="1400" dirty="0"/>
              <a:t>fr &lt;-function(b) {</a:t>
            </a:r>
          </a:p>
          <a:p>
            <a:r>
              <a:rPr lang="ja-JP" altLang="en-US" sz="1400" dirty="0"/>
              <a:t>  u  &lt;- matrix(0, nr=ns, nc=n.alt) ## utility function</a:t>
            </a:r>
          </a:p>
          <a:p>
            <a:r>
              <a:rPr lang="ja-JP" altLang="en-US" sz="1400" dirty="0"/>
              <a:t>  p  &lt;- matrix(0, nr=ns, nc=n.alt) ## probability</a:t>
            </a:r>
          </a:p>
          <a:p>
            <a:r>
              <a:rPr lang="ja-JP" altLang="en-US" sz="1400" dirty="0"/>
              <a:t>  pp &lt;- matrix(0, nr=ns, nc=n.alt) ## probability</a:t>
            </a:r>
          </a:p>
          <a:p>
            <a:r>
              <a:rPr lang="ja-JP" altLang="en-US" sz="1400" dirty="0"/>
              <a:t>  for(i in 1:n.alt) u[,i] &lt;- x[,i,] %*% b[1:n.var]</a:t>
            </a:r>
          </a:p>
          <a:p>
            <a:r>
              <a:rPr lang="ja-JP" altLang="en-US" sz="1400" dirty="0"/>
              <a:t>  for(n in 1:nr){</a:t>
            </a:r>
          </a:p>
          <a:p>
            <a:r>
              <a:rPr lang="ja-JP" altLang="en-US" sz="1400" dirty="0"/>
              <a:t>    eu &lt;- matrix(0, nr=ns, nc=n.alt)</a:t>
            </a:r>
          </a:p>
          <a:p>
            <a:r>
              <a:rPr lang="ja-JP" altLang="en-US" sz="1400" dirty="0"/>
              <a:t>    eu[,1] &lt;- exp(u[,1]+b[n.var+1]*hm[1</a:t>
            </a:r>
            <a:r>
              <a:rPr lang="ja-JP" altLang="en-US" sz="1400" dirty="0" err="1"/>
              <a:t>,,</a:t>
            </a:r>
            <a:r>
              <a:rPr lang="ja-JP" altLang="en-US" sz="1400" dirty="0"/>
              <a:t>n])</a:t>
            </a:r>
          </a:p>
          <a:p>
            <a:r>
              <a:rPr lang="ja-JP" altLang="en-US" sz="1400" dirty="0"/>
              <a:t>    eu[,2] &lt;- exp(u[,2]+b[n.var+2]*hm[2</a:t>
            </a:r>
            <a:r>
              <a:rPr lang="ja-JP" altLang="en-US" sz="1400" dirty="0" err="1"/>
              <a:t>,,</a:t>
            </a:r>
            <a:r>
              <a:rPr lang="ja-JP" altLang="en-US" sz="1400" dirty="0"/>
              <a:t>n])</a:t>
            </a:r>
          </a:p>
          <a:p>
            <a:r>
              <a:rPr lang="ja-JP" altLang="en-US" sz="1400" dirty="0"/>
              <a:t>    eu[,3] &lt;- exp(u[,3]+b[n.var+1]*hm[1</a:t>
            </a:r>
            <a:r>
              <a:rPr lang="ja-JP" altLang="en-US" sz="1400" dirty="0" err="1"/>
              <a:t>,,</a:t>
            </a:r>
            <a:r>
              <a:rPr lang="ja-JP" altLang="en-US" sz="1400" dirty="0"/>
              <a:t>n])</a:t>
            </a:r>
          </a:p>
          <a:p>
            <a:r>
              <a:rPr lang="ja-JP" altLang="en-US" sz="1400" dirty="0"/>
              <a:t>    eu[,4] &lt;- exp(u[,4]                    )</a:t>
            </a:r>
          </a:p>
          <a:p>
            <a:r>
              <a:rPr lang="ja-JP" altLang="en-US" sz="1400" dirty="0"/>
              <a:t>    eu[,5] &lt;- exp(u[,5]+b[n.var+2]*hm[2</a:t>
            </a:r>
            <a:r>
              <a:rPr lang="ja-JP" altLang="en-US" sz="1400" dirty="0" err="1"/>
              <a:t>,,</a:t>
            </a:r>
            <a:r>
              <a:rPr lang="ja-JP" altLang="en-US" sz="1400" dirty="0"/>
              <a:t>n])</a:t>
            </a:r>
          </a:p>
          <a:p>
            <a:r>
              <a:rPr lang="ja-JP" altLang="en-US" sz="1400" dirty="0"/>
              <a:t>    for(i in 1:n.alt) p[,i] &lt;- eu[,i]/rowSums(eu)</a:t>
            </a:r>
          </a:p>
          <a:p>
            <a:r>
              <a:rPr lang="ja-JP" altLang="en-US" sz="1400" dirty="0"/>
              <a:t>    pp &lt;- pp + p</a:t>
            </a:r>
          </a:p>
          <a:p>
            <a:r>
              <a:rPr lang="ja-JP" altLang="en-US" sz="1400" dirty="0"/>
              <a:t>  }</a:t>
            </a:r>
          </a:p>
          <a:p>
            <a:r>
              <a:rPr lang="ja-JP" altLang="en-US" sz="1400" dirty="0"/>
              <a:t>  return(pp/nr)</a:t>
            </a:r>
          </a:p>
          <a:p>
            <a:r>
              <a:rPr lang="ja-JP" altLang="en-US" sz="1400" dirty="0"/>
              <a:t>}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C5660A2-46A4-4463-BAFA-CEC029F8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56" y="4039263"/>
            <a:ext cx="5436743" cy="25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6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9C18EBF-8E40-4320-9B81-32FC6555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F1C451-1291-4F3D-8442-8AB4A09477D4}"/>
              </a:ext>
            </a:extLst>
          </p:cNvPr>
          <p:cNvSpPr/>
          <p:nvPr/>
        </p:nvSpPr>
        <p:spPr>
          <a:xfrm>
            <a:off x="134675" y="110672"/>
            <a:ext cx="86594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## log likelihood function</a:t>
            </a:r>
          </a:p>
          <a:p>
            <a:r>
              <a:rPr lang="ja-JP" altLang="en-US" sz="1400" dirty="0"/>
              <a:t>sumfr &lt;- function (x) {</a:t>
            </a:r>
          </a:p>
          <a:p>
            <a:r>
              <a:rPr lang="ja-JP" altLang="en-US" sz="1400" dirty="0"/>
              <a:t>  a &lt;- sum( log( rowSums(fr(x)*</a:t>
            </a:r>
            <a:r>
              <a:rPr lang="ja-JP" altLang="en-US" sz="1400" dirty="0" err="1"/>
              <a:t>y</a:t>
            </a:r>
            <a:r>
              <a:rPr lang="ja-JP" altLang="en-US" sz="1400" dirty="0"/>
              <a:t>) ) ) ; print(a) #; print(Sys.time())</a:t>
            </a:r>
          </a:p>
          <a:p>
            <a:r>
              <a:rPr lang="ja-JP" altLang="en-US" sz="1400" dirty="0"/>
              <a:t>  return(a)</a:t>
            </a:r>
          </a:p>
          <a:p>
            <a:r>
              <a:rPr lang="ja-JP" altLang="en-US" sz="1400" dirty="0"/>
              <a:t>}</a:t>
            </a:r>
          </a:p>
          <a:p>
            <a:r>
              <a:rPr lang="ja-JP" altLang="en-US" sz="1400" dirty="0"/>
              <a:t>## set matrix of variables: x[, mode, parameter.num]</a:t>
            </a:r>
          </a:p>
          <a:p>
            <a:r>
              <a:rPr lang="ja-JP" altLang="en-US" sz="1400" dirty="0"/>
              <a:t>  x[,1,1] &lt;- dt[, 2]; x[,2,1] &lt;- dt[, 3]; x[,3,1] &lt;- dt[, 4]; x[,4,1] &lt;- dt[, 5]; x[,5,1] &lt;- dt[, 6]</a:t>
            </a:r>
          </a:p>
          <a:p>
            <a:r>
              <a:rPr lang="ja-JP" altLang="en-US" sz="1400" dirty="0"/>
              <a:t>  x[,1,2] &lt;- dt[, 7]; x[,2,2] &lt;- dt[, 8]; x[,3,2] &lt;- dt[, 9]; x[,4,2] &lt;- dt[,10]; x[,5,2] &lt;- dt[,11]</a:t>
            </a:r>
          </a:p>
          <a:p>
            <a:r>
              <a:rPr lang="ja-JP" altLang="en-US" sz="1400" dirty="0"/>
              <a:t>  x[,1,3] &lt;- dt[,12]; x[,2,3] &lt;- dt[,13]; x[,3,3] &lt;- dt[,14]; x[,4,3] &lt;- dt[,15]; x[,5,3] &lt;- dt[,16]</a:t>
            </a:r>
          </a:p>
          <a:p>
            <a:r>
              <a:rPr lang="ja-JP" altLang="en-US" sz="1400" dirty="0"/>
              <a:t>  x[,1,4] &lt;- dt[,17]; x[,2,4] &lt;- dt[,18]; x[,3,4] &lt;- dt[,19]; x[,4,4] &lt;- dt[,20]; x[,5,4] &lt;- dt[,21]</a:t>
            </a:r>
          </a:p>
          <a:p>
            <a:r>
              <a:rPr lang="ja-JP" altLang="en-US" sz="1400" dirty="0"/>
              <a:t>  x[,1,5] &lt;- dt[,22]; x[,2,5] &lt;- dt[,23]; x[,3,5] &lt;- dt[,24]; x[,4,5] &lt;- dt[,25]; x[,5,5] &lt;- dt[,26]</a:t>
            </a:r>
          </a:p>
          <a:p>
            <a:r>
              <a:rPr lang="ja-JP" altLang="en-US" sz="1400" dirty="0"/>
              <a:t>  x[,1,6] &lt;- dt[,27]; x[,2,6] &lt;- dt[,28]; x[,3,6] &lt;- dt[,29]; x[,4,6] &lt;- dt[,30]; x[,5,6] &lt;- dt[,31]</a:t>
            </a:r>
          </a:p>
          <a:p>
            <a:r>
              <a:rPr lang="ja-JP" altLang="en-US" sz="1400" dirty="0"/>
              <a:t>  x[,2,7] &lt;- 1; x[,3,8] &lt;- 1; x[,4,9] &lt;- 1; x[,5,10] &lt;- 1</a:t>
            </a:r>
          </a:p>
          <a:p>
            <a:r>
              <a:rPr lang="ja-JP" altLang="en-US" sz="1400" dirty="0"/>
              <a:t>  y &lt;- array(0,c(ns,5))</a:t>
            </a:r>
          </a:p>
          <a:p>
            <a:r>
              <a:rPr lang="ja-JP" altLang="en-US" sz="1400" dirty="0"/>
              <a:t>  for(n in 1:ns) y[n,dt[n,1]] &lt;- 1</a:t>
            </a:r>
          </a:p>
          <a:p>
            <a:endParaRPr lang="ja-JP" altLang="en-US" sz="1400" dirty="0"/>
          </a:p>
          <a:p>
            <a:r>
              <a:rPr lang="ja-JP" altLang="en-US" sz="1400" dirty="0"/>
              <a:t>system.time( res &lt;- maxLik(sumfr,start=b0) )</a:t>
            </a:r>
          </a:p>
          <a:p>
            <a:endParaRPr lang="ja-JP" altLang="en-US" sz="1400" dirty="0"/>
          </a:p>
          <a:p>
            <a:r>
              <a:rPr lang="ja-JP" altLang="en-US" sz="1400" dirty="0"/>
              <a:t>print(res)</a:t>
            </a:r>
          </a:p>
          <a:p>
            <a:r>
              <a:rPr lang="ja-JP" altLang="en-US" sz="1400" dirty="0"/>
              <a:t>summary(res)</a:t>
            </a:r>
          </a:p>
        </p:txBody>
      </p:sp>
    </p:spTree>
    <p:extLst>
      <p:ext uri="{BB962C8B-B14F-4D97-AF65-F5344CB8AC3E}">
        <p14:creationId xmlns:p14="http://schemas.microsoft.com/office/powerpoint/2010/main" val="312468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9D2D90-01E5-4A5F-861D-8C14C04C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3DB516-23AF-4E35-8373-6BF4ECBBAE0A}"/>
              </a:ext>
            </a:extLst>
          </p:cNvPr>
          <p:cNvSpPr txBox="1"/>
          <p:nvPr/>
        </p:nvSpPr>
        <p:spPr>
          <a:xfrm>
            <a:off x="435792" y="0"/>
            <a:ext cx="78422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Estimation of Mixed Logit Model by </a:t>
            </a:r>
            <a:r>
              <a:rPr kumimoji="1" lang="en-US" altLang="ja-JP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Biogeme</a:t>
            </a: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F3EDEF3F-6608-435E-9EDC-B6EDF2B89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1410" y="864921"/>
          <a:ext cx="13128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パッケージャー シェル オブジェクト" showAsIcon="1" r:id="rId3" imgW="1313640" imgH="524880" progId="Package">
                  <p:embed/>
                </p:oleObj>
              </mc:Choice>
              <mc:Fallback>
                <p:oleObj name="パッケージャー シェル オブジェクト" showAsIcon="1" r:id="rId3" imgW="1313640" imgH="524880" progId="Package">
                  <p:embed/>
                  <p:pic>
                    <p:nvPicPr>
                      <p:cNvPr id="5" name="オブジェクト 4">
                        <a:extLst>
                          <a:ext uri="{FF2B5EF4-FFF2-40B4-BE49-F238E27FC236}">
                            <a16:creationId xmlns:a16="http://schemas.microsoft.com/office/drawing/2014/main" id="{F3EDEF3F-6608-435E-9EDC-B6EDF2B89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21410" y="864921"/>
                        <a:ext cx="1312863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1BAEA2-3FB9-424F-8E6B-CD1F0A194B2A}"/>
              </a:ext>
            </a:extLst>
          </p:cNvPr>
          <p:cNvSpPr/>
          <p:nvPr/>
        </p:nvSpPr>
        <p:spPr>
          <a:xfrm>
            <a:off x="57151" y="1002730"/>
            <a:ext cx="90868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from biogeme import *</a:t>
            </a:r>
          </a:p>
          <a:p>
            <a:r>
              <a:rPr lang="ja-JP" altLang="en-US" sz="1400" dirty="0"/>
              <a:t>from headers import *</a:t>
            </a:r>
          </a:p>
          <a:p>
            <a:r>
              <a:rPr lang="ja-JP" altLang="en-US" sz="1400" dirty="0"/>
              <a:t>from loglikelihood import *</a:t>
            </a:r>
          </a:p>
          <a:p>
            <a:r>
              <a:rPr lang="ja-JP" altLang="en-US" sz="1400" dirty="0"/>
              <a:t>from statistics import *</a:t>
            </a:r>
          </a:p>
          <a:p>
            <a:r>
              <a:rPr lang="ja-JP" altLang="en-US" sz="1400" dirty="0"/>
              <a:t>from nested import *</a:t>
            </a:r>
          </a:p>
          <a:p>
            <a:endParaRPr lang="ja-JP" altLang="en-US" sz="1400" dirty="0"/>
          </a:p>
          <a:p>
            <a:r>
              <a:rPr lang="ja-JP" altLang="en-US" sz="1400" dirty="0"/>
              <a:t>ASC_1ibaraki  = Beta('ASC_1ibaraki', 0    , -100, 100, 1,'1ibaraki cte.') </a:t>
            </a:r>
          </a:p>
          <a:p>
            <a:r>
              <a:rPr lang="ja-JP" altLang="en-US" sz="1400" dirty="0"/>
              <a:t>ASC_2tokyo    = Beta('ASC_2tokyo'  ,-2.19 , -100, 100, 0,'2tokyo cte.')  </a:t>
            </a:r>
          </a:p>
          <a:p>
            <a:r>
              <a:rPr lang="ja-JP" altLang="en-US" sz="1400" dirty="0"/>
              <a:t>ASC_3hachi    = Beta('ASC_3hachi'  , 2.95 , -100, 100, 0,'3hachi cte.')</a:t>
            </a:r>
          </a:p>
          <a:p>
            <a:r>
              <a:rPr lang="ja-JP" altLang="en-US" sz="1400" dirty="0"/>
              <a:t>ASC_4rail     = Beta('ASC_4rail'   ,-3.78 , -100, 100, 0,'4rail cte.') </a:t>
            </a:r>
          </a:p>
          <a:p>
            <a:r>
              <a:rPr lang="ja-JP" altLang="en-US" sz="1400" dirty="0"/>
              <a:t>ASC_5seikan   = Beta('ASC_5seikan' ,-0.978, -100, 100, 0,'5seikan cte.') </a:t>
            </a:r>
          </a:p>
          <a:p>
            <a:r>
              <a:rPr lang="ja-JP" altLang="en-US" sz="1400" dirty="0"/>
              <a:t>B_TIME        = Beta('B_TIME'      ,-0.00284, -100, 100, 0,'Travel time')</a:t>
            </a:r>
          </a:p>
          <a:p>
            <a:r>
              <a:rPr lang="ja-JP" altLang="en-US" sz="1400" dirty="0"/>
              <a:t>B_COST        = Beta('B_COST'      ,-0.107  , -100, 100, 0,'Travel cost')</a:t>
            </a:r>
          </a:p>
          <a:p>
            <a:r>
              <a:rPr lang="ja-JP" altLang="en-US" sz="1400" dirty="0"/>
              <a:t>D_1weight     = Beta('D_1weight'   , 0.577 , -100, 100, 0,'Weight 1')</a:t>
            </a:r>
          </a:p>
          <a:p>
            <a:r>
              <a:rPr lang="ja-JP" altLang="en-US" sz="1400" dirty="0"/>
              <a:t>D_2weight     = Beta('D_2weight'   , 1.11 , -100, 100, 0,'Weight 2')</a:t>
            </a:r>
          </a:p>
          <a:p>
            <a:r>
              <a:rPr lang="ja-JP" altLang="en-US" sz="1400" dirty="0"/>
              <a:t>D_3weight     = Beta('D_3weight'   ,-0.978, -100, 100, 0,'Weight 3')</a:t>
            </a:r>
          </a:p>
          <a:p>
            <a:r>
              <a:rPr lang="ja-JP" altLang="en-US" sz="1400" dirty="0"/>
              <a:t>D_4weight     = Beta('D_4weight'   , 1.04 , -100, 100, 0,'Weight 4')</a:t>
            </a:r>
          </a:p>
          <a:p>
            <a:r>
              <a:rPr lang="ja-JP" altLang="en-US" sz="1400" dirty="0"/>
              <a:t>D_5weight     = Beta('D_5weight'   , 0    , -100, 100, 1,'Weight 5')</a:t>
            </a:r>
          </a:p>
          <a:p>
            <a:endParaRPr lang="ja-JP" altLang="en-US" sz="1400" dirty="0"/>
          </a:p>
          <a:p>
            <a:r>
              <a:rPr lang="ja-JP" altLang="en-US" sz="1400" dirty="0"/>
              <a:t>S_n13         = Beta('S_n13'        , 0.1,    0,  100, 0)</a:t>
            </a:r>
          </a:p>
          <a:p>
            <a:r>
              <a:rPr lang="ja-JP" altLang="en-US" sz="1400" dirty="0"/>
              <a:t>ES_n13        = S_n13 * bioDraws('ES_n13')</a:t>
            </a:r>
          </a:p>
          <a:p>
            <a:r>
              <a:rPr lang="ja-JP" altLang="en-US" sz="1400" dirty="0"/>
              <a:t>S_n25         = Beta('S_n25'        , 0.1,    0,  100, 0)</a:t>
            </a:r>
          </a:p>
          <a:p>
            <a:r>
              <a:rPr lang="ja-JP" altLang="en-US" sz="1400" dirty="0"/>
              <a:t>ES_n25        = S_n25 * bioDraws('ES_n25')</a:t>
            </a:r>
          </a:p>
          <a:p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DB9E15-4F11-446F-9F68-A268516404DD}"/>
              </a:ext>
            </a:extLst>
          </p:cNvPr>
          <p:cNvSpPr txBox="1"/>
          <p:nvPr/>
        </p:nvSpPr>
        <p:spPr>
          <a:xfrm>
            <a:off x="7011685" y="1391119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MXL_bio_4_13_25.py</a:t>
            </a:r>
            <a:endParaRPr kumimoji="1" lang="ja-JP" altLang="en-US" sz="1200" b="1" dirty="0">
              <a:solidFill>
                <a:srgbClr val="C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6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9D2D90-01E5-4A5F-861D-8C14C04C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10A4907-88B8-4D60-BAAE-D7B25D82529F}"/>
              </a:ext>
            </a:extLst>
          </p:cNvPr>
          <p:cNvSpPr/>
          <p:nvPr/>
        </p:nvSpPr>
        <p:spPr>
          <a:xfrm>
            <a:off x="0" y="0"/>
            <a:ext cx="9086849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V1 = ASC_1ibaraki + B_TIME*time_1ibaraki  + B_COST * cost_1ibaraki + D_1weight * weight_log10 + ES_n13</a:t>
            </a:r>
          </a:p>
          <a:p>
            <a:r>
              <a:rPr lang="ja-JP" altLang="en-US" sz="1400" dirty="0"/>
              <a:t>V2 = ASC_2tokyo   + B_TIME*time_2tokyo    + B_COST * cost_2tokyo   + D_2weight * weight_log10 + ES_n25</a:t>
            </a:r>
          </a:p>
          <a:p>
            <a:r>
              <a:rPr lang="ja-JP" altLang="en-US" sz="1400" dirty="0"/>
              <a:t>V3 = ASC_3hachi   + B_TIME*time_3hachi    + B_COST * cost_3hachi   + D_3weight * weight_log10 + ES_n13</a:t>
            </a:r>
          </a:p>
          <a:p>
            <a:r>
              <a:rPr lang="ja-JP" altLang="en-US" sz="1400" dirty="0"/>
              <a:t>V4 = ASC_4rail    + B_TIME*time_4rail     + B_COST * cost_4rail    + D_4weight * weight_log10</a:t>
            </a:r>
          </a:p>
          <a:p>
            <a:r>
              <a:rPr lang="ja-JP" altLang="en-US" sz="1400" dirty="0"/>
              <a:t>V5 = ASC_5seikan  + B_TIME*time_5seikan   + B_COST * cost_5seikan  + D_5weight * weight_log10 + ES_n25</a:t>
            </a:r>
          </a:p>
          <a:p>
            <a:endParaRPr lang="ja-JP" altLang="en-US" sz="1400" dirty="0"/>
          </a:p>
          <a:p>
            <a:r>
              <a:rPr lang="ja-JP" altLang="en-US" sz="1400" dirty="0"/>
              <a:t>V = {1: V1, 2: V2, 3: V3, 4: V4, 5: V5 }</a:t>
            </a:r>
          </a:p>
          <a:p>
            <a:endParaRPr lang="ja-JP" altLang="en-US" sz="1400" dirty="0"/>
          </a:p>
          <a:p>
            <a:r>
              <a:rPr lang="ja-JP" altLang="en-US" sz="1400" dirty="0"/>
              <a:t>av = {1: 1, 2: 1, 3: 1, 4: 1, 5: 1 }</a:t>
            </a:r>
          </a:p>
          <a:p>
            <a:endParaRPr lang="ja-JP" altLang="en-US" sz="1400" dirty="0"/>
          </a:p>
          <a:p>
            <a:r>
              <a:rPr lang="ja-JP" altLang="en-US" sz="1400" dirty="0"/>
              <a:t>logprob = bioLogit(V,av,mode)</a:t>
            </a:r>
          </a:p>
          <a:p>
            <a:r>
              <a:rPr lang="ja-JP" altLang="en-US" sz="1400" dirty="0"/>
              <a:t>l = mixedloglikelihood(logprob)</a:t>
            </a:r>
          </a:p>
          <a:p>
            <a:endParaRPr lang="ja-JP" altLang="en-US" sz="1400" dirty="0"/>
          </a:p>
          <a:p>
            <a:r>
              <a:rPr lang="ja-JP" altLang="en-US" sz="1400" dirty="0"/>
              <a:t>rowIterator('obsIter')</a:t>
            </a:r>
          </a:p>
          <a:p>
            <a:r>
              <a:rPr lang="ja-JP" altLang="en-US" sz="1400" dirty="0"/>
              <a:t>BIOGEME_OBJECT.ESTIMATE = Sum(</a:t>
            </a:r>
            <a:r>
              <a:rPr lang="ja-JP" altLang="en-US" sz="1400" dirty="0" err="1"/>
              <a:t>l</a:t>
            </a:r>
            <a:r>
              <a:rPr lang="ja-JP" altLang="en-US" sz="1400" dirty="0"/>
              <a:t>, 'obsIter')</a:t>
            </a:r>
          </a:p>
          <a:p>
            <a:endParaRPr lang="ja-JP" altLang="en-US" sz="1400" dirty="0"/>
          </a:p>
          <a:p>
            <a:r>
              <a:rPr lang="ja-JP" altLang="en-US" sz="1400" dirty="0"/>
              <a:t>nullLoglikelihood(av,'obsIter')</a:t>
            </a:r>
          </a:p>
          <a:p>
            <a:r>
              <a:rPr lang="ja-JP" altLang="en-US" sz="1400" dirty="0"/>
              <a:t>choiceSet = [1,2,3,4,5]</a:t>
            </a:r>
          </a:p>
          <a:p>
            <a:r>
              <a:rPr lang="ja-JP" altLang="en-US" sz="1400" dirty="0"/>
              <a:t>cteLoglikelihood(choiceSet,mode,'obsIter')</a:t>
            </a:r>
          </a:p>
          <a:p>
            <a:r>
              <a:rPr lang="ja-JP" altLang="en-US" sz="1400" dirty="0"/>
              <a:t>availabilityStatistics(av,'obsIter')</a:t>
            </a:r>
          </a:p>
          <a:p>
            <a:endParaRPr lang="ja-JP" altLang="en-US" sz="1400" dirty="0"/>
          </a:p>
          <a:p>
            <a:r>
              <a:rPr lang="ja-JP" altLang="en-US" sz="1400" dirty="0"/>
              <a:t>BIOGEME_OBJECT.PARAMETERS['NbrOfDraws'] = "300"</a:t>
            </a:r>
          </a:p>
          <a:p>
            <a:r>
              <a:rPr lang="ja-JP" altLang="en-US" sz="1400" dirty="0"/>
              <a:t>BIOGEME_OBJECT.PARAMETERS['RandomDistribution'] = "HALTON"</a:t>
            </a:r>
          </a:p>
          <a:p>
            <a:r>
              <a:rPr lang="ja-JP" altLang="en-US" sz="1400" dirty="0"/>
              <a:t>BIOGEME_OBJECT.PARAMETERS['optimizationAlgorithm'] = "BIO"</a:t>
            </a:r>
          </a:p>
          <a:p>
            <a:r>
              <a:rPr lang="ja-JP" altLang="en-US" sz="1400" dirty="0"/>
              <a:t>BIOGEME_OBJECT.DRAWS = {  'ES_n13':'NORMAL</a:t>
            </a:r>
            <a:r>
              <a:rPr lang="en-US" altLang="ja-JP" sz="1400" dirty="0"/>
              <a:t>’</a:t>
            </a:r>
            <a:r>
              <a:rPr lang="ja-JP" altLang="en-US" sz="1400" dirty="0" err="1"/>
              <a:t>,</a:t>
            </a:r>
            <a:r>
              <a:rPr lang="ja-JP" altLang="en-US" sz="1400" dirty="0"/>
              <a:t> 'ES_n25':'NORMAL' }</a:t>
            </a:r>
          </a:p>
          <a:p>
            <a:endParaRPr lang="ja-JP" altLang="en-US" sz="1400" dirty="0"/>
          </a:p>
          <a:p>
            <a:r>
              <a:rPr lang="ja-JP" altLang="en-US" sz="1400" dirty="0"/>
              <a:t>BIOGEME_OBJECT.FORMULAS['1ibaraki utility'] = V1</a:t>
            </a:r>
          </a:p>
          <a:p>
            <a:r>
              <a:rPr lang="ja-JP" altLang="en-US" sz="1400" dirty="0"/>
              <a:t>BIOGEME_OBJECT.FORMULAS['2tokyo   utility'] = V2</a:t>
            </a:r>
          </a:p>
          <a:p>
            <a:r>
              <a:rPr lang="ja-JP" altLang="en-US" sz="1400" dirty="0"/>
              <a:t>BIOGEME_OBJECT.FORMULAS['3hachi   utility'] = V3</a:t>
            </a:r>
          </a:p>
          <a:p>
            <a:r>
              <a:rPr lang="ja-JP" altLang="en-US" sz="1400" dirty="0"/>
              <a:t>BIOGEME_OBJECT.FORMULAS['4rail    utility'] = V4</a:t>
            </a:r>
          </a:p>
          <a:p>
            <a:r>
              <a:rPr lang="ja-JP" altLang="en-US" sz="1400" dirty="0"/>
              <a:t>BIOGEME_OBJECT.FORMULAS['5seikan  utility'] = V5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2A42C29-FB5B-4920-A30D-DB9B4810F023}"/>
              </a:ext>
            </a:extLst>
          </p:cNvPr>
          <p:cNvCxnSpPr/>
          <p:nvPr/>
        </p:nvCxnSpPr>
        <p:spPr>
          <a:xfrm>
            <a:off x="8189843" y="269381"/>
            <a:ext cx="5963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8B6E103-D7C7-48FD-B1A7-43AD54D1C4A9}"/>
              </a:ext>
            </a:extLst>
          </p:cNvPr>
          <p:cNvCxnSpPr/>
          <p:nvPr/>
        </p:nvCxnSpPr>
        <p:spPr>
          <a:xfrm>
            <a:off x="8215024" y="485389"/>
            <a:ext cx="5963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862B7B3-EA6A-4218-8089-54F4BB1224C2}"/>
              </a:ext>
            </a:extLst>
          </p:cNvPr>
          <p:cNvCxnSpPr/>
          <p:nvPr/>
        </p:nvCxnSpPr>
        <p:spPr>
          <a:xfrm>
            <a:off x="8184544" y="693446"/>
            <a:ext cx="5963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A934EF5-085D-40EE-8610-02B1CB8973C4}"/>
              </a:ext>
            </a:extLst>
          </p:cNvPr>
          <p:cNvCxnSpPr/>
          <p:nvPr/>
        </p:nvCxnSpPr>
        <p:spPr>
          <a:xfrm>
            <a:off x="8313091" y="1124138"/>
            <a:ext cx="5963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0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</TotalTime>
  <Words>4119</Words>
  <Application>Microsoft Office PowerPoint</Application>
  <PresentationFormat>画面に合わせる (4:3)</PresentationFormat>
  <Paragraphs>407</Paragraphs>
  <Slides>23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4" baseType="lpstr">
      <vt:lpstr>游ゴシック</vt:lpstr>
      <vt:lpstr>Arial</vt:lpstr>
      <vt:lpstr>Calibri</vt:lpstr>
      <vt:lpstr>Calibri Light</vt:lpstr>
      <vt:lpstr>Cambria Math</vt:lpstr>
      <vt:lpstr>Courier New</vt:lpstr>
      <vt:lpstr>Impact</vt:lpstr>
      <vt:lpstr>Rockwell</vt:lpstr>
      <vt:lpstr>Verdana</vt:lpstr>
      <vt:lpstr>Office テーマ</vt:lpstr>
      <vt:lpstr>パッケージャー シェル オブジェクト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兵藤 哲朗</dc:creator>
  <cp:lastModifiedBy>兵藤 哲朗</cp:lastModifiedBy>
  <cp:revision>106</cp:revision>
  <dcterms:created xsi:type="dcterms:W3CDTF">2018-05-15T08:06:36Z</dcterms:created>
  <dcterms:modified xsi:type="dcterms:W3CDTF">2020-07-07T07:21:54Z</dcterms:modified>
</cp:coreProperties>
</file>