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415" r:id="rId2"/>
    <p:sldId id="41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802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11CD7-DACF-49ED-8B96-82271887D247}" type="datetimeFigureOut">
              <a:rPr kumimoji="1" lang="ja-JP" altLang="en-US" smtClean="0"/>
              <a:t>2020/7/12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B77F5-DB81-40BC-8D42-A7A8BE561B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01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C90-BC21-4C85-BF71-907F5530EB61}" type="datetimeFigureOut">
              <a:rPr kumimoji="1" lang="ja-JP" altLang="en-US" smtClean="0"/>
              <a:t>2020/7/12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0CE6-EDD9-4E80-83C1-25BF617AA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094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C90-BC21-4C85-BF71-907F5530EB61}" type="datetimeFigureOut">
              <a:rPr kumimoji="1" lang="ja-JP" altLang="en-US" smtClean="0"/>
              <a:t>2020/7/12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0CE6-EDD9-4E80-83C1-25BF617AA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60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C90-BC21-4C85-BF71-907F5530EB61}" type="datetimeFigureOut">
              <a:rPr kumimoji="1" lang="ja-JP" altLang="en-US" smtClean="0"/>
              <a:t>2020/7/12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0CE6-EDD9-4E80-83C1-25BF617AA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27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C90-BC21-4C85-BF71-907F5530EB61}" type="datetimeFigureOut">
              <a:rPr kumimoji="1" lang="ja-JP" altLang="en-US" smtClean="0"/>
              <a:t>2020/7/12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0CE6-EDD9-4E80-83C1-25BF617AA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34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C90-BC21-4C85-BF71-907F5530EB61}" type="datetimeFigureOut">
              <a:rPr kumimoji="1" lang="ja-JP" altLang="en-US" smtClean="0"/>
              <a:t>2020/7/12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0CE6-EDD9-4E80-83C1-25BF617AA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1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C90-BC21-4C85-BF71-907F5530EB61}" type="datetimeFigureOut">
              <a:rPr kumimoji="1" lang="ja-JP" altLang="en-US" smtClean="0"/>
              <a:t>2020/7/12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0CE6-EDD9-4E80-83C1-25BF617AA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66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C90-BC21-4C85-BF71-907F5530EB61}" type="datetimeFigureOut">
              <a:rPr kumimoji="1" lang="ja-JP" altLang="en-US" smtClean="0"/>
              <a:t>2020/7/12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0CE6-EDD9-4E80-83C1-25BF617AA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098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C90-BC21-4C85-BF71-907F5530EB61}" type="datetimeFigureOut">
              <a:rPr kumimoji="1" lang="ja-JP" altLang="en-US" smtClean="0"/>
              <a:t>2020/7/12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0CE6-EDD9-4E80-83C1-25BF617AA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79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C90-BC21-4C85-BF71-907F5530EB61}" type="datetimeFigureOut">
              <a:rPr kumimoji="1" lang="ja-JP" altLang="en-US" smtClean="0"/>
              <a:t>2020/7/12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0CE6-EDD9-4E80-83C1-25BF617AA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39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C90-BC21-4C85-BF71-907F5530EB61}" type="datetimeFigureOut">
              <a:rPr kumimoji="1" lang="ja-JP" altLang="en-US" smtClean="0"/>
              <a:t>2020/7/12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0CE6-EDD9-4E80-83C1-25BF617AA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28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C90-BC21-4C85-BF71-907F5530EB61}" type="datetimeFigureOut">
              <a:rPr kumimoji="1" lang="ja-JP" altLang="en-US" smtClean="0"/>
              <a:t>2020/7/12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50CE6-EDD9-4E80-83C1-25BF617AA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123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C1C90-BC21-4C85-BF71-907F5530EB61}" type="datetimeFigureOut">
              <a:rPr kumimoji="1" lang="ja-JP" altLang="en-US" smtClean="0"/>
              <a:t>2020/7/12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50CE6-EDD9-4E80-83C1-25BF617AA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33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9.pn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AE2B333-7AB1-4AC6-A879-BA6C78055C07}"/>
                  </a:ext>
                </a:extLst>
              </p:cNvPr>
              <p:cNvSpPr txBox="1"/>
              <p:nvPr/>
            </p:nvSpPr>
            <p:spPr>
              <a:xfrm>
                <a:off x="136026" y="-317"/>
                <a:ext cx="8633505" cy="5797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Multinomial </a:t>
                </a:r>
                <a:r>
                  <a:rPr kumimoji="1" lang="en-US" altLang="ja-JP" sz="2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Probit</a:t>
                </a:r>
                <a:r>
                  <a:rPr kumimoji="1" lang="en-US" altLang="ja-JP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(MNP):</a:t>
                </a:r>
              </a:p>
              <a:p>
                <a:endParaRPr kumimoji="1" lang="en-US" altLang="ja-JP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aln/>
                        </m:rP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aln/>
                        </m:rPr>
                        <a:rPr kumimoji="1" lang="en-US" altLang="ja-JP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ja-JP" alt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𝜀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aln/>
                        </m:rPr>
                        <a:rPr kumimoji="1" lang="en-US" altLang="ja-JP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ja-JP" alt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𝜀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  <m:r>
                        <m:rPr>
                          <m:aln/>
                        </m:rPr>
                        <a:rPr kumimoji="1" lang="en-US" altLang="ja-JP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ja-JP" alt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𝜀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</m:t>
                          </m:r>
                        </m:sub>
                      </m:sSub>
                      <m:r>
                        <m:rPr>
                          <m:aln/>
                        </m:rPr>
                        <a:rPr kumimoji="1" lang="en-US" altLang="ja-JP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ja-JP" alt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𝜀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kumimoji="1" lang="en-US" altLang="ja-JP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ja-JP" alt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 is distributed normally, the above model gives Multinomial </a:t>
                </a:r>
                <a:r>
                  <a:rPr kumimoji="1" lang="en-US" altLang="ja-JP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Probit</a:t>
                </a:r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 (MNP) with</a:t>
                </a:r>
                <a:b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the following variance-covariance matrix.</a:t>
                </a:r>
              </a:p>
              <a:p>
                <a:endPara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25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endParaRPr kumimoji="1" lang="en-US" altLang="ja-JP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kumimoji="1" lang="en-US" altLang="ja-JP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The parameter estimation of this MNP can be GHK simulator. The details of the procedure are explained in professor Train’s text chapter 5.</a:t>
                </a:r>
              </a:p>
              <a:p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The results are shown on the next page.</a:t>
                </a:r>
                <a:endParaRPr kumimoji="1" lang="en-US" altLang="ja-JP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AE2B333-7AB1-4AC6-A879-BA6C78055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26" y="-317"/>
                <a:ext cx="8633505" cy="5797356"/>
              </a:xfrm>
              <a:prstGeom prst="rect">
                <a:avLst/>
              </a:prstGeom>
              <a:blipFill>
                <a:blip r:embed="rId3"/>
                <a:stretch>
                  <a:fillRect l="-1059" t="-736" b="-7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図 2">
            <a:extLst>
              <a:ext uri="{FF2B5EF4-FFF2-40B4-BE49-F238E27FC236}">
                <a16:creationId xmlns:a16="http://schemas.microsoft.com/office/drawing/2014/main" id="{220629B1-F987-483D-8758-239EFF209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396" y="621713"/>
            <a:ext cx="1290364" cy="10108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533D60E-10DD-44BB-904C-59BD323F0DDC}"/>
                  </a:ext>
                </a:extLst>
              </p:cNvPr>
              <p:cNvSpPr txBox="1"/>
              <p:nvPr/>
            </p:nvSpPr>
            <p:spPr>
              <a:xfrm>
                <a:off x="2854911" y="1127153"/>
                <a:ext cx="1308179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ja-JP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𝜀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~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0,</m:t>
                          </m:r>
                          <m:r>
                            <a:rPr kumimoji="1" lang="ja-JP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~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kumimoji="1" lang="en-US" altLang="ja-JP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533D60E-10DD-44BB-904C-59BD323F0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911" y="1127153"/>
                <a:ext cx="1308179" cy="6686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オブジェクト 8">
            <a:extLst>
              <a:ext uri="{FF2B5EF4-FFF2-40B4-BE49-F238E27FC236}">
                <a16:creationId xmlns:a16="http://schemas.microsoft.com/office/drawing/2014/main" id="{BEC3F798-EF9D-4012-9C4B-BEBD36B205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123541"/>
              </p:ext>
            </p:extLst>
          </p:nvPr>
        </p:nvGraphicFramePr>
        <p:xfrm>
          <a:off x="7454900" y="5776913"/>
          <a:ext cx="7635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パッケージャー シェル オブジェクト" showAsIcon="1" r:id="rId6" imgW="763560" imgH="514800" progId="Package">
                  <p:embed/>
                </p:oleObj>
              </mc:Choice>
              <mc:Fallback>
                <p:oleObj name="パッケージャー シェル オブジェクト" showAsIcon="1" r:id="rId6" imgW="763560" imgH="51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454900" y="5776913"/>
                        <a:ext cx="763588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363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1CA63D32-DE32-4E09-9347-521D54DBD6D4}"/>
                  </a:ext>
                </a:extLst>
              </p:cNvPr>
              <p:cNvSpPr/>
              <p:nvPr/>
            </p:nvSpPr>
            <p:spPr>
              <a:xfrm>
                <a:off x="239484" y="263665"/>
                <a:ext cx="6805749" cy="6024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summary(res.cg)</a:t>
                </a:r>
              </a:p>
              <a:p>
                <a:r>
                  <a:rPr lang="ja-JP" alt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CG maximization, 1512 iterations</a:t>
                </a:r>
              </a:p>
              <a:p>
                <a:r>
                  <a:rPr lang="ja-JP" alt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code 1: iteration limit exceeded </a:t>
                </a:r>
              </a:p>
              <a:p>
                <a:r>
                  <a:rPr lang="ja-JP" alt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Log-Likelihood: -780.4495 </a:t>
                </a:r>
              </a:p>
              <a:p>
                <a:r>
                  <a:rPr lang="ja-JP" alt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  free parameters</a:t>
                </a:r>
              </a:p>
              <a:p>
                <a:r>
                  <a:rPr lang="ja-JP" alt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Estimates:</a:t>
                </a:r>
              </a:p>
              <a:p>
                <a:r>
                  <a:rPr lang="ja-JP" alt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Estimate Std. error t value  Pr(&gt; t)    </a:t>
                </a:r>
              </a:p>
              <a:p>
                <a:r>
                  <a:rPr lang="ja-JP" alt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[1,] -0.002446   0.012756  -0.192 0.847959    </a:t>
                </a:r>
              </a:p>
              <a:p>
                <a:r>
                  <a:rPr lang="ja-JP" alt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[2,] -0.015519   0.002409  -6.441 1.19e-10 ***</a:t>
                </a:r>
              </a:p>
              <a:p>
                <a:r>
                  <a:rPr lang="ja-JP" alt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[3,] -0.032345   0.106280  -0.304 0.760870    </a:t>
                </a:r>
              </a:p>
              <a:p>
                <a:r>
                  <a:rPr lang="ja-JP" alt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[4,] -0.320637   0.109719  -2.922 0.003474 ** </a:t>
                </a:r>
              </a:p>
              <a:p>
                <a:r>
                  <a:rPr lang="ja-JP" alt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[5,] -1.054147   0.122743  -8.588  &lt; 2e-16 ***</a:t>
                </a:r>
              </a:p>
              <a:p>
                <a:r>
                  <a:rPr lang="ja-JP" alt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[6,]  0.457907   0.128750   3.557 0.000376 ***</a:t>
                </a:r>
              </a:p>
              <a:p>
                <a:r>
                  <a:rPr lang="ja-JP" alt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[7,]  0.551740   0.290816   1.897 0.057800 .  </a:t>
                </a:r>
              </a:p>
              <a:p>
                <a:r>
                  <a:rPr lang="ja-JP" alt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[8,]  2.911464   0.390030   7.465 8.35e-14 ***</a:t>
                </a:r>
              </a:p>
              <a:p>
                <a:r>
                  <a:rPr lang="ja-JP" alt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[9,] -3.301869   0.578239  -5.710 1.13e-08 ***</a:t>
                </a:r>
              </a:p>
              <a:p>
                <a:r>
                  <a:rPr lang="ja-JP" alt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[10,]  0.267180   0.292131   0.915 0.360408    </a:t>
                </a:r>
              </a:p>
              <a:p>
                <a:r>
                  <a:rPr lang="ja-JP" alt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[11,]  0.588247   0.418864   1.404 0.160204    </a:t>
                </a:r>
              </a:p>
              <a:p>
                <a:r>
                  <a:rPr lang="ja-JP" alt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[12,]  0.151718   2.249313   0.067 0.946223</a:t>
                </a:r>
                <a:endParaRPr lang="en-US" altLang="ja-JP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altLang="ja-JP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ja-JP" altLang="en-US" sz="16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13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1+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𝑒𝑥𝑝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0.588247</m:t>
                              </m:r>
                            </m:e>
                          </m:d>
                        </m:den>
                      </m:f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=0.357</m:t>
                      </m:r>
                    </m:oMath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16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ja-JP" altLang="en-US" sz="16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25</m:t>
                          </m:r>
                        </m:sub>
                      </m:sSub>
                      <m:r>
                        <a:rPr lang="en-US" altLang="ja-JP" sz="1600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6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US" altLang="ja-JP" sz="16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6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1+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𝑒𝑥𝑝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0.</m:t>
                              </m:r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151718</m:t>
                              </m:r>
                            </m:e>
                          </m:d>
                        </m:den>
                      </m:f>
                      <m:r>
                        <a:rPr lang="en-US" altLang="ja-JP" sz="1600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=0.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462</m:t>
                      </m:r>
                    </m:oMath>
                  </m:oMathPara>
                </a14:m>
                <a:endParaRPr lang="ja-JP" altLang="en-US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1CA63D32-DE32-4E09-9347-521D54DBD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84" y="263665"/>
                <a:ext cx="6805749" cy="6024983"/>
              </a:xfrm>
              <a:prstGeom prst="rect">
                <a:avLst/>
              </a:prstGeom>
              <a:blipFill>
                <a:blip r:embed="rId2"/>
                <a:stretch>
                  <a:fillRect l="-448" t="-3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2BD0FBEF-B36A-4655-A640-919E83D9AEB5}"/>
                  </a:ext>
                </a:extLst>
              </p:cNvPr>
              <p:cNvSpPr/>
              <p:nvPr/>
            </p:nvSpPr>
            <p:spPr>
              <a:xfrm>
                <a:off x="4327455" y="5186962"/>
                <a:ext cx="4322658" cy="14073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l-GR" altLang="ja-JP" b="1" i="1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𝜮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0.357</m:t>
                              </m:r>
                            </m:e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0.462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0.357</m:t>
                              </m:r>
                            </m:e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0.462</m:t>
                              </m:r>
                            </m:e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2BD0FBEF-B36A-4655-A640-919E83D9AE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455" y="5186962"/>
                <a:ext cx="4322658" cy="14073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957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825</TotalTime>
  <Words>198</Words>
  <Application>Microsoft Office PowerPoint</Application>
  <PresentationFormat>画面に合わせる (4:3)</PresentationFormat>
  <Paragraphs>33</Paragraphs>
  <Slides>2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游ゴシック</vt:lpstr>
      <vt:lpstr>Arial</vt:lpstr>
      <vt:lpstr>Calibri</vt:lpstr>
      <vt:lpstr>Calibri Light</vt:lpstr>
      <vt:lpstr>Cambria Math</vt:lpstr>
      <vt:lpstr>Courier New</vt:lpstr>
      <vt:lpstr>Office テーマ</vt:lpstr>
      <vt:lpstr>パッケージャー シェル オブジェクト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兵藤 哲朗</dc:creator>
  <cp:lastModifiedBy>兵藤 哲朗</cp:lastModifiedBy>
  <cp:revision>111</cp:revision>
  <dcterms:created xsi:type="dcterms:W3CDTF">2018-05-15T08:06:36Z</dcterms:created>
  <dcterms:modified xsi:type="dcterms:W3CDTF">2020-07-12T11:29:00Z</dcterms:modified>
</cp:coreProperties>
</file>