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9" r:id="rId3"/>
    <p:sldId id="290" r:id="rId4"/>
    <p:sldId id="291" r:id="rId5"/>
    <p:sldId id="292" r:id="rId6"/>
    <p:sldId id="293" r:id="rId7"/>
    <p:sldId id="294" r:id="rId8"/>
    <p:sldId id="256" r:id="rId9"/>
    <p:sldId id="257" r:id="rId10"/>
    <p:sldId id="258" r:id="rId11"/>
    <p:sldId id="259" r:id="rId12"/>
    <p:sldId id="295" r:id="rId13"/>
    <p:sldId id="296" r:id="rId14"/>
    <p:sldId id="297" r:id="rId15"/>
    <p:sldId id="298" r:id="rId16"/>
    <p:sldId id="300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9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28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12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C90-BC21-4C85-BF71-907F5530EB6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33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16C6B6-B6AD-49D8-8462-B8F5E8339BEB}"/>
              </a:ext>
            </a:extLst>
          </p:cNvPr>
          <p:cNvSpPr txBox="1"/>
          <p:nvPr/>
        </p:nvSpPr>
        <p:spPr>
          <a:xfrm>
            <a:off x="1038821" y="776377"/>
            <a:ext cx="706635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 note for Discrete Choice Models</a:t>
            </a:r>
          </a:p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#1</a:t>
            </a: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</a:p>
          <a:p>
            <a:pPr algn="ctr"/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 Transportation Planning</a:t>
            </a: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Tetsuro HYODO</a:t>
            </a:r>
            <a:endParaRPr kumimoji="1" lang="ja-JP" altLang="en-US" sz="24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5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470ACEB-CE83-41C7-BC2B-92CBAB0B07E4}"/>
                  </a:ext>
                </a:extLst>
              </p:cNvPr>
              <p:cNvSpPr txBox="1"/>
              <p:nvPr/>
            </p:nvSpPr>
            <p:spPr>
              <a:xfrm>
                <a:off x="219153" y="218836"/>
                <a:ext cx="7593617" cy="5451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Binary Logit Model: Random Utility Model (RUM)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ja-JP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𝐻𝑒𝑟𝑒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𝑐𝑜𝑛𝑣𝑒𝑟𝑠𝑖𝑜𝑛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𝑏𝑒𝑡𝑤𝑒𝑒𝑛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 </m:t>
                      </m:r>
                      <m:r>
                        <m:rPr>
                          <m:nor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′</m:t>
                      </m:r>
                      <m:r>
                        <m:rPr>
                          <m:nor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kumimoji="1" lang="en-US" altLang="ja-JP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𝑦𝑑𝑥</m:t>
                      </m:r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br>
                  <a:rPr kumimoji="1" lang="en-US" altLang="ja-JP" dirty="0">
                    <a:ea typeface="Cambria Math" panose="02040503050406030204" pitchFamily="18" charset="0"/>
                  </a:rPr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470ACEB-CE83-41C7-BC2B-92CBAB0B0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3" y="218836"/>
                <a:ext cx="7593617" cy="5451301"/>
              </a:xfrm>
              <a:prstGeom prst="rect">
                <a:avLst/>
              </a:prstGeom>
              <a:blipFill>
                <a:blip r:embed="rId2"/>
                <a:stretch>
                  <a:fillRect l="-1284" t="-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408ADD-389B-471E-8942-5A946C3F94A4}"/>
              </a:ext>
            </a:extLst>
          </p:cNvPr>
          <p:cNvSpPr/>
          <p:nvPr/>
        </p:nvSpPr>
        <p:spPr>
          <a:xfrm>
            <a:off x="52900" y="5649045"/>
            <a:ext cx="8811490" cy="1200329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&gt; y &lt;- expression( </a:t>
            </a:r>
            <a:r>
              <a:rPr lang="en-US" altLang="ja-JP" dirty="0" err="1"/>
              <a:t>exp</a:t>
            </a:r>
            <a:r>
              <a:rPr lang="en-US" altLang="ja-JP" dirty="0"/>
              <a:t>(- </a:t>
            </a:r>
            <a:r>
              <a:rPr lang="en-US" altLang="ja-JP" dirty="0" err="1"/>
              <a:t>exp</a:t>
            </a:r>
            <a:r>
              <a:rPr lang="en-US" altLang="ja-JP" dirty="0"/>
              <a:t>(-lam*x) ) * </a:t>
            </a:r>
            <a:r>
              <a:rPr lang="en-US" altLang="ja-JP" dirty="0" err="1"/>
              <a:t>exp</a:t>
            </a:r>
            <a:r>
              <a:rPr lang="en-US" altLang="ja-JP" dirty="0"/>
              <a:t>( -</a:t>
            </a:r>
            <a:r>
              <a:rPr lang="en-US" altLang="ja-JP" dirty="0" err="1"/>
              <a:t>exp</a:t>
            </a:r>
            <a:r>
              <a:rPr lang="en-US" altLang="ja-JP" dirty="0"/>
              <a:t>(-lam*(x+V1-V2))) )</a:t>
            </a:r>
          </a:p>
          <a:p>
            <a:r>
              <a:rPr lang="en-US" altLang="ja-JP" dirty="0"/>
              <a:t>&gt; D(y, "x")</a:t>
            </a:r>
          </a:p>
          <a:p>
            <a:r>
              <a:rPr lang="en-US" altLang="ja-JP" dirty="0"/>
              <a:t>&gt; </a:t>
            </a:r>
            <a:r>
              <a:rPr lang="en-US" altLang="ja-JP" dirty="0" err="1"/>
              <a:t>exp</a:t>
            </a:r>
            <a:r>
              <a:rPr lang="en-US" altLang="ja-JP" dirty="0"/>
              <a:t>(-</a:t>
            </a:r>
            <a:r>
              <a:rPr lang="en-US" altLang="ja-JP" dirty="0" err="1"/>
              <a:t>exp</a:t>
            </a:r>
            <a:r>
              <a:rPr lang="en-US" altLang="ja-JP" dirty="0"/>
              <a:t>(-lam*x)) * </a:t>
            </a:r>
            <a:r>
              <a:rPr lang="en-US" altLang="ja-JP" dirty="0" err="1"/>
              <a:t>exp</a:t>
            </a:r>
            <a:r>
              <a:rPr lang="en-US" altLang="ja-JP" dirty="0"/>
              <a:t>(-lam*x)*lam * </a:t>
            </a:r>
            <a:r>
              <a:rPr lang="en-US" altLang="ja-JP" dirty="0" err="1"/>
              <a:t>exp</a:t>
            </a:r>
            <a:r>
              <a:rPr lang="en-US" altLang="ja-JP" dirty="0"/>
              <a:t>(-</a:t>
            </a:r>
            <a:r>
              <a:rPr lang="en-US" altLang="ja-JP" dirty="0" err="1"/>
              <a:t>exp</a:t>
            </a:r>
            <a:r>
              <a:rPr lang="en-US" altLang="ja-JP" dirty="0"/>
              <a:t>(-lam*(x + V1 - V2))) + </a:t>
            </a:r>
            <a:r>
              <a:rPr lang="en-US" altLang="ja-JP" dirty="0" err="1"/>
              <a:t>exp</a:t>
            </a:r>
            <a:r>
              <a:rPr lang="en-US" altLang="ja-JP" dirty="0"/>
              <a:t>(-</a:t>
            </a:r>
            <a:r>
              <a:rPr lang="en-US" altLang="ja-JP" dirty="0" err="1"/>
              <a:t>exp</a:t>
            </a:r>
            <a:r>
              <a:rPr lang="en-US" altLang="ja-JP" dirty="0"/>
              <a:t>(-lam*x)) * (</a:t>
            </a:r>
            <a:r>
              <a:rPr lang="en-US" altLang="ja-JP" dirty="0" err="1"/>
              <a:t>exp</a:t>
            </a:r>
            <a:r>
              <a:rPr lang="en-US" altLang="ja-JP" dirty="0"/>
              <a:t>(-</a:t>
            </a:r>
            <a:r>
              <a:rPr lang="en-US" altLang="ja-JP" dirty="0" err="1"/>
              <a:t>exp</a:t>
            </a:r>
            <a:r>
              <a:rPr lang="en-US" altLang="ja-JP" dirty="0"/>
              <a:t>(-lam*(x + V1 - V2))) * (</a:t>
            </a:r>
            <a:r>
              <a:rPr lang="en-US" altLang="ja-JP" dirty="0" err="1"/>
              <a:t>exp</a:t>
            </a:r>
            <a:r>
              <a:rPr lang="en-US" altLang="ja-JP" dirty="0"/>
              <a:t>(-lam * (x+V1-V2))*lam))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A18E8CE-AB95-4D34-9921-8AACBEB0967A}"/>
              </a:ext>
            </a:extLst>
          </p:cNvPr>
          <p:cNvCxnSpPr/>
          <p:nvPr/>
        </p:nvCxnSpPr>
        <p:spPr>
          <a:xfrm>
            <a:off x="5814204" y="4045789"/>
            <a:ext cx="0" cy="16032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5119A9-8F7B-4CEB-85A3-C9462A124288}"/>
              </a:ext>
            </a:extLst>
          </p:cNvPr>
          <p:cNvSpPr txBox="1"/>
          <p:nvPr/>
        </p:nvSpPr>
        <p:spPr>
          <a:xfrm>
            <a:off x="6041274" y="1187863"/>
            <a:ext cx="2513830" cy="95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Utility:</a:t>
            </a:r>
          </a:p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1) Weight of different goods</a:t>
            </a:r>
          </a:p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2) Diminishing marginal utility</a:t>
            </a:r>
          </a:p>
          <a:p>
            <a:r>
              <a: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　（限界効用逓減）</a:t>
            </a:r>
          </a:p>
        </p:txBody>
      </p:sp>
    </p:spTree>
    <p:extLst>
      <p:ext uri="{BB962C8B-B14F-4D97-AF65-F5344CB8AC3E}">
        <p14:creationId xmlns:p14="http://schemas.microsoft.com/office/powerpoint/2010/main" val="318184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6F3E85B-A748-468E-87C8-8F202EDD81EF}"/>
                  </a:ext>
                </a:extLst>
              </p:cNvPr>
              <p:cNvSpPr txBox="1"/>
              <p:nvPr/>
            </p:nvSpPr>
            <p:spPr>
              <a:xfrm>
                <a:off x="219153" y="218836"/>
                <a:ext cx="5750292" cy="5391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Multinomial Logit Model (MNL):</a:t>
                </a:r>
              </a:p>
              <a:p>
                <a:endParaRPr kumimoji="1" lang="en-US" altLang="ja-JP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One of the important properties of Gumbel distribution:</a:t>
                </a:r>
              </a:p>
              <a:p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𝑙𝑛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In case of four alternatives: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=2,3,4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𝑙𝑛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=2,3,4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6F3E85B-A748-468E-87C8-8F202EDD8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3" y="218836"/>
                <a:ext cx="5750292" cy="5391412"/>
              </a:xfrm>
              <a:prstGeom prst="rect">
                <a:avLst/>
              </a:prstGeom>
              <a:blipFill>
                <a:blip r:embed="rId2"/>
                <a:stretch>
                  <a:fillRect l="-1697" t="-792" r="-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FA54F3B-A5CF-49D8-83B6-38BC71EF8903}"/>
                  </a:ext>
                </a:extLst>
              </p:cNvPr>
              <p:cNvSpPr txBox="1"/>
              <p:nvPr/>
            </p:nvSpPr>
            <p:spPr>
              <a:xfrm>
                <a:off x="219153" y="218836"/>
                <a:ext cx="7620997" cy="621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Parameter estimation by Maximum Likelihood (ML)</a:t>
                </a: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 case of 5 samples, 2 alternatives and 1 variable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 choice result is as follows,</a:t>
                </a: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Likelihood is…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22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32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52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Log-Likelihood is…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func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</m:func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So, unknown parameter </a:t>
                </a:r>
                <a:r>
                  <a:rPr kumimoji="1" lang="en-US" altLang="ja-JP" sz="2400" i="1" dirty="0">
                    <a:latin typeface="Symbol" panose="05050102010706020507" pitchFamily="18" charset="2"/>
                    <a:ea typeface="Cambria Math" panose="02040503050406030204" pitchFamily="18" charset="0"/>
                    <a:cs typeface="Arial" panose="020B0604020202020204" pitchFamily="34" charset="0"/>
                  </a:rPr>
                  <a:t>b</a:t>
                </a:r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can be  estimated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FA54F3B-A5CF-49D8-83B6-38BC71EF8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3" y="218836"/>
                <a:ext cx="7620997" cy="6210546"/>
              </a:xfrm>
              <a:prstGeom prst="rect">
                <a:avLst/>
              </a:prstGeom>
              <a:blipFill>
                <a:blip r:embed="rId2"/>
                <a:stretch>
                  <a:fillRect l="-1280" t="-687" r="-3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9F5565A7-7C86-421F-97FB-3D255ED89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05687"/>
              </p:ext>
            </p:extLst>
          </p:nvPr>
        </p:nvGraphicFramePr>
        <p:xfrm>
          <a:off x="1470660" y="2680998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69862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88352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6710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1890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95649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689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sample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8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Alt.1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Alt.2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9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82FFE20-3E8F-46A8-926B-CF1CA9290935}"/>
                  </a:ext>
                </a:extLst>
              </p:cNvPr>
              <p:cNvSpPr txBox="1"/>
              <p:nvPr/>
            </p:nvSpPr>
            <p:spPr>
              <a:xfrm>
                <a:off x="219154" y="218836"/>
                <a:ext cx="8655906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 value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are as follows;</a:t>
                </a: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82FFE20-3E8F-46A8-926B-CF1CA929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4" y="218836"/>
                <a:ext cx="8655906" cy="1230080"/>
              </a:xfrm>
              <a:prstGeom prst="rect">
                <a:avLst/>
              </a:prstGeom>
              <a:blipFill>
                <a:blip r:embed="rId3"/>
                <a:stretch>
                  <a:fillRect l="-1127" t="-39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07452C92-E8FA-4A50-A112-9648AF69B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48138"/>
              </p:ext>
            </p:extLst>
          </p:nvPr>
        </p:nvGraphicFramePr>
        <p:xfrm>
          <a:off x="1101826" y="81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69862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88352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67101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1890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95649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689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sample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8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Alt.1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Alt.2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92622"/>
                  </a:ext>
                </a:extLst>
              </a:tr>
            </a:tbl>
          </a:graphicData>
        </a:graphic>
      </p:graphicFrame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F5A7F962-9C44-4DE8-BF24-240F9DE1B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31" y="2093307"/>
            <a:ext cx="6569895" cy="4764693"/>
          </a:xfrm>
          <a:prstGeom prst="rect">
            <a:avLst/>
          </a:prstGeom>
        </p:spPr>
      </p:pic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DAA1A421-C898-4F77-9058-6335DE820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78255"/>
              </p:ext>
            </p:extLst>
          </p:nvPr>
        </p:nvGraphicFramePr>
        <p:xfrm>
          <a:off x="7960660" y="53293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0660" y="53293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13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36AA11-3961-4411-9F8B-E03AF8A2B4E4}"/>
              </a:ext>
            </a:extLst>
          </p:cNvPr>
          <p:cNvSpPr txBox="1"/>
          <p:nvPr/>
        </p:nvSpPr>
        <p:spPr>
          <a:xfrm>
            <a:off x="219154" y="218836"/>
            <a:ext cx="8655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Actually, Newton-Raphson method is applied.</a:t>
            </a:r>
          </a:p>
          <a:p>
            <a:endParaRPr kumimoji="1" lang="en-US" altLang="ja-JP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図 3" descr="男 が含まれている画像&#10;&#10;自動的に生成された説明">
            <a:extLst>
              <a:ext uri="{FF2B5EF4-FFF2-40B4-BE49-F238E27FC236}">
                <a16:creationId xmlns:a16="http://schemas.microsoft.com/office/drawing/2014/main" id="{7D2F6474-BFFD-4058-9248-3FD5833D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35" y="708727"/>
            <a:ext cx="6661785" cy="4796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D7B5D4F-1A93-4B8A-8D79-159D5D535513}"/>
                  </a:ext>
                </a:extLst>
              </p:cNvPr>
              <p:cNvSpPr txBox="1"/>
              <p:nvPr/>
            </p:nvSpPr>
            <p:spPr>
              <a:xfrm>
                <a:off x="7775090" y="435864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D7B5D4F-1A93-4B8A-8D79-159D5D53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090" y="4358640"/>
                <a:ext cx="49530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F6B9CF3-63C0-4A38-B732-7207AC09FAE5}"/>
                  </a:ext>
                </a:extLst>
              </p:cNvPr>
              <p:cNvSpPr txBox="1"/>
              <p:nvPr/>
            </p:nvSpPr>
            <p:spPr>
              <a:xfrm>
                <a:off x="1836420" y="900937"/>
                <a:ext cx="495300" cy="66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F6B9CF3-63C0-4A38-B732-7207AC09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20" y="900937"/>
                <a:ext cx="495300" cy="665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8EBFCF-CA15-4034-BFE6-9484855B931E}"/>
                  </a:ext>
                </a:extLst>
              </p:cNvPr>
              <p:cNvSpPr txBox="1"/>
              <p:nvPr/>
            </p:nvSpPr>
            <p:spPr>
              <a:xfrm>
                <a:off x="556260" y="5697422"/>
                <a:ext cx="3649980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8EBFCF-CA15-4034-BFE6-9484855B9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5697422"/>
                <a:ext cx="3649980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FE2F916-6584-4894-808E-605DE2A0E1D2}"/>
                  </a:ext>
                </a:extLst>
              </p:cNvPr>
              <p:cNvSpPr txBox="1"/>
              <p:nvPr/>
            </p:nvSpPr>
            <p:spPr>
              <a:xfrm>
                <a:off x="6810103" y="2203269"/>
                <a:ext cx="625428" cy="694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FE2F916-6584-4894-808E-605DE2A0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103" y="2203269"/>
                <a:ext cx="625428" cy="694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2141512-9BEC-4A44-8F1C-79090F9D098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347063" y="2550672"/>
            <a:ext cx="1463040" cy="878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2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12C8A3D-2E97-493C-A192-F78DC36CBDAD}"/>
                  </a:ext>
                </a:extLst>
              </p:cNvPr>
              <p:cNvSpPr txBox="1"/>
              <p:nvPr/>
            </p:nvSpPr>
            <p:spPr>
              <a:xfrm>
                <a:off x="219153" y="218836"/>
                <a:ext cx="8536227" cy="565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Index of goodness of fit</a:t>
                </a: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lphaLcParenR"/>
                </a:pPr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McFadden’s rho-squared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LL</a:t>
                </a:r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Final log-likelihood, </a:t>
                </a:r>
                <a:r>
                  <a:rPr kumimoji="1" lang="en-US" altLang="ja-JP" sz="240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L(0)</a:t>
                </a:r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Initial log-likelihood</a:t>
                </a: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Previous example, </a:t>
                </a:r>
                <a:r>
                  <a:rPr kumimoji="1" lang="en-US" altLang="ja-JP" sz="240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LL</a:t>
                </a:r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-2.574</a:t>
                </a: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L(0)</a:t>
                </a:r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2*ln(0.4) + 3*ln(0.6) = -3.365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=1−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𝐿𝐿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−2.574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−3.365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=0.2352</m:t>
                      </m:r>
                    </m:oMath>
                  </m:oMathPara>
                </a14:m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 value of rho-squared is usually very low comparing R-squared of regression model. Over 0.3 is very good.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12C8A3D-2E97-493C-A192-F78DC36CB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3" y="218836"/>
                <a:ext cx="8536227" cy="5652253"/>
              </a:xfrm>
              <a:prstGeom prst="rect">
                <a:avLst/>
              </a:prstGeom>
              <a:blipFill>
                <a:blip r:embed="rId2"/>
                <a:stretch>
                  <a:fillRect l="-1143" t="-755" b="-1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1960A11-1817-453B-BB17-6E9AF0E3ECEA}"/>
              </a:ext>
            </a:extLst>
          </p:cNvPr>
          <p:cNvSpPr txBox="1"/>
          <p:nvPr/>
        </p:nvSpPr>
        <p:spPr>
          <a:xfrm>
            <a:off x="219153" y="218836"/>
            <a:ext cx="85362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Index of goodness of fit</a:t>
            </a:r>
          </a:p>
          <a:p>
            <a:endParaRPr kumimoji="1" lang="en-US" altLang="ja-JP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b) Hit ratio</a:t>
            </a:r>
          </a:p>
          <a:p>
            <a:endParaRPr kumimoji="1" lang="en-US" altLang="ja-JP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Choice result of n-</a:t>
            </a:r>
            <a:r>
              <a:rPr kumimoji="1" lang="en-US" altLang="ja-JP" sz="24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</a:t>
            </a:r>
            <a:r>
              <a:rPr kumimoji="1" lang="en-US" altLang="ja-JP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sample is the maximum choice probability alternative. If the alternative equals observed alternative, “hit” otherwise “miss”.</a:t>
            </a:r>
          </a:p>
          <a:p>
            <a:r>
              <a:rPr kumimoji="1" lang="en-US" altLang="ja-JP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Previous case…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C7FCC48-A56A-4214-BBA2-0943A4B6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32" y="3429000"/>
            <a:ext cx="5536362" cy="89634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FDE954-2818-45CC-BC0F-8C0B3AE2D4A6}"/>
              </a:ext>
            </a:extLst>
          </p:cNvPr>
          <p:cNvGrpSpPr/>
          <p:nvPr/>
        </p:nvGrpSpPr>
        <p:grpSpPr>
          <a:xfrm>
            <a:off x="1580860" y="4802992"/>
            <a:ext cx="3742435" cy="1902608"/>
            <a:chOff x="1580860" y="4802992"/>
            <a:chExt cx="3742435" cy="190260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8339C44-70D0-47D2-BD48-B3356A1E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0860" y="5290200"/>
              <a:ext cx="3742435" cy="1415400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C817441-A0E9-4C0D-ADFA-6A801C1871B1}"/>
                </a:ext>
              </a:extLst>
            </p:cNvPr>
            <p:cNvSpPr txBox="1"/>
            <p:nvPr/>
          </p:nvSpPr>
          <p:spPr>
            <a:xfrm>
              <a:off x="2794685" y="4802992"/>
              <a:ext cx="1314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Arial" panose="020B0604020202020204" pitchFamily="34" charset="0"/>
                  <a:cs typeface="Arial" panose="020B0604020202020204" pitchFamily="34" charset="0"/>
                </a:rPr>
                <a:t>Hit table</a:t>
              </a:r>
              <a:endPara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58D288-B1B7-47A6-8CF9-4C1A36D76402}"/>
              </a:ext>
            </a:extLst>
          </p:cNvPr>
          <p:cNvSpPr txBox="1"/>
          <p:nvPr/>
        </p:nvSpPr>
        <p:spPr>
          <a:xfrm>
            <a:off x="5781725" y="5704835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Hit ratio=4/5=80%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CAB209-1160-4395-B145-FF98720933E1}"/>
              </a:ext>
            </a:extLst>
          </p:cNvPr>
          <p:cNvSpPr txBox="1"/>
          <p:nvPr/>
        </p:nvSpPr>
        <p:spPr>
          <a:xfrm>
            <a:off x="219153" y="218836"/>
            <a:ext cx="853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 Not only modal choice, destination choice, car own…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22662011-79D2-45E3-A853-84223C4030B4}"/>
              </a:ext>
            </a:extLst>
          </p:cNvPr>
          <p:cNvGrpSpPr/>
          <p:nvPr/>
        </p:nvGrpSpPr>
        <p:grpSpPr>
          <a:xfrm>
            <a:off x="630532" y="902582"/>
            <a:ext cx="2762295" cy="1699410"/>
            <a:chOff x="630532" y="902582"/>
            <a:chExt cx="2762295" cy="1699410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012C51B5-121F-4968-99B8-0C5686754EA1}"/>
                </a:ext>
              </a:extLst>
            </p:cNvPr>
            <p:cNvSpPr txBox="1"/>
            <p:nvPr/>
          </p:nvSpPr>
          <p:spPr>
            <a:xfrm>
              <a:off x="708660" y="2232660"/>
              <a:ext cx="81304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Japan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0F85ED-85C5-4F05-99D6-158E8E8E6417}"/>
                </a:ext>
              </a:extLst>
            </p:cNvPr>
            <p:cNvSpPr txBox="1"/>
            <p:nvPr/>
          </p:nvSpPr>
          <p:spPr>
            <a:xfrm>
              <a:off x="1737360" y="2232660"/>
              <a:ext cx="659155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USA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C7B79C8B-7958-460B-A472-14B7E0F21871}"/>
                </a:ext>
              </a:extLst>
            </p:cNvPr>
            <p:cNvSpPr txBox="1"/>
            <p:nvPr/>
          </p:nvSpPr>
          <p:spPr>
            <a:xfrm>
              <a:off x="2616007" y="2232660"/>
              <a:ext cx="5052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C14AE13-C8B6-4E7E-BD6E-7A0AA8504CA7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115182" y="1271914"/>
              <a:ext cx="896498" cy="960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556C0579-C7EE-4F9F-BCB1-2083BBC09808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011680" y="1271914"/>
              <a:ext cx="55258" cy="960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BB4BCF0-A517-4506-9A7B-C818425D6862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011680" y="1271914"/>
              <a:ext cx="856961" cy="960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67571B0E-AB52-4CB3-96D8-7A0E161833B2}"/>
                </a:ext>
              </a:extLst>
            </p:cNvPr>
            <p:cNvSpPr txBox="1"/>
            <p:nvPr/>
          </p:nvSpPr>
          <p:spPr>
            <a:xfrm>
              <a:off x="630532" y="902582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Destination choice model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95F0781-F19F-4293-BD03-57092CA12F11}"/>
              </a:ext>
            </a:extLst>
          </p:cNvPr>
          <p:cNvGrpSpPr/>
          <p:nvPr/>
        </p:nvGrpSpPr>
        <p:grpSpPr>
          <a:xfrm>
            <a:off x="4591853" y="902582"/>
            <a:ext cx="3076798" cy="1699410"/>
            <a:chOff x="3901440" y="902582"/>
            <a:chExt cx="3076798" cy="1699410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CD18FB1-6C5C-4FD6-8D73-A3154FC7AF03}"/>
                </a:ext>
              </a:extLst>
            </p:cNvPr>
            <p:cNvSpPr txBox="1"/>
            <p:nvPr/>
          </p:nvSpPr>
          <p:spPr>
            <a:xfrm>
              <a:off x="3901440" y="2232660"/>
              <a:ext cx="130035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Own home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76078A0-C234-4070-AF4F-C30C20E6C15C}"/>
                </a:ext>
              </a:extLst>
            </p:cNvPr>
            <p:cNvSpPr txBox="1"/>
            <p:nvPr/>
          </p:nvSpPr>
          <p:spPr>
            <a:xfrm>
              <a:off x="5408578" y="2232660"/>
              <a:ext cx="156966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Rented home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7B3D52A-6EC6-4893-814F-1754C610A34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551618" y="1278908"/>
              <a:ext cx="850323" cy="9537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ECF139E-0AE8-4DB7-BDED-7ACEEB9EB48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5401941" y="1278908"/>
              <a:ext cx="791467" cy="9537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79DCCC5-B067-4250-9381-6E2C9F63B76B}"/>
                </a:ext>
              </a:extLst>
            </p:cNvPr>
            <p:cNvSpPr txBox="1"/>
            <p:nvPr/>
          </p:nvSpPr>
          <p:spPr>
            <a:xfrm>
              <a:off x="3940926" y="902582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Housing type choice model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621A7B7-4129-4ADC-81EA-5221CDC82C81}"/>
              </a:ext>
            </a:extLst>
          </p:cNvPr>
          <p:cNvGrpSpPr/>
          <p:nvPr/>
        </p:nvGrpSpPr>
        <p:grpSpPr>
          <a:xfrm>
            <a:off x="291425" y="2986415"/>
            <a:ext cx="3134191" cy="1602076"/>
            <a:chOff x="291425" y="2986415"/>
            <a:chExt cx="3134191" cy="1602076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2D48AA5-167A-4047-A3CF-C510FD6C0460}"/>
                </a:ext>
              </a:extLst>
            </p:cNvPr>
            <p:cNvSpPr txBox="1"/>
            <p:nvPr/>
          </p:nvSpPr>
          <p:spPr>
            <a:xfrm>
              <a:off x="302138" y="4219159"/>
              <a:ext cx="63350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6:30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353CA95-2E00-41F1-884D-E91F07A95B07}"/>
                </a:ext>
              </a:extLst>
            </p:cNvPr>
            <p:cNvSpPr txBox="1"/>
            <p:nvPr/>
          </p:nvSpPr>
          <p:spPr>
            <a:xfrm>
              <a:off x="1082845" y="4219159"/>
              <a:ext cx="63350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6:45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AECC7B1-F835-481D-8FDF-7B073569AE3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618892" y="3398520"/>
              <a:ext cx="1118468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B9A2716-4DCD-4218-8C52-CDDC8A433760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1399599" y="3398520"/>
              <a:ext cx="327048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BCCB946-FEC5-4A57-97D5-AD92530308B2}"/>
                </a:ext>
              </a:extLst>
            </p:cNvPr>
            <p:cNvSpPr txBox="1"/>
            <p:nvPr/>
          </p:nvSpPr>
          <p:spPr>
            <a:xfrm>
              <a:off x="1879478" y="4219159"/>
              <a:ext cx="63350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7:00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52EAC87-9196-4EBE-99EE-75B68BBE2E5F}"/>
                </a:ext>
              </a:extLst>
            </p:cNvPr>
            <p:cNvSpPr txBox="1"/>
            <p:nvPr/>
          </p:nvSpPr>
          <p:spPr>
            <a:xfrm>
              <a:off x="2704976" y="4219159"/>
              <a:ext cx="63350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7:15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C1760F60-E0F9-4D0D-8442-1A2CA81DBE47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1737360" y="3398520"/>
              <a:ext cx="458872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2483796A-5F16-4891-9C90-1095220FB05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748073" y="3398520"/>
              <a:ext cx="1273657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75BD8463-BB44-4B7C-8D4A-D3652C2EADDE}"/>
                </a:ext>
              </a:extLst>
            </p:cNvPr>
            <p:cNvSpPr txBox="1"/>
            <p:nvPr/>
          </p:nvSpPr>
          <p:spPr>
            <a:xfrm>
              <a:off x="291425" y="2986415"/>
              <a:ext cx="3134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Departure time choice model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B3246824-EDA3-416F-87E1-51B3316646AB}"/>
              </a:ext>
            </a:extLst>
          </p:cNvPr>
          <p:cNvGrpSpPr/>
          <p:nvPr/>
        </p:nvGrpSpPr>
        <p:grpSpPr>
          <a:xfrm>
            <a:off x="302138" y="5065576"/>
            <a:ext cx="3159839" cy="1587935"/>
            <a:chOff x="302138" y="5065576"/>
            <a:chExt cx="3159839" cy="1587935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8245DAE-7D96-4273-A24A-76E680C5388B}"/>
                </a:ext>
              </a:extLst>
            </p:cNvPr>
            <p:cNvSpPr txBox="1"/>
            <p:nvPr/>
          </p:nvSpPr>
          <p:spPr>
            <a:xfrm>
              <a:off x="413345" y="6284179"/>
              <a:ext cx="31290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15151DD-46C6-44DE-B552-853EA0CDB6A3}"/>
                </a:ext>
              </a:extLst>
            </p:cNvPr>
            <p:cNvSpPr txBox="1"/>
            <p:nvPr/>
          </p:nvSpPr>
          <p:spPr>
            <a:xfrm>
              <a:off x="1194052" y="6284179"/>
              <a:ext cx="31290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B08E321-11B5-4EAA-9428-B29D21FE9CB4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569798" y="5463540"/>
              <a:ext cx="1278770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DFD0F12-B490-41B4-A2BE-90FB272CFA66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1350505" y="5463540"/>
              <a:ext cx="487350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C0DED64-541D-4457-BA4C-4A3F81611661}"/>
                </a:ext>
              </a:extLst>
            </p:cNvPr>
            <p:cNvSpPr txBox="1"/>
            <p:nvPr/>
          </p:nvSpPr>
          <p:spPr>
            <a:xfrm>
              <a:off x="1990685" y="6284179"/>
              <a:ext cx="31290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4489DFC7-E305-4B05-99CE-41912FFAFB50}"/>
                </a:ext>
              </a:extLst>
            </p:cNvPr>
            <p:cNvSpPr txBox="1"/>
            <p:nvPr/>
          </p:nvSpPr>
          <p:spPr>
            <a:xfrm>
              <a:off x="2816183" y="6284179"/>
              <a:ext cx="44755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3+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F3FDAF83-2FE9-4E3D-9626-E9390A688248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1848567" y="5463540"/>
              <a:ext cx="298571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2775D013-FEEC-4C57-8055-C1F3B628E9DF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859280" y="5463540"/>
              <a:ext cx="1180682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2784E99-81B1-409A-B46F-D480CAD1A3E5}"/>
                </a:ext>
              </a:extLst>
            </p:cNvPr>
            <p:cNvSpPr txBox="1"/>
            <p:nvPr/>
          </p:nvSpPr>
          <p:spPr>
            <a:xfrm>
              <a:off x="302138" y="5065576"/>
              <a:ext cx="3159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Car ownership choice model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0A9ABF0-4D39-411A-B61E-C13769BE6D00}"/>
              </a:ext>
            </a:extLst>
          </p:cNvPr>
          <p:cNvGrpSpPr/>
          <p:nvPr/>
        </p:nvGrpSpPr>
        <p:grpSpPr>
          <a:xfrm>
            <a:off x="3436328" y="3264479"/>
            <a:ext cx="3215367" cy="3286854"/>
            <a:chOff x="3260075" y="3272240"/>
            <a:chExt cx="3215367" cy="3286854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D7546E2-FD81-490B-B1E0-A974487D6659}"/>
                </a:ext>
              </a:extLst>
            </p:cNvPr>
            <p:cNvSpPr txBox="1"/>
            <p:nvPr/>
          </p:nvSpPr>
          <p:spPr>
            <a:xfrm>
              <a:off x="4086231" y="4474666"/>
              <a:ext cx="31290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412FA6A6-0B71-47D2-BC09-6088D0CFDE4B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4242684" y="3654027"/>
              <a:ext cx="487350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881EF79-4F66-4A41-8820-3816E7F3C2BB}"/>
                </a:ext>
              </a:extLst>
            </p:cNvPr>
            <p:cNvSpPr txBox="1"/>
            <p:nvPr/>
          </p:nvSpPr>
          <p:spPr>
            <a:xfrm>
              <a:off x="4882864" y="4474666"/>
              <a:ext cx="44755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1+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94BDA429-E091-4EE5-A29C-1E64E2529E44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4740746" y="3654027"/>
              <a:ext cx="365897" cy="82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18DBC89-F5F4-46FF-8ECF-1D25ED9067ED}"/>
                </a:ext>
              </a:extLst>
            </p:cNvPr>
            <p:cNvSpPr txBox="1"/>
            <p:nvPr/>
          </p:nvSpPr>
          <p:spPr>
            <a:xfrm>
              <a:off x="4472423" y="5332214"/>
              <a:ext cx="31290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FEFAECA-194B-47FA-8ECA-C7F4A04ED977}"/>
                </a:ext>
              </a:extLst>
            </p:cNvPr>
            <p:cNvSpPr txBox="1"/>
            <p:nvPr/>
          </p:nvSpPr>
          <p:spPr>
            <a:xfrm>
              <a:off x="5303003" y="5332214"/>
              <a:ext cx="44755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2+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50A1713C-CF79-451D-9D0D-8064BB9C42B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106643" y="4843998"/>
              <a:ext cx="420139" cy="4882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98CEF92-3A25-452B-A646-2883A6CAD0BD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flipH="1">
              <a:off x="4628876" y="4843998"/>
              <a:ext cx="477767" cy="4882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BFB17D44-FCE4-4F1C-9605-22574127A88B}"/>
                </a:ext>
              </a:extLst>
            </p:cNvPr>
            <p:cNvSpPr txBox="1"/>
            <p:nvPr/>
          </p:nvSpPr>
          <p:spPr>
            <a:xfrm>
              <a:off x="4892562" y="6189762"/>
              <a:ext cx="31290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9A19EF7F-4661-4AB7-BB27-1246396A10EF}"/>
                </a:ext>
              </a:extLst>
            </p:cNvPr>
            <p:cNvSpPr txBox="1"/>
            <p:nvPr/>
          </p:nvSpPr>
          <p:spPr>
            <a:xfrm>
              <a:off x="5723142" y="6189762"/>
              <a:ext cx="44755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3+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73BB5BC4-C9C7-48EC-80F4-D3EA87265A00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5526782" y="5701546"/>
              <a:ext cx="420139" cy="4882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E0732B6E-C504-403C-A3C0-BFC89E603759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5049015" y="5701546"/>
              <a:ext cx="477768" cy="4882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8555B0FD-E6C0-45E2-99E0-59718265F600}"/>
                </a:ext>
              </a:extLst>
            </p:cNvPr>
            <p:cNvSpPr txBox="1"/>
            <p:nvPr/>
          </p:nvSpPr>
          <p:spPr>
            <a:xfrm>
              <a:off x="3260075" y="3272240"/>
              <a:ext cx="3215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Trip generation choice model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D0919DE-6B31-4B11-8F42-FD26BB5E6F49}"/>
              </a:ext>
            </a:extLst>
          </p:cNvPr>
          <p:cNvGrpSpPr/>
          <p:nvPr/>
        </p:nvGrpSpPr>
        <p:grpSpPr>
          <a:xfrm>
            <a:off x="6425427" y="3755922"/>
            <a:ext cx="2672526" cy="1937863"/>
            <a:chOff x="6373123" y="3600153"/>
            <a:chExt cx="2672526" cy="1937863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A9EA8233-B96E-493D-A29B-DDC9484FF8AB}"/>
                </a:ext>
              </a:extLst>
            </p:cNvPr>
            <p:cNvSpPr txBox="1"/>
            <p:nvPr/>
          </p:nvSpPr>
          <p:spPr>
            <a:xfrm>
              <a:off x="6373123" y="4888200"/>
              <a:ext cx="1120820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Norway</a:t>
              </a:r>
            </a:p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mackerel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CA69DFA2-E6BD-47D9-A2EE-01ED8CC59265}"/>
                </a:ext>
              </a:extLst>
            </p:cNvPr>
            <p:cNvSpPr txBox="1"/>
            <p:nvPr/>
          </p:nvSpPr>
          <p:spPr>
            <a:xfrm>
              <a:off x="7859024" y="4891685"/>
              <a:ext cx="1120820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Japan</a:t>
              </a:r>
            </a:p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mackerel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E0CABE50-B331-426E-B7F1-4949F18BE80B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7668651" y="3924300"/>
              <a:ext cx="750783" cy="9673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EA871DF5-3818-4FC4-A0A1-8C2A2BF93B0B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6933533" y="3924300"/>
              <a:ext cx="735118" cy="963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A232DEB6-8471-4EFA-B937-B920F4418CE2}"/>
                </a:ext>
              </a:extLst>
            </p:cNvPr>
            <p:cNvSpPr txBox="1"/>
            <p:nvPr/>
          </p:nvSpPr>
          <p:spPr>
            <a:xfrm>
              <a:off x="6373123" y="3600153"/>
              <a:ext cx="2672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Mackerel choice model !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060077A-FCCC-4ABB-989E-7087ACD65D0E}"/>
                  </a:ext>
                </a:extLst>
              </p:cNvPr>
              <p:cNvSpPr/>
              <p:nvPr/>
            </p:nvSpPr>
            <p:spPr>
              <a:xfrm>
                <a:off x="525212" y="212712"/>
                <a:ext cx="8429862" cy="5587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History of Discrete Choice Models on transportation demand forecasting</a:t>
                </a:r>
              </a:p>
              <a:p>
                <a:endParaRPr lang="en-US" altLang="ja-JP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1960’s, popular modal split model was aggregate modal split curve such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𝑡𝑖𝑚𝑒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2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𝑡𝑖𝑚𝑒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𝑡𝑖𝑚𝑒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were no individual information, so this method was called “aggregate model”</a:t>
                </a: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060077A-FCCC-4ABB-989E-7087ACD6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12" y="212712"/>
                <a:ext cx="8429862" cy="5587107"/>
              </a:xfrm>
              <a:prstGeom prst="rect">
                <a:avLst/>
              </a:prstGeom>
              <a:blipFill>
                <a:blip r:embed="rId2"/>
                <a:stretch>
                  <a:fillRect l="-1446" t="-1201" r="-1374" b="-2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3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2F605CA-E0E1-4BC5-AD68-8E9308C9E467}"/>
              </a:ext>
            </a:extLst>
          </p:cNvPr>
          <p:cNvSpPr/>
          <p:nvPr/>
        </p:nvSpPr>
        <p:spPr>
          <a:xfrm>
            <a:off x="525212" y="212712"/>
            <a:ext cx="84298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 early 1970’s, the demand forecasting for BART (Bay Area Rapid Transit) applied discrete choice model, Logit Model.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Professor at UC Berkeley, department of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ecomomics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Dr.Daniel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McFadden developed this model.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2AB8925-0EE9-4218-B526-5D2D59ED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1" y="3253740"/>
            <a:ext cx="4206572" cy="339154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F6593B2-510D-46C4-9825-CA9E2097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235" y="3375660"/>
            <a:ext cx="4653765" cy="30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E2EBA1-1071-443B-96AA-6EB28FC4248A}"/>
              </a:ext>
            </a:extLst>
          </p:cNvPr>
          <p:cNvSpPr/>
          <p:nvPr/>
        </p:nvSpPr>
        <p:spPr>
          <a:xfrm>
            <a:off x="525212" y="212712"/>
            <a:ext cx="84298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discrete choice model was successful to improve the accuracy of demand forecasting model. The error was under 5%, quite high predictability.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Because of the achievement of developing discrete choice models, Professor Daniel McFadden won the Nobel Prize in 2000.</a:t>
            </a:r>
          </a:p>
        </p:txBody>
      </p:sp>
      <p:pic>
        <p:nvPicPr>
          <p:cNvPr id="6" name="図 5" descr="人, 屋内, スーツ, 立つ が含まれている画像&#10;&#10;自動的に生成された説明">
            <a:extLst>
              <a:ext uri="{FF2B5EF4-FFF2-40B4-BE49-F238E27FC236}">
                <a16:creationId xmlns:a16="http://schemas.microsoft.com/office/drawing/2014/main" id="{97F0F0BF-9445-40EE-94C0-AE8D7897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68" y="2834640"/>
            <a:ext cx="2732532" cy="402336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9FBB0A5-12E2-4884-BAF9-3506F2649CCC}"/>
              </a:ext>
            </a:extLst>
          </p:cNvPr>
          <p:cNvGrpSpPr/>
          <p:nvPr/>
        </p:nvGrpSpPr>
        <p:grpSpPr>
          <a:xfrm>
            <a:off x="1424940" y="4206240"/>
            <a:ext cx="899160" cy="1554480"/>
            <a:chOff x="1424940" y="4206240"/>
            <a:chExt cx="899160" cy="155448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A736C9A-2B16-46AF-8025-90B095CCBE58}"/>
                </a:ext>
              </a:extLst>
            </p:cNvPr>
            <p:cNvSpPr/>
            <p:nvPr/>
          </p:nvSpPr>
          <p:spPr>
            <a:xfrm>
              <a:off x="1424940" y="4206240"/>
              <a:ext cx="899160" cy="1554480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8B0919F-3A52-4C5B-87C4-E0280A8D7A80}"/>
                </a:ext>
              </a:extLst>
            </p:cNvPr>
            <p:cNvSpPr txBox="1"/>
            <p:nvPr/>
          </p:nvSpPr>
          <p:spPr>
            <a:xfrm>
              <a:off x="1605055" y="539138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NW</a:t>
              </a:r>
              <a:endParaRPr kumimoji="1" lang="ja-JP" altLang="en-US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31E4696-105D-4EA3-9B5C-BB819647A40F}"/>
              </a:ext>
            </a:extLst>
          </p:cNvPr>
          <p:cNvGrpSpPr/>
          <p:nvPr/>
        </p:nvGrpSpPr>
        <p:grpSpPr>
          <a:xfrm>
            <a:off x="2504215" y="4206240"/>
            <a:ext cx="899160" cy="1554480"/>
            <a:chOff x="1424940" y="4206240"/>
            <a:chExt cx="899160" cy="155448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4042B4D-E791-46C5-8894-72559A5CCE5E}"/>
                </a:ext>
              </a:extLst>
            </p:cNvPr>
            <p:cNvSpPr/>
            <p:nvPr/>
          </p:nvSpPr>
          <p:spPr>
            <a:xfrm>
              <a:off x="1424940" y="4206240"/>
              <a:ext cx="899160" cy="1554480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0DF384D-F414-4FB5-8381-BBC0D39953EC}"/>
                </a:ext>
              </a:extLst>
            </p:cNvPr>
            <p:cNvSpPr txBox="1"/>
            <p:nvPr/>
          </p:nvSpPr>
          <p:spPr>
            <a:xfrm>
              <a:off x="1605055" y="539138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NW</a:t>
              </a:r>
              <a:endParaRPr kumimoji="1" lang="ja-JP" altLang="en-US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7E2F3F9-D511-4B69-8713-858AD3AF7D95}"/>
              </a:ext>
            </a:extLst>
          </p:cNvPr>
          <p:cNvGrpSpPr/>
          <p:nvPr/>
        </p:nvGrpSpPr>
        <p:grpSpPr>
          <a:xfrm>
            <a:off x="3583490" y="4206240"/>
            <a:ext cx="899160" cy="1554480"/>
            <a:chOff x="1424940" y="4206240"/>
            <a:chExt cx="899160" cy="155448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0917E90-4190-4621-B841-BF7BC3000399}"/>
                </a:ext>
              </a:extLst>
            </p:cNvPr>
            <p:cNvSpPr/>
            <p:nvPr/>
          </p:nvSpPr>
          <p:spPr>
            <a:xfrm>
              <a:off x="1424940" y="4206240"/>
              <a:ext cx="899160" cy="1554480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8B27524-E2D9-4952-843D-3B24853D3F1A}"/>
                </a:ext>
              </a:extLst>
            </p:cNvPr>
            <p:cNvSpPr txBox="1"/>
            <p:nvPr/>
          </p:nvSpPr>
          <p:spPr>
            <a:xfrm>
              <a:off x="1605055" y="539138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NW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4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BE0C81-3D03-4EF4-9ABB-D822C776BE2C}"/>
              </a:ext>
            </a:extLst>
          </p:cNvPr>
          <p:cNvSpPr/>
          <p:nvPr/>
        </p:nvSpPr>
        <p:spPr>
          <a:xfrm>
            <a:off x="525212" y="212712"/>
            <a:ext cx="84298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This transportation demand forecasting “System” was sophisticated by professor Moshe Ben-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Akiva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, MIT with other professors.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They established “Cambridge Systematics”,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private company specialized for 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transportation demand forecasting.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Now Cambridge Systematics is one of the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major consultant companies, and many 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graduates from MIT are working at this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company. </a:t>
            </a:r>
          </a:p>
        </p:txBody>
      </p:sp>
      <p:pic>
        <p:nvPicPr>
          <p:cNvPr id="4" name="図 3" descr="ネクタイをした男性の顔&#10;&#10;自動的に生成された説明">
            <a:extLst>
              <a:ext uri="{FF2B5EF4-FFF2-40B4-BE49-F238E27FC236}">
                <a16:creationId xmlns:a16="http://schemas.microsoft.com/office/drawing/2014/main" id="{334237D9-DDCB-4F54-BD5B-04949DB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45" y="2028594"/>
            <a:ext cx="1811655" cy="1811655"/>
          </a:xfrm>
          <a:prstGeom prst="rect">
            <a:avLst/>
          </a:prstGeom>
        </p:spPr>
      </p:pic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766E1E8-12E2-4A56-A463-459BE5290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97" y="4332161"/>
            <a:ext cx="6911340" cy="225216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9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665E6E-05EB-4501-BAE5-80FBA3DB3AE1}"/>
              </a:ext>
            </a:extLst>
          </p:cNvPr>
          <p:cNvSpPr/>
          <p:nvPr/>
        </p:nvSpPr>
        <p:spPr>
          <a:xfrm>
            <a:off x="525212" y="212712"/>
            <a:ext cx="842986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Discrete choice model in Japan: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Professor Shigeru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Morichi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, my supervisor, stayed at MIT in 1979 when he was 36 years old. He studied not only theoretical mattes but also “Model System” developed by MIT team.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He returned to Japan and held a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seminar on “Travel Demand Modelling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by disaggregate model” by inviting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three major MIT professors.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It gained popularity and became 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popular in Japanese academic people.</a:t>
            </a:r>
          </a:p>
        </p:txBody>
      </p:sp>
      <p:pic>
        <p:nvPicPr>
          <p:cNvPr id="4" name="図 3" descr="スーツを着た眼鏡の男性&#10;&#10;自動的に生成された説明">
            <a:extLst>
              <a:ext uri="{FF2B5EF4-FFF2-40B4-BE49-F238E27FC236}">
                <a16:creationId xmlns:a16="http://schemas.microsoft.com/office/drawing/2014/main" id="{F2A499F4-E2CF-45DA-B466-D20C520B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40" y="3375660"/>
            <a:ext cx="2277109" cy="34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3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66181B4-4C95-4313-BBCB-35BBF41CD71A}"/>
              </a:ext>
            </a:extLst>
          </p:cNvPr>
          <p:cNvSpPr/>
          <p:nvPr/>
        </p:nvSpPr>
        <p:spPr>
          <a:xfrm>
            <a:off x="525212" y="212712"/>
            <a:ext cx="842986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Disaggregate Logit model was applied demand forecasting for Tokyo Metropolitan Railway network.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first case was “Future master plan for 2000” which was conducted in 1985.</a:t>
            </a:r>
            <a:b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 Tokyo Area, every 15 years, the railway master plan was updated.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1985 plan involved “No.12 subway line”. This line is current “OHEDO line” which is the first ring subway line in Japan.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opening day was December 12</a:t>
            </a:r>
            <a:r>
              <a:rPr lang="en-US" altLang="ja-JP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in 2000 (Heisei 12</a:t>
            </a:r>
            <a:r>
              <a:rPr lang="en-US" altLang="ja-JP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year)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12/12/12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1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A12D4ED-9D30-4EE1-9590-61E02F50094F}"/>
                  </a:ext>
                </a:extLst>
              </p:cNvPr>
              <p:cNvSpPr/>
              <p:nvPr/>
            </p:nvSpPr>
            <p:spPr>
              <a:xfrm>
                <a:off x="525212" y="212712"/>
                <a:ext cx="8429862" cy="6598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Gumbel distribution (Generalized Extreme Value distribution Type-I)</a:t>
                </a:r>
              </a:p>
              <a:p>
                <a:endParaRPr lang="en-US" altLang="ja-JP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distribution of maximum values</a:t>
                </a:r>
              </a:p>
              <a:p>
                <a:pPr marL="457200" indent="-457200">
                  <a:buFont typeface="Wingdings" panose="05000000000000000000" pitchFamily="2" charset="2"/>
                  <a:buChar char="à"/>
                </a:pPr>
                <a:r>
                  <a:rPr lang="en-US" altLang="ja-JP" sz="2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earthquake, flood, typhoon…</a:t>
                </a:r>
              </a:p>
              <a:p>
                <a:endParaRPr lang="en-US" altLang="ja-JP" sz="28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altLang="ja-JP" sz="28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Gumbel distribution: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𝐺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ja-JP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ja-JP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ja-JP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𝑚𝑜𝑑𝑒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ja-JP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𝑑𝑖𝑠𝑝𝑒𝑟𝑠𝑖𝑜𝑛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𝑝𝑎𝑟𝑎𝑚𝑒𝑡𝑒𝑟</m:t>
                    </m:r>
                  </m:oMath>
                </a14:m>
                <a:endParaRPr lang="en-US" altLang="ja-JP" sz="2800" b="0" i="1" dirty="0">
                  <a:latin typeface="Cambria Math" panose="02040503050406030204" pitchFamily="18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𝐹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ja-JP" alt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ja-JP" altLang="en-US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𝜇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ja-JP" alt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ja-JP" alt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ja-JP" alt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𝜆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ja-JP" alt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ja-JP" alt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𝜇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𝜇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ja-JP" sz="28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𝑚𝑒𝑎𝑛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ja-JP" alt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𝜇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ja-JP" alt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𝛾</m:t>
                          </m:r>
                        </m:num>
                        <m:den>
                          <m:r>
                            <a:rPr lang="ja-JP" alt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𝜆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 , </m:t>
                      </m:r>
                      <m:r>
                        <a:rPr lang="ja-JP" alt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ja-JP" alt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≅0.577… ←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𝐸𝑢𝑙𝑒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𝑐𝑜𝑛𝑠𝑡𝑎𝑛𝑡</m:t>
                      </m:r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𝑣𝑎𝑟𝑖𝑎𝑛𝑐𝑒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ja-JP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ja-JP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28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A12D4ED-9D30-4EE1-9590-61E02F500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12" y="212712"/>
                <a:ext cx="8429862" cy="6598025"/>
              </a:xfrm>
              <a:prstGeom prst="rect">
                <a:avLst/>
              </a:prstGeom>
              <a:blipFill>
                <a:blip r:embed="rId2"/>
                <a:stretch>
                  <a:fillRect l="-1446" t="-10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2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03703D-1503-478E-BCA9-BE3DF291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5016"/>
            <a:ext cx="7696200" cy="5353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11B2F03-AF12-47D5-9D85-6FD60DF736A0}"/>
                  </a:ext>
                </a:extLst>
              </p:cNvPr>
              <p:cNvSpPr txBox="1"/>
              <p:nvPr/>
            </p:nvSpPr>
            <p:spPr>
              <a:xfrm>
                <a:off x="1420721" y="95016"/>
                <a:ext cx="14345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11B2F03-AF12-47D5-9D85-6FD60DF73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721" y="95016"/>
                <a:ext cx="143456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C0D216-28E7-4F1D-8AAE-7AE2E9BDACE9}"/>
              </a:ext>
            </a:extLst>
          </p:cNvPr>
          <p:cNvCxnSpPr/>
          <p:nvPr/>
        </p:nvCxnSpPr>
        <p:spPr>
          <a:xfrm>
            <a:off x="2138638" y="702805"/>
            <a:ext cx="1118440" cy="6121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4CB26FF-3DEB-491C-B152-55FB436E5EC7}"/>
                  </a:ext>
                </a:extLst>
              </p:cNvPr>
              <p:cNvSpPr txBox="1"/>
              <p:nvPr/>
            </p:nvSpPr>
            <p:spPr>
              <a:xfrm>
                <a:off x="4920410" y="194517"/>
                <a:ext cx="17471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0,0.8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4CB26FF-3DEB-491C-B152-55FB436E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410" y="194517"/>
                <a:ext cx="174714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76665C5-A41B-4AED-BBA3-DC0E3359524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141250" y="779292"/>
            <a:ext cx="1652733" cy="95882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0C4446-2C12-42F1-B635-FE5F1DFD683D}"/>
                  </a:ext>
                </a:extLst>
              </p:cNvPr>
              <p:cNvSpPr txBox="1"/>
              <p:nvPr/>
            </p:nvSpPr>
            <p:spPr>
              <a:xfrm>
                <a:off x="6216886" y="1314924"/>
                <a:ext cx="17471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1,0.6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0C4446-2C12-42F1-B635-FE5F1DFD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86" y="1314924"/>
                <a:ext cx="174714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2011CF-4070-4F1B-BD72-5275C41550F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143861" y="1899699"/>
            <a:ext cx="946598" cy="87184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B02BD96-7EF5-4C56-B017-9618E2E59FB2}"/>
              </a:ext>
            </a:extLst>
          </p:cNvPr>
          <p:cNvSpPr/>
          <p:nvPr/>
        </p:nvSpPr>
        <p:spPr>
          <a:xfrm>
            <a:off x="5441058" y="5103674"/>
            <a:ext cx="3702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 &lt;- 0; lam &lt;- 1; x &lt;- seq(-2,4,0.01)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 &lt;- lam*exp(-lam*(x-mu))*exp(-exp(-lam*(x-mu)))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plot(</a:t>
            </a:r>
            <a:r>
              <a:rPr lang="ja-JP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ja-JP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,type='l',lwd=3)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 &lt;- 0; lam &lt;- 0.8; x &lt;- seq(-2,4,0.01)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 &lt;- lam*exp(-lam*(x-mu))*exp(-exp(-lam*(x-mu)))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lines(</a:t>
            </a:r>
            <a:r>
              <a:rPr lang="ja-JP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ja-JP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,lwd=3,col=2)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 &lt;- 1; lam &lt;- 0.6; x &lt;- seq(-2,4,0.01)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 &lt;- lam*exp(-lam*(x-mu))*exp(-exp(-lam*(x-mu)))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lines(</a:t>
            </a:r>
            <a:r>
              <a:rPr lang="ja-JP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ja-JP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,lwd=3,col=3)</a:t>
            </a:r>
          </a:p>
        </p:txBody>
      </p:sp>
    </p:spTree>
    <p:extLst>
      <p:ext uri="{BB962C8B-B14F-4D97-AF65-F5344CB8AC3E}">
        <p14:creationId xmlns:p14="http://schemas.microsoft.com/office/powerpoint/2010/main" val="71255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953</Words>
  <Application>Microsoft Office PowerPoint</Application>
  <PresentationFormat>画面に合わせる (4:3)</PresentationFormat>
  <Paragraphs>190</Paragraphs>
  <Slides>17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Symbol</vt:lpstr>
      <vt:lpstr>Verdana</vt:lpstr>
      <vt:lpstr>Wingdings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兵藤 哲朗</dc:creator>
  <cp:lastModifiedBy>兵藤 哲朗</cp:lastModifiedBy>
  <cp:revision>101</cp:revision>
  <dcterms:created xsi:type="dcterms:W3CDTF">2018-05-15T08:06:36Z</dcterms:created>
  <dcterms:modified xsi:type="dcterms:W3CDTF">2020-06-04T03:00:37Z</dcterms:modified>
</cp:coreProperties>
</file>