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84" r:id="rId2"/>
    <p:sldId id="281" r:id="rId3"/>
    <p:sldId id="268" r:id="rId4"/>
    <p:sldId id="269" r:id="rId5"/>
    <p:sldId id="271" r:id="rId6"/>
    <p:sldId id="272" r:id="rId7"/>
    <p:sldId id="273" r:id="rId8"/>
    <p:sldId id="274" r:id="rId9"/>
    <p:sldId id="289" r:id="rId10"/>
    <p:sldId id="275" r:id="rId11"/>
    <p:sldId id="290" r:id="rId12"/>
    <p:sldId id="360" r:id="rId13"/>
    <p:sldId id="386" r:id="rId14"/>
    <p:sldId id="322" r:id="rId15"/>
    <p:sldId id="387" r:id="rId16"/>
    <p:sldId id="407" r:id="rId17"/>
    <p:sldId id="408" r:id="rId18"/>
    <p:sldId id="36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9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11CD7-DACF-49ED-8B96-82271887D247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B77F5-DB81-40BC-8D42-A7A8BE56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01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C7B7-9E98-431B-875B-A3A050CF148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80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94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0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27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34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1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66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9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79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39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28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12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C1C90-BC21-4C85-BF71-907F5530EB6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33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package" Target="../embeddings/Microsoft_Excel_Macro-Enabled_Worksheet.xlsm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116C6B6-B6AD-49D8-8462-B8F5E8339BEB}"/>
              </a:ext>
            </a:extLst>
          </p:cNvPr>
          <p:cNvSpPr txBox="1"/>
          <p:nvPr/>
        </p:nvSpPr>
        <p:spPr>
          <a:xfrm>
            <a:off x="1038821" y="776377"/>
            <a:ext cx="7066357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Lecture note for Discrete Choice Models</a:t>
            </a:r>
          </a:p>
          <a:p>
            <a:pPr algn="ctr"/>
            <a: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#2</a:t>
            </a:r>
          </a:p>
          <a:p>
            <a:pPr algn="ctr"/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kumimoji="1" lang="en-US" altLang="ja-JP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</a:t>
            </a:r>
          </a:p>
          <a:p>
            <a:pPr algn="ctr"/>
            <a:r>
              <a:rPr kumimoji="1" lang="en-US" altLang="ja-JP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Advanced Transportation Planning</a:t>
            </a:r>
          </a:p>
          <a:p>
            <a:pPr algn="ctr"/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kumimoji="1" lang="en-US" altLang="ja-JP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Tetsuro HYODO</a:t>
            </a:r>
            <a:endParaRPr kumimoji="1" lang="ja-JP" altLang="en-US" sz="2400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85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21BF5DB-B758-4D60-B410-3F54F8794BDC}"/>
              </a:ext>
            </a:extLst>
          </p:cNvPr>
          <p:cNvSpPr txBox="1"/>
          <p:nvPr/>
        </p:nvSpPr>
        <p:spPr>
          <a:xfrm>
            <a:off x="448574" y="448574"/>
            <a:ext cx="5759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Several type of variables:</a:t>
            </a:r>
          </a:p>
          <a:p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 Typical example of urban modal choice </a:t>
            </a:r>
          </a:p>
          <a:p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 R:rail, B:bus, C:car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D98D69D-54D0-4FE6-98EE-DBDB6F7FCDA1}"/>
                  </a:ext>
                </a:extLst>
              </p:cNvPr>
              <p:cNvSpPr txBox="1"/>
              <p:nvPr/>
            </p:nvSpPr>
            <p:spPr>
              <a:xfrm>
                <a:off x="276045" y="2007080"/>
                <a:ext cx="859190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sub>
                      </m:sSub>
                      <m:r>
                        <m:rPr>
                          <m:aln/>
                        </m:rPr>
                        <a:rPr kumimoji="1"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𝑇𝐼𝑀𝐸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𝐶𝑂𝑆𝑇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#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𝑡𝑟𝑛𝑠𝑓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𝑚𝑎𝑙𝑒𝐷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   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  <m:r>
                        <m:rPr>
                          <m:aln/>
                        </m:rPr>
                        <a:rPr kumimoji="1" lang="en-US" altLang="ja-JP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𝑇𝐼𝑀𝐸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𝐶𝑂𝑆𝑇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                             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𝑚𝑎𝑙𝑒𝐷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b>
                      </m:sSub>
                      <m:r>
                        <m:rPr>
                          <m:aln/>
                        </m:rPr>
                        <a:rPr kumimoji="1" lang="en-US" altLang="ja-JP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𝑇𝐼𝑀𝐸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ja-JP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𝐶𝑂𝑆𝑇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D98D69D-54D0-4FE6-98EE-DBDB6F7FC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45" y="2007080"/>
                <a:ext cx="8591909" cy="1015663"/>
              </a:xfrm>
              <a:prstGeom prst="rect">
                <a:avLst/>
              </a:prstGeom>
              <a:blipFill>
                <a:blip r:embed="rId2"/>
                <a:stretch>
                  <a:fillRect b="-59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2511E-B8D7-4A06-AE87-01B11FC83C5A}"/>
              </a:ext>
            </a:extLst>
          </p:cNvPr>
          <p:cNvSpPr txBox="1"/>
          <p:nvPr/>
        </p:nvSpPr>
        <p:spPr>
          <a:xfrm>
            <a:off x="644107" y="3559834"/>
            <a:ext cx="70936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/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-Common variable:</a:t>
            </a:r>
            <a:b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time, cost…</a:t>
            </a:r>
          </a:p>
          <a:p>
            <a:pPr marL="266700" indent="-266700"/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-Alternative specific variable:</a:t>
            </a:r>
            <a:b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# of transfer, # of cars, driving license dummy…</a:t>
            </a:r>
          </a:p>
          <a:p>
            <a:pPr marL="266700" indent="-266700"/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-Social Economics variable:</a:t>
            </a:r>
            <a:b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age, gender, income…</a:t>
            </a:r>
          </a:p>
          <a:p>
            <a:pPr marL="266700" indent="-266700"/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-Intercept:</a:t>
            </a:r>
            <a:b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maximum number is “# of alternatives – 1” why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EE6A2477-185E-4E7B-A3B6-FB749B2267FF}"/>
                  </a:ext>
                </a:extLst>
              </p:cNvPr>
              <p:cNvSpPr/>
              <p:nvPr/>
            </p:nvSpPr>
            <p:spPr>
              <a:xfrm>
                <a:off x="4291196" y="3380920"/>
                <a:ext cx="4425507" cy="652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EE6A2477-185E-4E7B-A3B6-FB749B226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96" y="3380920"/>
                <a:ext cx="4425507" cy="6528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36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D07F0DF-8B7D-4927-B814-8B46A6ABF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15953" cy="655437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1D4588-AA88-422F-824B-5F57A988443A}"/>
              </a:ext>
            </a:extLst>
          </p:cNvPr>
          <p:cNvSpPr txBox="1"/>
          <p:nvPr/>
        </p:nvSpPr>
        <p:spPr>
          <a:xfrm>
            <a:off x="0" y="6488668"/>
            <a:ext cx="802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An example shown in “Discrete Choice Methods with Simulation” by </a:t>
            </a:r>
            <a:r>
              <a:rPr kumimoji="1" lang="en-US" altLang="ja-JP" dirty="0" err="1"/>
              <a:t>K.Train</a:t>
            </a:r>
            <a:r>
              <a:rPr kumimoji="1" lang="en-US" altLang="ja-JP" dirty="0"/>
              <a:t> (2009)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1442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8561F5E-CB00-45B1-902A-B6676F9E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BD8-BB48-492D-8E63-E921E74B806D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FABE118-F54D-4A56-87B2-B8595E38EDB6}"/>
              </a:ext>
            </a:extLst>
          </p:cNvPr>
          <p:cNvSpPr txBox="1"/>
          <p:nvPr/>
        </p:nvSpPr>
        <p:spPr>
          <a:xfrm>
            <a:off x="277396" y="1121133"/>
            <a:ext cx="8589211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Discrete Choice Modeling by R &amp; </a:t>
            </a:r>
            <a:r>
              <a:rPr kumimoji="1" lang="en-US" altLang="ja-JP" sz="2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Biogeme</a:t>
            </a:r>
            <a:endParaRPr kumimoji="1" lang="en-US" altLang="ja-JP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R: homemade (MNL, NL, MXL), </a:t>
            </a:r>
            <a:r>
              <a:rPr kumimoji="1" lang="en-US" altLang="ja-JP" sz="2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mlogit</a:t>
            </a:r>
            <a: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MNP</a:t>
            </a:r>
          </a:p>
          <a:p>
            <a:pPr algn="ctr"/>
            <a:r>
              <a:rPr lang="en-US" altLang="ja-JP" sz="2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Biogeme</a:t>
            </a:r>
            <a:r>
              <a:rPr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MNL, NL, MXL, Taste </a:t>
            </a:r>
            <a:r>
              <a:rPr lang="en-US" altLang="ja-JP"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Variation, CNL</a:t>
            </a:r>
            <a:endParaRPr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5 alter</a:t>
            </a:r>
            <a:r>
              <a:rPr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natives &amp;  1,000 samples</a:t>
            </a:r>
          </a:p>
          <a:p>
            <a:pPr algn="ctr"/>
            <a:r>
              <a:rPr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Intercity freight data</a:t>
            </a:r>
          </a:p>
          <a:p>
            <a:pPr algn="ctr"/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altLang="ja-JP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May, 2018</a:t>
            </a:r>
          </a:p>
          <a:p>
            <a:pPr algn="ctr"/>
            <a: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Tetsuro HYODO</a:t>
            </a:r>
          </a:p>
          <a:p>
            <a:pPr algn="ctr"/>
            <a:r>
              <a:rPr kumimoji="1"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hyodo@kaiyodai.ac.jp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01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F4B8B8-CD15-40EC-B162-E80B956D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BD8-BB48-492D-8E63-E921E74B806D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578E46F-3C21-4819-8330-C2EEE36B58B9}"/>
              </a:ext>
            </a:extLst>
          </p:cNvPr>
          <p:cNvSpPr txBox="1"/>
          <p:nvPr/>
        </p:nvSpPr>
        <p:spPr>
          <a:xfrm>
            <a:off x="101600" y="14"/>
            <a:ext cx="8985249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日本語による前文</a:t>
            </a:r>
            <a:endParaRPr lang="en-US" altLang="ja-JP" sz="2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endParaRPr kumimoji="1" lang="en-US" altLang="ja-JP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2009</a:t>
            </a:r>
            <a:r>
              <a:rPr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年</a:t>
            </a:r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1</a:t>
            </a:r>
            <a:r>
              <a:rPr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月に，自身の</a:t>
            </a:r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HP</a:t>
            </a:r>
            <a:r>
              <a:rPr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上で，「</a:t>
            </a:r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R</a:t>
            </a:r>
            <a:r>
              <a:rPr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による離散選択モデルの推定方法メモ」　</a:t>
            </a:r>
            <a:endParaRPr lang="en-US" altLang="ja-JP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ctr"/>
            <a:r>
              <a:rPr lang="en-US" altLang="ja-JP" dirty="0">
                <a:ea typeface="HG創英角ｺﾞｼｯｸUB" panose="020B0909000000000000" pitchFamily="49" charset="-128"/>
              </a:rPr>
              <a:t>http://www2.kaiyodai.ac.jp/~hyodo/Logit_by_R.pdf</a:t>
            </a:r>
          </a:p>
          <a:p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を公開し，ありがたくも何名かの方から，「役に立っています」とのお言葉を頂いた．</a:t>
            </a:r>
            <a:endParaRPr kumimoji="1" lang="en-US" altLang="ja-JP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しかし，さすがに</a:t>
            </a:r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9</a:t>
            </a:r>
            <a:r>
              <a:rPr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年が経過し，色々と不具合も目立ってきた．申し訳ないのだが，最大の問題は，最尤推定に </a:t>
            </a:r>
            <a:r>
              <a:rPr lang="en-US" altLang="ja-JP" dirty="0">
                <a:ea typeface="HG創英角ｺﾞｼｯｸUB" panose="020B0909000000000000" pitchFamily="49" charset="-128"/>
              </a:rPr>
              <a:t>“</a:t>
            </a:r>
            <a:r>
              <a:rPr lang="en-US" altLang="ja-JP" dirty="0" err="1">
                <a:ea typeface="HG創英角ｺﾞｼｯｸUB" panose="020B0909000000000000" pitchFamily="49" charset="-128"/>
              </a:rPr>
              <a:t>optim</a:t>
            </a:r>
            <a:r>
              <a:rPr lang="en-US" altLang="ja-JP" dirty="0">
                <a:ea typeface="HG創英角ｺﾞｼｯｸUB" panose="020B0909000000000000" pitchFamily="49" charset="-128"/>
              </a:rPr>
              <a:t>” </a:t>
            </a:r>
            <a:r>
              <a:rPr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を使用していたことで，これは特に選択肢の利用可能性がマチマチな時に正しいパラメータを導いてくれないことが判明していた．</a:t>
            </a:r>
            <a:r>
              <a:rPr lang="en-US" altLang="ja-JP" dirty="0" err="1">
                <a:ea typeface="HG創英角ｺﾞｼｯｸUB" panose="020B0909000000000000" pitchFamily="49" charset="-128"/>
              </a:rPr>
              <a:t>maxLik</a:t>
            </a:r>
            <a:r>
              <a:rPr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を用いれば，現時点では問題がないことが分かっている．あとは</a:t>
            </a:r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NL</a:t>
            </a:r>
            <a:r>
              <a:rPr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の記述が，現在</a:t>
            </a:r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GEV</a:t>
            </a:r>
            <a:r>
              <a:rPr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由来が主流であることか．</a:t>
            </a:r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GEV</a:t>
            </a:r>
            <a:r>
              <a:rPr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式の方が自家製コードも楽に作ることができる．</a:t>
            </a:r>
            <a:endParaRPr lang="en-US" altLang="ja-JP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endParaRPr lang="en-US" altLang="ja-JP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さて，</a:t>
            </a:r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2017</a:t>
            </a:r>
            <a:r>
              <a:rPr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年度の卒論で，本州－北海道間の物流センサスを用いた</a:t>
            </a:r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5</a:t>
            </a:r>
            <a:r>
              <a:rPr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経路の輸送手段選択モデルに取り組んでいた．実はこのデータが，様々な離散選択モデルのテストデータとして優れており，担当卒論生や博士課程の留学生も交えて，バリエーション多彩なモデル群を試すことになった．</a:t>
            </a:r>
            <a:endParaRPr lang="en-US" altLang="ja-JP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そして，</a:t>
            </a:r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2018</a:t>
            </a:r>
            <a:r>
              <a:rPr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年度前期，大学院の授業で非漢字圏の修士学生を対象に，</a:t>
            </a:r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3</a:t>
            </a:r>
            <a:r>
              <a:rPr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年ぶりに英語授業をすることになった．そこで，この際，卒論で手がけた一連のモデルを，ある一つのデータ（卒論データから抽出した</a:t>
            </a:r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1,000</a:t>
            </a:r>
            <a:r>
              <a:rPr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サンプルデータ）への適用コードとして（怪しい）英語で整理することを試みた．</a:t>
            </a:r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R</a:t>
            </a:r>
            <a:r>
              <a:rPr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による自家製コード，</a:t>
            </a:r>
            <a:r>
              <a:rPr lang="en-US" altLang="ja-JP" dirty="0" err="1">
                <a:ea typeface="HG創英角ｺﾞｼｯｸUB" panose="020B0909000000000000" pitchFamily="49" charset="-128"/>
              </a:rPr>
              <a:t>mlogit</a:t>
            </a:r>
            <a:r>
              <a:rPr lang="ja-JP" altLang="en-US" dirty="0" err="1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，</a:t>
            </a:r>
            <a:r>
              <a:rPr lang="en-US" altLang="ja-JP" dirty="0" err="1">
                <a:ea typeface="HG創英角ｺﾞｼｯｸUB" panose="020B0909000000000000" pitchFamily="49" charset="-128"/>
              </a:rPr>
              <a:t>Biogeme</a:t>
            </a:r>
            <a:r>
              <a:rPr lang="ja-JP" altLang="en-US" dirty="0" err="1">
                <a:ea typeface="HG創英角ｺﾞｼｯｸUB" panose="020B0909000000000000" pitchFamily="49" charset="-128"/>
              </a:rPr>
              <a:t>，</a:t>
            </a:r>
            <a:r>
              <a:rPr lang="en-US" altLang="ja-JP" dirty="0">
                <a:ea typeface="HG創英角ｺﾞｼｯｸUB" panose="020B0909000000000000" pitchFamily="49" charset="-128"/>
              </a:rPr>
              <a:t>MNP </a:t>
            </a:r>
            <a:r>
              <a:rPr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がその構成要素である．自習可能なよう</a:t>
            </a:r>
            <a:r>
              <a:rPr lang="ja-JP" altLang="en-US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に，コード</a:t>
            </a:r>
            <a:r>
              <a:rPr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やデータも同梱しました．適宜，試してみて下さい．</a:t>
            </a:r>
            <a:endParaRPr lang="en-US" altLang="ja-JP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endParaRPr lang="en-US" altLang="ja-JP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種々のコード作成にご協力頂いた，佐々木葵さん（修士</a:t>
            </a:r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1</a:t>
            </a:r>
            <a:r>
              <a:rPr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年），</a:t>
            </a:r>
            <a:r>
              <a:rPr lang="en-US" altLang="ja-JP" dirty="0">
                <a:ea typeface="HG創英角ｺﾞｼｯｸUB" panose="020B0909000000000000" pitchFamily="49" charset="-128"/>
              </a:rPr>
              <a:t>Seiji LIDASAN</a:t>
            </a:r>
            <a:r>
              <a:rPr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君（博士</a:t>
            </a:r>
            <a:r>
              <a:rPr lang="en-US" altLang="ja-JP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2</a:t>
            </a:r>
            <a:r>
              <a:rPr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年）に感謝申し上げます．</a:t>
            </a:r>
            <a:endParaRPr lang="en-US" altLang="ja-JP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1938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C7D7DB4-7694-4E2D-B28C-5053AA1596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5" b="21404"/>
          <a:stretch/>
        </p:blipFill>
        <p:spPr>
          <a:xfrm>
            <a:off x="238308" y="702782"/>
            <a:ext cx="3841361" cy="544264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412E1F-40BE-4DA8-BE22-EC084E1B6315}"/>
              </a:ext>
            </a:extLst>
          </p:cNvPr>
          <p:cNvSpPr txBox="1"/>
          <p:nvPr/>
        </p:nvSpPr>
        <p:spPr>
          <a:xfrm>
            <a:off x="3385000" y="2077522"/>
            <a:ext cx="136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Tomakomai</a:t>
            </a:r>
            <a:endParaRPr lang="ja-JP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BAAFBB3-8BA1-4A7D-8BBD-3943F430D07B}"/>
              </a:ext>
            </a:extLst>
          </p:cNvPr>
          <p:cNvSpPr txBox="1"/>
          <p:nvPr/>
        </p:nvSpPr>
        <p:spPr>
          <a:xfrm>
            <a:off x="3136477" y="293885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Hachinohe</a:t>
            </a:r>
            <a:endParaRPr lang="ja-JP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C662D7-24BF-4140-A87A-25681A2B415F}"/>
              </a:ext>
            </a:extLst>
          </p:cNvPr>
          <p:cNvCxnSpPr/>
          <p:nvPr/>
        </p:nvCxnSpPr>
        <p:spPr>
          <a:xfrm flipH="1" flipV="1">
            <a:off x="2476196" y="2225615"/>
            <a:ext cx="922045" cy="36573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E7D8B1AE-4B07-4499-BB68-EF2A2544324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430047" y="3123518"/>
            <a:ext cx="706430" cy="74005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753DF22-50B3-4329-8090-599A9CF360C1}"/>
              </a:ext>
            </a:extLst>
          </p:cNvPr>
          <p:cNvSpPr txBox="1"/>
          <p:nvPr/>
        </p:nvSpPr>
        <p:spPr>
          <a:xfrm>
            <a:off x="312004" y="292447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Aomori</a:t>
            </a:r>
            <a:endParaRPr lang="ja-JP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1A929DE-B4EA-484B-B704-31723247B703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1227639" y="3102816"/>
            <a:ext cx="792923" cy="632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E806971-E18C-4593-BCA7-A6815DAB778B}"/>
              </a:ext>
            </a:extLst>
          </p:cNvPr>
          <p:cNvSpPr txBox="1"/>
          <p:nvPr/>
        </p:nvSpPr>
        <p:spPr>
          <a:xfrm>
            <a:off x="273218" y="238697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Hakodate</a:t>
            </a:r>
            <a:endParaRPr lang="ja-JP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EA8CAE2-EFAA-4E2A-B86C-7EEB75C7288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445334" y="2571644"/>
            <a:ext cx="466411" cy="54917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555BF45-AD9E-486C-99C4-C84697D19556}"/>
              </a:ext>
            </a:extLst>
          </p:cNvPr>
          <p:cNvSpPr txBox="1"/>
          <p:nvPr/>
        </p:nvSpPr>
        <p:spPr>
          <a:xfrm>
            <a:off x="2801441" y="50601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Ibaraki</a:t>
            </a:r>
            <a:endParaRPr lang="ja-JP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171B476-E40D-4D27-B9EE-BA0AA5374F62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086429" y="5230372"/>
            <a:ext cx="715012" cy="1448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9B3544A-04D4-4975-B3DD-0FACEBE5A941}"/>
              </a:ext>
            </a:extLst>
          </p:cNvPr>
          <p:cNvSpPr txBox="1"/>
          <p:nvPr/>
        </p:nvSpPr>
        <p:spPr>
          <a:xfrm>
            <a:off x="2374559" y="5599703"/>
            <a:ext cx="78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Tokyo</a:t>
            </a:r>
            <a:endParaRPr lang="ja-JP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9CAEA85D-D9A6-4EBE-B5EF-7E1C27F3369E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1803493" y="5564349"/>
            <a:ext cx="571066" cy="22002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BF93EAD-C5A8-46BF-A7C9-07B581165F9F}"/>
              </a:ext>
            </a:extLst>
          </p:cNvPr>
          <p:cNvSpPr txBox="1"/>
          <p:nvPr/>
        </p:nvSpPr>
        <p:spPr>
          <a:xfrm>
            <a:off x="2382813" y="1659378"/>
            <a:ext cx="1146468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altLang="ja-JP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Hokkaido</a:t>
            </a:r>
            <a:endParaRPr lang="ja-JP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758F6D62-4136-4477-BFD2-371CB445D5B7}"/>
              </a:ext>
            </a:extLst>
          </p:cNvPr>
          <p:cNvGrpSpPr/>
          <p:nvPr/>
        </p:nvGrpSpPr>
        <p:grpSpPr>
          <a:xfrm>
            <a:off x="1964140" y="2225615"/>
            <a:ext cx="5353517" cy="2967487"/>
            <a:chOff x="2821934" y="2225615"/>
            <a:chExt cx="5353516" cy="2967487"/>
          </a:xfrm>
        </p:grpSpPr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46374049-4533-4534-956E-9BE5C9C6C2E8}"/>
                </a:ext>
              </a:extLst>
            </p:cNvPr>
            <p:cNvSpPr/>
            <p:nvPr/>
          </p:nvSpPr>
          <p:spPr>
            <a:xfrm>
              <a:off x="2821934" y="2225615"/>
              <a:ext cx="767081" cy="2967487"/>
            </a:xfrm>
            <a:custGeom>
              <a:avLst/>
              <a:gdLst>
                <a:gd name="connsiteX0" fmla="*/ 0 w 767081"/>
                <a:gd name="connsiteY0" fmla="*/ 2967487 h 2967487"/>
                <a:gd name="connsiteX1" fmla="*/ 491706 w 767081"/>
                <a:gd name="connsiteY1" fmla="*/ 2475781 h 2967487"/>
                <a:gd name="connsiteX2" fmla="*/ 741872 w 767081"/>
                <a:gd name="connsiteY2" fmla="*/ 1863306 h 2967487"/>
                <a:gd name="connsiteX3" fmla="*/ 741872 w 767081"/>
                <a:gd name="connsiteY3" fmla="*/ 957532 h 2967487"/>
                <a:gd name="connsiteX4" fmla="*/ 595223 w 767081"/>
                <a:gd name="connsiteY4" fmla="*/ 345057 h 2967487"/>
                <a:gd name="connsiteX5" fmla="*/ 405441 w 767081"/>
                <a:gd name="connsiteY5" fmla="*/ 0 h 296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7081" h="2967487">
                  <a:moveTo>
                    <a:pt x="0" y="2967487"/>
                  </a:moveTo>
                  <a:cubicBezTo>
                    <a:pt x="184030" y="2813649"/>
                    <a:pt x="368061" y="2659811"/>
                    <a:pt x="491706" y="2475781"/>
                  </a:cubicBezTo>
                  <a:cubicBezTo>
                    <a:pt x="615351" y="2291751"/>
                    <a:pt x="700178" y="2116347"/>
                    <a:pt x="741872" y="1863306"/>
                  </a:cubicBezTo>
                  <a:cubicBezTo>
                    <a:pt x="783566" y="1610264"/>
                    <a:pt x="766313" y="1210573"/>
                    <a:pt x="741872" y="957532"/>
                  </a:cubicBezTo>
                  <a:cubicBezTo>
                    <a:pt x="717431" y="704491"/>
                    <a:pt x="651295" y="504646"/>
                    <a:pt x="595223" y="345057"/>
                  </a:cubicBezTo>
                  <a:cubicBezTo>
                    <a:pt x="539151" y="185468"/>
                    <a:pt x="472296" y="92734"/>
                    <a:pt x="405441" y="0"/>
                  </a:cubicBezTo>
                </a:path>
              </a:pathLst>
            </a:cu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ja-JP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7F7F9595-F7DD-450B-ADAF-08F4BC1B89A0}"/>
                </a:ext>
              </a:extLst>
            </p:cNvPr>
            <p:cNvSpPr txBox="1"/>
            <p:nvPr/>
          </p:nvSpPr>
          <p:spPr>
            <a:xfrm>
              <a:off x="4741498" y="2511216"/>
              <a:ext cx="3433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ja-JP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1.Ibaraki</a:t>
              </a:r>
              <a:r>
                <a:rPr lang="en-US" altLang="ja-JP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anose="05000000000000000000" pitchFamily="2" charset="2"/>
                </a:rPr>
                <a:t>Tomakomai</a:t>
              </a:r>
              <a:endParaRPr lang="ja-JP" altLang="en-US" sz="2000" b="1" dirty="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B761F887-E6A4-4DDD-9FFD-5F137EC62446}"/>
              </a:ext>
            </a:extLst>
          </p:cNvPr>
          <p:cNvGrpSpPr/>
          <p:nvPr/>
        </p:nvGrpSpPr>
        <p:grpSpPr>
          <a:xfrm>
            <a:off x="1610337" y="2234242"/>
            <a:ext cx="5522975" cy="3770148"/>
            <a:chOff x="2468130" y="2234242"/>
            <a:chExt cx="5522975" cy="3770148"/>
          </a:xfrm>
        </p:grpSpPr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A78042A3-146B-4BAE-8677-1B8EBBC615A7}"/>
                </a:ext>
              </a:extLst>
            </p:cNvPr>
            <p:cNvSpPr/>
            <p:nvPr/>
          </p:nvSpPr>
          <p:spPr>
            <a:xfrm>
              <a:off x="2468130" y="2234242"/>
              <a:ext cx="1538581" cy="3770148"/>
            </a:xfrm>
            <a:custGeom>
              <a:avLst/>
              <a:gdLst>
                <a:gd name="connsiteX0" fmla="*/ 95010 w 1538581"/>
                <a:gd name="connsiteY0" fmla="*/ 3295290 h 3770148"/>
                <a:gd name="connsiteX1" fmla="*/ 120 w 1538581"/>
                <a:gd name="connsiteY1" fmla="*/ 3640347 h 3770148"/>
                <a:gd name="connsiteX2" fmla="*/ 112263 w 1538581"/>
                <a:gd name="connsiteY2" fmla="*/ 3769743 h 3770148"/>
                <a:gd name="connsiteX3" fmla="*/ 491826 w 1538581"/>
                <a:gd name="connsiteY3" fmla="*/ 3605841 h 3770148"/>
                <a:gd name="connsiteX4" fmla="*/ 1043916 w 1538581"/>
                <a:gd name="connsiteY4" fmla="*/ 3001992 h 3770148"/>
                <a:gd name="connsiteX5" fmla="*/ 1457984 w 1538581"/>
                <a:gd name="connsiteY5" fmla="*/ 2027207 h 3770148"/>
                <a:gd name="connsiteX6" fmla="*/ 1509742 w 1538581"/>
                <a:gd name="connsiteY6" fmla="*/ 1164566 h 3770148"/>
                <a:gd name="connsiteX7" fmla="*/ 1121554 w 1538581"/>
                <a:gd name="connsiteY7" fmla="*/ 379562 h 3770148"/>
                <a:gd name="connsiteX8" fmla="*/ 776497 w 1538581"/>
                <a:gd name="connsiteY8" fmla="*/ 0 h 377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8581" h="3770148">
                  <a:moveTo>
                    <a:pt x="95010" y="3295290"/>
                  </a:moveTo>
                  <a:cubicBezTo>
                    <a:pt x="46127" y="3428281"/>
                    <a:pt x="-2755" y="3561272"/>
                    <a:pt x="120" y="3640347"/>
                  </a:cubicBezTo>
                  <a:cubicBezTo>
                    <a:pt x="2995" y="3719422"/>
                    <a:pt x="30312" y="3775494"/>
                    <a:pt x="112263" y="3769743"/>
                  </a:cubicBezTo>
                  <a:cubicBezTo>
                    <a:pt x="194214" y="3763992"/>
                    <a:pt x="336551" y="3733800"/>
                    <a:pt x="491826" y="3605841"/>
                  </a:cubicBezTo>
                  <a:cubicBezTo>
                    <a:pt x="647102" y="3477883"/>
                    <a:pt x="882890" y="3265098"/>
                    <a:pt x="1043916" y="3001992"/>
                  </a:cubicBezTo>
                  <a:cubicBezTo>
                    <a:pt x="1204942" y="2738886"/>
                    <a:pt x="1380346" y="2333445"/>
                    <a:pt x="1457984" y="2027207"/>
                  </a:cubicBezTo>
                  <a:cubicBezTo>
                    <a:pt x="1535622" y="1720969"/>
                    <a:pt x="1565814" y="1439173"/>
                    <a:pt x="1509742" y="1164566"/>
                  </a:cubicBezTo>
                  <a:cubicBezTo>
                    <a:pt x="1453670" y="889959"/>
                    <a:pt x="1243762" y="573656"/>
                    <a:pt x="1121554" y="379562"/>
                  </a:cubicBezTo>
                  <a:cubicBezTo>
                    <a:pt x="999347" y="185468"/>
                    <a:pt x="887922" y="92734"/>
                    <a:pt x="776497" y="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ja-JP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C3314CA3-513C-4AC5-98D6-63DFA84BFD2E}"/>
                </a:ext>
              </a:extLst>
            </p:cNvPr>
            <p:cNvSpPr txBox="1"/>
            <p:nvPr/>
          </p:nvSpPr>
          <p:spPr>
            <a:xfrm>
              <a:off x="4741497" y="3058131"/>
              <a:ext cx="3249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ja-JP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2.Tokyo</a:t>
              </a:r>
              <a:r>
                <a:rPr lang="en-US" altLang="ja-JP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anose="05000000000000000000" pitchFamily="2" charset="2"/>
                </a:rPr>
                <a:t>Tomakomai</a:t>
              </a:r>
              <a:endParaRPr lang="ja-JP" altLang="en-US" sz="2000" b="1" dirty="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589C1C6F-D750-4BD3-AB6F-9F4D69A20B8B}"/>
              </a:ext>
            </a:extLst>
          </p:cNvPr>
          <p:cNvGrpSpPr/>
          <p:nvPr/>
        </p:nvGrpSpPr>
        <p:grpSpPr>
          <a:xfrm>
            <a:off x="1636336" y="2262188"/>
            <a:ext cx="7247455" cy="2922287"/>
            <a:chOff x="2494129" y="2262188"/>
            <a:chExt cx="7247455" cy="2922287"/>
          </a:xfrm>
        </p:grpSpPr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49428536-A942-4F19-B908-28EA5E4A6B7A}"/>
                </a:ext>
              </a:extLst>
            </p:cNvPr>
            <p:cNvGrpSpPr/>
            <p:nvPr/>
          </p:nvGrpSpPr>
          <p:grpSpPr>
            <a:xfrm>
              <a:off x="2494129" y="2262188"/>
              <a:ext cx="786686" cy="2922287"/>
              <a:chOff x="2494129" y="2262188"/>
              <a:chExt cx="786686" cy="2922287"/>
            </a:xfrm>
          </p:grpSpPr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D501E545-87D1-4CA4-BC1A-21140D96762A}"/>
                  </a:ext>
                </a:extLst>
              </p:cNvPr>
              <p:cNvSpPr/>
              <p:nvPr/>
            </p:nvSpPr>
            <p:spPr>
              <a:xfrm>
                <a:off x="3223645" y="2262188"/>
                <a:ext cx="57170" cy="902493"/>
              </a:xfrm>
              <a:custGeom>
                <a:avLst/>
                <a:gdLst>
                  <a:gd name="connsiteX0" fmla="*/ 0 w 57170"/>
                  <a:gd name="connsiteY0" fmla="*/ 907256 h 907256"/>
                  <a:gd name="connsiteX1" fmla="*/ 57150 w 57170"/>
                  <a:gd name="connsiteY1" fmla="*/ 466725 h 907256"/>
                  <a:gd name="connsiteX2" fmla="*/ 7144 w 57170"/>
                  <a:gd name="connsiteY2" fmla="*/ 0 h 907256"/>
                  <a:gd name="connsiteX3" fmla="*/ 7144 w 57170"/>
                  <a:gd name="connsiteY3" fmla="*/ 0 h 907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70" h="907256">
                    <a:moveTo>
                      <a:pt x="0" y="907256"/>
                    </a:moveTo>
                    <a:cubicBezTo>
                      <a:pt x="27979" y="762595"/>
                      <a:pt x="55959" y="617934"/>
                      <a:pt x="57150" y="466725"/>
                    </a:cubicBezTo>
                    <a:cubicBezTo>
                      <a:pt x="58341" y="315516"/>
                      <a:pt x="7144" y="0"/>
                      <a:pt x="7144" y="0"/>
                    </a:cubicBezTo>
                    <a:lnTo>
                      <a:pt x="7144" y="0"/>
                    </a:ln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ja-JP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フリーフォーム: 図形 20">
                <a:extLst>
                  <a:ext uri="{FF2B5EF4-FFF2-40B4-BE49-F238E27FC236}">
                    <a16:creationId xmlns:a16="http://schemas.microsoft.com/office/drawing/2014/main" id="{8ED4DD45-6A07-4C1F-BCD7-522D67359CFD}"/>
                  </a:ext>
                </a:extLst>
              </p:cNvPr>
              <p:cNvSpPr/>
              <p:nvPr/>
            </p:nvSpPr>
            <p:spPr>
              <a:xfrm>
                <a:off x="2494129" y="3429190"/>
                <a:ext cx="570301" cy="1755285"/>
              </a:xfrm>
              <a:custGeom>
                <a:avLst/>
                <a:gdLst>
                  <a:gd name="connsiteX0" fmla="*/ 0 w 570301"/>
                  <a:gd name="connsiteY0" fmla="*/ 1755285 h 1755285"/>
                  <a:gd name="connsiteX1" fmla="*/ 198408 w 570301"/>
                  <a:gd name="connsiteY1" fmla="*/ 1220448 h 1755285"/>
                  <a:gd name="connsiteX2" fmla="*/ 362310 w 570301"/>
                  <a:gd name="connsiteY2" fmla="*/ 875391 h 1755285"/>
                  <a:gd name="connsiteX3" fmla="*/ 543464 w 570301"/>
                  <a:gd name="connsiteY3" fmla="*/ 409565 h 1755285"/>
                  <a:gd name="connsiteX4" fmla="*/ 569343 w 570301"/>
                  <a:gd name="connsiteY4" fmla="*/ 38629 h 1755285"/>
                  <a:gd name="connsiteX5" fmla="*/ 560717 w 570301"/>
                  <a:gd name="connsiteY5" fmla="*/ 30002 h 1755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0301" h="1755285">
                    <a:moveTo>
                      <a:pt x="0" y="1755285"/>
                    </a:moveTo>
                    <a:cubicBezTo>
                      <a:pt x="69011" y="1561191"/>
                      <a:pt x="138023" y="1367097"/>
                      <a:pt x="198408" y="1220448"/>
                    </a:cubicBezTo>
                    <a:cubicBezTo>
                      <a:pt x="258793" y="1073799"/>
                      <a:pt x="304801" y="1010538"/>
                      <a:pt x="362310" y="875391"/>
                    </a:cubicBezTo>
                    <a:cubicBezTo>
                      <a:pt x="419819" y="740244"/>
                      <a:pt x="508959" y="549025"/>
                      <a:pt x="543464" y="409565"/>
                    </a:cubicBezTo>
                    <a:cubicBezTo>
                      <a:pt x="577969" y="270105"/>
                      <a:pt x="569343" y="38629"/>
                      <a:pt x="569343" y="38629"/>
                    </a:cubicBezTo>
                    <a:cubicBezTo>
                      <a:pt x="572218" y="-24631"/>
                      <a:pt x="566467" y="2685"/>
                      <a:pt x="560717" y="30002"/>
                    </a:cubicBezTo>
                  </a:path>
                </a:pathLst>
              </a:cu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ja-JP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フリーフォーム: 図形 21">
                <a:extLst>
                  <a:ext uri="{FF2B5EF4-FFF2-40B4-BE49-F238E27FC236}">
                    <a16:creationId xmlns:a16="http://schemas.microsoft.com/office/drawing/2014/main" id="{592369AB-E3C1-413F-9A8E-F50C0117D64B}"/>
                  </a:ext>
                </a:extLst>
              </p:cNvPr>
              <p:cNvSpPr/>
              <p:nvPr/>
            </p:nvSpPr>
            <p:spPr>
              <a:xfrm>
                <a:off x="3063472" y="3200400"/>
                <a:ext cx="138023" cy="224287"/>
              </a:xfrm>
              <a:custGeom>
                <a:avLst/>
                <a:gdLst>
                  <a:gd name="connsiteX0" fmla="*/ 0 w 138023"/>
                  <a:gd name="connsiteY0" fmla="*/ 224287 h 224287"/>
                  <a:gd name="connsiteX1" fmla="*/ 138023 w 138023"/>
                  <a:gd name="connsiteY1" fmla="*/ 0 h 22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023" h="224287">
                    <a:moveTo>
                      <a:pt x="0" y="224287"/>
                    </a:moveTo>
                    <a:lnTo>
                      <a:pt x="138023" y="0"/>
                    </a:lnTo>
                  </a:path>
                </a:pathLst>
              </a:cu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ja-JP" altLang="en-US" sz="2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89B25B51-B777-4565-8536-294FE3F8A989}"/>
                </a:ext>
              </a:extLst>
            </p:cNvPr>
            <p:cNvSpPr txBox="1"/>
            <p:nvPr/>
          </p:nvSpPr>
          <p:spPr>
            <a:xfrm>
              <a:off x="4741497" y="3605047"/>
              <a:ext cx="50000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ja-JP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3.Kanto</a:t>
              </a:r>
              <a:r>
                <a:rPr lang="en-US" altLang="ja-JP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anose="05000000000000000000" pitchFamily="2" charset="2"/>
                </a:rPr>
                <a:t>HachinoheTomakomai</a:t>
              </a:r>
              <a:endParaRPr lang="ja-JP" altLang="en-US" sz="2000" b="1" dirty="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531EEEDD-BDC6-4D1E-9130-D13B1A688D41}"/>
              </a:ext>
            </a:extLst>
          </p:cNvPr>
          <p:cNvGrpSpPr/>
          <p:nvPr/>
        </p:nvGrpSpPr>
        <p:grpSpPr>
          <a:xfrm>
            <a:off x="1765732" y="2035834"/>
            <a:ext cx="5867716" cy="3209026"/>
            <a:chOff x="2623525" y="2035834"/>
            <a:chExt cx="5867716" cy="3209026"/>
          </a:xfrm>
        </p:grpSpPr>
        <p:sp>
          <p:nvSpPr>
            <p:cNvPr id="24" name="フリーフォーム: 図形 23">
              <a:extLst>
                <a:ext uri="{FF2B5EF4-FFF2-40B4-BE49-F238E27FC236}">
                  <a16:creationId xmlns:a16="http://schemas.microsoft.com/office/drawing/2014/main" id="{F5D45B06-3474-4E63-A161-60CE6FC86D51}"/>
                </a:ext>
              </a:extLst>
            </p:cNvPr>
            <p:cNvSpPr/>
            <p:nvPr/>
          </p:nvSpPr>
          <p:spPr>
            <a:xfrm>
              <a:off x="2623525" y="2035834"/>
              <a:ext cx="562103" cy="3209026"/>
            </a:xfrm>
            <a:custGeom>
              <a:avLst/>
              <a:gdLst>
                <a:gd name="connsiteX0" fmla="*/ 0 w 562103"/>
                <a:gd name="connsiteY0" fmla="*/ 3209026 h 3209026"/>
                <a:gd name="connsiteX1" fmla="*/ 241540 w 562103"/>
                <a:gd name="connsiteY1" fmla="*/ 2415396 h 3209026"/>
                <a:gd name="connsiteX2" fmla="*/ 388189 w 562103"/>
                <a:gd name="connsiteY2" fmla="*/ 2173857 h 3209026"/>
                <a:gd name="connsiteX3" fmla="*/ 517585 w 562103"/>
                <a:gd name="connsiteY3" fmla="*/ 1863306 h 3209026"/>
                <a:gd name="connsiteX4" fmla="*/ 560717 w 562103"/>
                <a:gd name="connsiteY4" fmla="*/ 1613140 h 3209026"/>
                <a:gd name="connsiteX5" fmla="*/ 543464 w 562103"/>
                <a:gd name="connsiteY5" fmla="*/ 1406106 h 3209026"/>
                <a:gd name="connsiteX6" fmla="*/ 465827 w 562103"/>
                <a:gd name="connsiteY6" fmla="*/ 1199072 h 3209026"/>
                <a:gd name="connsiteX7" fmla="*/ 267419 w 562103"/>
                <a:gd name="connsiteY7" fmla="*/ 1130060 h 3209026"/>
                <a:gd name="connsiteX8" fmla="*/ 172529 w 562103"/>
                <a:gd name="connsiteY8" fmla="*/ 931653 h 3209026"/>
                <a:gd name="connsiteX9" fmla="*/ 94891 w 562103"/>
                <a:gd name="connsiteY9" fmla="*/ 724619 h 3209026"/>
                <a:gd name="connsiteX10" fmla="*/ 69012 w 562103"/>
                <a:gd name="connsiteY10" fmla="*/ 483079 h 3209026"/>
                <a:gd name="connsiteX11" fmla="*/ 60385 w 562103"/>
                <a:gd name="connsiteY11" fmla="*/ 276045 h 3209026"/>
                <a:gd name="connsiteX12" fmla="*/ 181155 w 562103"/>
                <a:gd name="connsiteY12" fmla="*/ 198408 h 3209026"/>
                <a:gd name="connsiteX13" fmla="*/ 345057 w 562103"/>
                <a:gd name="connsiteY13" fmla="*/ 138023 h 3209026"/>
                <a:gd name="connsiteX14" fmla="*/ 543464 w 562103"/>
                <a:gd name="connsiteY14" fmla="*/ 0 h 3209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2103" h="3209026">
                  <a:moveTo>
                    <a:pt x="0" y="3209026"/>
                  </a:moveTo>
                  <a:cubicBezTo>
                    <a:pt x="88421" y="2898475"/>
                    <a:pt x="176842" y="2587924"/>
                    <a:pt x="241540" y="2415396"/>
                  </a:cubicBezTo>
                  <a:cubicBezTo>
                    <a:pt x="306238" y="2242868"/>
                    <a:pt x="342182" y="2265872"/>
                    <a:pt x="388189" y="2173857"/>
                  </a:cubicBezTo>
                  <a:cubicBezTo>
                    <a:pt x="434196" y="2081842"/>
                    <a:pt x="488830" y="1956759"/>
                    <a:pt x="517585" y="1863306"/>
                  </a:cubicBezTo>
                  <a:cubicBezTo>
                    <a:pt x="546340" y="1769853"/>
                    <a:pt x="556404" y="1689340"/>
                    <a:pt x="560717" y="1613140"/>
                  </a:cubicBezTo>
                  <a:cubicBezTo>
                    <a:pt x="565030" y="1536940"/>
                    <a:pt x="559279" y="1475117"/>
                    <a:pt x="543464" y="1406106"/>
                  </a:cubicBezTo>
                  <a:cubicBezTo>
                    <a:pt x="527649" y="1337095"/>
                    <a:pt x="511834" y="1245080"/>
                    <a:pt x="465827" y="1199072"/>
                  </a:cubicBezTo>
                  <a:cubicBezTo>
                    <a:pt x="419820" y="1153064"/>
                    <a:pt x="316302" y="1174630"/>
                    <a:pt x="267419" y="1130060"/>
                  </a:cubicBezTo>
                  <a:cubicBezTo>
                    <a:pt x="218536" y="1085490"/>
                    <a:pt x="201284" y="999226"/>
                    <a:pt x="172529" y="931653"/>
                  </a:cubicBezTo>
                  <a:cubicBezTo>
                    <a:pt x="143774" y="864080"/>
                    <a:pt x="112144" y="799381"/>
                    <a:pt x="94891" y="724619"/>
                  </a:cubicBezTo>
                  <a:cubicBezTo>
                    <a:pt x="77638" y="649857"/>
                    <a:pt x="74763" y="557841"/>
                    <a:pt x="69012" y="483079"/>
                  </a:cubicBezTo>
                  <a:cubicBezTo>
                    <a:pt x="63261" y="408317"/>
                    <a:pt x="41695" y="323490"/>
                    <a:pt x="60385" y="276045"/>
                  </a:cubicBezTo>
                  <a:cubicBezTo>
                    <a:pt x="79076" y="228600"/>
                    <a:pt x="133710" y="221412"/>
                    <a:pt x="181155" y="198408"/>
                  </a:cubicBezTo>
                  <a:cubicBezTo>
                    <a:pt x="228600" y="175404"/>
                    <a:pt x="284672" y="171091"/>
                    <a:pt x="345057" y="138023"/>
                  </a:cubicBezTo>
                  <a:cubicBezTo>
                    <a:pt x="405442" y="104955"/>
                    <a:pt x="474453" y="52477"/>
                    <a:pt x="543464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ja-JP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90703AF8-D504-4782-A97E-8A0FCF06A4CF}"/>
                </a:ext>
              </a:extLst>
            </p:cNvPr>
            <p:cNvSpPr txBox="1"/>
            <p:nvPr/>
          </p:nvSpPr>
          <p:spPr>
            <a:xfrm>
              <a:off x="4741497" y="4122966"/>
              <a:ext cx="37497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ja-JP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4.Kanto</a:t>
              </a:r>
              <a:r>
                <a:rPr lang="en-US" altLang="ja-JP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anose="05000000000000000000" pitchFamily="2" charset="2"/>
                </a:rPr>
                <a:t>Hokkaido (rail)</a:t>
              </a:r>
              <a:endParaRPr lang="ja-JP" altLang="en-US" sz="2000" b="1" dirty="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8BDD91F6-7B5A-422E-8977-48D5D7556B77}"/>
              </a:ext>
            </a:extLst>
          </p:cNvPr>
          <p:cNvGrpSpPr/>
          <p:nvPr/>
        </p:nvGrpSpPr>
        <p:grpSpPr>
          <a:xfrm>
            <a:off x="1975327" y="2681288"/>
            <a:ext cx="6128415" cy="2388704"/>
            <a:chOff x="2833120" y="2681288"/>
            <a:chExt cx="6128415" cy="2388704"/>
          </a:xfrm>
        </p:grpSpPr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CDF4455D-02A2-4EB6-91D2-E5AFEFF9D27D}"/>
                </a:ext>
              </a:extLst>
            </p:cNvPr>
            <p:cNvGrpSpPr/>
            <p:nvPr/>
          </p:nvGrpSpPr>
          <p:grpSpPr>
            <a:xfrm>
              <a:off x="2833120" y="2681288"/>
              <a:ext cx="221726" cy="760652"/>
              <a:chOff x="2833120" y="2681288"/>
              <a:chExt cx="221726" cy="760652"/>
            </a:xfrm>
          </p:grpSpPr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2B01DFEC-F1FB-4666-ACB8-5CDC35D0C370}"/>
                  </a:ext>
                </a:extLst>
              </p:cNvPr>
              <p:cNvSpPr/>
              <p:nvPr/>
            </p:nvSpPr>
            <p:spPr>
              <a:xfrm>
                <a:off x="2833120" y="2681288"/>
                <a:ext cx="102394" cy="381000"/>
              </a:xfrm>
              <a:custGeom>
                <a:avLst/>
                <a:gdLst>
                  <a:gd name="connsiteX0" fmla="*/ 102394 w 102394"/>
                  <a:gd name="connsiteY0" fmla="*/ 381000 h 381000"/>
                  <a:gd name="connsiteX1" fmla="*/ 33338 w 102394"/>
                  <a:gd name="connsiteY1" fmla="*/ 154781 h 381000"/>
                  <a:gd name="connsiteX2" fmla="*/ 0 w 102394"/>
                  <a:gd name="connsiteY2" fmla="*/ 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394" h="381000">
                    <a:moveTo>
                      <a:pt x="102394" y="381000"/>
                    </a:moveTo>
                    <a:cubicBezTo>
                      <a:pt x="76399" y="299640"/>
                      <a:pt x="50404" y="218281"/>
                      <a:pt x="33338" y="154781"/>
                    </a:cubicBezTo>
                    <a:cubicBezTo>
                      <a:pt x="16272" y="91281"/>
                      <a:pt x="8136" y="45640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ja-JP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フリーフォーム: 図形 22">
                <a:extLst>
                  <a:ext uri="{FF2B5EF4-FFF2-40B4-BE49-F238E27FC236}">
                    <a16:creationId xmlns:a16="http://schemas.microsoft.com/office/drawing/2014/main" id="{68B03C80-F7DB-46F2-8E59-923D07B9CCC5}"/>
                  </a:ext>
                </a:extLst>
              </p:cNvPr>
              <p:cNvSpPr/>
              <p:nvPr/>
            </p:nvSpPr>
            <p:spPr>
              <a:xfrm>
                <a:off x="2951329" y="3105509"/>
                <a:ext cx="103517" cy="336431"/>
              </a:xfrm>
              <a:custGeom>
                <a:avLst/>
                <a:gdLst>
                  <a:gd name="connsiteX0" fmla="*/ 103517 w 103517"/>
                  <a:gd name="connsiteY0" fmla="*/ 336431 h 336431"/>
                  <a:gd name="connsiteX1" fmla="*/ 0 w 103517"/>
                  <a:gd name="connsiteY1" fmla="*/ 0 h 336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3517" h="336431">
                    <a:moveTo>
                      <a:pt x="103517" y="336431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ja-JP" altLang="en-US" sz="2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C2C173A1-2E64-46F5-B69F-F21B4BFCCD3A}"/>
                </a:ext>
              </a:extLst>
            </p:cNvPr>
            <p:cNvSpPr txBox="1"/>
            <p:nvPr/>
          </p:nvSpPr>
          <p:spPr>
            <a:xfrm>
              <a:off x="4742110" y="4669882"/>
              <a:ext cx="4219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ja-JP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5.Kanto</a:t>
              </a:r>
              <a:r>
                <a:rPr lang="en-US" altLang="ja-JP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anose="05000000000000000000" pitchFamily="2" charset="2"/>
                </a:rPr>
                <a:t>AomoriHakodate</a:t>
              </a:r>
              <a:endParaRPr lang="ja-JP" altLang="en-US" sz="2000" b="1" dirty="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5" name="楕円 14">
            <a:extLst>
              <a:ext uri="{FF2B5EF4-FFF2-40B4-BE49-F238E27FC236}">
                <a16:creationId xmlns:a16="http://schemas.microsoft.com/office/drawing/2014/main" id="{69341B7C-B0AA-4408-8C95-3A134C4594D6}"/>
              </a:ext>
            </a:extLst>
          </p:cNvPr>
          <p:cNvSpPr/>
          <p:nvPr/>
        </p:nvSpPr>
        <p:spPr>
          <a:xfrm>
            <a:off x="2287710" y="1978595"/>
            <a:ext cx="94891" cy="1073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3BAF96E-B89C-4EB7-84AF-68663E787FCB}"/>
              </a:ext>
            </a:extLst>
          </p:cNvPr>
          <p:cNvSpPr/>
          <p:nvPr/>
        </p:nvSpPr>
        <p:spPr>
          <a:xfrm>
            <a:off x="2335156" y="2173857"/>
            <a:ext cx="94891" cy="1073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FE81EFC-E9CB-4E50-A7CB-652A0EBE580C}"/>
              </a:ext>
            </a:extLst>
          </p:cNvPr>
          <p:cNvSpPr/>
          <p:nvPr/>
        </p:nvSpPr>
        <p:spPr>
          <a:xfrm>
            <a:off x="1932903" y="2591159"/>
            <a:ext cx="94891" cy="1073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B2D347B-946A-4870-BB2A-43A2F842BCD1}"/>
              </a:ext>
            </a:extLst>
          </p:cNvPr>
          <p:cNvSpPr/>
          <p:nvPr/>
        </p:nvSpPr>
        <p:spPr>
          <a:xfrm>
            <a:off x="2040471" y="3036452"/>
            <a:ext cx="94891" cy="1073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2696597-5081-409F-B3A0-BEDA5D6ADFF4}"/>
              </a:ext>
            </a:extLst>
          </p:cNvPr>
          <p:cNvSpPr/>
          <p:nvPr/>
        </p:nvSpPr>
        <p:spPr>
          <a:xfrm>
            <a:off x="2316106" y="3143833"/>
            <a:ext cx="94891" cy="1073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A3290DF7-2501-46AA-80FF-057F62BE6349}"/>
              </a:ext>
            </a:extLst>
          </p:cNvPr>
          <p:cNvSpPr/>
          <p:nvPr/>
        </p:nvSpPr>
        <p:spPr>
          <a:xfrm>
            <a:off x="1932904" y="5144849"/>
            <a:ext cx="94891" cy="1073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914C478-F580-4E1C-A890-1A6436AA2D32}"/>
              </a:ext>
            </a:extLst>
          </p:cNvPr>
          <p:cNvSpPr/>
          <p:nvPr/>
        </p:nvSpPr>
        <p:spPr>
          <a:xfrm>
            <a:off x="1663823" y="5475843"/>
            <a:ext cx="94891" cy="10738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42575A2-EF38-4594-B0DF-B70D2CFC8A6B}"/>
              </a:ext>
            </a:extLst>
          </p:cNvPr>
          <p:cNvSpPr txBox="1"/>
          <p:nvPr/>
        </p:nvSpPr>
        <p:spPr>
          <a:xfrm>
            <a:off x="1064115" y="5086111"/>
            <a:ext cx="787395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altLang="ja-JP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Kanto</a:t>
            </a:r>
            <a:endParaRPr lang="ja-JP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タイトル 1"/>
          <p:cNvSpPr txBox="1">
            <a:spLocks/>
          </p:cNvSpPr>
          <p:nvPr/>
        </p:nvSpPr>
        <p:spPr>
          <a:xfrm>
            <a:off x="167096" y="113377"/>
            <a:ext cx="7886700" cy="8063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809832" y="6243140"/>
            <a:ext cx="2057400" cy="365125"/>
          </a:xfrm>
        </p:spPr>
        <p:txBody>
          <a:bodyPr/>
          <a:lstStyle/>
          <a:p>
            <a:fld id="{EDAF8EF7-6433-4827-8BF6-F345F2260C54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kumimoji="1"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326EC3-1B3F-48AE-921C-086FE5394085}"/>
              </a:ext>
            </a:extLst>
          </p:cNvPr>
          <p:cNvSpPr txBox="1"/>
          <p:nvPr/>
        </p:nvSpPr>
        <p:spPr>
          <a:xfrm>
            <a:off x="152451" y="144471"/>
            <a:ext cx="743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is freight modal choice between Kanto &amp; Hokkaido</a:t>
            </a:r>
            <a:endParaRPr kumimoji="1" lang="ja-JP" altLang="en-US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6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83" y="1394458"/>
            <a:ext cx="6962077" cy="3730942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5168536" y="1593633"/>
            <a:ext cx="1907177" cy="130805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700" b="1" dirty="0"/>
              <a:t>1.iba</a:t>
            </a:r>
            <a:r>
              <a:rPr kumimoji="1" lang="en-US" altLang="ja-JP" sz="1700" b="1" dirty="0">
                <a:solidFill>
                  <a:schemeClr val="bg1">
                    <a:lumMod val="75000"/>
                  </a:schemeClr>
                </a:solidFill>
              </a:rPr>
              <a:t>raki</a:t>
            </a:r>
          </a:p>
          <a:p>
            <a:r>
              <a:rPr lang="en-US" altLang="ja-JP" sz="1700" b="1" dirty="0"/>
              <a:t>2.tokyo</a:t>
            </a:r>
          </a:p>
          <a:p>
            <a:r>
              <a:rPr kumimoji="1" lang="en-US" altLang="ja-JP" sz="1700" b="1" dirty="0"/>
              <a:t>3.hachi</a:t>
            </a:r>
            <a:r>
              <a:rPr kumimoji="1" lang="en-US" altLang="ja-JP" sz="1700" b="1" dirty="0">
                <a:solidFill>
                  <a:schemeClr val="bg1">
                    <a:lumMod val="75000"/>
                  </a:schemeClr>
                </a:solidFill>
              </a:rPr>
              <a:t>nohe</a:t>
            </a:r>
          </a:p>
          <a:p>
            <a:r>
              <a:rPr lang="en-US" altLang="ja-JP" sz="1700" b="1" dirty="0"/>
              <a:t>4.rail</a:t>
            </a:r>
          </a:p>
          <a:p>
            <a:r>
              <a:rPr kumimoji="1" lang="en-US" altLang="ja-JP" sz="1700" b="1" dirty="0"/>
              <a:t>5.seikan</a:t>
            </a:r>
            <a:endParaRPr kumimoji="1" lang="ja-JP" altLang="en-US" sz="1700" b="1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BD8-BB48-492D-8E63-E921E74B806D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BFE02D3-AC8B-4777-B4D6-70601CD48588}"/>
              </a:ext>
            </a:extLst>
          </p:cNvPr>
          <p:cNvSpPr txBox="1"/>
          <p:nvPr/>
        </p:nvSpPr>
        <p:spPr>
          <a:xfrm>
            <a:off x="3571177" y="4863925"/>
            <a:ext cx="17508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 [hour]</a:t>
            </a:r>
            <a:endParaRPr kumimoji="1" lang="ja-JP" altLang="en-US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C84DEC-9D18-422D-A5B0-594631FE2421}"/>
              </a:ext>
            </a:extLst>
          </p:cNvPr>
          <p:cNvSpPr txBox="1"/>
          <p:nvPr/>
        </p:nvSpPr>
        <p:spPr>
          <a:xfrm rot="-5400000">
            <a:off x="-342810" y="2717017"/>
            <a:ext cx="22878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 [1,000yen]</a:t>
            </a:r>
            <a:endParaRPr kumimoji="1" lang="ja-JP" altLang="en-US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5B287DD-ACC4-47CB-BE00-C608BF4AAA9B}"/>
              </a:ext>
            </a:extLst>
          </p:cNvPr>
          <p:cNvSpPr txBox="1"/>
          <p:nvPr/>
        </p:nvSpPr>
        <p:spPr>
          <a:xfrm>
            <a:off x="2247899" y="602373"/>
            <a:ext cx="4397358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 &amp; cost relationship</a:t>
            </a:r>
          </a:p>
          <a:p>
            <a:pPr algn="ctr"/>
            <a:r>
              <a:rPr kumimoji="1" lang="en-US" altLang="ja-JP" b="1" dirty="0">
                <a:latin typeface="Verdana" panose="020B0604030504040204" pitchFamily="34" charset="0"/>
                <a:cs typeface="Verdana" panose="020B0604030504040204" pitchFamily="34" charset="0"/>
              </a:rPr>
              <a:t>(10ton cargo is assumed)</a:t>
            </a:r>
            <a:endParaRPr kumimoji="1" lang="ja-JP" altLang="en-US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4B63AA-EEE3-4611-8DB5-084A9314180E}"/>
              </a:ext>
            </a:extLst>
          </p:cNvPr>
          <p:cNvSpPr txBox="1"/>
          <p:nvPr/>
        </p:nvSpPr>
        <p:spPr>
          <a:xfrm>
            <a:off x="5394036" y="6142182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NITAS ver. 2.4</a:t>
            </a:r>
            <a:endParaRPr kumimoji="1" lang="ja-JP" altLang="en-US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009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E073B3F-B2F5-40FB-8A35-D64DB4CA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BD8-BB48-492D-8E63-E921E74B806D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98FF57-7E39-42D4-AAD6-55E1F85A412C}"/>
              </a:ext>
            </a:extLst>
          </p:cNvPr>
          <p:cNvSpPr txBox="1"/>
          <p:nvPr/>
        </p:nvSpPr>
        <p:spPr>
          <a:xfrm>
            <a:off x="323686" y="293234"/>
            <a:ext cx="4269117" cy="544764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structure:</a:t>
            </a:r>
          </a:p>
          <a:p>
            <a:endParaRPr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kumimoji="1" lang="en-US" altLang="ja-JP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sample (1 row) </a:t>
            </a:r>
          </a:p>
          <a:p>
            <a:r>
              <a:rPr kumimoji="1" lang="en-US" altLang="ja-JP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 the data is transposed</a:t>
            </a:r>
            <a:r>
              <a:rPr lang="en-US" altLang="ja-JP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US" altLang="ja-JP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easy viewing.</a:t>
            </a:r>
          </a:p>
          <a:p>
            <a:endParaRPr kumimoji="1" lang="en-US" altLang="ja-JP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ja-JP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common variables</a:t>
            </a:r>
            <a:br>
              <a:rPr lang="en-US" altLang="ja-JP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(time and cost),</a:t>
            </a:r>
            <a:br>
              <a:rPr lang="en-US" altLang="ja-JP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socioeconomic(SE)</a:t>
            </a:r>
            <a:br>
              <a:rPr lang="en-US" altLang="ja-JP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(log10(weight)).</a:t>
            </a:r>
          </a:p>
          <a:p>
            <a:endParaRPr kumimoji="1" lang="en-US" altLang="ja-JP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ja-JP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Another variable type</a:t>
            </a:r>
            <a:br>
              <a:rPr lang="en-US" altLang="ja-JP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“alternative specific”,</a:t>
            </a:r>
          </a:p>
          <a:p>
            <a:r>
              <a:rPr lang="en-US" altLang="ja-JP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this variable?</a:t>
            </a:r>
          </a:p>
          <a:p>
            <a:endParaRPr kumimoji="1" lang="en-US" altLang="ja-JP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ja-JP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“goods” is goods type,</a:t>
            </a:r>
            <a:br>
              <a:rPr lang="en-US" altLang="ja-JP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 is not used in this case.</a:t>
            </a:r>
            <a:endParaRPr kumimoji="1" lang="en-US" altLang="ja-JP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EACB172-6D7A-40ED-937C-221AE97D0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899" y="754899"/>
            <a:ext cx="2354963" cy="5618160"/>
          </a:xfrm>
          <a:prstGeom prst="rect">
            <a:avLst/>
          </a:prstGeom>
        </p:spPr>
      </p:pic>
      <p:graphicFrame>
        <p:nvGraphicFramePr>
          <p:cNvPr id="8" name="オブジェクト 7">
            <a:extLst>
              <a:ext uri="{FF2B5EF4-FFF2-40B4-BE49-F238E27FC236}">
                <a16:creationId xmlns:a16="http://schemas.microsoft.com/office/drawing/2014/main" id="{C2A6B4E2-D7FA-4679-90DA-EBDD0E5473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797985"/>
              </p:ext>
            </p:extLst>
          </p:nvPr>
        </p:nvGraphicFramePr>
        <p:xfrm>
          <a:off x="7795874" y="116673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Macro-Enabled Worksheet" showAsIcon="1" r:id="rId4" imgW="914400" imgH="771480" progId="Excel.SheetMacroEnabled.12">
                  <p:embed/>
                </p:oleObj>
              </mc:Choice>
              <mc:Fallback>
                <p:oleObj name="Macro-Enabled Worksheet" showAsIcon="1" r:id="rId4" imgW="914400" imgH="771480" progId="Excel.SheetMacroEnabled.12">
                  <p:embed/>
                  <p:pic>
                    <p:nvPicPr>
                      <p:cNvPr id="8" name="オブジェクト 7">
                        <a:extLst>
                          <a:ext uri="{FF2B5EF4-FFF2-40B4-BE49-F238E27FC236}">
                            <a16:creationId xmlns:a16="http://schemas.microsoft.com/office/drawing/2014/main" id="{C2A6B4E2-D7FA-4679-90DA-EBDD0E5473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95874" y="116673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74AB8D-7F88-4F67-9FE6-237D2EA616D6}"/>
              </a:ext>
            </a:extLst>
          </p:cNvPr>
          <p:cNvSpPr txBox="1"/>
          <p:nvPr/>
        </p:nvSpPr>
        <p:spPr>
          <a:xfrm>
            <a:off x="7720716" y="1920489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d1000.csv</a:t>
            </a:r>
            <a:endParaRPr kumimoji="1" lang="ja-JP" altLang="en-US" sz="1200" b="1" dirty="0">
              <a:solidFill>
                <a:srgbClr val="C0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53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9004521-D249-43E1-B0E9-3827BF58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BD8-BB48-492D-8E63-E921E74B806D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A803508-940D-474C-8C50-FA5B99F3E09E}"/>
              </a:ext>
            </a:extLst>
          </p:cNvPr>
          <p:cNvSpPr txBox="1"/>
          <p:nvPr/>
        </p:nvSpPr>
        <p:spPr>
          <a:xfrm>
            <a:off x="419098" y="293234"/>
            <a:ext cx="69028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Estimation of Multinomial Logit (MNL):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BFD1FCB-C332-41C0-BA1B-0EA27249B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19098" y="1200630"/>
                <a:ext cx="2750818" cy="303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𝑗𝑛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kumimoji="1" lang="en-US" altLang="ja-JP" sz="2800" dirty="0"/>
              </a:p>
              <a:p>
                <a:endParaRPr lang="en-US" altLang="ja-JP" sz="2800" dirty="0"/>
              </a:p>
              <a:p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𝑖𝑛𝑘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BFD1FCB-C332-41C0-BA1B-0EA27249B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8" y="1200630"/>
                <a:ext cx="2750818" cy="3037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CCFB39-2CB9-4031-A296-C342717496B2}"/>
              </a:ext>
            </a:extLst>
          </p:cNvPr>
          <p:cNvSpPr txBox="1"/>
          <p:nvPr/>
        </p:nvSpPr>
        <p:spPr>
          <a:xfrm>
            <a:off x="3219282" y="1215711"/>
            <a:ext cx="5646097" cy="334681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-Don’t use “</a:t>
            </a:r>
            <a:r>
              <a:rPr lang="en-US" altLang="ja-JP" sz="24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optim</a:t>
            </a:r>
            <a:r>
              <a:rPr lang="en-US" altLang="ja-JP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</a:p>
          <a:p>
            <a:pPr>
              <a:lnSpc>
                <a:spcPct val="150000"/>
              </a:lnSpc>
            </a:pPr>
            <a: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-”</a:t>
            </a:r>
            <a:r>
              <a:rPr kumimoji="1" lang="en-US" altLang="ja-JP" sz="2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maxLik</a:t>
            </a:r>
            <a: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is better</a:t>
            </a:r>
          </a:p>
          <a:p>
            <a:pPr>
              <a:lnSpc>
                <a:spcPct val="150000"/>
              </a:lnSpc>
            </a:pPr>
            <a:r>
              <a:rPr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-”with gradient function”, </a:t>
            </a:r>
          </a:p>
          <a:p>
            <a:pPr>
              <a:lnSpc>
                <a:spcPct val="150000"/>
              </a:lnSpc>
            </a:pPr>
            <a:r>
              <a:rPr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it is faster</a:t>
            </a:r>
          </a:p>
          <a:p>
            <a:pPr>
              <a:lnSpc>
                <a:spcPct val="150000"/>
              </a:lnSpc>
            </a:pPr>
            <a: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-”</a:t>
            </a:r>
            <a:r>
              <a:rPr kumimoji="1" lang="en-US" altLang="ja-JP" sz="2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rowSums</a:t>
            </a:r>
            <a:r>
              <a:rPr kumimoji="1"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is 40% faster than</a:t>
            </a:r>
            <a:br>
              <a:rPr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“apply(x,1,sum)” </a:t>
            </a:r>
            <a:r>
              <a:rPr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why ?</a:t>
            </a:r>
            <a:endParaRPr kumimoji="1" lang="en-US" altLang="ja-JP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168876-6711-47C5-88E9-DDAB4F5A5F98}"/>
              </a:ext>
            </a:extLst>
          </p:cNvPr>
          <p:cNvSpPr txBox="1"/>
          <p:nvPr/>
        </p:nvSpPr>
        <p:spPr>
          <a:xfrm>
            <a:off x="6443985" y="5774179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MNL.r</a:t>
            </a:r>
            <a:endParaRPr kumimoji="1" lang="ja-JP" altLang="en-US" sz="1200" b="1" dirty="0">
              <a:solidFill>
                <a:srgbClr val="C0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オブジェクト 4">
            <a:extLst>
              <a:ext uri="{FF2B5EF4-FFF2-40B4-BE49-F238E27FC236}">
                <a16:creationId xmlns:a16="http://schemas.microsoft.com/office/drawing/2014/main" id="{AD73B278-4E59-4ADD-98F0-53E4FEBCC6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887942"/>
              </p:ext>
            </p:extLst>
          </p:nvPr>
        </p:nvGraphicFramePr>
        <p:xfrm>
          <a:off x="6586538" y="5310188"/>
          <a:ext cx="40798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パッケージャー シェル オブジェクト" showAsIcon="1" r:id="rId4" imgW="408600" imgH="524880" progId="Package">
                  <p:embed/>
                </p:oleObj>
              </mc:Choice>
              <mc:Fallback>
                <p:oleObj name="パッケージャー シェル オブジェクト" showAsIcon="1" r:id="rId4" imgW="408600" imgH="524880" progId="Package">
                  <p:embed/>
                  <p:pic>
                    <p:nvPicPr>
                      <p:cNvPr id="5" name="オブジェクト 4">
                        <a:extLst>
                          <a:ext uri="{FF2B5EF4-FFF2-40B4-BE49-F238E27FC236}">
                            <a16:creationId xmlns:a16="http://schemas.microsoft.com/office/drawing/2014/main" id="{AD73B278-4E59-4ADD-98F0-53E4FEBCC6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86538" y="5310188"/>
                        <a:ext cx="407987" cy="52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5308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C44F75F-C32F-43FE-BAA9-D1D1A3F7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BD8-BB48-492D-8E63-E921E74B806D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6293A63-9FDC-4A87-968E-053305663299}"/>
              </a:ext>
            </a:extLst>
          </p:cNvPr>
          <p:cNvSpPr/>
          <p:nvPr/>
        </p:nvSpPr>
        <p:spPr>
          <a:xfrm>
            <a:off x="310101" y="181599"/>
            <a:ext cx="839657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214813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L(0)= -1359.237	initial log-likelihood</a:t>
            </a:r>
          </a:p>
          <a:p>
            <a:pPr defTabSz="4214813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L(*)= -1112.049	final log-likelihood </a:t>
            </a:r>
          </a:p>
          <a:p>
            <a:pPr defTabSz="4214813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rho= 0.1818578   rho-bar= 0.1745007 	log-likelihood ratio</a:t>
            </a:r>
          </a:p>
          <a:p>
            <a:pPr defTabSz="4214813"/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214813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1 , -0.017264 , -1.64 	time [hour], t-value</a:t>
            </a:r>
          </a:p>
          <a:p>
            <a:pPr defTabSz="4214813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2 , -0.01694384 , -8.19 	cost[1000yen]</a:t>
            </a:r>
          </a:p>
          <a:p>
            <a:pPr defTabSz="4214813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3 , 0.4128331 , 3.94 	log(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weight.ton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)-1.ibaraki</a:t>
            </a:r>
          </a:p>
          <a:p>
            <a:pPr defTabSz="4214813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4 , 0.0756141 , 0.65 	log(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weight.ton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)-2.tokyo</a:t>
            </a:r>
          </a:p>
          <a:p>
            <a:pPr defTabSz="4214813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5 , -0.8467355 , -8.27 	log(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weight.ton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)-3.hachinohe</a:t>
            </a:r>
          </a:p>
          <a:p>
            <a:pPr defTabSz="4214813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6 , 0.6351293 , 5.13 	log(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weight.ton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)-4.rail</a:t>
            </a:r>
          </a:p>
          <a:p>
            <a:pPr defTabSz="4214813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7 , 0.5342334 , 1.63 	intercept-2.tokyo</a:t>
            </a:r>
          </a:p>
          <a:p>
            <a:pPr defTabSz="4214813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8 , 2.652349 , 11.08 	intercept-3.hachinohe</a:t>
            </a:r>
          </a:p>
          <a:p>
            <a:pPr defTabSz="4214813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9 , -3.677233 , -7.52 	intercept-4.rail</a:t>
            </a:r>
          </a:p>
          <a:p>
            <a:pPr defTabSz="4214813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10 , 0.4521059 , 1.53 	intercept-5.seikan</a:t>
            </a:r>
          </a:p>
          <a:p>
            <a:pPr defTabSz="4214813"/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214813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Hit ratio(%):  40.575 </a:t>
            </a:r>
          </a:p>
          <a:p>
            <a:pPr defTabSz="4214813">
              <a:tabLst>
                <a:tab pos="628650" algn="r"/>
                <a:tab pos="1168400" algn="r"/>
                <a:tab pos="1701800" algn="r"/>
                <a:tab pos="2241550" algn="r"/>
                <a:tab pos="2782888" algn="r"/>
                <a:tab pos="3316288" algn="r"/>
                <a:tab pos="4127500" algn="r"/>
              </a:tabLst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		1	2	3	4	5	total</a:t>
            </a:r>
          </a:p>
          <a:p>
            <a:pPr defTabSz="4214813">
              <a:tabLst>
                <a:tab pos="628650" algn="r"/>
                <a:tab pos="1168400" algn="r"/>
                <a:tab pos="1701800" algn="r"/>
                <a:tab pos="2241550" algn="r"/>
                <a:tab pos="2782888" algn="r"/>
                <a:tab pos="3316288" algn="r"/>
                <a:tab pos="4127500" algn="r"/>
              </a:tabLst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1		122	2	72	3	1	200</a:t>
            </a:r>
          </a:p>
          <a:p>
            <a:pPr defTabSz="4214813">
              <a:tabLst>
                <a:tab pos="628650" algn="r"/>
                <a:tab pos="1168400" algn="r"/>
                <a:tab pos="1701800" algn="r"/>
                <a:tab pos="2241550" algn="r"/>
                <a:tab pos="2782888" algn="r"/>
                <a:tab pos="3316288" algn="r"/>
                <a:tab pos="4127500" algn="r"/>
              </a:tabLst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2		48	0	52	0	0	100</a:t>
            </a:r>
          </a:p>
          <a:p>
            <a:pPr defTabSz="4214813">
              <a:tabLst>
                <a:tab pos="628650" algn="r"/>
                <a:tab pos="1168400" algn="r"/>
                <a:tab pos="1701800" algn="r"/>
                <a:tab pos="2241550" algn="r"/>
                <a:tab pos="2782888" algn="r"/>
                <a:tab pos="3316288" algn="r"/>
                <a:tab pos="4127500" algn="r"/>
              </a:tabLst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3		26	3	463	0	8	500</a:t>
            </a:r>
          </a:p>
          <a:p>
            <a:pPr defTabSz="4214813">
              <a:tabLst>
                <a:tab pos="628650" algn="r"/>
                <a:tab pos="1168400" algn="r"/>
                <a:tab pos="1701800" algn="r"/>
                <a:tab pos="2241550" algn="r"/>
                <a:tab pos="2782888" algn="r"/>
                <a:tab pos="3316288" algn="r"/>
                <a:tab pos="4127500" algn="r"/>
              </a:tabLst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4		70	0	26	4	0	100</a:t>
            </a:r>
          </a:p>
          <a:p>
            <a:pPr defTabSz="4214813">
              <a:tabLst>
                <a:tab pos="628650" algn="r"/>
                <a:tab pos="1168400" algn="r"/>
                <a:tab pos="1701800" algn="r"/>
                <a:tab pos="2241550" algn="r"/>
                <a:tab pos="2782888" algn="r"/>
                <a:tab pos="3316288" algn="r"/>
                <a:tab pos="4127500" algn="r"/>
              </a:tabLst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5		19	0	42	5	34	100</a:t>
            </a:r>
          </a:p>
          <a:p>
            <a:pPr defTabSz="4214813">
              <a:tabLst>
                <a:tab pos="628650" algn="r"/>
                <a:tab pos="1168400" algn="r"/>
                <a:tab pos="1701800" algn="r"/>
                <a:tab pos="2241550" algn="r"/>
                <a:tab pos="2782888" algn="r"/>
                <a:tab pos="3316288" algn="r"/>
                <a:tab pos="4127500" algn="r"/>
              </a:tabLst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Total		285	5	655	12	43	1000</a:t>
            </a:r>
          </a:p>
        </p:txBody>
      </p:sp>
    </p:spTree>
    <p:extLst>
      <p:ext uri="{BB962C8B-B14F-4D97-AF65-F5344CB8AC3E}">
        <p14:creationId xmlns:p14="http://schemas.microsoft.com/office/powerpoint/2010/main" val="254758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D41F759-E299-4B1C-BEAD-7914678E5825}"/>
                  </a:ext>
                </a:extLst>
              </p:cNvPr>
              <p:cNvSpPr txBox="1"/>
              <p:nvPr/>
            </p:nvSpPr>
            <p:spPr>
              <a:xfrm>
                <a:off x="219153" y="218836"/>
                <a:ext cx="6630982" cy="5459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Binary </a:t>
                </a:r>
                <a:r>
                  <a:rPr kumimoji="1" lang="en-US" altLang="ja-JP" sz="2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Probit</a:t>
                </a:r>
                <a:r>
                  <a:rPr kumimoji="1" lang="en-US" altLang="ja-JP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Model:</a:t>
                </a:r>
              </a:p>
              <a:p>
                <a:endParaRPr kumimoji="1" lang="en-US" altLang="ja-JP" i="1" dirty="0">
                  <a:latin typeface="Cambria Math" panose="02040503050406030204" pitchFamily="18" charset="0"/>
                </a:endParaRPr>
              </a:p>
              <a:p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It’s easy to understand Binary </a:t>
                </a:r>
                <a:r>
                  <a:rPr kumimoji="1" lang="en-US" altLang="ja-JP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Probit</a:t>
                </a:r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 model as regression style.</a:t>
                </a:r>
              </a:p>
              <a:p>
                <a:endPara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𝒀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kumimoji="1" lang="ja-JP" alt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𝜷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kumimoji="1" lang="ja-JP" alt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𝜺</m:t>
                      </m:r>
                    </m:oMath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𝒀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:</m:t>
                                </m:r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 </m:t>
                                </m:r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𝑖𝑓</m:t>
                                </m:r>
                                <m:sSup>
                                  <m:sSup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1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 </m:t>
                                    </m:r>
                                    <m:r>
                                      <a:rPr kumimoji="1" lang="en-US" altLang="ja-JP" b="1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0: 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:  −</m:t>
                                </m:r>
                                <m:r>
                                  <a:rPr kumimoji="1" lang="ja-JP" altLang="en-US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𝜺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kumimoji="1" lang="en-US" altLang="ja-JP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ja-JP" altLang="en-US" b="1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𝜷</m:t>
                                    </m:r>
                                  </m:e>
                                  <m:sup>
                                    <m:r>
                                      <a:rPr kumimoji="1" lang="en-US" altLang="ja-JP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kumimoji="1" lang="en-US" altLang="ja-JP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𝑿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0: 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𝒀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e>
                      </m:d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kumimoji="1" lang="ja-JP" alt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𝜺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𝜺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&gt;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kumimoji="1" lang="ja-JP" alt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𝜺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l-GR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Φ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l-GR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kumimoji="1" lang="en-US" altLang="ja-JP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kumimoji="1" lang="en-US" altLang="ja-JP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Parameter estimation by maximum log-likelihood is as follows.</a:t>
                </a:r>
              </a:p>
              <a:p>
                <a:endParaRPr kumimoji="1" lang="en-US" altLang="ja-JP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ja-JP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𝜷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l-GR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l-GR" altLang="ja-JP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ja-JP" b="1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ja-JP" altLang="en-US" b="1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𝜷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ja-JP" b="1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kumimoji="1" lang="en-US" altLang="ja-JP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l-GR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l-GR" altLang="ja-JP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ja-JP" b="1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ja-JP" altLang="en-US" b="1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𝜷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ja-JP" b="1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1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br>
                  <a:rPr kumimoji="1" lang="en-US" altLang="ja-JP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</a:br>
                <a:endPara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D41F759-E299-4B1C-BEAD-7914678E5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53" y="218836"/>
                <a:ext cx="6630982" cy="5459380"/>
              </a:xfrm>
              <a:prstGeom prst="rect">
                <a:avLst/>
              </a:prstGeom>
              <a:blipFill>
                <a:blip r:embed="rId2"/>
                <a:stretch>
                  <a:fillRect l="-1471" t="-7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96ED01-38BB-4FC8-851C-F022C3CDF6F6}"/>
              </a:ext>
            </a:extLst>
          </p:cNvPr>
          <p:cNvSpPr txBox="1"/>
          <p:nvPr/>
        </p:nvSpPr>
        <p:spPr>
          <a:xfrm>
            <a:off x="3062377" y="2878739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by symmetry of the normal distribution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89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81317" y="564776"/>
            <a:ext cx="795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Parameter estimation code for Logit &amp; Binary </a:t>
            </a:r>
            <a:r>
              <a:rPr kumimoji="1" lang="en-US" altLang="ja-JP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Probit</a:t>
            </a:r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 model by R</a:t>
            </a:r>
            <a:endParaRPr kumimoji="1" lang="ja-JP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1317" y="1272988"/>
            <a:ext cx="72972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Data for models:  “</a:t>
            </a:r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IZAKAYA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happy hour set choice data”</a:t>
            </a:r>
          </a:p>
          <a:p>
            <a:pPr marL="358775" indent="-269875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- There are 36 questionnaire sheets, all combination of values are different based on “design of experiments method” (TAGUCHI-method). </a:t>
            </a:r>
          </a:p>
          <a:p>
            <a:pPr marL="358775" indent="-269875"/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8775" indent="-269875"/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8775" indent="-269875"/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Revealed Preference (RP)</a:t>
            </a:r>
            <a:b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</a:p>
          <a:p>
            <a:pPr marL="358775" indent="-269875"/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Stated Preference (SP)</a:t>
            </a:r>
          </a:p>
          <a:p>
            <a:pPr marL="358775" indent="-269875"/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4132729" y="2698376"/>
            <a:ext cx="4733365" cy="3747248"/>
            <a:chOff x="4132729" y="2698376"/>
            <a:chExt cx="4733365" cy="3747248"/>
          </a:xfrm>
        </p:grpSpPr>
        <p:sp>
          <p:nvSpPr>
            <p:cNvPr id="6" name="正方形/長方形 5"/>
            <p:cNvSpPr/>
            <p:nvPr/>
          </p:nvSpPr>
          <p:spPr>
            <a:xfrm>
              <a:off x="4132729" y="2698376"/>
              <a:ext cx="4733365" cy="374724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Q1. After finishing your work, you go to favorite bar. You find the following “happy hour set”. Which one do you prefer ?</a:t>
              </a:r>
            </a:p>
            <a:p>
              <a:pPr algn="ctr"/>
              <a:endParaRPr lang="en-US" altLang="ja-JP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ja-JP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ja-JP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ja-JP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ja-JP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ja-JP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ja-JP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Q2. Do you like alcohol drinking ? </a:t>
              </a:r>
            </a:p>
            <a:p>
              <a:pPr algn="ctr"/>
              <a:r>
                <a:rPr kumimoji="1" lang="en-US" altLang="ja-JP" dirty="0"/>
                <a:t>1. Yes           2. No</a:t>
              </a:r>
              <a:endParaRPr kumimoji="1" lang="ja-JP" altLang="en-US" dirty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4231341" y="3989291"/>
              <a:ext cx="2187389" cy="132677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Set-A</a:t>
              </a:r>
            </a:p>
            <a:p>
              <a:pPr algn="ctr"/>
              <a:r>
                <a:rPr lang="en-US" altLang="ja-JP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Beer 1 glass</a:t>
              </a:r>
            </a:p>
            <a:p>
              <a:pPr algn="ctr"/>
              <a:r>
                <a:rPr kumimoji="1" lang="en-US" altLang="ja-JP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Yakitori 2 pieces</a:t>
              </a:r>
            </a:p>
            <a:p>
              <a:pPr algn="ctr"/>
              <a:r>
                <a:rPr lang="en-US" altLang="ja-JP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Price 300 yen</a:t>
              </a:r>
              <a:endParaRPr kumimoji="1" lang="ja-JP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6548717" y="3989291"/>
              <a:ext cx="2187389" cy="132677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Set-B</a:t>
              </a:r>
            </a:p>
            <a:p>
              <a:pPr algn="ctr"/>
              <a:r>
                <a:rPr lang="en-US" altLang="ja-JP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Beer 2 glasses</a:t>
              </a:r>
            </a:p>
            <a:p>
              <a:pPr algn="ctr"/>
              <a:r>
                <a:rPr kumimoji="1" lang="en-US" altLang="ja-JP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Yakitori 4 pieces</a:t>
              </a:r>
            </a:p>
            <a:p>
              <a:pPr algn="ctr"/>
              <a:r>
                <a:rPr lang="en-US" altLang="ja-JP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Price 700 yen</a:t>
              </a:r>
              <a:endParaRPr kumimoji="1" lang="ja-JP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9D88-F867-4223-812B-DDE0813D7CE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23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64777" y="1382100"/>
            <a:ext cx="33438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0,1,1,2,2,6,300,300,0,1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1,0,2,3,2,2,500,700,1,0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0,1,1,3,2,4,300,300,0,1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1,0,1,3,6,2,700,700,0,1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0,1,2,2,4,6,700,300,1,0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0,1,1,3,4,2,500,700,1,0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0,1,2,3,4,4,700,300,1,0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0,1,2,3,4,2,700,700,1,0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1,0,1,2,2,4,300,700,1,0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0,1,2,2,2,6,500,300,1,0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1,0,1,1,2,6,300,700,1,0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0,1,2,3,2,4,500,300,1,0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0,1,1,3,4,4,500,300,1,0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0,1,1,3,6,4,700,300,0,1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1,0,1,3,2,2,300,700,0,1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1,0,2,2,2,4,500,700,0,1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0,1,1,3,4,6,500,500,0,1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0,1,1,2,4,6,500,300,0,1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1317" y="564776"/>
            <a:ext cx="7512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Students’ answers at the class in 2008 was as follows (CSV file).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688543" y="1382100"/>
            <a:ext cx="34047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1,0,1,1,4,6,500,700,0,1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1,0,1,2,6,2,700,500,0,1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0,1,2,3,2,6,500,500,0,1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1,0,1,2,4,2,500,500,0,1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1,0,2,3,6,4,300,300,0,1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0,1,3,3,2,6,700,500,0,1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0,1,1,2,6,6,700,300,1,0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0,1,2,3,4,6,700,500,1,0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1,0,3,3,4,6,300,500,1,0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1,0,1,2,2,2,300,500,0,1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1,0,1,3,2,6,300,500,0,1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1,0,2,3,6,2,300,700,0,1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1,0,2,3,6,6,300,500,0,1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0,1,3,3,2,4,700,300,0,1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1,0,1,2,4,4,500,700,0,1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0,1,1,1,2,4,300,500,0,1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0,1,1,3,6,6,700,500,0,1</a:t>
            </a:r>
          </a:p>
          <a:p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1,0,1,2,6,4,700,700,0,1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9D88-F867-4223-812B-DDE0813D7CE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8260" y="218799"/>
            <a:ext cx="885712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rm(list=ls())</a:t>
            </a:r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maxLik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ja-JP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setwd("c:/usr/doc/dropbox/daigakuin/beer/")</a:t>
            </a:r>
          </a:p>
          <a:p>
            <a:r>
              <a:rPr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&lt;-read.csv("beer2008.csv",header=F)</a:t>
            </a:r>
          </a:p>
          <a:p>
            <a:r>
              <a:rPr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ns &lt;- nrow(data)  ## ns is number of samples</a:t>
            </a:r>
          </a:p>
          <a:p>
            <a:r>
              <a:rPr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n.alt &lt;- 2   ## number of alternatives</a:t>
            </a:r>
          </a:p>
          <a:p>
            <a:r>
              <a:rPr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n.var &lt;- 4   ## number of parameters</a:t>
            </a:r>
          </a:p>
          <a:p>
            <a:r>
              <a:rPr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b0 &lt;- rep(0,n.var)  ## set initial parameters</a:t>
            </a:r>
          </a:p>
          <a:p>
            <a:r>
              <a:rPr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array(0,c(ns,n.alt,n.var))  ## make independent</a:t>
            </a:r>
            <a:b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 matrix</a:t>
            </a:r>
          </a:p>
          <a:p>
            <a:r>
              <a:rPr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 &lt;- array(0,c(ns,n.alt))  ## make choice result matrix</a:t>
            </a:r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set matrix of variables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x[,1,1] &lt;- data[,3]; x[,2,1] &lt;- data[,4]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x[,1,2] &lt;- data[,5]; x[,2,2] &lt;- data[,6]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x[,1,3] &lt;- data[,7]; x[,2,3] &lt;- data[,8]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x[,1,4] &lt;- 1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y &lt;- data[,1:2]</a:t>
            </a:r>
            <a:endParaRPr lang="ja-JP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9D88-F867-4223-812B-DDE0813D7CE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8C20CB7-6B4F-4CFE-8142-8757ECAFBC5B}"/>
              </a:ext>
            </a:extLst>
          </p:cNvPr>
          <p:cNvSpPr txBox="1"/>
          <p:nvPr/>
        </p:nvSpPr>
        <p:spPr>
          <a:xfrm>
            <a:off x="6340759" y="21879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 code: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Logit_maxLik.r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6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51012" y="0"/>
            <a:ext cx="871369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Log-Likelihood function of Logit Model</a:t>
            </a:r>
          </a:p>
          <a:p>
            <a:r>
              <a:rPr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logit &lt;- function(b) {</a:t>
            </a:r>
          </a:p>
          <a:p>
            <a:r>
              <a:rPr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u &lt;- matrix(0, nr=ns, nc=n.alt) ## utility function</a:t>
            </a:r>
          </a:p>
          <a:p>
            <a:r>
              <a:rPr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 &lt;- matrix(0, nr=ns, nc=n.alt) ## probability</a:t>
            </a:r>
          </a:p>
          <a:p>
            <a:r>
              <a:rPr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for(i in 1:n.alt) u[,i] &lt;- exp(x[,i,] %*% b)</a:t>
            </a:r>
          </a:p>
          <a:p>
            <a:r>
              <a:rPr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for(i in 1:n.alt) p[,i] &lt;- u[,i]/rowSums(u)</a:t>
            </a:r>
          </a:p>
          <a:p>
            <a:r>
              <a:rPr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 &lt;- p*y; prb &lt;- rowSums(a)</a:t>
            </a:r>
          </a:p>
          <a:p>
            <a:r>
              <a:rPr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LL &lt;- sum(log(prb))</a:t>
            </a:r>
          </a:p>
          <a:p>
            <a:r>
              <a:rPr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return(LL)</a:t>
            </a:r>
          </a:p>
          <a:p>
            <a:r>
              <a:rPr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Log-Likelihood function of 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BinaryProbit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Model</a:t>
            </a:r>
          </a:p>
          <a:p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probit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function(b) {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u &lt;- matrix(0, nr=ns, 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n.alt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 &lt;- matrix(0, nr=ns, 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n.alt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1:n.alt) u[,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&lt;- x[,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,] %*% b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p[,1] &lt;- 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pnorm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((u[,1]-u[,2]), mean=0, 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p[,2] &lt;- 1-p[,1]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 &lt;- p*y; 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prb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rowSums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LL &lt;- sum(log(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prb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return(LL)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9D88-F867-4223-812B-DDE0813D7CE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37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43435" y="352869"/>
            <a:ext cx="889298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Maximization of Log-Likelihood by “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maxLik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res &lt;- 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maxLik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logit,start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=rep(0,n.var))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 res &lt;- 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maxLik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probit,start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=rep(0,n.var))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estimated parameter &amp; Hessian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b &lt;- 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res$estimate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hhh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res$hessian</a:t>
            </a:r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estimating t-value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tval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b/sqrt(-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(solve(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hhh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Initial Log-likelihood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L0 &lt;- ns*log(1/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n.alt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Final Log-Likelihood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LL &lt;- 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res$maximum</a:t>
            </a:r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Goodness of Fit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rho-square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print((L0-LL)/L0)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 rho-square adjusted by degree of freedom</a:t>
            </a: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print((L0-(LL-length(b)))/L0)</a:t>
            </a:r>
          </a:p>
          <a:p>
            <a:endParaRPr lang="en-US" altLang="ja-JP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print(b); print(</a:t>
            </a:r>
            <a:r>
              <a:rPr lang="en-US" altLang="ja-JP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tval</a:t>
            </a:r>
            <a:r>
              <a:rPr lang="en-US" altLang="ja-JP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9D88-F867-4223-812B-DDE0813D7CE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86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37882" y="466164"/>
            <a:ext cx="7859203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The estimated parameters by Logit model:</a:t>
            </a:r>
          </a:p>
          <a:p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rho: 0.5718,    rho-bar: 0.4115</a:t>
            </a: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parameters:</a:t>
            </a: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   0.717   0.573   -0.0109   0.632</a:t>
            </a: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t-values:</a:t>
            </a: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   0.827   2.34     -2.87       0.567</a:t>
            </a:r>
          </a:p>
          <a:p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ja-JP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altLang="ja-JP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-A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= 0.717Beer</a:t>
            </a:r>
            <a:r>
              <a:rPr lang="en-US" altLang="ja-JP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set-A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+0.573YAKITORI</a:t>
            </a:r>
            <a:r>
              <a:rPr lang="en-US" altLang="ja-JP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set-A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-0.0109price</a:t>
            </a:r>
            <a:r>
              <a:rPr lang="en-US" altLang="ja-JP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set-A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+0.632</a:t>
            </a: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ja-JP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altLang="ja-JP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-B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= 0.717Beer</a:t>
            </a:r>
            <a:r>
              <a:rPr lang="en-US" altLang="ja-JP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set-B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+0.573YAKITORI</a:t>
            </a:r>
            <a:r>
              <a:rPr lang="en-US" altLang="ja-JP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set-B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-0.0109price</a:t>
            </a:r>
            <a:r>
              <a:rPr lang="en-US" altLang="ja-JP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set-B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The estimated parameters by 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Probit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model:</a:t>
            </a:r>
          </a:p>
          <a:p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rho: 0.5768,     rho-bar: 0.4165</a:t>
            </a: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parameters:</a:t>
            </a: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   0.506   0.333   -0.00625   0.442</a:t>
            </a: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t-values:</a:t>
            </a: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   1.13     2.51     -3.28         0.742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D9D88-F867-4223-812B-DDE0813D7CE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30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171DCA6-30B3-4E2F-9C15-850DD38E80F6}"/>
                  </a:ext>
                </a:extLst>
              </p:cNvPr>
              <p:cNvSpPr txBox="1"/>
              <p:nvPr/>
            </p:nvSpPr>
            <p:spPr>
              <a:xfrm>
                <a:off x="537882" y="466164"/>
                <a:ext cx="8286078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altLang="ja-JP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altLang="ja-JP" sz="20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set</a:t>
                </a:r>
                <a:r>
                  <a:rPr lang="en-US" altLang="ja-JP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-A</a:t>
                </a:r>
                <a:r>
                  <a:rPr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= 0.717Beer</a:t>
                </a:r>
                <a:r>
                  <a:rPr lang="en-US" altLang="ja-JP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set-A</a:t>
                </a:r>
                <a:r>
                  <a:rPr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+0.573YAKITORI</a:t>
                </a:r>
                <a:r>
                  <a:rPr lang="en-US" altLang="ja-JP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set-A</a:t>
                </a:r>
                <a:r>
                  <a:rPr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-0.0109price</a:t>
                </a:r>
                <a:r>
                  <a:rPr lang="en-US" altLang="ja-JP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set-A</a:t>
                </a:r>
                <a:r>
                  <a:rPr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+0.632</a:t>
                </a:r>
              </a:p>
              <a:p>
                <a:r>
                  <a:rPr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altLang="ja-JP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altLang="ja-JP" sz="20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set</a:t>
                </a:r>
                <a:r>
                  <a:rPr lang="en-US" altLang="ja-JP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-B</a:t>
                </a:r>
                <a:r>
                  <a:rPr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= 0.717Beer</a:t>
                </a:r>
                <a:r>
                  <a:rPr lang="en-US" altLang="ja-JP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set-B</a:t>
                </a:r>
                <a:r>
                  <a:rPr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+0.573YAKITORI</a:t>
                </a:r>
                <a:r>
                  <a:rPr lang="en-US" altLang="ja-JP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set-B</a:t>
                </a:r>
                <a:r>
                  <a:rPr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-0.0109price</a:t>
                </a:r>
                <a:r>
                  <a:rPr lang="en-US" altLang="ja-JP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set-B</a:t>
                </a:r>
                <a:r>
                  <a:rPr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kumimoji="1" lang="en-US" altLang="ja-JP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By using this result, we can evaluate the relative value among two variables.</a:t>
                </a:r>
              </a:p>
              <a:p>
                <a:endParaRPr kumimoji="1" lang="en-US" altLang="ja-JP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0.717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𝐵𝑒𝑒𝑟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+0.573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𝑌𝐴𝐾𝐼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0.717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𝐵𝑒𝑒𝑟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+∆</m:t>
                          </m:r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+0.573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𝑌𝐴𝐾𝐼</m:t>
                      </m:r>
                    </m:oMath>
                  </m:oMathPara>
                </a14:m>
                <a:endParaRPr kumimoji="1" lang="en-US" altLang="ja-JP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kumimoji="1" lang="en-US" altLang="ja-JP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equation means “Beer </a:t>
                </a:r>
                <a14:m>
                  <m:oMath xmlns:m="http://schemas.openxmlformats.org/officeDocument/2006/math">
                    <m:r>
                      <a:rPr kumimoji="1" lang="en-US" altLang="ja-JP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” is equivalent to “one YAKITORI”. From the above equation, we can calibrate </a:t>
                </a:r>
                <a14:m>
                  <m:oMath xmlns:m="http://schemas.openxmlformats.org/officeDocument/2006/math">
                    <m:r>
                      <a:rPr kumimoji="1" lang="en-US" altLang="ja-JP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type m:val="lin"/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0.573</m:t>
                        </m:r>
                      </m:num>
                      <m:den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0.717</m:t>
                        </m:r>
                      </m:den>
                    </m:f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=0.8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so one YAKITORI equals 0.8 Beer.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0.717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𝐵𝑒𝑒𝑟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−0.0109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𝑝𝑟𝑖𝑐𝑒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+∆</m:t>
                          </m:r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=0.717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𝐵𝑒𝑒𝑟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−0.0109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𝑝𝑟𝑖𝑐𝑒</m:t>
                      </m:r>
                    </m:oMath>
                  </m:oMathPara>
                </a14:m>
                <a:endParaRPr kumimoji="1" lang="en-US" altLang="ja-JP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∆=</m:t>
                    </m:r>
                    <m:f>
                      <m:fPr>
                        <m:type m:val="lin"/>
                        <m:ctrlPr>
                          <a:rPr kumimoji="1"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0.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717</m:t>
                        </m:r>
                      </m:num>
                      <m:den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−0.0109</m:t>
                        </m:r>
                      </m:den>
                    </m:f>
                    <m:r>
                      <a:rPr kumimoji="1"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−66</m:t>
                    </m:r>
                  </m:oMath>
                </a14:m>
                <a:endParaRPr kumimoji="1" lang="en-US" altLang="ja-JP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à"/>
                </a:pPr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one Beer’s monetary value is 66 [yen/Beer]</a:t>
                </a:r>
              </a:p>
              <a:p>
                <a:endParaRPr kumimoji="1" lang="en-US" altLang="ja-JP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V = - 0.04time[min.] - 0.0015cost[yen]</a:t>
                </a:r>
              </a:p>
              <a:p>
                <a:pPr marL="342900" indent="-342900"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altLang="ja-JP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−0.04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𝑡𝑖𝑚𝑒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−0.0015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𝑐𝑜𝑠𝑡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=−0.04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𝑡𝑖𝑚𝑒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−0.0015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𝑐𝑜𝑠𝑡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ja-JP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∆</m:t>
                        </m:r>
                      </m:e>
                    </m:d>
                  </m:oMath>
                </a14:m>
                <a:endParaRPr kumimoji="1" lang="en-US" altLang="ja-JP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∆=</m:t>
                    </m:r>
                    <m:f>
                      <m:fPr>
                        <m:type m:val="lin"/>
                        <m:ctrlPr>
                          <a:rPr kumimoji="1"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−0.04</m:t>
                        </m:r>
                      </m:num>
                      <m:den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−0.0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015</m:t>
                        </m:r>
                      </m:den>
                    </m:f>
                    <m:r>
                      <a:rPr kumimoji="1"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27</m:t>
                    </m:r>
                  </m:oMath>
                </a14:m>
                <a:r>
                  <a:rPr kumimoji="1" lang="en-US" altLang="ja-JP" sz="20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[yen/min.]</a:t>
                </a:r>
              </a:p>
              <a:p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called </a:t>
                </a:r>
                <a:r>
                  <a:rPr kumimoji="1" lang="en-US" altLang="ja-JP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“Value of Time” (VOT)</a:t>
                </a:r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kumimoji="1" lang="en-US" altLang="ja-JP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Very important </a:t>
                </a:r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value for transportation planning, especially evaluating “Benefit”.</a:t>
                </a: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171DCA6-30B3-4E2F-9C15-850DD38E8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82" y="466164"/>
                <a:ext cx="8286078" cy="6247864"/>
              </a:xfrm>
              <a:prstGeom prst="rect">
                <a:avLst/>
              </a:prstGeom>
              <a:blipFill>
                <a:blip r:embed="rId2"/>
                <a:stretch>
                  <a:fillRect l="-735" t="-390" b="-9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99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796</TotalTime>
  <Words>1317</Words>
  <Application>Microsoft Office PowerPoint</Application>
  <PresentationFormat>画面に合わせる (4:3)</PresentationFormat>
  <Paragraphs>304</Paragraphs>
  <Slides>18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30" baseType="lpstr">
      <vt:lpstr>HG創英角ｺﾞｼｯｸUB</vt:lpstr>
      <vt:lpstr>游ゴシック</vt:lpstr>
      <vt:lpstr>Arial</vt:lpstr>
      <vt:lpstr>Calibri</vt:lpstr>
      <vt:lpstr>Calibri Light</vt:lpstr>
      <vt:lpstr>Cambria Math</vt:lpstr>
      <vt:lpstr>Courier New</vt:lpstr>
      <vt:lpstr>Verdana</vt:lpstr>
      <vt:lpstr>Wingdings</vt:lpstr>
      <vt:lpstr>Office テーマ</vt:lpstr>
      <vt:lpstr>Microsoft Excel マクロ有効ワークシート</vt:lpstr>
      <vt:lpstr>パッケージ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兵藤 哲朗</dc:creator>
  <cp:lastModifiedBy>兵藤 哲朗</cp:lastModifiedBy>
  <cp:revision>103</cp:revision>
  <dcterms:created xsi:type="dcterms:W3CDTF">2018-05-15T08:06:36Z</dcterms:created>
  <dcterms:modified xsi:type="dcterms:W3CDTF">2020-06-10T08:53:50Z</dcterms:modified>
</cp:coreProperties>
</file>