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0" r:id="rId4"/>
    <p:sldId id="305" r:id="rId5"/>
    <p:sldId id="308" r:id="rId6"/>
    <p:sldId id="306" r:id="rId7"/>
    <p:sldId id="307" r:id="rId8"/>
    <p:sldId id="312" r:id="rId9"/>
    <p:sldId id="311" r:id="rId10"/>
    <p:sldId id="290" r:id="rId11"/>
    <p:sldId id="266" r:id="rId12"/>
    <p:sldId id="271" r:id="rId13"/>
    <p:sldId id="272" r:id="rId14"/>
    <p:sldId id="31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/>
    <p:restoredTop sz="50067"/>
  </p:normalViewPr>
  <p:slideViewPr>
    <p:cSldViewPr snapToGrid="0" snapToObjects="1">
      <p:cViewPr varScale="1">
        <p:scale>
          <a:sx n="62" d="100"/>
          <a:sy n="62" d="100"/>
        </p:scale>
        <p:origin x="3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5193442-45D1-C445-BC4F-3BB93C5F5749}" type="datetimeFigureOut">
              <a:rPr lang="en-US" altLang="en-US"/>
              <a:pPr/>
              <a:t>3/14/17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ED74095-46EF-234A-AD6D-DFE91A7AC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64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089DD57-2C64-FA45-881F-5A8238765674}" type="datetimeFigureOut">
              <a:rPr lang="en-US" altLang="en-US"/>
              <a:pPr/>
              <a:t>3/14/17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37B7D09-C36C-F84B-90F5-4541355D5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21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4648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716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AD1F8B24-03EE-6E47-86C6-489240E1FBEC}" type="slidenum">
              <a:rPr lang="en-US" altLang="en-US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5872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1846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9120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7444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11571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0023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03FB305B-D950-C741-A6BC-BA5F1F6BE66B}" type="slidenum">
              <a:rPr lang="en-US" altLang="en-US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171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689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305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979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7" name="Picture 11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636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7" name="Picture 10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52545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C6EBCC72-C78F-AB4E-8146-0D48BA5600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AE396CE0-13BE-CB47-8605-68769EB9B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PowerPoint Guidelines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Stanford University Communications</a:t>
            </a:r>
          </a:p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Version </a:t>
            </a:r>
            <a:r>
              <a:rPr lang="en-US" dirty="0" smtClean="0"/>
              <a:t>6, </a:t>
            </a:r>
            <a:r>
              <a:rPr lang="en-US" dirty="0"/>
              <a:t>issued </a:t>
            </a:r>
            <a:r>
              <a:rPr lang="en-US" dirty="0" smtClean="0"/>
              <a:t>5/14/14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+mn-ea"/>
                <a:cs typeface="+mn-cs"/>
              </a:rPr>
              <a:t>pre-set templates &amp; usage tips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/>
          <p:cNvSpPr txBox="1"/>
          <p:nvPr/>
        </p:nvSpPr>
        <p:spPr>
          <a:xfrm>
            <a:off x="2222500" y="2586038"/>
            <a:ext cx="1143000" cy="23018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Background 1</a:t>
            </a: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336800" y="155575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sp>
        <p:nvSpPr>
          <p:cNvPr id="20483" name="TextBox 117"/>
          <p:cNvSpPr txBox="1">
            <a:spLocks noChangeArrowheads="1"/>
          </p:cNvSpPr>
          <p:nvPr/>
        </p:nvSpPr>
        <p:spPr bwMode="auto">
          <a:xfrm>
            <a:off x="4010025" y="4197350"/>
            <a:ext cx="1143000" cy="2301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FFFFFF"/>
                </a:solidFill>
                <a:latin typeface="Arial" charset="0"/>
              </a:rPr>
              <a:t>Accent 2</a:t>
            </a:r>
          </a:p>
        </p:txBody>
      </p:sp>
      <p:sp>
        <p:nvSpPr>
          <p:cNvPr id="119" name="Oval 118"/>
          <p:cNvSpPr/>
          <p:nvPr/>
        </p:nvSpPr>
        <p:spPr>
          <a:xfrm>
            <a:off x="4124325" y="316706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29225" y="4197350"/>
            <a:ext cx="1143000" cy="2301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+mn-ea"/>
              </a:rPr>
              <a:t>Accent 3</a:t>
            </a:r>
          </a:p>
        </p:txBody>
      </p:sp>
      <p:sp>
        <p:nvSpPr>
          <p:cNvPr id="117" name="Oval 116"/>
          <p:cNvSpPr/>
          <p:nvPr/>
        </p:nvSpPr>
        <p:spPr>
          <a:xfrm>
            <a:off x="5343525" y="3167063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87" name="TextBox 109"/>
          <p:cNvSpPr txBox="1">
            <a:spLocks noChangeArrowheads="1"/>
          </p:cNvSpPr>
          <p:nvPr/>
        </p:nvSpPr>
        <p:spPr bwMode="auto">
          <a:xfrm>
            <a:off x="2790825" y="4197350"/>
            <a:ext cx="1143000" cy="230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FFFFFF"/>
                </a:solidFill>
                <a:latin typeface="Arial" charset="0"/>
              </a:rPr>
              <a:t>Accent 1</a:t>
            </a:r>
          </a:p>
        </p:txBody>
      </p:sp>
      <p:sp>
        <p:nvSpPr>
          <p:cNvPr id="111" name="Oval 110"/>
          <p:cNvSpPr/>
          <p:nvPr/>
        </p:nvSpPr>
        <p:spPr>
          <a:xfrm>
            <a:off x="2905125" y="316706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89" name="TextBox 139"/>
          <p:cNvSpPr txBox="1">
            <a:spLocks noChangeArrowheads="1"/>
          </p:cNvSpPr>
          <p:nvPr/>
        </p:nvSpPr>
        <p:spPr bwMode="auto">
          <a:xfrm>
            <a:off x="4657725" y="2595563"/>
            <a:ext cx="1143000" cy="230187"/>
          </a:xfrm>
          <a:prstGeom prst="rect">
            <a:avLst/>
          </a:prstGeom>
          <a:solidFill>
            <a:srgbClr val="A40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FFFFFF"/>
                </a:solidFill>
                <a:latin typeface="Arial" charset="0"/>
              </a:rPr>
              <a:t>Background 2</a:t>
            </a:r>
          </a:p>
        </p:txBody>
      </p:sp>
      <p:sp>
        <p:nvSpPr>
          <p:cNvPr id="141" name="Oval 140"/>
          <p:cNvSpPr/>
          <p:nvPr/>
        </p:nvSpPr>
        <p:spPr>
          <a:xfrm>
            <a:off x="4772025" y="1563688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sp>
        <p:nvSpPr>
          <p:cNvPr id="20491" name="TextBox 137"/>
          <p:cNvSpPr txBox="1">
            <a:spLocks noChangeArrowheads="1"/>
          </p:cNvSpPr>
          <p:nvPr/>
        </p:nvSpPr>
        <p:spPr bwMode="auto">
          <a:xfrm>
            <a:off x="5870575" y="2595563"/>
            <a:ext cx="1143000" cy="23018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>
                <a:latin typeface="Arial" charset="0"/>
              </a:rPr>
              <a:t>Text 2</a:t>
            </a:r>
          </a:p>
        </p:txBody>
      </p:sp>
      <p:sp>
        <p:nvSpPr>
          <p:cNvPr id="139" name="Oval 138"/>
          <p:cNvSpPr/>
          <p:nvPr/>
        </p:nvSpPr>
        <p:spPr>
          <a:xfrm>
            <a:off x="5984875" y="1563688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20493" name="TextBox 135"/>
          <p:cNvSpPr txBox="1">
            <a:spLocks noChangeArrowheads="1"/>
          </p:cNvSpPr>
          <p:nvPr/>
        </p:nvSpPr>
        <p:spPr bwMode="auto">
          <a:xfrm>
            <a:off x="3438525" y="2595563"/>
            <a:ext cx="1143000" cy="230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chemeClr val="bg1"/>
                </a:solidFill>
                <a:latin typeface="Arial" charset="0"/>
              </a:rPr>
              <a:t>Text 1</a:t>
            </a:r>
          </a:p>
        </p:txBody>
      </p:sp>
      <p:sp>
        <p:nvSpPr>
          <p:cNvPr id="137" name="Oval 136"/>
          <p:cNvSpPr/>
          <p:nvPr/>
        </p:nvSpPr>
        <p:spPr>
          <a:xfrm>
            <a:off x="3552825" y="1563688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95" name="Title 64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Stanford University Color Palette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10025" y="5816600"/>
            <a:ext cx="1143000" cy="231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+mn-ea"/>
              </a:rPr>
              <a:t>Accent 5</a:t>
            </a:r>
          </a:p>
        </p:txBody>
      </p:sp>
      <p:sp>
        <p:nvSpPr>
          <p:cNvPr id="75" name="Oval 74"/>
          <p:cNvSpPr/>
          <p:nvPr/>
        </p:nvSpPr>
        <p:spPr>
          <a:xfrm>
            <a:off x="4124325" y="4786313"/>
            <a:ext cx="914400" cy="91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29225" y="5816600"/>
            <a:ext cx="1143000" cy="231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Arial"/>
                <a:ea typeface="+mn-ea"/>
              </a:rPr>
              <a:t>Accent 6</a:t>
            </a:r>
          </a:p>
        </p:txBody>
      </p:sp>
      <p:sp>
        <p:nvSpPr>
          <p:cNvPr id="78" name="Oval 77"/>
          <p:cNvSpPr/>
          <p:nvPr/>
        </p:nvSpPr>
        <p:spPr>
          <a:xfrm>
            <a:off x="5343525" y="4786313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90825" y="5816600"/>
            <a:ext cx="1143000" cy="231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+mn-ea"/>
              </a:rPr>
              <a:t>Accent 4</a:t>
            </a:r>
          </a:p>
        </p:txBody>
      </p:sp>
      <p:sp>
        <p:nvSpPr>
          <p:cNvPr id="81" name="Oval 80"/>
          <p:cNvSpPr/>
          <p:nvPr/>
        </p:nvSpPr>
        <p:spPr>
          <a:xfrm>
            <a:off x="2905125" y="4786313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02" name="TextBox 11"/>
          <p:cNvSpPr txBox="1">
            <a:spLocks noChangeArrowheads="1"/>
          </p:cNvSpPr>
          <p:nvPr/>
        </p:nvSpPr>
        <p:spPr bwMode="auto">
          <a:xfrm>
            <a:off x="846138" y="3381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6"/>
          <p:cNvSpPr>
            <a:spLocks noGrp="1"/>
          </p:cNvSpPr>
          <p:nvPr>
            <p:ph type="title"/>
          </p:nvPr>
        </p:nvSpPr>
        <p:spPr>
          <a:xfrm>
            <a:off x="950913" y="476250"/>
            <a:ext cx="7707312" cy="6492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Sample Stacked Bar Graph—Use Document Theme Colors</a:t>
            </a:r>
          </a:p>
        </p:txBody>
      </p:sp>
      <p:graphicFrame>
        <p:nvGraphicFramePr>
          <p:cNvPr id="21506" name="Content Placeholder 9"/>
          <p:cNvGraphicFramePr>
            <a:graphicFrameLocks noGrp="1"/>
          </p:cNvGraphicFramePr>
          <p:nvPr>
            <p:ph sz="quarter" idx="10"/>
          </p:nvPr>
        </p:nvGraphicFramePr>
        <p:xfrm>
          <a:off x="650875" y="1065213"/>
          <a:ext cx="7802563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4" imgW="7802235" imgH="5284795" progId="Excel.Chart.8">
                  <p:embed/>
                </p:oleObj>
              </mc:Choice>
              <mc:Fallback>
                <p:oleObj r:id="rId4" imgW="7802235" imgH="5284795" progId="Excel.Chart.8">
                  <p:embed/>
                  <p:pic>
                    <p:nvPicPr>
                      <p:cNvPr id="0" name="Content Placeholder 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065213"/>
                        <a:ext cx="7802563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0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Sample Pie Chart  </a:t>
            </a:r>
          </a:p>
        </p:txBody>
      </p:sp>
      <p:graphicFrame>
        <p:nvGraphicFramePr>
          <p:cNvPr id="22530" name="Content Placeholder 9"/>
          <p:cNvGraphicFramePr>
            <a:graphicFrameLocks noGrp="1"/>
          </p:cNvGraphicFramePr>
          <p:nvPr>
            <p:ph sz="quarter" idx="10"/>
          </p:nvPr>
        </p:nvGraphicFramePr>
        <p:xfrm>
          <a:off x="863600" y="1160463"/>
          <a:ext cx="7802563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4" imgW="7802235" imgH="5114121" progId="Excel.Chart.8">
                  <p:embed/>
                </p:oleObj>
              </mc:Choice>
              <mc:Fallback>
                <p:oleObj r:id="rId4" imgW="7802235" imgH="5114121" progId="Excel.Chart.8">
                  <p:embed/>
                  <p:pic>
                    <p:nvPicPr>
                      <p:cNvPr id="0" name="Content Placeholder 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160463"/>
                        <a:ext cx="7802563" cy="511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1286"/>
          <p:cNvSpPr txBox="1">
            <a:spLocks noChangeArrowheads="1"/>
          </p:cNvSpPr>
          <p:nvPr/>
        </p:nvSpPr>
        <p:spPr bwMode="auto">
          <a:xfrm>
            <a:off x="7145338" y="777875"/>
            <a:ext cx="13731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100">
                <a:latin typeface="Arial" charset="0"/>
              </a:rPr>
              <a:t>Month Year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627313" y="454025"/>
            <a:ext cx="3765550" cy="606425"/>
          </a:xfrm>
        </p:spPr>
        <p:txBody>
          <a:bodyPr/>
          <a:lstStyle/>
          <a:p>
            <a:pPr algn="ctr"/>
            <a:r>
              <a:rPr lang="en-US" altLang="en-US" sz="20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Unit name org chart</a:t>
            </a:r>
          </a:p>
        </p:txBody>
      </p:sp>
      <p:grpSp>
        <p:nvGrpSpPr>
          <p:cNvPr id="23555" name="Group 11265"/>
          <p:cNvGrpSpPr>
            <a:grpSpLocks/>
          </p:cNvGrpSpPr>
          <p:nvPr/>
        </p:nvGrpSpPr>
        <p:grpSpPr bwMode="auto">
          <a:xfrm>
            <a:off x="165100" y="1897063"/>
            <a:ext cx="8796338" cy="4340225"/>
            <a:chOff x="164598" y="1896368"/>
            <a:chExt cx="8796500" cy="4340602"/>
          </a:xfrm>
        </p:grpSpPr>
        <p:sp>
          <p:nvSpPr>
            <p:cNvPr id="15" name="Rectangle 14"/>
            <p:cNvSpPr/>
            <p:nvPr/>
          </p:nvSpPr>
          <p:spPr>
            <a:xfrm>
              <a:off x="164598" y="1904306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00" dirty="0">
                <a:latin typeface="Arial"/>
              </a:endParaRPr>
            </a:p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Associate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Loremipsu</a:t>
              </a:r>
              <a:r>
                <a:rPr lang="en-US" sz="700" dirty="0">
                  <a:latin typeface="Arial"/>
                </a:rPr>
                <a:t> title</a:t>
              </a:r>
            </a:p>
            <a:p>
              <a:pPr algn="ctr">
                <a:defRPr/>
              </a:pPr>
              <a:endParaRPr lang="en-US" sz="900" dirty="0">
                <a:latin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42560" y="1920182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Senior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  <a:p>
              <a:pPr algn="ctr">
                <a:defRPr/>
              </a:pPr>
              <a:endParaRPr lang="en-US" sz="700" dirty="0"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357" y="1896368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Senior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28831" y="1901130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Senior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06792" y="1899543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98510" y="2660021"/>
              <a:ext cx="985855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59022" y="2661609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3272" y="3223633"/>
              <a:ext cx="979506" cy="450889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63785" y="3215695"/>
              <a:ext cx="987443" cy="450889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Senior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tiltle</a:t>
              </a:r>
              <a:r>
                <a:rPr lang="en-US" sz="700" dirty="0">
                  <a:latin typeface="Arial"/>
                </a:rPr>
                <a:t> here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85839" y="3782482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85839" y="4347681"/>
              <a:ext cx="979505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Manager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731633" y="1912244"/>
              <a:ext cx="104459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Associate 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31633" y="2769569"/>
              <a:ext cx="1050944" cy="547735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934837" y="3544336"/>
              <a:ext cx="906479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930074" y="4090484"/>
              <a:ext cx="908067" cy="450889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VACANT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31662" y="4644569"/>
              <a:ext cx="906479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30074" y="5206593"/>
              <a:ext cx="908067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936424" y="5765441"/>
              <a:ext cx="916005" cy="37468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Interns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10154" y="1907481"/>
              <a:ext cx="1050944" cy="54932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title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59022" y="3757080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133995" y="2666372"/>
              <a:ext cx="822340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Administrative Associate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138758" y="3217283"/>
              <a:ext cx="822340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Administrative Associate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133995" y="3755491"/>
              <a:ext cx="822340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Administrative Associate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9521" y="2661609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Director of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25871" y="3218870"/>
              <a:ext cx="987443" cy="450889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Executive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25871" y="3757080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00" dirty="0">
                <a:solidFill>
                  <a:srgbClr val="008000"/>
                </a:solidFill>
                <a:latin typeface="Arial"/>
              </a:endParaRPr>
            </a:p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r>
                <a:rPr lang="en-US" sz="700" b="1" dirty="0">
                  <a:solidFill>
                    <a:schemeClr val="tx1"/>
                  </a:solidFill>
                  <a:latin typeface="Arial"/>
                </a:rPr>
                <a:t/>
              </a:r>
              <a:br>
                <a:rPr lang="en-US" sz="700" b="1" dirty="0">
                  <a:solidFill>
                    <a:schemeClr val="tx1"/>
                  </a:solidFill>
                  <a:latin typeface="Arial"/>
                </a:rPr>
              </a:b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Supervisor</a:t>
              </a:r>
              <a:br>
                <a:rPr lang="en-US" sz="700" dirty="0">
                  <a:solidFill>
                    <a:schemeClr val="tx1"/>
                  </a:solidFill>
                  <a:latin typeface="Arial"/>
                </a:rPr>
              </a:b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30634" y="4296876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Production Manager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35396" y="4835085"/>
              <a:ext cx="987443" cy="476291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>
                  <a:solidFill>
                    <a:schemeClr val="tx1"/>
                  </a:solidFill>
                  <a:latin typeface="Arial"/>
                </a:rPr>
                <a:t>Production Associate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49684" y="5397109"/>
              <a:ext cx="987443" cy="376271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51271" y="5862287"/>
              <a:ext cx="987443" cy="37468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endParaRPr lang="en-US" sz="7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96951" y="4901766"/>
              <a:ext cx="97950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Associate</a:t>
              </a:r>
            </a:p>
            <a:p>
              <a:pPr algn="ctr">
                <a:defRPr/>
              </a:pPr>
              <a:endParaRPr lang="en-US" sz="700" dirty="0">
                <a:latin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598" y="2782270"/>
              <a:ext cx="1050944" cy="541384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>
                  <a:latin typeface="Arial"/>
                </a:rPr>
                <a:t>Director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title here looks like this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3040" y="3530047"/>
              <a:ext cx="987443" cy="449302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56690" y="4073019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6690" y="4627105"/>
              <a:ext cx="987443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VACANT</a:t>
              </a: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53700" y="2755280"/>
              <a:ext cx="85091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Morem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653700" y="3306190"/>
              <a:ext cx="85091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660051" y="3865039"/>
              <a:ext cx="85091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664814" y="4412774"/>
              <a:ext cx="850916" cy="457240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latin typeface="Arial"/>
                </a:rPr>
                <a:t>First </a:t>
              </a:r>
              <a:r>
                <a:rPr lang="en-US" sz="700" b="1" dirty="0" err="1">
                  <a:latin typeface="Arial"/>
                </a:rPr>
                <a:t>Lastname</a:t>
              </a:r>
              <a:endParaRPr lang="en-US" sz="700" b="1" dirty="0">
                <a:latin typeface="Arial"/>
              </a:endParaRPr>
            </a:p>
            <a:p>
              <a:pPr algn="ctr">
                <a:defRPr/>
              </a:pP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Ipsum</a:t>
              </a:r>
              <a:r>
                <a:rPr lang="en-US" sz="700" dirty="0">
                  <a:latin typeface="Arial"/>
                </a:rPr>
                <a:t> </a:t>
              </a:r>
              <a:r>
                <a:rPr lang="en-US" sz="700" dirty="0" err="1">
                  <a:latin typeface="Arial"/>
                </a:rPr>
                <a:t>lorem</a:t>
              </a:r>
              <a:r>
                <a:rPr lang="en-US" sz="700" dirty="0">
                  <a:latin typeface="Arial"/>
                </a:rPr>
                <a:t> 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392189" y="5468553"/>
              <a:ext cx="979505" cy="374683"/>
            </a:xfrm>
            <a:prstGeom prst="rect">
              <a:avLst/>
            </a:prstGeom>
            <a:ln w="19050" cmpd="sng">
              <a:solidFill>
                <a:srgbClr val="91887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endParaRPr lang="en-US" sz="700" dirty="0">
                <a:latin typeface="Arial"/>
              </a:endParaRPr>
            </a:p>
            <a:p>
              <a:pPr algn="ctr">
                <a:defRPr/>
              </a:pPr>
              <a:r>
                <a:rPr lang="en-US" sz="700" b="1" dirty="0">
                  <a:latin typeface="Arial"/>
                </a:rPr>
                <a:t>Interns</a:t>
              </a:r>
            </a:p>
            <a:p>
              <a:pPr algn="ctr">
                <a:defRPr/>
              </a:pPr>
              <a:endParaRPr lang="en-US" sz="700" dirty="0">
                <a:latin typeface="Arial"/>
              </a:endParaRPr>
            </a:p>
          </p:txBody>
        </p:sp>
      </p:grpSp>
      <p:sp>
        <p:nvSpPr>
          <p:cNvPr id="23556" name="TextBox 86"/>
          <p:cNvSpPr txBox="1">
            <a:spLocks noChangeArrowheads="1"/>
          </p:cNvSpPr>
          <p:nvPr/>
        </p:nvSpPr>
        <p:spPr bwMode="auto">
          <a:xfrm>
            <a:off x="258763" y="5511800"/>
            <a:ext cx="155416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700">
                <a:latin typeface="Arial" charset="0"/>
              </a:rPr>
              <a:t>ORG Codes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700">
                <a:latin typeface="Arial" charset="0"/>
              </a:rPr>
              <a:t>LOREM: Ipsum lorem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700">
                <a:latin typeface="Arial" charset="0"/>
              </a:rPr>
              <a:t>IPSUM: Lorem Ipsum lorem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700">
                <a:latin typeface="Arial" charset="0"/>
              </a:rPr>
              <a:t>LOREM: Lorem Ipsu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802063" y="1119188"/>
            <a:ext cx="1406525" cy="434975"/>
          </a:xfrm>
          <a:prstGeom prst="rect">
            <a:avLst/>
          </a:prstGeom>
          <a:ln w="19050" cmpd="sng">
            <a:solidFill>
              <a:srgbClr val="91887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 err="1">
                <a:latin typeface="Arial"/>
              </a:rPr>
              <a:t>Lorem</a:t>
            </a:r>
            <a:r>
              <a:rPr lang="en-US" sz="700" b="1" dirty="0">
                <a:latin typeface="Arial"/>
              </a:rPr>
              <a:t> </a:t>
            </a:r>
            <a:r>
              <a:rPr lang="en-US" sz="700" b="1" dirty="0" err="1">
                <a:latin typeface="Arial"/>
              </a:rPr>
              <a:t>Ipsum</a:t>
            </a:r>
            <a:endParaRPr lang="en-US" sz="700" b="1" dirty="0">
              <a:latin typeface="Arial"/>
            </a:endParaRPr>
          </a:p>
          <a:p>
            <a:pPr algn="ctr">
              <a:defRPr/>
            </a:pPr>
            <a:r>
              <a:rPr lang="en-US" sz="700" dirty="0">
                <a:latin typeface="Arial"/>
              </a:rPr>
              <a:t>Assistant Vice President </a:t>
            </a:r>
            <a:br>
              <a:rPr lang="en-US" sz="700" dirty="0">
                <a:latin typeface="Arial"/>
              </a:rPr>
            </a:br>
            <a:r>
              <a:rPr lang="en-US" sz="700" dirty="0" err="1">
                <a:latin typeface="Arial"/>
              </a:rPr>
              <a:t>Lorem</a:t>
            </a:r>
            <a:r>
              <a:rPr lang="en-US" sz="700" dirty="0">
                <a:latin typeface="Arial"/>
              </a:rPr>
              <a:t> </a:t>
            </a:r>
            <a:r>
              <a:rPr lang="en-US" sz="700" dirty="0" err="1">
                <a:latin typeface="Arial"/>
              </a:rPr>
              <a:t>Ipsum</a:t>
            </a:r>
            <a:r>
              <a:rPr lang="en-US" sz="700" dirty="0">
                <a:latin typeface="Arial"/>
              </a:rPr>
              <a:t> </a:t>
            </a:r>
            <a:r>
              <a:rPr lang="en-US" sz="700" dirty="0" err="1">
                <a:latin typeface="Arial"/>
              </a:rPr>
              <a:t>lorem</a:t>
            </a:r>
            <a:r>
              <a:rPr lang="en-US" sz="700" dirty="0">
                <a:latin typeface="Arial"/>
              </a:rPr>
              <a:t> </a:t>
            </a:r>
            <a:r>
              <a:rPr lang="en-US" sz="700" dirty="0" err="1">
                <a:latin typeface="Arial"/>
              </a:rPr>
              <a:t>ipsum</a:t>
            </a:r>
            <a:endParaRPr lang="en-US" sz="700" dirty="0">
              <a:latin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55638" y="1703388"/>
            <a:ext cx="7813675" cy="3175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096125" y="1703388"/>
            <a:ext cx="0" cy="20161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840413" y="1714500"/>
            <a:ext cx="0" cy="179388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57" idx="2"/>
          </p:cNvCxnSpPr>
          <p:nvPr/>
        </p:nvCxnSpPr>
        <p:spPr>
          <a:xfrm>
            <a:off x="4505325" y="1554163"/>
            <a:ext cx="3175" cy="3333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241675" y="1735138"/>
            <a:ext cx="0" cy="1825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66750" y="1725613"/>
            <a:ext cx="0" cy="1698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968500" y="2462213"/>
            <a:ext cx="0" cy="134937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469313" y="1700213"/>
            <a:ext cx="0" cy="20161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81038" y="2592388"/>
            <a:ext cx="2560637" cy="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87388" y="2597150"/>
            <a:ext cx="0" cy="17780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241675" y="2582863"/>
            <a:ext cx="0" cy="179387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968500" y="1730375"/>
            <a:ext cx="0" cy="1825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36538" y="3317875"/>
            <a:ext cx="0" cy="1531938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520825" y="2597150"/>
            <a:ext cx="0" cy="204152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803525" y="3317875"/>
            <a:ext cx="0" cy="2670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075113" y="2449513"/>
            <a:ext cx="7937" cy="101282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446713" y="2446338"/>
            <a:ext cx="0" cy="1570037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710363" y="2441575"/>
            <a:ext cx="0" cy="3633788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994650" y="2449513"/>
            <a:ext cx="0" cy="156210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514475" y="4641850"/>
            <a:ext cx="14446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524000" y="4090988"/>
            <a:ext cx="142875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1512888" y="3543300"/>
            <a:ext cx="14446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1514475" y="2992438"/>
            <a:ext cx="14446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234950" y="4841875"/>
            <a:ext cx="117475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31775" y="4294188"/>
            <a:ext cx="115888" cy="47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239713" y="3744913"/>
            <a:ext cx="117475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2808288" y="5445125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2809875" y="4894263"/>
            <a:ext cx="12541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2798763" y="4346575"/>
            <a:ext cx="125412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2801938" y="3797300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805113" y="5975350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264025" y="4556125"/>
            <a:ext cx="125413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262438" y="4000500"/>
            <a:ext cx="128587" cy="6350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4079875" y="3459163"/>
            <a:ext cx="12541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075113" y="2908300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267200" y="5132388"/>
            <a:ext cx="12541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6700838" y="4551363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708775" y="4000500"/>
            <a:ext cx="125413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705600" y="3452813"/>
            <a:ext cx="125413" cy="47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6700838" y="2903538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6710363" y="5081588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5437188" y="4011613"/>
            <a:ext cx="127000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440363" y="3457575"/>
            <a:ext cx="125412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441950" y="2906713"/>
            <a:ext cx="117475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996238" y="4003675"/>
            <a:ext cx="125412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8004175" y="3455988"/>
            <a:ext cx="125413" cy="47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7999413" y="2906713"/>
            <a:ext cx="127000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6711950" y="5586413"/>
            <a:ext cx="125413" cy="4762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6715125" y="6065838"/>
            <a:ext cx="125413" cy="31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268788" y="5641975"/>
            <a:ext cx="125412" cy="4763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73550" y="3675063"/>
            <a:ext cx="0" cy="1971675"/>
          </a:xfrm>
          <a:prstGeom prst="line">
            <a:avLst/>
          </a:prstGeom>
          <a:ln w="12700" cmpd="sng">
            <a:solidFill>
              <a:srgbClr val="9188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Contents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latin typeface="Arial" charset="0"/>
                <a:ea typeface="ＭＳ Ｐゴシック" charset="-128"/>
              </a:rPr>
              <a:t>Layout options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Title slides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Slide layouts – options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Background options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Slide layouts – which to use</a:t>
            </a:r>
          </a:p>
          <a:p>
            <a:pPr lvl="1"/>
            <a:endParaRPr lang="en-US" altLang="en-US">
              <a:latin typeface="Arial" charset="0"/>
              <a:ea typeface="ＭＳ Ｐゴシック" charset="-128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latin typeface="Arial" charset="0"/>
                <a:ea typeface="ＭＳ Ｐゴシック" charset="-128"/>
              </a:rPr>
              <a:t>Design Elements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Fonts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Slide Transitions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Color Palettes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Graph &amp; Chart Examples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03375" y="2051050"/>
            <a:ext cx="2954338" cy="1235075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Stanford University Template for Microsoft  Office PowerPoint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03375" y="3429000"/>
            <a:ext cx="2954338" cy="1244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mtClean="0">
                <a:ea typeface="+mn-ea"/>
                <a:cs typeface="+mn-cs"/>
              </a:rPr>
              <a:t>Choosing the right page layout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5" name="Picture Placeholder 4" descr="DividerSlidePhoto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2" b="202"/>
          <a:stretch>
            <a:fillRect/>
          </a:stretch>
        </p:blipFill>
        <p:spPr>
          <a:xfrm>
            <a:off x="4665663" y="2046288"/>
            <a:ext cx="1944687" cy="2162175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Title Slides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3781425" cy="51879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latin typeface="Arial" charset="0"/>
                <a:ea typeface="ＭＳ Ｐゴシック" charset="-128"/>
              </a:rPr>
              <a:t>Presentation title slide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Used as the opening slide for presentations, this layout has a white background, and a red bar along the bottom.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1211263"/>
            <a:ext cx="3779838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latin typeface="Arial" charset="0"/>
                <a:ea typeface="ＭＳ Ｐゴシック" charset="-128"/>
              </a:rPr>
              <a:t>Divider Slide</a:t>
            </a:r>
          </a:p>
          <a:p>
            <a:pPr lvl="1"/>
            <a:r>
              <a:rPr lang="en-US" altLang="en-US">
                <a:latin typeface="Arial" charset="0"/>
                <a:ea typeface="ＭＳ Ｐゴシック" charset="-128"/>
              </a:rPr>
              <a:t>Used to mark different sections or topics in a presentation, this layout has a white background, and a red bar along the bottom.</a:t>
            </a: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8" y="3376613"/>
            <a:ext cx="3049587" cy="2287587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25" y="3360738"/>
            <a:ext cx="3048000" cy="2286000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Slide Layouts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3921125" cy="501173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Options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Slide layout options include: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Title slide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Divider slide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Full screen (one content box)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Two content boxes arranged vertically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Two content boxes arranged horizontally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Three boxes (one large, two small)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Four content boxes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Seven slide layouts are available in two backgrounds.  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063750"/>
            <a:ext cx="1463675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3425825"/>
            <a:ext cx="1462087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75" y="4795838"/>
            <a:ext cx="1462088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965450"/>
            <a:ext cx="1462088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4337050"/>
            <a:ext cx="1462088" cy="914400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5175250" y="1695450"/>
            <a:ext cx="1462088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title slide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5325" y="1735138"/>
            <a:ext cx="1477963" cy="1698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divider slide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5250" y="3009900"/>
            <a:ext cx="1447800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one content box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62550" y="4370388"/>
            <a:ext cx="1536700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two vertical content boxes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91125" y="5745163"/>
            <a:ext cx="1455738" cy="304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two </a:t>
            </a:r>
            <a:r>
              <a:rPr lang="en-US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horiz</a:t>
            </a: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. content boxes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2313" y="3914775"/>
            <a:ext cx="1450975" cy="169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three content boxes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72313" y="5268913"/>
            <a:ext cx="1450975" cy="1698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</a:rPr>
              <a:t>four content boxes</a:t>
            </a:r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600075"/>
            <a:ext cx="1460500" cy="1095375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5" y="582613"/>
            <a:ext cx="1460500" cy="1095375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Two Background Options Are Available for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Content Layouts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49325" y="1211263"/>
            <a:ext cx="3787775" cy="243046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Top bar with white background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" y="1835150"/>
            <a:ext cx="3344863" cy="2509838"/>
          </a:xfr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76800" y="1211263"/>
            <a:ext cx="3779838" cy="243046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mtClean="0">
                <a:ea typeface="+mn-ea"/>
                <a:cs typeface="+mn-cs"/>
              </a:rPr>
              <a:t>Side bar with white background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35150"/>
            <a:ext cx="3344863" cy="2509838"/>
          </a:xfr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90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65350"/>
            <a:ext cx="3344863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165350"/>
            <a:ext cx="3344863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Slide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Which to use?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page numbering and title on every layout is in the same place, whether the red bar is across the top or along the left side.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While it is preferable to have all slides in a presentation use either the top bar layouts or the side bar layouts, it is possible to mix them.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content boxes can contain text, tables, charts and graphs,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SmartArt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graphics, or images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When inserting content from other PowerPoint files, remember to apply a slide layout and check that all content is using the master boxes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03375" y="2051050"/>
            <a:ext cx="2954338" cy="12350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Stanford University Design Elements for PowerPoint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03375" y="3429000"/>
            <a:ext cx="2954338" cy="1244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mtClean="0">
                <a:ea typeface="+mn-ea"/>
                <a:cs typeface="+mn-cs"/>
              </a:rPr>
              <a:t>Maintaining the stanford look &amp; feel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5" name="Picture Placeholder 4" descr="DividerSlidePhoto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159" r="8159"/>
          <a:stretch>
            <a:fillRect/>
          </a:stretch>
        </p:blipFill>
        <p:spPr>
          <a:xfrm>
            <a:off x="4665663" y="2046288"/>
            <a:ext cx="1951037" cy="2601912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Slide Fonts, Slide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FONT = ARIAL, FOR ALL TEXT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This is a font that are on most Windows and Mac platforms so there will be no font conflicts.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 bold sparingly; use italics for quotes and publication titles only;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avoid underlines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SLIDE TRANSITIONS</a:t>
            </a: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For consistency, the transition for all slides is set to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Fade Smoothly on click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2</TotalTime>
  <Words>625</Words>
  <Application>Microsoft Macintosh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Source Sans Pro</vt:lpstr>
      <vt:lpstr>ＭＳ Ｐゴシック</vt:lpstr>
      <vt:lpstr>Arial</vt:lpstr>
      <vt:lpstr>Wingdings</vt:lpstr>
      <vt:lpstr>Calibri</vt:lpstr>
      <vt:lpstr>SU_Preso_4x3_v6</vt:lpstr>
      <vt:lpstr>SU_Template_TopBar</vt:lpstr>
      <vt:lpstr>Excel.Chart.8</vt:lpstr>
      <vt:lpstr>PowerPoint Guidelines</vt:lpstr>
      <vt:lpstr>Contents </vt:lpstr>
      <vt:lpstr>Stanford University Template for Microsoft  Office PowerPoint</vt:lpstr>
      <vt:lpstr>Title Slides</vt:lpstr>
      <vt:lpstr>Slide Layouts</vt:lpstr>
      <vt:lpstr>Two Background Options Are Available for  Content Layouts</vt:lpstr>
      <vt:lpstr>Slide Layouts</vt:lpstr>
      <vt:lpstr>Stanford University Design Elements for PowerPoint</vt:lpstr>
      <vt:lpstr>Slide Fonts, Slide Transitions</vt:lpstr>
      <vt:lpstr>Stanford University Color Palette</vt:lpstr>
      <vt:lpstr>Sample Stacked Bar Graph—Use Document Theme Colors</vt:lpstr>
      <vt:lpstr>Sample Pie Chart  </vt:lpstr>
      <vt:lpstr>Unit name org chart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Microsoft Office User</dc:creator>
  <dc:description>2012 PowerPoint template redesign</dc:description>
  <cp:lastModifiedBy>Microsoft Office User</cp:lastModifiedBy>
  <cp:revision>1</cp:revision>
  <dcterms:created xsi:type="dcterms:W3CDTF">2017-03-15T02:59:24Z</dcterms:created>
  <dcterms:modified xsi:type="dcterms:W3CDTF">2017-03-15T03:02:05Z</dcterms:modified>
</cp:coreProperties>
</file>