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9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3976" autoAdjust="0"/>
  </p:normalViewPr>
  <p:slideViewPr>
    <p:cSldViewPr snapToGrid="0" snapToObjects="1">
      <p:cViewPr varScale="1">
        <p:scale>
          <a:sx n="110" d="100"/>
          <a:sy n="110" d="100"/>
        </p:scale>
        <p:origin x="-112" y="-33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E09BE-BCF1-A944-A568-2A4FEE46B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85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0A94A-CEEF-9B43-A4EA-4AADFBF57761}" type="datetimeFigureOut">
              <a:rPr lang="en-US" smtClean="0"/>
              <a:t>9/27/18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50312-B8F1-6D40-AB3B-B70DE963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01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50312-B8F1-6D40-AB3B-B70DE96383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7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824036" y="3923015"/>
            <a:ext cx="3344981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3808271" y="2587843"/>
            <a:ext cx="7697445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4453079" y="3015792"/>
            <a:ext cx="6462717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4267332" y="4766917"/>
            <a:ext cx="6448608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1284390" y="5061540"/>
            <a:ext cx="2624713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863457" y="4135346"/>
            <a:ext cx="2781175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Data Integration and Fusion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2641919" y="5509809"/>
            <a:ext cx="98424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12192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  <p:sp>
        <p:nvSpPr>
          <p:cNvPr id="17" name="Subtitle 2"/>
          <p:cNvSpPr txBox="1">
            <a:spLocks/>
          </p:cNvSpPr>
          <p:nvPr userDrawn="1"/>
        </p:nvSpPr>
        <p:spPr>
          <a:xfrm>
            <a:off x="1611725" y="5256736"/>
            <a:ext cx="9589676" cy="5119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 typeface="Wingdings" charset="0"/>
              <a:buNone/>
              <a:defRPr sz="18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charset="0"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0" algn="ctr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charset="0"/>
              <a:buNone/>
              <a:defRPr sz="1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371600" indent="0" algn="ctr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charset="0"/>
              <a:buNone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828800" indent="0" algn="ctr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charset="0"/>
              <a:buNone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0" dirty="0"/>
              <a:t>Some slides are adapted from ANHAI DOAN,</a:t>
            </a:r>
            <a:r>
              <a:rPr lang="en-US" b="0" baseline="0" dirty="0"/>
              <a:t> </a:t>
            </a:r>
            <a:r>
              <a:rPr lang="en-US" b="0" dirty="0"/>
              <a:t>ALON HALEVY, and ZACHARY IVES</a:t>
            </a:r>
          </a:p>
          <a:p>
            <a:pPr algn="r"/>
            <a:endParaRPr lang="en-US" b="0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600" y="191206"/>
            <a:ext cx="37084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040" y="4669655"/>
            <a:ext cx="1072192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840736" y="594360"/>
            <a:ext cx="6498336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5600" y="5416153"/>
            <a:ext cx="89408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Integration and Fusion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6D2D64-D778-8C4B-9762-5B1BB4135E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Integration and Fusion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4F1617-64DA-A14C-8A16-63DF68B2B3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550279"/>
            <a:ext cx="2617760" cy="54695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40" y="838199"/>
            <a:ext cx="7877120" cy="51816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Integration and Fusion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5AF5FE-A99F-5D47-BF09-2E15368555C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79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778500"/>
            <a:ext cx="12192000" cy="1079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5"/>
            <a:ext cx="10096500" cy="1271653"/>
          </a:xfrm>
        </p:spPr>
        <p:txBody>
          <a:bodyPr anchor="ctr">
            <a:normAutofit/>
          </a:bodyPr>
          <a:lstStyle>
            <a:lvl1pPr algn="l">
              <a:defRPr sz="4400" cap="none" baseline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3819707"/>
            <a:ext cx="10096501" cy="561143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 dirty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Data Integration and Fusion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/>
            </a:pPr>
            <a:fld id="{2A927A9D-80B5-194E-B9B0-B581D6E140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81274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Integration and Fusion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AE43C-5119-824D-92E3-74F91C76A3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041" y="1497994"/>
            <a:ext cx="1072191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3754403"/>
            <a:ext cx="99568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Integration and Fusion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DC0151-CD4D-1B46-ABA4-BC49EC97283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Integration and Fusion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ABF8A1-C9C4-DA41-B6E7-35DF4ABD38D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21664" y="2039112"/>
            <a:ext cx="4876800" cy="39502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039112"/>
            <a:ext cx="4876800" cy="39502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664" y="2038389"/>
            <a:ext cx="402336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54788" y="2038387"/>
            <a:ext cx="4019611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Integration and Fusion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63CCA0-B71C-0649-A3FD-CBE913DA0A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5244850" y="4281003"/>
            <a:ext cx="1717993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5234482" y="3316841"/>
            <a:ext cx="1717993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1121664" y="2743199"/>
            <a:ext cx="4023360" cy="3246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7059168" y="2743200"/>
            <a:ext cx="4023360" cy="3246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Integration and Fusion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BAFD9-1A9E-0846-8845-7F65FA009C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Integration and Fusion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ECF3EA-A7FA-FB43-A9BC-0EE2F90C8F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041" y="1487082"/>
            <a:ext cx="4011084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1133" y="835428"/>
            <a:ext cx="6265827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5041" y="3408421"/>
            <a:ext cx="4011084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Integration and Fusion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3DF56B-4296-6044-B286-E30A8F9F21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4">
            <a:lum bright="-1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3961" y="177203"/>
            <a:ext cx="11381005" cy="718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961" y="1073062"/>
            <a:ext cx="11381005" cy="4916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3962" y="6148876"/>
            <a:ext cx="20871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5405" y="6148876"/>
            <a:ext cx="7255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pPr>
              <a:defRPr/>
            </a:pPr>
            <a:r>
              <a:rPr lang="en-US"/>
              <a:t>Data Integration and Fusion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5404" y="6148876"/>
            <a:ext cx="9915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pPr>
              <a:defRPr/>
            </a:pPr>
            <a:fld id="{DBABB02B-05DB-9546-9D48-EB2BBA9588E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83961" y="895859"/>
            <a:ext cx="11381005" cy="0"/>
          </a:xfrm>
          <a:prstGeom prst="line">
            <a:avLst/>
          </a:prstGeom>
          <a:ln w="57150" cmpd="thinThick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31" r:id="rId2"/>
    <p:sldLayoutId id="2147484221" r:id="rId3"/>
    <p:sldLayoutId id="2147484222" r:id="rId4"/>
    <p:sldLayoutId id="2147484223" r:id="rId5"/>
    <p:sldLayoutId id="2147484224" r:id="rId6"/>
    <p:sldLayoutId id="2147484225" r:id="rId7"/>
    <p:sldLayoutId id="2147484226" r:id="rId8"/>
    <p:sldLayoutId id="2147484227" r:id="rId9"/>
    <p:sldLayoutId id="2147484228" r:id="rId10"/>
    <p:sldLayoutId id="2147484229" r:id="rId11"/>
    <p:sldLayoutId id="2147484230" r:id="rId12"/>
  </p:sldLayoutIdLst>
  <p:transition xmlns:p14="http://schemas.microsoft.com/office/powerpoint/2010/main" spd="med">
    <p:fade/>
  </p:transition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7472" indent="-347472" algn="l" defTabSz="457200" rtl="0" eaLnBrk="1" latinLnBrk="0" hangingPunct="1">
        <a:spcBef>
          <a:spcPct val="20000"/>
        </a:spcBef>
        <a:spcAft>
          <a:spcPts val="576"/>
        </a:spcAft>
        <a:buClr>
          <a:schemeClr val="accent1"/>
        </a:buClr>
        <a:buSzPct val="95000"/>
        <a:buFont typeface="Wingdings" charset="2"/>
        <a:buChar char="q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spcAft>
          <a:spcPts val="576"/>
        </a:spcAft>
        <a:buClr>
          <a:schemeClr val="accent1"/>
        </a:buClr>
        <a:buSzPct val="95000"/>
        <a:buFont typeface="Wingdings" charset="2"/>
        <a:buChar char="ü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spcAft>
          <a:spcPts val="576"/>
        </a:spcAft>
        <a:buClr>
          <a:schemeClr val="accent1"/>
        </a:buClr>
        <a:buSzPct val="95000"/>
        <a:buFont typeface="Arial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spcAft>
          <a:spcPts val="576"/>
        </a:spcAft>
        <a:buClr>
          <a:schemeClr val="accent1"/>
        </a:buClr>
        <a:buSzPct val="95000"/>
        <a:buFont typeface="Arial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spcAft>
          <a:spcPts val="576"/>
        </a:spcAft>
        <a:buClr>
          <a:schemeClr val="accent1"/>
        </a:buClr>
        <a:buSzPct val="95000"/>
        <a:buFont typeface="Arial"/>
        <a:buChar char="•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py.org/" TargetMode="External"/><Relationship Id="rId4" Type="http://schemas.openxmlformats.org/officeDocument/2006/relationships/hyperlink" Target="https://www.youtube.com/watch?v=Lo3aswJ7lzw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pypi.python.org/pypi/mechaniz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905" y="2292095"/>
            <a:ext cx="11107184" cy="1271653"/>
          </a:xfrm>
        </p:spPr>
        <p:txBody>
          <a:bodyPr>
            <a:normAutofit/>
          </a:bodyPr>
          <a:lstStyle/>
          <a:p>
            <a:r>
              <a:rPr lang="en-US" dirty="0" smtClean="0"/>
              <a:t>DS320 Term Project: AMP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7562" y="3819707"/>
            <a:ext cx="10443838" cy="561143"/>
          </a:xfrm>
        </p:spPr>
        <p:txBody>
          <a:bodyPr/>
          <a:lstStyle/>
          <a:p>
            <a:r>
              <a:rPr lang="en-US" dirty="0" smtClean="0"/>
              <a:t>Project logs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927A9D-80B5-194E-B9B0-B581D6E140B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7420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#4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the attached paper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AE43C-5119-824D-92E3-74F91C76A3E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49771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#5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</a:t>
            </a:r>
            <a:r>
              <a:rPr lang="en-US" dirty="0" smtClean="0"/>
              <a:t>server (highlighted in green)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Use the server to predict AMP score for two peptide sequence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Document the following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How to submit a query to the server?</a:t>
            </a:r>
          </a:p>
          <a:p>
            <a:pPr lvl="2"/>
            <a:r>
              <a:rPr lang="en-US" dirty="0" smtClean="0"/>
              <a:t>Screenshot of the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AE43C-5119-824D-92E3-74F91C76A3E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043" y="3659909"/>
            <a:ext cx="10234047" cy="295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842275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#6: Automatic submission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://pypi.python.org/pypi/</a:t>
            </a:r>
            <a:r>
              <a:rPr lang="en-US" dirty="0" smtClean="0">
                <a:hlinkClick r:id="rId2"/>
              </a:rPr>
              <a:t>mechanize</a:t>
            </a:r>
            <a:endParaRPr lang="en-US" dirty="0"/>
          </a:p>
          <a:p>
            <a:r>
              <a:rPr lang="en-US" dirty="0">
                <a:hlinkClick r:id="rId3"/>
              </a:rPr>
              <a:t>https://scrapy.org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>
                <a:hlinkClick r:id="rId4"/>
              </a:rPr>
              <a:t>https://www.youtube.com/watch?v</a:t>
            </a:r>
            <a:r>
              <a:rPr lang="en-US">
                <a:hlinkClick r:id="rId4"/>
              </a:rPr>
              <a:t>=</a:t>
            </a:r>
            <a:r>
              <a:rPr lang="en-US" smtClean="0">
                <a:hlinkClick r:id="rId4"/>
              </a:rPr>
              <a:t>Lo3aswJ7lzw</a:t>
            </a:r>
            <a:r>
              <a:rPr lang="en-US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AE43C-5119-824D-92E3-74F91C76A3E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80502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benchmark datasets</a:t>
            </a:r>
          </a:p>
          <a:p>
            <a:pPr lvl="1"/>
            <a:r>
              <a:rPr lang="en-US" dirty="0" smtClean="0"/>
              <a:t>ADP3</a:t>
            </a:r>
          </a:p>
          <a:p>
            <a:pPr lvl="1"/>
            <a:r>
              <a:rPr lang="en-US" dirty="0" smtClean="0"/>
              <a:t>DAMPD</a:t>
            </a:r>
          </a:p>
          <a:p>
            <a:r>
              <a:rPr lang="en-US" dirty="0" smtClean="0"/>
              <a:t>Data format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Peptides (</a:t>
            </a:r>
            <a:r>
              <a:rPr lang="en-US" dirty="0" err="1" smtClean="0"/>
              <a:t>PepSeq</a:t>
            </a:r>
            <a:r>
              <a:rPr lang="en-US" dirty="0" smtClean="0"/>
              <a:t>, </a:t>
            </a:r>
            <a:r>
              <a:rPr lang="en-US" dirty="0" err="1" smtClean="0"/>
              <a:t>AMPLabel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PepSeq</a:t>
            </a:r>
            <a:r>
              <a:rPr lang="en-US" dirty="0" smtClean="0"/>
              <a:t>: peptide amino acid sequence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AMPLabel</a:t>
            </a:r>
            <a:r>
              <a:rPr lang="en-US" dirty="0" smtClean="0"/>
              <a:t>: antimicrobial label</a:t>
            </a:r>
          </a:p>
          <a:p>
            <a:pPr lvl="2"/>
            <a:r>
              <a:rPr lang="en-US" dirty="0" smtClean="0"/>
              <a:t>0 </a:t>
            </a:r>
            <a:r>
              <a:rPr lang="en-US" dirty="0" smtClean="0">
                <a:sym typeface="Wingdings"/>
              </a:rPr>
              <a:t> delete record</a:t>
            </a:r>
          </a:p>
          <a:p>
            <a:pPr lvl="2"/>
            <a:r>
              <a:rPr lang="en-US" dirty="0" smtClean="0">
                <a:sym typeface="Wingdings"/>
              </a:rPr>
              <a:t>-1  0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AE43C-5119-824D-92E3-74F91C76A3E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64762"/>
      </p:ext>
    </p:extLst>
  </p:cSld>
  <p:clrMapOvr>
    <a:masterClrMapping/>
  </p:clrMapOvr>
  <p:transition xmlns:p14="http://schemas.microsoft.com/office/powerpoint/2010/main"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#1: Data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file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delete records with </a:t>
            </a:r>
            <a:r>
              <a:rPr lang="en-US" dirty="0" err="1" smtClean="0"/>
              <a:t>AMPLabel</a:t>
            </a:r>
            <a:r>
              <a:rPr lang="en-US" dirty="0" smtClean="0"/>
              <a:t> = 0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if </a:t>
            </a:r>
            <a:r>
              <a:rPr lang="en-US" dirty="0" err="1" smtClean="0"/>
              <a:t>AMPLabel</a:t>
            </a:r>
            <a:r>
              <a:rPr lang="en-US" dirty="0" smtClean="0"/>
              <a:t> = -1, </a:t>
            </a:r>
            <a:r>
              <a:rPr lang="en-US" dirty="0" err="1" smtClean="0"/>
              <a:t>AMPLabel</a:t>
            </a:r>
            <a:r>
              <a:rPr lang="en-US" dirty="0" smtClean="0"/>
              <a:t> = 0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Add column </a:t>
            </a:r>
            <a:r>
              <a:rPr lang="en-US" dirty="0" err="1" smtClean="0"/>
              <a:t>PepID</a:t>
            </a:r>
            <a:r>
              <a:rPr lang="en-US" dirty="0" smtClean="0"/>
              <a:t> with the format</a:t>
            </a:r>
          </a:p>
          <a:p>
            <a:pPr lvl="2"/>
            <a:r>
              <a:rPr lang="en-US" dirty="0" smtClean="0"/>
              <a:t>[A/D]</a:t>
            </a:r>
            <a:r>
              <a:rPr lang="en-US" dirty="0" err="1" smtClean="0"/>
              <a:t>ddddd</a:t>
            </a:r>
            <a:r>
              <a:rPr lang="en-US" dirty="0" smtClean="0"/>
              <a:t> where A and D refers to ADP3 and DAMPD, respectively.  </a:t>
            </a:r>
          </a:p>
          <a:p>
            <a:pPr lvl="2"/>
            <a:r>
              <a:rPr lang="en-US" dirty="0" smtClean="0"/>
              <a:t>Example: A00001 is the ID for the first peptide in ADP3.csv</a:t>
            </a:r>
          </a:p>
          <a:p>
            <a:pPr lvl="1"/>
            <a:r>
              <a:rPr lang="en-US" dirty="0" smtClean="0"/>
              <a:t>Add column </a:t>
            </a:r>
            <a:r>
              <a:rPr lang="en-US" dirty="0" err="1" smtClean="0"/>
              <a:t>PepType</a:t>
            </a:r>
            <a:r>
              <a:rPr lang="en-US" dirty="0" smtClean="0"/>
              <a:t> and set the value for all peptides to ‘real’</a:t>
            </a:r>
          </a:p>
          <a:p>
            <a:r>
              <a:rPr lang="en-US" dirty="0" smtClean="0"/>
              <a:t>Merge ADP3.csv and </a:t>
            </a:r>
            <a:r>
              <a:rPr lang="en-US" dirty="0" err="1" smtClean="0"/>
              <a:t>DAMPD.csv</a:t>
            </a:r>
            <a:r>
              <a:rPr lang="en-US" dirty="0" smtClean="0"/>
              <a:t> into </a:t>
            </a:r>
            <a:r>
              <a:rPr lang="en-US" dirty="0" err="1" smtClean="0"/>
              <a:t>Data.csv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AE43C-5119-824D-92E3-74F91C76A3E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29585"/>
      </p:ext>
    </p:extLst>
  </p:cSld>
  <p:clrMapOvr>
    <a:masterClrMapping/>
  </p:clrMapOvr>
  <p:transition xmlns:p14="http://schemas.microsoft.com/office/powerpoint/2010/main"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Hint: Fast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peptide in </a:t>
            </a:r>
            <a:r>
              <a:rPr lang="en-US" dirty="0" err="1" smtClean="0"/>
              <a:t>Fasta</a:t>
            </a:r>
            <a:r>
              <a:rPr lang="en-US" dirty="0" smtClean="0"/>
              <a:t> format is written as</a:t>
            </a:r>
          </a:p>
          <a:p>
            <a:pPr marL="329184" lvl="1" indent="0">
              <a:buNone/>
            </a:pPr>
            <a:r>
              <a:rPr lang="en-US" dirty="0" smtClean="0"/>
              <a:t>&gt;</a:t>
            </a:r>
            <a:r>
              <a:rPr lang="en-US" dirty="0" err="1" smtClean="0"/>
              <a:t>PepID</a:t>
            </a:r>
            <a:endParaRPr lang="en-US" dirty="0" smtClean="0"/>
          </a:p>
          <a:p>
            <a:pPr marL="329184" lvl="1" indent="0">
              <a:buNone/>
            </a:pPr>
            <a:r>
              <a:rPr lang="en-US" dirty="0" err="1" smtClean="0"/>
              <a:t>PepSeq</a:t>
            </a:r>
            <a:endParaRPr lang="en-US" dirty="0" smtClean="0"/>
          </a:p>
          <a:p>
            <a:pPr marL="329184" lvl="1" indent="0">
              <a:buNone/>
            </a:pPr>
            <a:endParaRPr lang="en-US" dirty="0"/>
          </a:p>
          <a:p>
            <a:pPr marL="329184" lvl="1" indent="0">
              <a:buNone/>
            </a:pPr>
            <a:r>
              <a:rPr lang="en-US" dirty="0" smtClean="0"/>
              <a:t>Example:</a:t>
            </a:r>
          </a:p>
          <a:p>
            <a:pPr marL="329184" lvl="1" indent="0">
              <a:buNone/>
            </a:pPr>
            <a:r>
              <a:rPr lang="en-US" dirty="0" smtClean="0"/>
              <a:t>&gt;A00001</a:t>
            </a:r>
          </a:p>
          <a:p>
            <a:pPr marL="329184" lvl="1" indent="0">
              <a:buNone/>
            </a:pPr>
            <a:r>
              <a:rPr lang="en-US" dirty="0"/>
              <a:t>GLWSKIKEVGKEAAKAAAKAAGKAALGAVSEAV </a:t>
            </a:r>
          </a:p>
          <a:p>
            <a:pPr marL="329184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AE43C-5119-824D-92E3-74F91C76A3E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6135"/>
      </p:ext>
    </p:extLst>
  </p:cSld>
  <p:clrMapOvr>
    <a:masterClrMapping/>
  </p:clrMapOvr>
  <p:transition xmlns:p14="http://schemas.microsoft.com/office/powerpoint/2010/main"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#2.1: Python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csv_to_fasta</a:t>
            </a:r>
            <a:r>
              <a:rPr lang="en-US" dirty="0" smtClean="0"/>
              <a:t> (</a:t>
            </a:r>
            <a:r>
              <a:rPr lang="en-US" dirty="0" err="1" smtClean="0"/>
              <a:t>csv_file</a:t>
            </a:r>
            <a:r>
              <a:rPr lang="en-US" dirty="0" smtClean="0"/>
              <a:t>, </a:t>
            </a:r>
            <a:r>
              <a:rPr lang="en-US" dirty="0" err="1" smtClean="0"/>
              <a:t>head_column</a:t>
            </a:r>
            <a:r>
              <a:rPr lang="en-US" dirty="0" smtClean="0"/>
              <a:t>, </a:t>
            </a:r>
            <a:r>
              <a:rPr lang="en-US" dirty="0" err="1" smtClean="0"/>
              <a:t>seq_column</a:t>
            </a:r>
            <a:r>
              <a:rPr lang="en-US" dirty="0" smtClean="0"/>
              <a:t>, </a:t>
            </a:r>
            <a:r>
              <a:rPr lang="en-US" dirty="0" err="1" smtClean="0"/>
              <a:t>out_file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 smtClean="0"/>
              <a:t>csv_file</a:t>
            </a:r>
            <a:r>
              <a:rPr lang="en-US" dirty="0" smtClean="0"/>
              <a:t>: input </a:t>
            </a:r>
            <a:r>
              <a:rPr lang="en-US" dirty="0" err="1" smtClean="0"/>
              <a:t>csv</a:t>
            </a:r>
            <a:r>
              <a:rPr lang="en-US" dirty="0" smtClean="0"/>
              <a:t> file (e.g., </a:t>
            </a:r>
            <a:r>
              <a:rPr lang="en-US" dirty="0" err="1" smtClean="0"/>
              <a:t>Data.csv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 smtClean="0"/>
              <a:t>head_column</a:t>
            </a:r>
            <a:r>
              <a:rPr lang="en-US" dirty="0" smtClean="0"/>
              <a:t>: column to be used as </a:t>
            </a:r>
            <a:r>
              <a:rPr lang="en-US" dirty="0" err="1" smtClean="0"/>
              <a:t>Fasta</a:t>
            </a:r>
            <a:r>
              <a:rPr lang="en-US" dirty="0" smtClean="0"/>
              <a:t> header (e.g., </a:t>
            </a:r>
            <a:r>
              <a:rPr lang="en-US" dirty="0" err="1" smtClean="0"/>
              <a:t>PepID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 smtClean="0"/>
              <a:t>Seq_column</a:t>
            </a:r>
            <a:r>
              <a:rPr lang="en-US" dirty="0" smtClean="0"/>
              <a:t>: column to be used as </a:t>
            </a:r>
            <a:r>
              <a:rPr lang="en-US" dirty="0" err="1" smtClean="0"/>
              <a:t>Fasta</a:t>
            </a:r>
            <a:r>
              <a:rPr lang="en-US" dirty="0" smtClean="0"/>
              <a:t> sequence (e.g., </a:t>
            </a:r>
            <a:r>
              <a:rPr lang="en-US" dirty="0" err="1" smtClean="0"/>
              <a:t>PepSeq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 smtClean="0"/>
              <a:t>Out_file</a:t>
            </a:r>
            <a:r>
              <a:rPr lang="en-US" dirty="0" smtClean="0"/>
              <a:t>: output file in </a:t>
            </a:r>
            <a:r>
              <a:rPr lang="en-US" dirty="0" err="1" smtClean="0"/>
              <a:t>fasta</a:t>
            </a:r>
            <a:r>
              <a:rPr lang="en-US" dirty="0" smtClean="0"/>
              <a:t> format (e.g., </a:t>
            </a:r>
            <a:r>
              <a:rPr lang="en-US" dirty="0" err="1" smtClean="0"/>
              <a:t>Data.Fasta.txt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AE43C-5119-824D-92E3-74F91C76A3E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9606"/>
      </p:ext>
    </p:extLst>
  </p:cSld>
  <p:clrMapOvr>
    <a:masterClrMapping/>
  </p:clrMapOvr>
  <p:transition xmlns:p14="http://schemas.microsoft.com/office/powerpoint/2010/main"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#2.2: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reverse_sequence</a:t>
            </a:r>
            <a:r>
              <a:rPr lang="en-US" dirty="0" smtClean="0"/>
              <a:t>(s)</a:t>
            </a:r>
          </a:p>
          <a:p>
            <a:pPr marL="0" indent="0">
              <a:buNone/>
            </a:pPr>
            <a:r>
              <a:rPr lang="en-US" dirty="0" smtClean="0"/>
              <a:t>s: peptide sequence</a:t>
            </a:r>
          </a:p>
          <a:p>
            <a:pPr marL="0" indent="0">
              <a:buNone/>
            </a:pPr>
            <a:r>
              <a:rPr lang="en-US" dirty="0" smtClean="0"/>
              <a:t>Return: the reverse of the input sequence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 err="1" smtClean="0"/>
              <a:t>reverse_sequence</a:t>
            </a:r>
            <a:r>
              <a:rPr lang="en-US" dirty="0" smtClean="0"/>
              <a:t>(‘ABCD’) will return ‘DCBA’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AE43C-5119-824D-92E3-74F91C76A3E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0901"/>
      </p:ext>
    </p:extLst>
  </p:cSld>
  <p:clrMapOvr>
    <a:masterClrMapping/>
  </p:clrMapOvr>
  <p:transition xmlns:p14="http://schemas.microsoft.com/office/powerpoint/2010/main"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#2.3: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Generate negative peptides</a:t>
            </a:r>
          </a:p>
          <a:p>
            <a:pPr marL="0" indent="0">
              <a:buNone/>
            </a:pPr>
            <a:r>
              <a:rPr lang="en-US" dirty="0" err="1" smtClean="0"/>
              <a:t>randomize_sequence</a:t>
            </a:r>
            <a:r>
              <a:rPr lang="en-US" dirty="0" smtClean="0"/>
              <a:t> (s, k=1)</a:t>
            </a:r>
          </a:p>
          <a:p>
            <a:pPr marL="0" indent="0">
              <a:buNone/>
            </a:pPr>
            <a:r>
              <a:rPr lang="en-US" dirty="0" smtClean="0"/>
              <a:t>s: peptide sequence</a:t>
            </a:r>
          </a:p>
          <a:p>
            <a:pPr marL="0" indent="0">
              <a:buNone/>
            </a:pPr>
            <a:r>
              <a:rPr lang="en-US" dirty="0" smtClean="0"/>
              <a:t>k: length of randomized substrings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 err="1"/>
              <a:t>randomize_sequence</a:t>
            </a:r>
            <a:r>
              <a:rPr lang="en-US" dirty="0"/>
              <a:t> </a:t>
            </a:r>
            <a:r>
              <a:rPr lang="en-US" dirty="0" smtClean="0"/>
              <a:t>(‘ABCD’, </a:t>
            </a:r>
            <a:r>
              <a:rPr lang="en-US" dirty="0"/>
              <a:t>k=1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Will generate a list [A,B,C,D] and then randomize it (e.g., [D,A,B,C]). Then, return the sequence DABC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AE43C-5119-824D-92E3-74F91C76A3E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7672"/>
      </p:ext>
    </p:extLst>
  </p:cSld>
  <p:clrMapOvr>
    <a:masterClrMapping/>
  </p:clrMapOvr>
  <p:transition xmlns:p14="http://schemas.microsoft.com/office/powerpoint/2010/main"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#2.3: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</a:t>
            </a:r>
          </a:p>
          <a:p>
            <a:pPr marL="0" indent="0">
              <a:buNone/>
            </a:pPr>
            <a:r>
              <a:rPr lang="en-US" dirty="0" err="1"/>
              <a:t>randomize_sequence</a:t>
            </a:r>
            <a:r>
              <a:rPr lang="en-US" dirty="0"/>
              <a:t> (‘ABCD’, k</a:t>
            </a:r>
            <a:r>
              <a:rPr lang="en-US" dirty="0" smtClean="0"/>
              <a:t>=2)</a:t>
            </a:r>
          </a:p>
          <a:p>
            <a:pPr marL="0" indent="0">
              <a:buNone/>
            </a:pPr>
            <a:r>
              <a:rPr lang="en-US" dirty="0"/>
              <a:t>Will generate a list [</a:t>
            </a:r>
            <a:r>
              <a:rPr lang="en-US" dirty="0" smtClean="0"/>
              <a:t>AB</a:t>
            </a:r>
            <a:r>
              <a:rPr lang="en-US" dirty="0"/>
              <a:t>,</a:t>
            </a:r>
            <a:r>
              <a:rPr lang="en-US" dirty="0" smtClean="0"/>
              <a:t>CD</a:t>
            </a:r>
            <a:r>
              <a:rPr lang="en-US" dirty="0"/>
              <a:t>] and then randomize it (e.g., </a:t>
            </a:r>
            <a:r>
              <a:rPr lang="en-US" dirty="0" smtClean="0"/>
              <a:t>[CD,AB]</a:t>
            </a:r>
            <a:r>
              <a:rPr lang="en-US" dirty="0"/>
              <a:t>). Then, return the sequence </a:t>
            </a:r>
            <a:r>
              <a:rPr lang="en-US" dirty="0" smtClean="0"/>
              <a:t>CDAB.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AE43C-5119-824D-92E3-74F91C76A3E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28955"/>
      </p:ext>
    </p:extLst>
  </p:cSld>
  <p:clrMapOvr>
    <a:masterClrMapping/>
  </p:clrMapOvr>
  <p:transition xmlns:p14="http://schemas.microsoft.com/office/powerpoint/2010/main"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#3: Add negative peptides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Given: Peptides(</a:t>
            </a:r>
            <a:r>
              <a:rPr lang="en-US" dirty="0" err="1" smtClean="0"/>
              <a:t>PepLabel</a:t>
            </a:r>
            <a:r>
              <a:rPr lang="en-US" dirty="0" smtClean="0"/>
              <a:t>, </a:t>
            </a:r>
            <a:r>
              <a:rPr lang="en-US" dirty="0" err="1" smtClean="0"/>
              <a:t>PepSeq</a:t>
            </a:r>
            <a:r>
              <a:rPr lang="en-US" dirty="0" smtClean="0"/>
              <a:t>, </a:t>
            </a:r>
            <a:r>
              <a:rPr lang="en-US" dirty="0" err="1" smtClean="0"/>
              <a:t>PepID</a:t>
            </a:r>
            <a:r>
              <a:rPr lang="en-US" dirty="0" smtClean="0"/>
              <a:t>, </a:t>
            </a:r>
            <a:r>
              <a:rPr lang="en-US" dirty="0" err="1" smtClean="0"/>
              <a:t>PepType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For each tuple Peptides(L, S, I, T)</a:t>
            </a:r>
          </a:p>
          <a:p>
            <a:pPr lvl="2"/>
            <a:r>
              <a:rPr lang="en-US" dirty="0" smtClean="0"/>
              <a:t>If L = 0, add the following tuples</a:t>
            </a:r>
          </a:p>
          <a:p>
            <a:pPr lvl="3"/>
            <a:r>
              <a:rPr lang="en-US" dirty="0" smtClean="0"/>
              <a:t>Peptides(0, </a:t>
            </a:r>
            <a:r>
              <a:rPr lang="en-US" dirty="0" err="1" smtClean="0"/>
              <a:t>reverse_sequence</a:t>
            </a:r>
            <a:r>
              <a:rPr lang="en-US" dirty="0" smtClean="0"/>
              <a:t>(S), I+”R”, “reverse”)</a:t>
            </a:r>
          </a:p>
          <a:p>
            <a:pPr lvl="3"/>
            <a:r>
              <a:rPr lang="en-US" dirty="0"/>
              <a:t>Peptides(0, </a:t>
            </a:r>
            <a:r>
              <a:rPr lang="en-US" dirty="0" err="1"/>
              <a:t>randomize_sequence</a:t>
            </a:r>
            <a:r>
              <a:rPr lang="en-US" dirty="0" smtClean="0"/>
              <a:t>(S, k)</a:t>
            </a:r>
            <a:r>
              <a:rPr lang="en-US" dirty="0"/>
              <a:t>, </a:t>
            </a:r>
            <a:r>
              <a:rPr lang="en-US" dirty="0" smtClean="0"/>
              <a:t>I+”R”+</a:t>
            </a:r>
            <a:r>
              <a:rPr lang="en-US" dirty="0" err="1" smtClean="0"/>
              <a:t>str</a:t>
            </a:r>
            <a:r>
              <a:rPr lang="en-US" dirty="0" smtClean="0"/>
              <a:t>(k), “random”+</a:t>
            </a:r>
            <a:r>
              <a:rPr lang="en-US" dirty="0" err="1" smtClean="0"/>
              <a:t>str</a:t>
            </a:r>
            <a:r>
              <a:rPr lang="en-US" dirty="0" smtClean="0"/>
              <a:t>(k)) for k =1, 2, and 3</a:t>
            </a:r>
          </a:p>
          <a:p>
            <a:pPr lvl="3"/>
            <a:r>
              <a:rPr lang="en-US" dirty="0" smtClean="0"/>
              <a:t>Note that the </a:t>
            </a:r>
            <a:r>
              <a:rPr lang="en-US" dirty="0" err="1" smtClean="0"/>
              <a:t>PepIDs</a:t>
            </a:r>
            <a:r>
              <a:rPr lang="en-US" dirty="0" smtClean="0"/>
              <a:t> now have extra characters (R, R1, R2, and R3)</a:t>
            </a:r>
          </a:p>
          <a:p>
            <a:r>
              <a:rPr lang="en-US" dirty="0" smtClean="0"/>
              <a:t>Save the new dataset as Data2.csv</a:t>
            </a:r>
          </a:p>
          <a:p>
            <a:r>
              <a:rPr lang="en-US" dirty="0" smtClean="0"/>
              <a:t>Generate </a:t>
            </a:r>
            <a:r>
              <a:rPr lang="en-US" dirty="0" err="1" smtClean="0"/>
              <a:t>Fasta</a:t>
            </a:r>
            <a:r>
              <a:rPr lang="en-US" dirty="0" smtClean="0"/>
              <a:t> file Data2.fasta.txt</a:t>
            </a:r>
          </a:p>
          <a:p>
            <a:endParaRPr lang="en-US" dirty="0" smtClean="0"/>
          </a:p>
          <a:p>
            <a:pPr marL="914400" lvl="3" indent="0">
              <a:buNone/>
            </a:pPr>
            <a:endParaRPr lang="en-US" dirty="0"/>
          </a:p>
          <a:p>
            <a:pPr lvl="3"/>
            <a:endParaRPr lang="en-US" dirty="0" smtClean="0"/>
          </a:p>
          <a:p>
            <a:pPr lvl="3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AE43C-5119-824D-92E3-74F91C76A3E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35382"/>
      </p:ext>
    </p:extLst>
  </p:cSld>
  <p:clrMapOvr>
    <a:masterClrMapping/>
  </p:clrMapOvr>
  <p:transition xmlns:p14="http://schemas.microsoft.com/office/powerpoint/2010/main" spd="med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ketchbook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Sketchbook.thmx</Template>
  <TotalTime>7094</TotalTime>
  <Words>605</Words>
  <Application>Microsoft Macintosh PowerPoint</Application>
  <PresentationFormat>Custom</PresentationFormat>
  <Paragraphs>92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Sketchbook</vt:lpstr>
      <vt:lpstr>DS320 Term Project: AMP</vt:lpstr>
      <vt:lpstr>Raw Data</vt:lpstr>
      <vt:lpstr>Task #1: Data pre-processing</vt:lpstr>
      <vt:lpstr>Hint: Fast Format</vt:lpstr>
      <vt:lpstr>Task #2.1: Python </vt:lpstr>
      <vt:lpstr>Task #2.2: Python</vt:lpstr>
      <vt:lpstr>Task #2.3: Python</vt:lpstr>
      <vt:lpstr>Task #2.3: Python</vt:lpstr>
      <vt:lpstr>Task #3: Add negative peptides</vt:lpstr>
      <vt:lpstr>Task #4</vt:lpstr>
      <vt:lpstr>Task #5</vt:lpstr>
      <vt:lpstr>Task #6: Automatic submission</vt:lpstr>
    </vt:vector>
  </TitlesOfParts>
  <Company>PSU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Yasser El-Manzalawy</dc:creator>
  <cp:lastModifiedBy>Yasser El-Manzalawy</cp:lastModifiedBy>
  <cp:revision>320</cp:revision>
  <cp:lastPrinted>2018-09-18T14:10:08Z</cp:lastPrinted>
  <dcterms:created xsi:type="dcterms:W3CDTF">2018-08-19T16:08:06Z</dcterms:created>
  <dcterms:modified xsi:type="dcterms:W3CDTF">2018-09-27T17:15:33Z</dcterms:modified>
</cp:coreProperties>
</file>