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Glacial Indifference Bold" panose="020B0604020202020204" charset="0"/>
      <p:regular r:id="rId16"/>
    </p:embeddedFont>
    <p:embeddedFont>
      <p:font typeface="Glacial Indifference"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6.svg"/><Relationship Id="rId7" Type="http://schemas.openxmlformats.org/officeDocument/2006/relationships/image" Target="../media/image32.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8.svg"/><Relationship Id="rId4" Type="http://schemas.openxmlformats.org/officeDocument/2006/relationships/image" Target="../media/image33.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6.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2.svg"/><Relationship Id="rId10" Type="http://schemas.openxmlformats.org/officeDocument/2006/relationships/image" Target="../media/image7.jpeg"/><Relationship Id="rId4" Type="http://schemas.openxmlformats.org/officeDocument/2006/relationships/image" Target="../media/image12.png"/><Relationship Id="rId9"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8.svg"/><Relationship Id="rId7" Type="http://schemas.openxmlformats.org/officeDocument/2006/relationships/image" Target="../media/image3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1.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4.svg"/><Relationship Id="rId10" Type="http://schemas.openxmlformats.org/officeDocument/2006/relationships/image" Target="../media/image7.jpeg"/><Relationship Id="rId4" Type="http://schemas.openxmlformats.org/officeDocument/2006/relationships/image" Target="../media/image18.png"/><Relationship Id="rId9" Type="http://schemas.openxmlformats.org/officeDocument/2006/relationships/image" Target="../media/image38.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8.svg"/><Relationship Id="rId18" Type="http://schemas.openxmlformats.org/officeDocument/2006/relationships/image" Target="../media/image28.png"/><Relationship Id="rId3" Type="http://schemas.openxmlformats.org/officeDocument/2006/relationships/image" Target="../media/image40.svg"/><Relationship Id="rId7" Type="http://schemas.openxmlformats.org/officeDocument/2006/relationships/image" Target="../media/image44.svg"/><Relationship Id="rId12" Type="http://schemas.openxmlformats.org/officeDocument/2006/relationships/image" Target="../media/image25.png"/><Relationship Id="rId17" Type="http://schemas.openxmlformats.org/officeDocument/2006/relationships/image" Target="../media/image52.svg"/><Relationship Id="rId2" Type="http://schemas.openxmlformats.org/officeDocument/2006/relationships/image" Target="../media/image21.png"/><Relationship Id="rId16" Type="http://schemas.openxmlformats.org/officeDocument/2006/relationships/image" Target="../media/image27.png"/><Relationship Id="rId20"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6.svg"/><Relationship Id="rId5" Type="http://schemas.openxmlformats.org/officeDocument/2006/relationships/image" Target="../media/image42.svg"/><Relationship Id="rId15" Type="http://schemas.openxmlformats.org/officeDocument/2006/relationships/image" Target="../media/image50.svg"/><Relationship Id="rId10" Type="http://schemas.openxmlformats.org/officeDocument/2006/relationships/image" Target="../media/image24.png"/><Relationship Id="rId19" Type="http://schemas.openxmlformats.org/officeDocument/2006/relationships/image" Target="../media/image54.svg"/><Relationship Id="rId4" Type="http://schemas.openxmlformats.org/officeDocument/2006/relationships/image" Target="../media/image22.png"/><Relationship Id="rId9" Type="http://schemas.openxmlformats.org/officeDocument/2006/relationships/image" Target="../media/image30.sv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6.svg"/><Relationship Id="rId7" Type="http://schemas.openxmlformats.org/officeDocument/2006/relationships/image" Target="../media/image11.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8.svg"/><Relationship Id="rId10" Type="http://schemas.openxmlformats.org/officeDocument/2006/relationships/image" Target="../media/image7.jpeg"/><Relationship Id="rId4" Type="http://schemas.openxmlformats.org/officeDocument/2006/relationships/image" Target="../media/image30.png"/><Relationship Id="rId9" Type="http://schemas.openxmlformats.org/officeDocument/2006/relationships/image" Target="../media/image60.sv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6.svg"/><Relationship Id="rId7" Type="http://schemas.openxmlformats.org/officeDocument/2006/relationships/image" Target="../media/image11.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8.svg"/><Relationship Id="rId10" Type="http://schemas.openxmlformats.org/officeDocument/2006/relationships/image" Target="../media/image7.jpeg"/><Relationship Id="rId4" Type="http://schemas.openxmlformats.org/officeDocument/2006/relationships/image" Target="../media/image30.png"/><Relationship Id="rId9" Type="http://schemas.openxmlformats.org/officeDocument/2006/relationships/image" Target="../media/image6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9515" y="6668606"/>
            <a:ext cx="5348485" cy="3618394"/>
            <a:chOff x="0" y="0"/>
            <a:chExt cx="1408655" cy="952993"/>
          </a:xfrm>
        </p:grpSpPr>
        <p:sp>
          <p:nvSpPr>
            <p:cNvPr id="3" name="Freeform 3"/>
            <p:cNvSpPr/>
            <p:nvPr/>
          </p:nvSpPr>
          <p:spPr>
            <a:xfrm>
              <a:off x="0" y="0"/>
              <a:ext cx="1408655" cy="952993"/>
            </a:xfrm>
            <a:custGeom>
              <a:avLst/>
              <a:gdLst/>
              <a:ahLst/>
              <a:cxnLst/>
              <a:rect l="l" t="t" r="r" b="b"/>
              <a:pathLst>
                <a:path w="1408655" h="952993">
                  <a:moveTo>
                    <a:pt x="0" y="0"/>
                  </a:moveTo>
                  <a:lnTo>
                    <a:pt x="1408655" y="0"/>
                  </a:lnTo>
                  <a:lnTo>
                    <a:pt x="1408655" y="952993"/>
                  </a:lnTo>
                  <a:lnTo>
                    <a:pt x="0" y="952993"/>
                  </a:lnTo>
                  <a:close/>
                </a:path>
              </a:pathLst>
            </a:custGeom>
            <a:solidFill>
              <a:srgbClr val="E4E4E4"/>
            </a:solidFill>
          </p:spPr>
        </p:sp>
        <p:sp>
          <p:nvSpPr>
            <p:cNvPr id="4" name="TextBox 4"/>
            <p:cNvSpPr txBox="1"/>
            <p:nvPr/>
          </p:nvSpPr>
          <p:spPr>
            <a:xfrm>
              <a:off x="0" y="-38100"/>
              <a:ext cx="1408655" cy="99109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183514" y="2901658"/>
            <a:ext cx="1327633" cy="1327633"/>
          </a:xfrm>
          <a:custGeom>
            <a:avLst/>
            <a:gdLst/>
            <a:ahLst/>
            <a:cxnLst/>
            <a:rect l="l" t="t" r="r" b="b"/>
            <a:pathLst>
              <a:path w="1327633" h="1327633">
                <a:moveTo>
                  <a:pt x="0" y="0"/>
                </a:moveTo>
                <a:lnTo>
                  <a:pt x="1327633" y="0"/>
                </a:lnTo>
                <a:lnTo>
                  <a:pt x="1327633" y="1327633"/>
                </a:lnTo>
                <a:lnTo>
                  <a:pt x="0" y="132763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a:off x="11747072" y="-2408128"/>
            <a:ext cx="5973602" cy="5973602"/>
          </a:xfrm>
          <a:custGeom>
            <a:avLst/>
            <a:gdLst/>
            <a:ahLst/>
            <a:cxnLst/>
            <a:rect l="l" t="t" r="r" b="b"/>
            <a:pathLst>
              <a:path w="5973602" h="5973602">
                <a:moveTo>
                  <a:pt x="0" y="0"/>
                </a:moveTo>
                <a:lnTo>
                  <a:pt x="5973602" y="0"/>
                </a:lnTo>
                <a:lnTo>
                  <a:pt x="5973602" y="5973602"/>
                </a:lnTo>
                <a:lnTo>
                  <a:pt x="0" y="597360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7" name="Group 7"/>
          <p:cNvGrpSpPr/>
          <p:nvPr/>
        </p:nvGrpSpPr>
        <p:grpSpPr>
          <a:xfrm>
            <a:off x="15351247" y="4400741"/>
            <a:ext cx="803180" cy="742759"/>
            <a:chOff x="0" y="0"/>
            <a:chExt cx="211537" cy="195624"/>
          </a:xfrm>
        </p:grpSpPr>
        <p:sp>
          <p:nvSpPr>
            <p:cNvPr id="8" name="Freeform 8"/>
            <p:cNvSpPr/>
            <p:nvPr/>
          </p:nvSpPr>
          <p:spPr>
            <a:xfrm>
              <a:off x="0" y="0"/>
              <a:ext cx="211537" cy="195624"/>
            </a:xfrm>
            <a:custGeom>
              <a:avLst/>
              <a:gdLst/>
              <a:ahLst/>
              <a:cxnLst/>
              <a:rect l="l" t="t" r="r" b="b"/>
              <a:pathLst>
                <a:path w="211537" h="195624">
                  <a:moveTo>
                    <a:pt x="0" y="0"/>
                  </a:moveTo>
                  <a:lnTo>
                    <a:pt x="211537" y="0"/>
                  </a:lnTo>
                  <a:lnTo>
                    <a:pt x="211537" y="195624"/>
                  </a:lnTo>
                  <a:lnTo>
                    <a:pt x="0" y="195624"/>
                  </a:lnTo>
                  <a:close/>
                </a:path>
              </a:pathLst>
            </a:custGeom>
            <a:solidFill>
              <a:srgbClr val="5DA295"/>
            </a:solidFill>
          </p:spPr>
        </p:sp>
        <p:sp>
          <p:nvSpPr>
            <p:cNvPr id="9" name="TextBox 9"/>
            <p:cNvSpPr txBox="1"/>
            <p:nvPr/>
          </p:nvSpPr>
          <p:spPr>
            <a:xfrm>
              <a:off x="0" y="-38100"/>
              <a:ext cx="211537" cy="233724"/>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619741" cy="2934068"/>
            <a:chOff x="0" y="0"/>
            <a:chExt cx="163224" cy="772759"/>
          </a:xfrm>
        </p:grpSpPr>
        <p:sp>
          <p:nvSpPr>
            <p:cNvPr id="11" name="Freeform 11"/>
            <p:cNvSpPr/>
            <p:nvPr/>
          </p:nvSpPr>
          <p:spPr>
            <a:xfrm>
              <a:off x="0" y="0"/>
              <a:ext cx="163224" cy="772759"/>
            </a:xfrm>
            <a:custGeom>
              <a:avLst/>
              <a:gdLst/>
              <a:ahLst/>
              <a:cxnLst/>
              <a:rect l="l" t="t" r="r" b="b"/>
              <a:pathLst>
                <a:path w="163224" h="772759">
                  <a:moveTo>
                    <a:pt x="0" y="0"/>
                  </a:moveTo>
                  <a:lnTo>
                    <a:pt x="163224" y="0"/>
                  </a:lnTo>
                  <a:lnTo>
                    <a:pt x="163224" y="772759"/>
                  </a:lnTo>
                  <a:lnTo>
                    <a:pt x="0" y="772759"/>
                  </a:lnTo>
                  <a:close/>
                </a:path>
              </a:pathLst>
            </a:custGeom>
            <a:solidFill>
              <a:srgbClr val="5DA295"/>
            </a:solidFill>
          </p:spPr>
        </p:sp>
        <p:sp>
          <p:nvSpPr>
            <p:cNvPr id="12" name="TextBox 12"/>
            <p:cNvSpPr txBox="1"/>
            <p:nvPr/>
          </p:nvSpPr>
          <p:spPr>
            <a:xfrm>
              <a:off x="0" y="-38100"/>
              <a:ext cx="163224" cy="81085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2933707"/>
            <a:ext cx="619741" cy="1004046"/>
            <a:chOff x="0" y="0"/>
            <a:chExt cx="163224" cy="264440"/>
          </a:xfrm>
        </p:grpSpPr>
        <p:sp>
          <p:nvSpPr>
            <p:cNvPr id="14" name="Freeform 14"/>
            <p:cNvSpPr/>
            <p:nvPr/>
          </p:nvSpPr>
          <p:spPr>
            <a:xfrm>
              <a:off x="0" y="0"/>
              <a:ext cx="163224" cy="264440"/>
            </a:xfrm>
            <a:custGeom>
              <a:avLst/>
              <a:gdLst/>
              <a:ahLst/>
              <a:cxnLst/>
              <a:rect l="l" t="t" r="r" b="b"/>
              <a:pathLst>
                <a:path w="163224" h="264440">
                  <a:moveTo>
                    <a:pt x="0" y="0"/>
                  </a:moveTo>
                  <a:lnTo>
                    <a:pt x="163224" y="0"/>
                  </a:lnTo>
                  <a:lnTo>
                    <a:pt x="163224" y="264440"/>
                  </a:lnTo>
                  <a:lnTo>
                    <a:pt x="0" y="264440"/>
                  </a:lnTo>
                  <a:close/>
                </a:path>
              </a:pathLst>
            </a:custGeom>
            <a:solidFill>
              <a:srgbClr val="BFDDD2"/>
            </a:solidFill>
          </p:spPr>
        </p:sp>
        <p:sp>
          <p:nvSpPr>
            <p:cNvPr id="15" name="TextBox 15"/>
            <p:cNvSpPr txBox="1"/>
            <p:nvPr/>
          </p:nvSpPr>
          <p:spPr>
            <a:xfrm>
              <a:off x="0" y="-38100"/>
              <a:ext cx="163224" cy="30254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6668606"/>
            <a:ext cx="12939515" cy="3618394"/>
            <a:chOff x="0" y="0"/>
            <a:chExt cx="3407938" cy="952993"/>
          </a:xfrm>
        </p:grpSpPr>
        <p:sp>
          <p:nvSpPr>
            <p:cNvPr id="17" name="Freeform 17"/>
            <p:cNvSpPr/>
            <p:nvPr/>
          </p:nvSpPr>
          <p:spPr>
            <a:xfrm>
              <a:off x="0" y="0"/>
              <a:ext cx="3407938" cy="952993"/>
            </a:xfrm>
            <a:custGeom>
              <a:avLst/>
              <a:gdLst/>
              <a:ahLst/>
              <a:cxnLst/>
              <a:rect l="l" t="t" r="r" b="b"/>
              <a:pathLst>
                <a:path w="3407938" h="952993">
                  <a:moveTo>
                    <a:pt x="0" y="0"/>
                  </a:moveTo>
                  <a:lnTo>
                    <a:pt x="3407938" y="0"/>
                  </a:lnTo>
                  <a:lnTo>
                    <a:pt x="3407938" y="952993"/>
                  </a:lnTo>
                  <a:lnTo>
                    <a:pt x="0" y="952993"/>
                  </a:lnTo>
                  <a:close/>
                </a:path>
              </a:pathLst>
            </a:custGeom>
            <a:solidFill>
              <a:srgbClr val="5DA295"/>
            </a:solidFill>
          </p:spPr>
        </p:sp>
        <p:sp>
          <p:nvSpPr>
            <p:cNvPr id="18" name="TextBox 18"/>
            <p:cNvSpPr txBox="1"/>
            <p:nvPr/>
          </p:nvSpPr>
          <p:spPr>
            <a:xfrm>
              <a:off x="0" y="-38100"/>
              <a:ext cx="3407938" cy="991093"/>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967885" y="7117855"/>
            <a:ext cx="143103" cy="2691310"/>
            <a:chOff x="0" y="0"/>
            <a:chExt cx="37690" cy="708822"/>
          </a:xfrm>
        </p:grpSpPr>
        <p:sp>
          <p:nvSpPr>
            <p:cNvPr id="20" name="Freeform 20"/>
            <p:cNvSpPr/>
            <p:nvPr/>
          </p:nvSpPr>
          <p:spPr>
            <a:xfrm>
              <a:off x="0" y="0"/>
              <a:ext cx="37690" cy="708822"/>
            </a:xfrm>
            <a:custGeom>
              <a:avLst/>
              <a:gdLst/>
              <a:ahLst/>
              <a:cxnLst/>
              <a:rect l="l" t="t" r="r" b="b"/>
              <a:pathLst>
                <a:path w="37690" h="708822">
                  <a:moveTo>
                    <a:pt x="0" y="0"/>
                  </a:moveTo>
                  <a:lnTo>
                    <a:pt x="37690" y="0"/>
                  </a:lnTo>
                  <a:lnTo>
                    <a:pt x="37690" y="708822"/>
                  </a:lnTo>
                  <a:lnTo>
                    <a:pt x="0" y="708822"/>
                  </a:lnTo>
                  <a:close/>
                </a:path>
              </a:pathLst>
            </a:custGeom>
            <a:solidFill>
              <a:srgbClr val="BFDDD2"/>
            </a:solidFill>
          </p:spPr>
        </p:sp>
        <p:sp>
          <p:nvSpPr>
            <p:cNvPr id="21" name="TextBox 21"/>
            <p:cNvSpPr txBox="1"/>
            <p:nvPr/>
          </p:nvSpPr>
          <p:spPr>
            <a:xfrm>
              <a:off x="0" y="-38100"/>
              <a:ext cx="37690" cy="746922"/>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14823112" y="6971452"/>
            <a:ext cx="1581292" cy="1591949"/>
          </a:xfrm>
          <a:custGeom>
            <a:avLst/>
            <a:gdLst/>
            <a:ahLst/>
            <a:cxnLst/>
            <a:rect l="l" t="t" r="r" b="b"/>
            <a:pathLst>
              <a:path w="1581292" h="1591949">
                <a:moveTo>
                  <a:pt x="0" y="0"/>
                </a:moveTo>
                <a:lnTo>
                  <a:pt x="1581291" y="0"/>
                </a:lnTo>
                <a:lnTo>
                  <a:pt x="1581291" y="1591949"/>
                </a:lnTo>
                <a:lnTo>
                  <a:pt x="0" y="1591949"/>
                </a:lnTo>
                <a:lnTo>
                  <a:pt x="0" y="0"/>
                </a:lnTo>
                <a:close/>
              </a:path>
            </a:pathLst>
          </a:custGeom>
          <a:blipFill>
            <a:blip r:embed="rId6"/>
            <a:stretch>
              <a:fillRect/>
            </a:stretch>
          </a:blipFill>
        </p:spPr>
      </p:sp>
      <p:sp>
        <p:nvSpPr>
          <p:cNvPr id="23" name="TextBox 23"/>
          <p:cNvSpPr txBox="1"/>
          <p:nvPr/>
        </p:nvSpPr>
        <p:spPr>
          <a:xfrm>
            <a:off x="1957285" y="2577021"/>
            <a:ext cx="12927906" cy="3510661"/>
          </a:xfrm>
          <a:prstGeom prst="rect">
            <a:avLst/>
          </a:prstGeom>
        </p:spPr>
        <p:txBody>
          <a:bodyPr lIns="0" tIns="0" rIns="0" bIns="0" rtlCol="0" anchor="t">
            <a:spAutoFit/>
          </a:bodyPr>
          <a:lstStyle/>
          <a:p>
            <a:pPr>
              <a:lnSpc>
                <a:spcPts val="6962"/>
              </a:lnSpc>
            </a:pPr>
            <a:r>
              <a:rPr lang="en-US" sz="5900" dirty="0">
                <a:solidFill>
                  <a:srgbClr val="000000"/>
                </a:solidFill>
                <a:latin typeface="Glacial Indifference Bold"/>
              </a:rPr>
              <a:t>PENERAPAN ALGORITMA K-NEAREST NEIGHBOR (KNN) UNTUK KLASIFIKASI JENIS KELAMIN MANUSIA BERDASARKAN OBJEK WAJAH</a:t>
            </a:r>
          </a:p>
        </p:txBody>
      </p:sp>
      <p:sp>
        <p:nvSpPr>
          <p:cNvPr id="24" name="TextBox 24"/>
          <p:cNvSpPr txBox="1"/>
          <p:nvPr/>
        </p:nvSpPr>
        <p:spPr>
          <a:xfrm>
            <a:off x="13346841" y="8662165"/>
            <a:ext cx="4533834" cy="923925"/>
          </a:xfrm>
          <a:prstGeom prst="rect">
            <a:avLst/>
          </a:prstGeom>
        </p:spPr>
        <p:txBody>
          <a:bodyPr lIns="0" tIns="0" rIns="0" bIns="0" rtlCol="0" anchor="t">
            <a:spAutoFit/>
          </a:bodyPr>
          <a:lstStyle/>
          <a:p>
            <a:pPr algn="ctr">
              <a:lnSpc>
                <a:spcPts val="3600"/>
              </a:lnSpc>
            </a:pPr>
            <a:r>
              <a:rPr lang="en-US" sz="3000" spc="150">
                <a:solidFill>
                  <a:srgbClr val="000000"/>
                </a:solidFill>
                <a:latin typeface="Glacial Indifference"/>
              </a:rPr>
              <a:t>UNIVERSITAS</a:t>
            </a:r>
          </a:p>
          <a:p>
            <a:pPr algn="ctr">
              <a:lnSpc>
                <a:spcPts val="3600"/>
              </a:lnSpc>
            </a:pPr>
            <a:r>
              <a:rPr lang="en-US" sz="3000" spc="150">
                <a:solidFill>
                  <a:srgbClr val="000000"/>
                </a:solidFill>
                <a:latin typeface="Glacial Indifference"/>
              </a:rPr>
              <a:t>DIAN NUSWANTORO</a:t>
            </a:r>
          </a:p>
        </p:txBody>
      </p:sp>
      <p:sp>
        <p:nvSpPr>
          <p:cNvPr id="25" name="TextBox 25"/>
          <p:cNvSpPr txBox="1"/>
          <p:nvPr/>
        </p:nvSpPr>
        <p:spPr>
          <a:xfrm>
            <a:off x="2676921" y="8516338"/>
            <a:ext cx="6467079" cy="580390"/>
          </a:xfrm>
          <a:prstGeom prst="rect">
            <a:avLst/>
          </a:prstGeom>
        </p:spPr>
        <p:txBody>
          <a:bodyPr lIns="0" tIns="0" rIns="0" bIns="0" rtlCol="0" anchor="t">
            <a:spAutoFit/>
          </a:bodyPr>
          <a:lstStyle/>
          <a:p>
            <a:pPr>
              <a:lnSpc>
                <a:spcPts val="4759"/>
              </a:lnSpc>
            </a:pPr>
            <a:r>
              <a:rPr lang="en-US" sz="3399" dirty="0">
                <a:solidFill>
                  <a:srgbClr val="FFFFFF"/>
                </a:solidFill>
                <a:latin typeface="Glacial Indifference"/>
              </a:rPr>
              <a:t>PROGRAM STUDI INFORMATIKA </a:t>
            </a:r>
          </a:p>
        </p:txBody>
      </p:sp>
      <p:sp>
        <p:nvSpPr>
          <p:cNvPr id="26" name="TextBox 26"/>
          <p:cNvSpPr txBox="1"/>
          <p:nvPr/>
        </p:nvSpPr>
        <p:spPr>
          <a:xfrm>
            <a:off x="1967885" y="1341590"/>
            <a:ext cx="8718655" cy="936625"/>
          </a:xfrm>
          <a:prstGeom prst="rect">
            <a:avLst/>
          </a:prstGeom>
        </p:spPr>
        <p:txBody>
          <a:bodyPr lIns="0" tIns="0" rIns="0" bIns="0" rtlCol="0" anchor="t">
            <a:spAutoFit/>
          </a:bodyPr>
          <a:lstStyle/>
          <a:p>
            <a:pPr>
              <a:lnSpc>
                <a:spcPts val="7699"/>
              </a:lnSpc>
            </a:pPr>
            <a:r>
              <a:rPr lang="en-US" sz="5499" spc="439">
                <a:solidFill>
                  <a:srgbClr val="5DA295"/>
                </a:solidFill>
                <a:latin typeface="Glacial Indifference Bold"/>
              </a:rPr>
              <a:t>PROPOSAL</a:t>
            </a:r>
          </a:p>
        </p:txBody>
      </p:sp>
      <p:sp>
        <p:nvSpPr>
          <p:cNvPr id="27" name="TextBox 27"/>
          <p:cNvSpPr txBox="1"/>
          <p:nvPr/>
        </p:nvSpPr>
        <p:spPr>
          <a:xfrm>
            <a:off x="2676921" y="7078451"/>
            <a:ext cx="5744317" cy="688975"/>
          </a:xfrm>
          <a:prstGeom prst="rect">
            <a:avLst/>
          </a:prstGeom>
        </p:spPr>
        <p:txBody>
          <a:bodyPr lIns="0" tIns="0" rIns="0" bIns="0" rtlCol="0" anchor="t">
            <a:spAutoFit/>
          </a:bodyPr>
          <a:lstStyle/>
          <a:p>
            <a:pPr>
              <a:lnSpc>
                <a:spcPts val="5599"/>
              </a:lnSpc>
            </a:pPr>
            <a:r>
              <a:rPr lang="en-US" sz="3999">
                <a:solidFill>
                  <a:srgbClr val="FFFFFF"/>
                </a:solidFill>
                <a:latin typeface="Glacial Indifference Bold"/>
              </a:rPr>
              <a:t>Yutase Jordan Amrullah</a:t>
            </a:r>
          </a:p>
        </p:txBody>
      </p:sp>
      <p:sp>
        <p:nvSpPr>
          <p:cNvPr id="28" name="TextBox 28"/>
          <p:cNvSpPr txBox="1"/>
          <p:nvPr/>
        </p:nvSpPr>
        <p:spPr>
          <a:xfrm>
            <a:off x="2676920" y="7850223"/>
            <a:ext cx="4409679" cy="615553"/>
          </a:xfrm>
          <a:prstGeom prst="rect">
            <a:avLst/>
          </a:prstGeom>
        </p:spPr>
        <p:txBody>
          <a:bodyPr wrap="square" lIns="0" tIns="0" rIns="0" bIns="0" rtlCol="0" anchor="t">
            <a:spAutoFit/>
          </a:bodyPr>
          <a:lstStyle/>
          <a:p>
            <a:pPr>
              <a:lnSpc>
                <a:spcPts val="4759"/>
              </a:lnSpc>
            </a:pPr>
            <a:r>
              <a:rPr lang="en-US" sz="3399" dirty="0">
                <a:solidFill>
                  <a:srgbClr val="FFFFFF"/>
                </a:solidFill>
                <a:latin typeface="Glacial Indifference"/>
              </a:rPr>
              <a:t>NIM : </a:t>
            </a:r>
            <a:r>
              <a:rPr lang="en-US" sz="3399" dirty="0" smtClean="0">
                <a:solidFill>
                  <a:srgbClr val="FFFFFF"/>
                </a:solidFill>
                <a:latin typeface="Glacial Indifference"/>
              </a:rPr>
              <a:t>A11.2022.14505</a:t>
            </a:r>
            <a:endParaRPr lang="en-US" sz="3399" dirty="0">
              <a:solidFill>
                <a:srgbClr val="FFFFFF"/>
              </a:solidFill>
              <a:latin typeface="Glacial Indifference"/>
            </a:endParaRPr>
          </a:p>
        </p:txBody>
      </p:sp>
      <p:sp>
        <p:nvSpPr>
          <p:cNvPr id="29" name="TextBox 29"/>
          <p:cNvSpPr txBox="1"/>
          <p:nvPr/>
        </p:nvSpPr>
        <p:spPr>
          <a:xfrm>
            <a:off x="2676921" y="9182453"/>
            <a:ext cx="1455625" cy="580390"/>
          </a:xfrm>
          <a:prstGeom prst="rect">
            <a:avLst/>
          </a:prstGeom>
        </p:spPr>
        <p:txBody>
          <a:bodyPr lIns="0" tIns="0" rIns="0" bIns="0" rtlCol="0" anchor="t">
            <a:spAutoFit/>
          </a:bodyPr>
          <a:lstStyle/>
          <a:p>
            <a:pPr>
              <a:lnSpc>
                <a:spcPts val="4759"/>
              </a:lnSpc>
            </a:pPr>
            <a:r>
              <a:rPr lang="en-US" sz="3399" dirty="0">
                <a:solidFill>
                  <a:srgbClr val="FFFFFF"/>
                </a:solidFill>
                <a:latin typeface="Glacial Indifference Bold"/>
              </a:rPr>
              <a:t>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FDDD2"/>
        </a:solidFill>
        <a:effectLst/>
      </p:bgPr>
    </p:bg>
    <p:spTree>
      <p:nvGrpSpPr>
        <p:cNvPr id="1" name=""/>
        <p:cNvGrpSpPr/>
        <p:nvPr/>
      </p:nvGrpSpPr>
      <p:grpSpPr>
        <a:xfrm>
          <a:off x="0" y="0"/>
          <a:ext cx="0" cy="0"/>
          <a:chOff x="0" y="0"/>
          <a:chExt cx="0" cy="0"/>
        </a:xfrm>
      </p:grpSpPr>
      <p:grpSp>
        <p:nvGrpSpPr>
          <p:cNvPr id="2" name="Group 2"/>
          <p:cNvGrpSpPr/>
          <p:nvPr/>
        </p:nvGrpSpPr>
        <p:grpSpPr>
          <a:xfrm>
            <a:off x="1785341" y="1679079"/>
            <a:ext cx="14717318" cy="6928841"/>
            <a:chOff x="0" y="0"/>
            <a:chExt cx="3876166" cy="1824880"/>
          </a:xfrm>
        </p:grpSpPr>
        <p:sp>
          <p:nvSpPr>
            <p:cNvPr id="3" name="Freeform 3"/>
            <p:cNvSpPr/>
            <p:nvPr/>
          </p:nvSpPr>
          <p:spPr>
            <a:xfrm>
              <a:off x="0" y="0"/>
              <a:ext cx="3876166" cy="1824880"/>
            </a:xfrm>
            <a:custGeom>
              <a:avLst/>
              <a:gdLst/>
              <a:ahLst/>
              <a:cxnLst/>
              <a:rect l="l" t="t" r="r" b="b"/>
              <a:pathLst>
                <a:path w="3876166" h="1824880">
                  <a:moveTo>
                    <a:pt x="0" y="0"/>
                  </a:moveTo>
                  <a:lnTo>
                    <a:pt x="3876166" y="0"/>
                  </a:lnTo>
                  <a:lnTo>
                    <a:pt x="3876166" y="1824880"/>
                  </a:lnTo>
                  <a:lnTo>
                    <a:pt x="0" y="1824880"/>
                  </a:lnTo>
                  <a:close/>
                </a:path>
              </a:pathLst>
            </a:custGeom>
            <a:solidFill>
              <a:srgbClr val="5DA295"/>
            </a:solidFill>
          </p:spPr>
        </p:sp>
        <p:sp>
          <p:nvSpPr>
            <p:cNvPr id="4" name="TextBox 4"/>
            <p:cNvSpPr txBox="1"/>
            <p:nvPr/>
          </p:nvSpPr>
          <p:spPr>
            <a:xfrm>
              <a:off x="0" y="-38100"/>
              <a:ext cx="3876166" cy="186298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3061903" y="-1566138"/>
            <a:ext cx="4761674" cy="4761674"/>
          </a:xfrm>
          <a:custGeom>
            <a:avLst/>
            <a:gdLst/>
            <a:ahLst/>
            <a:cxnLst/>
            <a:rect l="l" t="t" r="r" b="b"/>
            <a:pathLst>
              <a:path w="4761674" h="4761674">
                <a:moveTo>
                  <a:pt x="0" y="0"/>
                </a:moveTo>
                <a:lnTo>
                  <a:pt x="4761674" y="0"/>
                </a:lnTo>
                <a:lnTo>
                  <a:pt x="4761674" y="4761675"/>
                </a:lnTo>
                <a:lnTo>
                  <a:pt x="0" y="47616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6" name="Group 6"/>
          <p:cNvGrpSpPr/>
          <p:nvPr/>
        </p:nvGrpSpPr>
        <p:grpSpPr>
          <a:xfrm>
            <a:off x="15442740" y="2842069"/>
            <a:ext cx="1413018" cy="1236391"/>
            <a:chOff x="0" y="0"/>
            <a:chExt cx="812800" cy="711200"/>
          </a:xfrm>
        </p:grpSpPr>
        <p:sp>
          <p:nvSpPr>
            <p:cNvPr id="7" name="Freeform 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FFFF"/>
            </a:solidFill>
          </p:spPr>
        </p:sp>
        <p:sp>
          <p:nvSpPr>
            <p:cNvPr id="8" name="TextBox 8"/>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028700" y="1313694"/>
            <a:ext cx="1528376" cy="1528376"/>
          </a:xfrm>
          <a:custGeom>
            <a:avLst/>
            <a:gdLst/>
            <a:ahLst/>
            <a:cxnLst/>
            <a:rect l="l" t="t" r="r" b="b"/>
            <a:pathLst>
              <a:path w="1528376" h="1528376">
                <a:moveTo>
                  <a:pt x="0" y="0"/>
                </a:moveTo>
                <a:lnTo>
                  <a:pt x="1528376" y="0"/>
                </a:lnTo>
                <a:lnTo>
                  <a:pt x="1528376" y="1528375"/>
                </a:lnTo>
                <a:lnTo>
                  <a:pt x="0" y="15283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a:off x="624221" y="7272116"/>
            <a:ext cx="4777529" cy="4771073"/>
          </a:xfrm>
          <a:custGeom>
            <a:avLst/>
            <a:gdLst/>
            <a:ahLst/>
            <a:cxnLst/>
            <a:rect l="l" t="t" r="r" b="b"/>
            <a:pathLst>
              <a:path w="4777529" h="4771073">
                <a:moveTo>
                  <a:pt x="0" y="0"/>
                </a:moveTo>
                <a:lnTo>
                  <a:pt x="4777529" y="0"/>
                </a:lnTo>
                <a:lnTo>
                  <a:pt x="4777529" y="4771073"/>
                </a:lnTo>
                <a:lnTo>
                  <a:pt x="0" y="477107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1" name="TextBox 11"/>
          <p:cNvSpPr txBox="1"/>
          <p:nvPr/>
        </p:nvSpPr>
        <p:spPr>
          <a:xfrm>
            <a:off x="2386547" y="3908425"/>
            <a:ext cx="13514906" cy="2222501"/>
          </a:xfrm>
          <a:prstGeom prst="rect">
            <a:avLst/>
          </a:prstGeom>
        </p:spPr>
        <p:txBody>
          <a:bodyPr lIns="0" tIns="0" rIns="0" bIns="0" rtlCol="0" anchor="t">
            <a:spAutoFit/>
          </a:bodyPr>
          <a:lstStyle/>
          <a:p>
            <a:pPr algn="ctr">
              <a:lnSpc>
                <a:spcPts val="18199"/>
              </a:lnSpc>
            </a:pPr>
            <a:r>
              <a:rPr lang="en-US" sz="12999">
                <a:solidFill>
                  <a:srgbClr val="FFFFFF"/>
                </a:solidFill>
                <a:latin typeface="Glacial Indifference Bold"/>
              </a:rPr>
              <a:t>Terima Kasih</a:t>
            </a:r>
          </a:p>
        </p:txBody>
      </p:sp>
      <p:sp>
        <p:nvSpPr>
          <p:cNvPr id="12" name="Freeform 12"/>
          <p:cNvSpPr/>
          <p:nvPr/>
        </p:nvSpPr>
        <p:spPr>
          <a:xfrm>
            <a:off x="4317571" y="7272116"/>
            <a:ext cx="1084179" cy="1084179"/>
          </a:xfrm>
          <a:custGeom>
            <a:avLst/>
            <a:gdLst/>
            <a:ahLst/>
            <a:cxnLst/>
            <a:rect l="l" t="t" r="r" b="b"/>
            <a:pathLst>
              <a:path w="1084179" h="1084179">
                <a:moveTo>
                  <a:pt x="0" y="0"/>
                </a:moveTo>
                <a:lnTo>
                  <a:pt x="1084179" y="0"/>
                </a:lnTo>
                <a:lnTo>
                  <a:pt x="1084179" y="1084179"/>
                </a:lnTo>
                <a:lnTo>
                  <a:pt x="0" y="108417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13565"/>
            <a:chOff x="0" y="0"/>
            <a:chExt cx="4816593" cy="56248"/>
          </a:xfrm>
        </p:grpSpPr>
        <p:sp>
          <p:nvSpPr>
            <p:cNvPr id="3" name="Freeform 3"/>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sp>
        <p:sp>
          <p:nvSpPr>
            <p:cNvPr id="4" name="TextBox 4"/>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95631" y="8287004"/>
            <a:ext cx="2751035" cy="2898600"/>
          </a:xfrm>
          <a:custGeom>
            <a:avLst/>
            <a:gdLst/>
            <a:ahLst/>
            <a:cxnLst/>
            <a:rect l="l" t="t" r="r" b="b"/>
            <a:pathLst>
              <a:path w="2751035" h="2898600">
                <a:moveTo>
                  <a:pt x="0" y="0"/>
                </a:moveTo>
                <a:lnTo>
                  <a:pt x="2751035" y="0"/>
                </a:lnTo>
                <a:lnTo>
                  <a:pt x="2751035" y="2898600"/>
                </a:lnTo>
                <a:lnTo>
                  <a:pt x="0" y="28986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6" name="Group 6"/>
          <p:cNvGrpSpPr/>
          <p:nvPr/>
        </p:nvGrpSpPr>
        <p:grpSpPr>
          <a:xfrm>
            <a:off x="0" y="10073435"/>
            <a:ext cx="18288000" cy="213565"/>
            <a:chOff x="0" y="0"/>
            <a:chExt cx="4816593" cy="56248"/>
          </a:xfrm>
        </p:grpSpPr>
        <p:sp>
          <p:nvSpPr>
            <p:cNvPr id="7" name="Freeform 7"/>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sp>
        <p:sp>
          <p:nvSpPr>
            <p:cNvPr id="8" name="TextBox 8"/>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446666" y="1406041"/>
            <a:ext cx="11841334" cy="6880963"/>
            <a:chOff x="0" y="0"/>
            <a:chExt cx="3118705" cy="1812270"/>
          </a:xfrm>
        </p:grpSpPr>
        <p:sp>
          <p:nvSpPr>
            <p:cNvPr id="10" name="Freeform 10"/>
            <p:cNvSpPr/>
            <p:nvPr/>
          </p:nvSpPr>
          <p:spPr>
            <a:xfrm>
              <a:off x="0" y="0"/>
              <a:ext cx="3118705" cy="1812270"/>
            </a:xfrm>
            <a:custGeom>
              <a:avLst/>
              <a:gdLst/>
              <a:ahLst/>
              <a:cxnLst/>
              <a:rect l="l" t="t" r="r" b="b"/>
              <a:pathLst>
                <a:path w="3118705" h="1812270">
                  <a:moveTo>
                    <a:pt x="0" y="0"/>
                  </a:moveTo>
                  <a:lnTo>
                    <a:pt x="3118705" y="0"/>
                  </a:lnTo>
                  <a:lnTo>
                    <a:pt x="3118705" y="1812270"/>
                  </a:lnTo>
                  <a:lnTo>
                    <a:pt x="0" y="1812270"/>
                  </a:lnTo>
                  <a:close/>
                </a:path>
              </a:pathLst>
            </a:custGeom>
            <a:solidFill>
              <a:srgbClr val="BFDDD2"/>
            </a:solidFill>
          </p:spPr>
        </p:sp>
        <p:sp>
          <p:nvSpPr>
            <p:cNvPr id="11" name="TextBox 11"/>
            <p:cNvSpPr txBox="1"/>
            <p:nvPr/>
          </p:nvSpPr>
          <p:spPr>
            <a:xfrm>
              <a:off x="0" y="-38100"/>
              <a:ext cx="3118705" cy="185037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6182607" y="758341"/>
            <a:ext cx="3675104" cy="3675104"/>
          </a:xfrm>
          <a:custGeom>
            <a:avLst/>
            <a:gdLst/>
            <a:ahLst/>
            <a:cxnLst/>
            <a:rect l="l" t="t" r="r" b="b"/>
            <a:pathLst>
              <a:path w="3675104" h="3675104">
                <a:moveTo>
                  <a:pt x="0" y="0"/>
                </a:moveTo>
                <a:lnTo>
                  <a:pt x="3675104" y="0"/>
                </a:lnTo>
                <a:lnTo>
                  <a:pt x="3675104" y="3675104"/>
                </a:lnTo>
                <a:lnTo>
                  <a:pt x="0" y="367510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Freeform 13"/>
          <p:cNvSpPr/>
          <p:nvPr/>
        </p:nvSpPr>
        <p:spPr>
          <a:xfrm>
            <a:off x="2484758" y="6805162"/>
            <a:ext cx="1210872" cy="1210872"/>
          </a:xfrm>
          <a:custGeom>
            <a:avLst/>
            <a:gdLst/>
            <a:ahLst/>
            <a:cxnLst/>
            <a:rect l="l" t="t" r="r" b="b"/>
            <a:pathLst>
              <a:path w="1210872" h="1210872">
                <a:moveTo>
                  <a:pt x="0" y="0"/>
                </a:moveTo>
                <a:lnTo>
                  <a:pt x="1210873" y="0"/>
                </a:lnTo>
                <a:lnTo>
                  <a:pt x="1210873" y="1210873"/>
                </a:lnTo>
                <a:lnTo>
                  <a:pt x="0" y="121087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4" name="TextBox 14"/>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a:solidFill>
                  <a:srgbClr val="000000"/>
                </a:solidFill>
                <a:latin typeface="Glacial Indifference Bold"/>
              </a:rPr>
              <a:t>01</a:t>
            </a:r>
          </a:p>
        </p:txBody>
      </p:sp>
      <p:sp>
        <p:nvSpPr>
          <p:cNvPr id="15" name="AutoShape 15"/>
          <p:cNvSpPr/>
          <p:nvPr/>
        </p:nvSpPr>
        <p:spPr>
          <a:xfrm>
            <a:off x="16564000" y="8877554"/>
            <a:ext cx="0" cy="761492"/>
          </a:xfrm>
          <a:prstGeom prst="line">
            <a:avLst/>
          </a:prstGeom>
          <a:ln w="95250" cap="flat">
            <a:solidFill>
              <a:srgbClr val="5DA295"/>
            </a:solidFill>
            <a:prstDash val="solid"/>
            <a:headEnd type="none" w="sm" len="sm"/>
            <a:tailEnd type="none" w="sm" len="sm"/>
          </a:ln>
        </p:spPr>
      </p:sp>
      <p:sp>
        <p:nvSpPr>
          <p:cNvPr id="16" name="TextBox 16"/>
          <p:cNvSpPr txBox="1"/>
          <p:nvPr/>
        </p:nvSpPr>
        <p:spPr>
          <a:xfrm>
            <a:off x="11429915" y="8963025"/>
            <a:ext cx="4752692" cy="523875"/>
          </a:xfrm>
          <a:prstGeom prst="rect">
            <a:avLst/>
          </a:prstGeom>
        </p:spPr>
        <p:txBody>
          <a:bodyPr lIns="0" tIns="0" rIns="0" bIns="0" rtlCol="0" anchor="t">
            <a:spAutoFit/>
          </a:bodyPr>
          <a:lstStyle/>
          <a:p>
            <a:pPr algn="r">
              <a:lnSpc>
                <a:spcPts val="4200"/>
              </a:lnSpc>
            </a:pPr>
            <a:r>
              <a:rPr lang="en-US" sz="3000" spc="300">
                <a:solidFill>
                  <a:srgbClr val="000000"/>
                </a:solidFill>
                <a:latin typeface="Glacial Indifference Bold"/>
              </a:rPr>
              <a:t>PROPOSAL</a:t>
            </a:r>
          </a:p>
        </p:txBody>
      </p:sp>
      <p:grpSp>
        <p:nvGrpSpPr>
          <p:cNvPr id="17" name="Group 17"/>
          <p:cNvGrpSpPr/>
          <p:nvPr/>
        </p:nvGrpSpPr>
        <p:grpSpPr>
          <a:xfrm>
            <a:off x="387074" y="567841"/>
            <a:ext cx="4949179" cy="901728"/>
            <a:chOff x="0" y="0"/>
            <a:chExt cx="6598905" cy="1202304"/>
          </a:xfrm>
        </p:grpSpPr>
        <p:sp>
          <p:nvSpPr>
            <p:cNvPr id="18" name="Freeform 18"/>
            <p:cNvSpPr/>
            <p:nvPr/>
          </p:nvSpPr>
          <p:spPr>
            <a:xfrm>
              <a:off x="0" y="26654"/>
              <a:ext cx="1167780" cy="1175650"/>
            </a:xfrm>
            <a:custGeom>
              <a:avLst/>
              <a:gdLst/>
              <a:ahLst/>
              <a:cxnLst/>
              <a:rect l="l" t="t" r="r" b="b"/>
              <a:pathLst>
                <a:path w="1167780" h="1175650">
                  <a:moveTo>
                    <a:pt x="0" y="0"/>
                  </a:moveTo>
                  <a:lnTo>
                    <a:pt x="1167780" y="0"/>
                  </a:lnTo>
                  <a:lnTo>
                    <a:pt x="1167780" y="1175650"/>
                  </a:lnTo>
                  <a:lnTo>
                    <a:pt x="0" y="1175650"/>
                  </a:lnTo>
                  <a:lnTo>
                    <a:pt x="0" y="0"/>
                  </a:lnTo>
                  <a:close/>
                </a:path>
              </a:pathLst>
            </a:custGeom>
            <a:blipFill>
              <a:blip r:embed="rId8"/>
              <a:stretch>
                <a:fillRect/>
              </a:stretch>
            </a:blipFill>
          </p:spPr>
        </p:sp>
        <p:sp>
          <p:nvSpPr>
            <p:cNvPr id="19" name="TextBox 19"/>
            <p:cNvSpPr txBox="1"/>
            <p:nvPr/>
          </p:nvSpPr>
          <p:spPr>
            <a:xfrm>
              <a:off x="1411694" y="0"/>
              <a:ext cx="5187211" cy="1117600"/>
            </a:xfrm>
            <a:prstGeom prst="rect">
              <a:avLst/>
            </a:prstGeom>
          </p:spPr>
          <p:txBody>
            <a:bodyPr lIns="0" tIns="0" rIns="0" bIns="0" rtlCol="0" anchor="t">
              <a:spAutoFit/>
            </a:bodyPr>
            <a:lstStyle/>
            <a:p>
              <a:pPr>
                <a:lnSpc>
                  <a:spcPts val="3360"/>
                </a:lnSpc>
              </a:pPr>
              <a:r>
                <a:rPr lang="en-US" sz="2800" spc="140">
                  <a:solidFill>
                    <a:srgbClr val="000000"/>
                  </a:solidFill>
                  <a:latin typeface="Glacial Indifference"/>
                </a:rPr>
                <a:t>UNIVERSITAS</a:t>
              </a:r>
            </a:p>
            <a:p>
              <a:pPr>
                <a:lnSpc>
                  <a:spcPts val="3360"/>
                </a:lnSpc>
              </a:pPr>
              <a:r>
                <a:rPr lang="en-US" sz="2800" spc="140">
                  <a:solidFill>
                    <a:srgbClr val="000000"/>
                  </a:solidFill>
                  <a:latin typeface="Glacial Indifference"/>
                </a:rPr>
                <a:t>DIAN NUSWANTORO</a:t>
              </a:r>
            </a:p>
          </p:txBody>
        </p:sp>
      </p:grpSp>
      <p:sp>
        <p:nvSpPr>
          <p:cNvPr id="20" name="TextBox 20"/>
          <p:cNvSpPr txBox="1"/>
          <p:nvPr/>
        </p:nvSpPr>
        <p:spPr>
          <a:xfrm>
            <a:off x="1497027" y="3028287"/>
            <a:ext cx="4949639" cy="2103755"/>
          </a:xfrm>
          <a:prstGeom prst="rect">
            <a:avLst/>
          </a:prstGeom>
        </p:spPr>
        <p:txBody>
          <a:bodyPr lIns="0" tIns="0" rIns="0" bIns="0" rtlCol="0" anchor="t">
            <a:spAutoFit/>
          </a:bodyPr>
          <a:lstStyle/>
          <a:p>
            <a:pPr>
              <a:lnSpc>
                <a:spcPts val="8259"/>
              </a:lnSpc>
            </a:pPr>
            <a:r>
              <a:rPr lang="en-US" sz="6999">
                <a:solidFill>
                  <a:srgbClr val="000000"/>
                </a:solidFill>
                <a:latin typeface="Glacial Indifference Bold"/>
              </a:rPr>
              <a:t>Latar</a:t>
            </a:r>
          </a:p>
          <a:p>
            <a:pPr>
              <a:lnSpc>
                <a:spcPts val="8259"/>
              </a:lnSpc>
            </a:pPr>
            <a:r>
              <a:rPr lang="en-US" sz="6999">
                <a:solidFill>
                  <a:srgbClr val="000000"/>
                </a:solidFill>
                <a:latin typeface="Glacial Indifference Bold"/>
              </a:rPr>
              <a:t>Belakang</a:t>
            </a:r>
          </a:p>
        </p:txBody>
      </p:sp>
      <p:sp>
        <p:nvSpPr>
          <p:cNvPr id="21" name="TextBox 21"/>
          <p:cNvSpPr txBox="1"/>
          <p:nvPr/>
        </p:nvSpPr>
        <p:spPr>
          <a:xfrm>
            <a:off x="7023313" y="1719148"/>
            <a:ext cx="8822017" cy="6178550"/>
          </a:xfrm>
          <a:prstGeom prst="rect">
            <a:avLst/>
          </a:prstGeom>
        </p:spPr>
        <p:txBody>
          <a:bodyPr lIns="0" tIns="0" rIns="0" bIns="0" rtlCol="0" anchor="t">
            <a:spAutoFit/>
          </a:bodyPr>
          <a:lstStyle/>
          <a:p>
            <a:pPr>
              <a:lnSpc>
                <a:spcPts val="4900"/>
              </a:lnSpc>
            </a:pPr>
            <a:r>
              <a:rPr lang="en-US" sz="3500" dirty="0" err="1" smtClean="0">
                <a:solidFill>
                  <a:srgbClr val="000000"/>
                </a:solidFill>
                <a:latin typeface="Glacial Indifference"/>
              </a:rPr>
              <a:t>Pendeteksian</a:t>
            </a:r>
            <a:r>
              <a:rPr lang="en-US" sz="3500" dirty="0" smtClean="0">
                <a:solidFill>
                  <a:srgbClr val="000000"/>
                </a:solidFill>
                <a:latin typeface="Glacial Indifference"/>
              </a:rPr>
              <a:t> </a:t>
            </a:r>
            <a:r>
              <a:rPr lang="en-US" sz="3500" dirty="0" err="1" smtClean="0">
                <a:solidFill>
                  <a:srgbClr val="000000"/>
                </a:solidFill>
                <a:latin typeface="Glacial Indifference"/>
              </a:rPr>
              <a:t>objek</a:t>
            </a:r>
            <a:r>
              <a:rPr lang="en-US" sz="3500" dirty="0" smtClean="0">
                <a:solidFill>
                  <a:srgbClr val="000000"/>
                </a:solidFill>
                <a:latin typeface="Glacial Indifference"/>
              </a:rPr>
              <a:t> </a:t>
            </a:r>
            <a:r>
              <a:rPr lang="en-US" sz="3500" dirty="0" err="1" smtClean="0">
                <a:solidFill>
                  <a:srgbClr val="000000"/>
                </a:solidFill>
                <a:latin typeface="Glacial Indifference"/>
              </a:rPr>
              <a:t>wajah</a:t>
            </a:r>
            <a:r>
              <a:rPr lang="en-US" sz="3500" dirty="0" smtClean="0">
                <a:solidFill>
                  <a:srgbClr val="000000"/>
                </a:solidFill>
                <a:latin typeface="Glacial Indifference"/>
              </a:rPr>
              <a:t> </a:t>
            </a:r>
            <a:r>
              <a:rPr lang="en-US" sz="3500" dirty="0" err="1" smtClean="0">
                <a:solidFill>
                  <a:srgbClr val="000000"/>
                </a:solidFill>
                <a:latin typeface="Glacial Indifference"/>
              </a:rPr>
              <a:t>merupakan</a:t>
            </a:r>
            <a:r>
              <a:rPr lang="en-US" sz="3500" dirty="0" smtClean="0">
                <a:solidFill>
                  <a:srgbClr val="000000"/>
                </a:solidFill>
                <a:latin typeface="Glacial Indifference"/>
              </a:rPr>
              <a:t> </a:t>
            </a:r>
            <a:r>
              <a:rPr lang="en-US" sz="3500" dirty="0" err="1" smtClean="0">
                <a:solidFill>
                  <a:srgbClr val="000000"/>
                </a:solidFill>
                <a:latin typeface="Glacial Indifference"/>
              </a:rPr>
              <a:t>salah</a:t>
            </a:r>
            <a:r>
              <a:rPr lang="en-US" sz="3500" dirty="0" smtClean="0">
                <a:solidFill>
                  <a:srgbClr val="000000"/>
                </a:solidFill>
                <a:latin typeface="Glacial Indifference"/>
              </a:rPr>
              <a:t> </a:t>
            </a:r>
            <a:r>
              <a:rPr lang="en-US" sz="3500" dirty="0" err="1" smtClean="0">
                <a:solidFill>
                  <a:srgbClr val="000000"/>
                </a:solidFill>
                <a:latin typeface="Glacial Indifference"/>
              </a:rPr>
              <a:t>satu</a:t>
            </a:r>
            <a:r>
              <a:rPr lang="en-US" sz="3500" dirty="0" smtClean="0">
                <a:solidFill>
                  <a:srgbClr val="000000"/>
                </a:solidFill>
                <a:latin typeface="Glacial Indifference"/>
              </a:rPr>
              <a:t> </a:t>
            </a:r>
            <a:r>
              <a:rPr lang="en-US" sz="3500" dirty="0" err="1" smtClean="0">
                <a:solidFill>
                  <a:srgbClr val="000000"/>
                </a:solidFill>
                <a:latin typeface="Glacial Indifference"/>
              </a:rPr>
              <a:t>tahap</a:t>
            </a:r>
            <a:r>
              <a:rPr lang="en-US" sz="3500" dirty="0" smtClean="0">
                <a:solidFill>
                  <a:srgbClr val="000000"/>
                </a:solidFill>
                <a:latin typeface="Glacial Indifference"/>
              </a:rPr>
              <a:t> </a:t>
            </a:r>
            <a:r>
              <a:rPr lang="en-US" sz="3500" dirty="0" err="1" smtClean="0">
                <a:solidFill>
                  <a:srgbClr val="000000"/>
                </a:solidFill>
                <a:latin typeface="Glacial Indifference"/>
              </a:rPr>
              <a:t>awal</a:t>
            </a:r>
            <a:r>
              <a:rPr lang="en-US" sz="3500" dirty="0" smtClean="0">
                <a:solidFill>
                  <a:srgbClr val="000000"/>
                </a:solidFill>
                <a:latin typeface="Glacial Indifference"/>
              </a:rPr>
              <a:t> yang </a:t>
            </a:r>
            <a:r>
              <a:rPr lang="en-US" sz="3500" dirty="0" err="1" smtClean="0">
                <a:solidFill>
                  <a:srgbClr val="000000"/>
                </a:solidFill>
                <a:latin typeface="Glacial Indifference"/>
              </a:rPr>
              <a:t>sangat</a:t>
            </a:r>
            <a:r>
              <a:rPr lang="en-US" sz="3500" dirty="0" smtClean="0">
                <a:solidFill>
                  <a:srgbClr val="000000"/>
                </a:solidFill>
                <a:latin typeface="Glacial Indifference"/>
              </a:rPr>
              <a:t> </a:t>
            </a:r>
            <a:r>
              <a:rPr lang="en-US" sz="3500" dirty="0" err="1" smtClean="0">
                <a:solidFill>
                  <a:srgbClr val="000000"/>
                </a:solidFill>
                <a:latin typeface="Glacial Indifference"/>
              </a:rPr>
              <a:t>penting</a:t>
            </a:r>
            <a:r>
              <a:rPr lang="en-US" sz="3500" dirty="0" smtClean="0">
                <a:solidFill>
                  <a:srgbClr val="000000"/>
                </a:solidFill>
                <a:latin typeface="Glacial Indifference"/>
              </a:rPr>
              <a:t> </a:t>
            </a:r>
            <a:r>
              <a:rPr lang="en-US" sz="3500" dirty="0" err="1" smtClean="0">
                <a:solidFill>
                  <a:srgbClr val="000000"/>
                </a:solidFill>
                <a:latin typeface="Glacial Indifference"/>
              </a:rPr>
              <a:t>sebelum</a:t>
            </a:r>
            <a:r>
              <a:rPr lang="en-US" sz="3500" dirty="0" smtClean="0">
                <a:solidFill>
                  <a:srgbClr val="000000"/>
                </a:solidFill>
                <a:latin typeface="Glacial Indifference"/>
              </a:rPr>
              <a:t> </a:t>
            </a:r>
            <a:r>
              <a:rPr lang="en-US" sz="3500" dirty="0" err="1" smtClean="0">
                <a:solidFill>
                  <a:srgbClr val="000000"/>
                </a:solidFill>
                <a:latin typeface="Glacial Indifference"/>
              </a:rPr>
              <a:t>dilakukan</a:t>
            </a:r>
            <a:r>
              <a:rPr lang="en-US" sz="3500" dirty="0" smtClean="0">
                <a:solidFill>
                  <a:srgbClr val="000000"/>
                </a:solidFill>
                <a:latin typeface="Glacial Indifference"/>
              </a:rPr>
              <a:t> proses </a:t>
            </a:r>
            <a:r>
              <a:rPr lang="en-US" sz="3500" dirty="0" err="1" smtClean="0">
                <a:solidFill>
                  <a:srgbClr val="000000"/>
                </a:solidFill>
                <a:latin typeface="Glacial Indifference"/>
              </a:rPr>
              <a:t>pengenalan</a:t>
            </a:r>
            <a:r>
              <a:rPr lang="en-US" sz="3500" dirty="0" smtClean="0">
                <a:solidFill>
                  <a:srgbClr val="000000"/>
                </a:solidFill>
                <a:latin typeface="Glacial Indifference"/>
              </a:rPr>
              <a:t> </a:t>
            </a:r>
            <a:r>
              <a:rPr lang="en-US" sz="3500" dirty="0" err="1" smtClean="0">
                <a:solidFill>
                  <a:srgbClr val="000000"/>
                </a:solidFill>
                <a:latin typeface="Glacial Indifference"/>
              </a:rPr>
              <a:t>wajah</a:t>
            </a:r>
            <a:r>
              <a:rPr lang="en-US" sz="3500" dirty="0" smtClean="0">
                <a:solidFill>
                  <a:srgbClr val="000000"/>
                </a:solidFill>
                <a:latin typeface="Glacial Indifference"/>
              </a:rPr>
              <a:t>. </a:t>
            </a:r>
            <a:r>
              <a:rPr lang="en-US" sz="3500" dirty="0" err="1" smtClean="0">
                <a:solidFill>
                  <a:srgbClr val="000000"/>
                </a:solidFill>
                <a:latin typeface="Glacial Indifference"/>
              </a:rPr>
              <a:t>Pada</a:t>
            </a:r>
            <a:r>
              <a:rPr lang="en-US" sz="3500" dirty="0" smtClean="0">
                <a:solidFill>
                  <a:srgbClr val="000000"/>
                </a:solidFill>
                <a:latin typeface="Glacial Indifference"/>
              </a:rPr>
              <a:t> </a:t>
            </a:r>
            <a:r>
              <a:rPr lang="en-US" sz="3500" dirty="0" err="1" smtClean="0">
                <a:solidFill>
                  <a:srgbClr val="000000"/>
                </a:solidFill>
                <a:latin typeface="Glacial Indifference"/>
              </a:rPr>
              <a:t>saat</a:t>
            </a:r>
            <a:r>
              <a:rPr lang="en-US" sz="3500" dirty="0" smtClean="0">
                <a:solidFill>
                  <a:srgbClr val="000000"/>
                </a:solidFill>
                <a:latin typeface="Glacial Indifference"/>
              </a:rPr>
              <a:t> </a:t>
            </a:r>
            <a:r>
              <a:rPr lang="en-US" sz="3500" dirty="0" err="1" smtClean="0">
                <a:solidFill>
                  <a:srgbClr val="000000"/>
                </a:solidFill>
                <a:latin typeface="Glacial Indifference"/>
              </a:rPr>
              <a:t>ini</a:t>
            </a:r>
            <a:r>
              <a:rPr lang="en-US" sz="3500" dirty="0" smtClean="0">
                <a:solidFill>
                  <a:srgbClr val="000000"/>
                </a:solidFill>
                <a:latin typeface="Glacial Indifference"/>
              </a:rPr>
              <a:t> </a:t>
            </a:r>
            <a:r>
              <a:rPr lang="en-US" sz="3500" dirty="0" err="1" smtClean="0">
                <a:solidFill>
                  <a:srgbClr val="000000"/>
                </a:solidFill>
                <a:latin typeface="Glacial Indifference"/>
              </a:rPr>
              <a:t>kebutuhan</a:t>
            </a:r>
            <a:r>
              <a:rPr lang="en-US" sz="3500" dirty="0" smtClean="0">
                <a:solidFill>
                  <a:srgbClr val="000000"/>
                </a:solidFill>
                <a:latin typeface="Glacial Indifference"/>
              </a:rPr>
              <a:t> </a:t>
            </a:r>
            <a:r>
              <a:rPr lang="en-US" sz="3500" dirty="0" err="1" smtClean="0">
                <a:solidFill>
                  <a:srgbClr val="000000"/>
                </a:solidFill>
                <a:latin typeface="Glacial Indifference"/>
              </a:rPr>
              <a:t>untuk</a:t>
            </a:r>
            <a:r>
              <a:rPr lang="en-US" sz="3500" dirty="0" smtClean="0">
                <a:solidFill>
                  <a:srgbClr val="000000"/>
                </a:solidFill>
                <a:latin typeface="Glacial Indifference"/>
              </a:rPr>
              <a:t> </a:t>
            </a:r>
            <a:r>
              <a:rPr lang="en-US" sz="3500" dirty="0" err="1" smtClean="0">
                <a:solidFill>
                  <a:srgbClr val="000000"/>
                </a:solidFill>
                <a:latin typeface="Glacial Indifference"/>
              </a:rPr>
              <a:t>memperkirakan</a:t>
            </a:r>
            <a:r>
              <a:rPr lang="en-US" sz="3500" dirty="0" smtClean="0">
                <a:solidFill>
                  <a:srgbClr val="000000"/>
                </a:solidFill>
                <a:latin typeface="Glacial Indifference"/>
              </a:rPr>
              <a:t> </a:t>
            </a:r>
            <a:r>
              <a:rPr lang="en-US" sz="3500" dirty="0" err="1" smtClean="0">
                <a:solidFill>
                  <a:srgbClr val="000000"/>
                </a:solidFill>
                <a:latin typeface="Glacial Indifference"/>
              </a:rPr>
              <a:t>jenis</a:t>
            </a:r>
            <a:r>
              <a:rPr lang="en-US" sz="3500" dirty="0" smtClean="0">
                <a:solidFill>
                  <a:srgbClr val="000000"/>
                </a:solidFill>
                <a:latin typeface="Glacial Indifference"/>
              </a:rPr>
              <a:t> </a:t>
            </a:r>
            <a:r>
              <a:rPr lang="en-US" sz="3500" dirty="0" err="1" smtClean="0">
                <a:solidFill>
                  <a:srgbClr val="000000"/>
                </a:solidFill>
                <a:latin typeface="Glacial Indifference"/>
              </a:rPr>
              <a:t>kelamin</a:t>
            </a:r>
            <a:r>
              <a:rPr lang="en-US" sz="3500" dirty="0" smtClean="0">
                <a:solidFill>
                  <a:srgbClr val="000000"/>
                </a:solidFill>
                <a:latin typeface="Glacial Indifference"/>
              </a:rPr>
              <a:t> </a:t>
            </a:r>
            <a:r>
              <a:rPr lang="en-US" sz="3500" dirty="0" err="1" smtClean="0">
                <a:solidFill>
                  <a:srgbClr val="000000"/>
                </a:solidFill>
                <a:latin typeface="Glacial Indifference"/>
              </a:rPr>
              <a:t>seseorang</a:t>
            </a:r>
            <a:r>
              <a:rPr lang="en-US" sz="3500" dirty="0" smtClean="0">
                <a:solidFill>
                  <a:srgbClr val="000000"/>
                </a:solidFill>
                <a:latin typeface="Glacial Indifference"/>
              </a:rPr>
              <a:t> </a:t>
            </a:r>
            <a:r>
              <a:rPr lang="en-US" sz="3500" dirty="0" err="1" smtClean="0">
                <a:solidFill>
                  <a:srgbClr val="000000"/>
                </a:solidFill>
                <a:latin typeface="Glacial Indifference"/>
              </a:rPr>
              <a:t>dibutuhkan</a:t>
            </a:r>
            <a:r>
              <a:rPr lang="en-US" sz="3500" dirty="0" smtClean="0">
                <a:solidFill>
                  <a:srgbClr val="000000"/>
                </a:solidFill>
                <a:latin typeface="Glacial Indifference"/>
              </a:rPr>
              <a:t> </a:t>
            </a:r>
            <a:r>
              <a:rPr lang="en-US" sz="3500" dirty="0" err="1" smtClean="0">
                <a:solidFill>
                  <a:srgbClr val="000000"/>
                </a:solidFill>
                <a:latin typeface="Glacial Indifference"/>
              </a:rPr>
              <a:t>dengan</a:t>
            </a:r>
            <a:r>
              <a:rPr lang="en-US" sz="3500" dirty="0" smtClean="0">
                <a:solidFill>
                  <a:srgbClr val="000000"/>
                </a:solidFill>
                <a:latin typeface="Glacial Indifference"/>
              </a:rPr>
              <a:t> </a:t>
            </a:r>
            <a:r>
              <a:rPr lang="en-US" sz="3500" dirty="0" err="1" smtClean="0">
                <a:solidFill>
                  <a:srgbClr val="000000"/>
                </a:solidFill>
                <a:latin typeface="Glacial Indifference"/>
              </a:rPr>
              <a:t>beberapa</a:t>
            </a:r>
            <a:r>
              <a:rPr lang="en-US" sz="3500" dirty="0" smtClean="0">
                <a:solidFill>
                  <a:srgbClr val="000000"/>
                </a:solidFill>
                <a:latin typeface="Glacial Indifference"/>
              </a:rPr>
              <a:t> </a:t>
            </a:r>
            <a:r>
              <a:rPr lang="en-US" sz="3500" dirty="0" err="1" smtClean="0">
                <a:solidFill>
                  <a:srgbClr val="000000"/>
                </a:solidFill>
                <a:latin typeface="Glacial Indifference"/>
              </a:rPr>
              <a:t>cara</a:t>
            </a:r>
            <a:r>
              <a:rPr lang="en-US" sz="3500" dirty="0" smtClean="0">
                <a:solidFill>
                  <a:srgbClr val="000000"/>
                </a:solidFill>
                <a:latin typeface="Glacial Indifference"/>
              </a:rPr>
              <a:t> </a:t>
            </a:r>
            <a:r>
              <a:rPr lang="en-US" sz="3500" dirty="0" err="1" smtClean="0">
                <a:solidFill>
                  <a:srgbClr val="000000"/>
                </a:solidFill>
                <a:latin typeface="Glacial Indifference"/>
              </a:rPr>
              <a:t>otomatis</a:t>
            </a:r>
            <a:r>
              <a:rPr lang="en-US" sz="3500" dirty="0" smtClean="0">
                <a:solidFill>
                  <a:srgbClr val="000000"/>
                </a:solidFill>
                <a:latin typeface="Glacial Indifference"/>
              </a:rPr>
              <a:t> </a:t>
            </a:r>
            <a:r>
              <a:rPr lang="en-US" sz="3500" dirty="0" err="1" smtClean="0">
                <a:solidFill>
                  <a:srgbClr val="000000"/>
                </a:solidFill>
                <a:latin typeface="Glacial Indifference"/>
              </a:rPr>
              <a:t>bermunculan</a:t>
            </a:r>
            <a:r>
              <a:rPr lang="en-US" sz="3500" dirty="0" smtClean="0">
                <a:solidFill>
                  <a:srgbClr val="000000"/>
                </a:solidFill>
                <a:latin typeface="Glacial Indifference"/>
              </a:rPr>
              <a:t>. </a:t>
            </a:r>
            <a:r>
              <a:rPr lang="en-US" sz="3500" dirty="0" err="1" smtClean="0">
                <a:solidFill>
                  <a:srgbClr val="000000"/>
                </a:solidFill>
                <a:latin typeface="Glacial Indifference"/>
              </a:rPr>
              <a:t>Namun</a:t>
            </a:r>
            <a:r>
              <a:rPr lang="en-US" sz="3500" dirty="0" smtClean="0">
                <a:solidFill>
                  <a:srgbClr val="000000"/>
                </a:solidFill>
                <a:latin typeface="Glacial Indifference"/>
              </a:rPr>
              <a:t> </a:t>
            </a:r>
            <a:r>
              <a:rPr lang="en-US" sz="3500" dirty="0" err="1" smtClean="0">
                <a:solidFill>
                  <a:srgbClr val="000000"/>
                </a:solidFill>
                <a:latin typeface="Glacial Indifference"/>
              </a:rPr>
              <a:t>hal</a:t>
            </a:r>
            <a:r>
              <a:rPr lang="en-US" sz="3500" dirty="0" smtClean="0">
                <a:solidFill>
                  <a:srgbClr val="000000"/>
                </a:solidFill>
                <a:latin typeface="Glacial Indifference"/>
              </a:rPr>
              <a:t> </a:t>
            </a:r>
            <a:r>
              <a:rPr lang="en-US" sz="3500" dirty="0" err="1" smtClean="0">
                <a:solidFill>
                  <a:srgbClr val="000000"/>
                </a:solidFill>
                <a:latin typeface="Glacial Indifference"/>
              </a:rPr>
              <a:t>ini</a:t>
            </a:r>
            <a:r>
              <a:rPr lang="en-US" sz="3500" dirty="0" smtClean="0">
                <a:solidFill>
                  <a:srgbClr val="000000"/>
                </a:solidFill>
                <a:latin typeface="Glacial Indifference"/>
              </a:rPr>
              <a:t> </a:t>
            </a:r>
            <a:r>
              <a:rPr lang="en-US" sz="3500" dirty="0" err="1" smtClean="0">
                <a:solidFill>
                  <a:srgbClr val="000000"/>
                </a:solidFill>
                <a:latin typeface="Glacial Indifference"/>
              </a:rPr>
              <a:t>masih</a:t>
            </a:r>
            <a:r>
              <a:rPr lang="en-US" sz="3500" dirty="0" smtClean="0">
                <a:solidFill>
                  <a:srgbClr val="000000"/>
                </a:solidFill>
                <a:latin typeface="Glacial Indifference"/>
              </a:rPr>
              <a:t> </a:t>
            </a:r>
            <a:r>
              <a:rPr lang="en-US" sz="3500" dirty="0" err="1" smtClean="0">
                <a:solidFill>
                  <a:srgbClr val="000000"/>
                </a:solidFill>
                <a:latin typeface="Glacial Indifference"/>
              </a:rPr>
              <a:t>sangat</a:t>
            </a:r>
            <a:r>
              <a:rPr lang="en-US" sz="3500" dirty="0" smtClean="0">
                <a:solidFill>
                  <a:srgbClr val="000000"/>
                </a:solidFill>
                <a:latin typeface="Glacial Indifference"/>
              </a:rPr>
              <a:t> </a:t>
            </a:r>
            <a:r>
              <a:rPr lang="en-US" sz="3500" dirty="0" err="1" smtClean="0">
                <a:solidFill>
                  <a:srgbClr val="000000"/>
                </a:solidFill>
                <a:latin typeface="Glacial Indifference"/>
              </a:rPr>
              <a:t>sulit</a:t>
            </a:r>
            <a:r>
              <a:rPr lang="en-US" sz="3500" dirty="0" smtClean="0">
                <a:solidFill>
                  <a:srgbClr val="000000"/>
                </a:solidFill>
                <a:latin typeface="Glacial Indifference"/>
              </a:rPr>
              <a:t> </a:t>
            </a:r>
            <a:r>
              <a:rPr lang="en-US" sz="3500" dirty="0" err="1" smtClean="0">
                <a:solidFill>
                  <a:srgbClr val="000000"/>
                </a:solidFill>
                <a:latin typeface="Glacial Indifference"/>
              </a:rPr>
              <a:t>dilakukan</a:t>
            </a:r>
            <a:r>
              <a:rPr lang="en-US" sz="3500" dirty="0" smtClean="0">
                <a:solidFill>
                  <a:srgbClr val="000000"/>
                </a:solidFill>
                <a:latin typeface="Glacial Indifference"/>
              </a:rPr>
              <a:t> </a:t>
            </a:r>
            <a:r>
              <a:rPr lang="en-US" sz="3500" dirty="0" err="1" smtClean="0">
                <a:solidFill>
                  <a:srgbClr val="000000"/>
                </a:solidFill>
                <a:latin typeface="Glacial Indifference"/>
              </a:rPr>
              <a:t>oleh</a:t>
            </a:r>
            <a:r>
              <a:rPr lang="en-US" sz="3500" dirty="0" smtClean="0">
                <a:solidFill>
                  <a:srgbClr val="000000"/>
                </a:solidFill>
                <a:latin typeface="Glacial Indifference"/>
              </a:rPr>
              <a:t> </a:t>
            </a:r>
            <a:r>
              <a:rPr lang="en-US" sz="3500" dirty="0" err="1" smtClean="0">
                <a:solidFill>
                  <a:srgbClr val="000000"/>
                </a:solidFill>
                <a:latin typeface="Glacial Indifference"/>
              </a:rPr>
              <a:t>komputer</a:t>
            </a:r>
            <a:r>
              <a:rPr lang="en-US" sz="3500" dirty="0" smtClean="0">
                <a:solidFill>
                  <a:srgbClr val="000000"/>
                </a:solidFill>
                <a:latin typeface="Glacial Indifference"/>
              </a:rPr>
              <a:t> </a:t>
            </a:r>
            <a:r>
              <a:rPr lang="en-US" sz="3500" dirty="0" err="1" smtClean="0">
                <a:solidFill>
                  <a:srgbClr val="000000"/>
                </a:solidFill>
                <a:latin typeface="Glacial Indifference"/>
              </a:rPr>
              <a:t>karena</a:t>
            </a:r>
            <a:r>
              <a:rPr lang="en-US" sz="3500" dirty="0" smtClean="0">
                <a:solidFill>
                  <a:srgbClr val="000000"/>
                </a:solidFill>
                <a:latin typeface="Glacial Indifference"/>
              </a:rPr>
              <a:t> </a:t>
            </a:r>
            <a:r>
              <a:rPr lang="en-US" sz="3500" dirty="0" err="1" smtClean="0">
                <a:solidFill>
                  <a:srgbClr val="000000"/>
                </a:solidFill>
                <a:latin typeface="Glacial Indifference"/>
              </a:rPr>
              <a:t>harus</a:t>
            </a:r>
            <a:r>
              <a:rPr lang="en-US" sz="3500" dirty="0" smtClean="0">
                <a:solidFill>
                  <a:srgbClr val="000000"/>
                </a:solidFill>
                <a:latin typeface="Glacial Indifference"/>
              </a:rPr>
              <a:t> </a:t>
            </a:r>
            <a:r>
              <a:rPr lang="en-US" sz="3500" dirty="0" err="1" smtClean="0">
                <a:solidFill>
                  <a:srgbClr val="000000"/>
                </a:solidFill>
                <a:latin typeface="Glacial Indifference"/>
              </a:rPr>
              <a:t>memperkirakan</a:t>
            </a:r>
            <a:r>
              <a:rPr lang="en-US" sz="3500" dirty="0" smtClean="0">
                <a:solidFill>
                  <a:srgbClr val="000000"/>
                </a:solidFill>
                <a:latin typeface="Glacial Indifference"/>
              </a:rPr>
              <a:t> </a:t>
            </a:r>
            <a:r>
              <a:rPr lang="en-US" sz="3500" dirty="0" err="1" smtClean="0">
                <a:solidFill>
                  <a:srgbClr val="000000"/>
                </a:solidFill>
                <a:latin typeface="Glacial Indifference"/>
              </a:rPr>
              <a:t>jenis</a:t>
            </a:r>
            <a:r>
              <a:rPr lang="en-US" sz="3500" dirty="0" smtClean="0">
                <a:solidFill>
                  <a:srgbClr val="000000"/>
                </a:solidFill>
                <a:latin typeface="Glacial Indifference"/>
              </a:rPr>
              <a:t> </a:t>
            </a:r>
            <a:r>
              <a:rPr lang="en-US" sz="3500" dirty="0" err="1" smtClean="0">
                <a:solidFill>
                  <a:srgbClr val="000000"/>
                </a:solidFill>
                <a:latin typeface="Glacial Indifference"/>
              </a:rPr>
              <a:t>kelamin</a:t>
            </a:r>
            <a:r>
              <a:rPr lang="en-US" sz="3500" dirty="0" smtClean="0">
                <a:solidFill>
                  <a:srgbClr val="000000"/>
                </a:solidFill>
                <a:latin typeface="Glacial Indifference"/>
              </a:rPr>
              <a:t> </a:t>
            </a:r>
            <a:r>
              <a:rPr lang="en-US" sz="3500" dirty="0" err="1" smtClean="0">
                <a:solidFill>
                  <a:srgbClr val="000000"/>
                </a:solidFill>
                <a:latin typeface="Glacial Indifference"/>
              </a:rPr>
              <a:t>manusia</a:t>
            </a:r>
            <a:r>
              <a:rPr lang="en-US" sz="3500" dirty="0" smtClean="0">
                <a:solidFill>
                  <a:srgbClr val="000000"/>
                </a:solidFill>
                <a:latin typeface="Glacial Indifference"/>
              </a:rPr>
              <a:t> </a:t>
            </a:r>
            <a:r>
              <a:rPr lang="en-US" sz="3500" dirty="0" err="1" smtClean="0">
                <a:solidFill>
                  <a:srgbClr val="000000"/>
                </a:solidFill>
                <a:latin typeface="Glacial Indifference"/>
              </a:rPr>
              <a:t>berdasarkan</a:t>
            </a:r>
            <a:r>
              <a:rPr lang="en-US" sz="3500" dirty="0" smtClean="0">
                <a:solidFill>
                  <a:srgbClr val="000000"/>
                </a:solidFill>
                <a:latin typeface="Glacial Indifference"/>
              </a:rPr>
              <a:t> </a:t>
            </a:r>
            <a:r>
              <a:rPr lang="en-US" sz="3500" dirty="0" err="1" smtClean="0">
                <a:solidFill>
                  <a:srgbClr val="000000"/>
                </a:solidFill>
                <a:latin typeface="Glacial Indifference"/>
              </a:rPr>
              <a:t>gambar</a:t>
            </a:r>
            <a:r>
              <a:rPr lang="en-US" sz="3500" dirty="0" smtClean="0">
                <a:solidFill>
                  <a:srgbClr val="000000"/>
                </a:solidFill>
                <a:latin typeface="Glacial Indifference"/>
              </a:rPr>
              <a:t> </a:t>
            </a:r>
            <a:r>
              <a:rPr lang="en-US" sz="3500" dirty="0" err="1" smtClean="0">
                <a:solidFill>
                  <a:srgbClr val="000000"/>
                </a:solidFill>
                <a:latin typeface="Glacial Indifference"/>
              </a:rPr>
              <a:t>wajah</a:t>
            </a:r>
            <a:r>
              <a:rPr lang="en-US" sz="3500" dirty="0" smtClean="0">
                <a:solidFill>
                  <a:srgbClr val="000000"/>
                </a:solidFill>
                <a:latin typeface="Glacial Indifference"/>
              </a:rPr>
              <a:t>.</a:t>
            </a:r>
            <a:endParaRPr lang="en-US" sz="3500" dirty="0">
              <a:solidFill>
                <a:srgbClr val="000000"/>
              </a:solidFill>
              <a:latin typeface="Glacial Indifferen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421953"/>
            <a:ext cx="18288000" cy="4865047"/>
            <a:chOff x="0" y="0"/>
            <a:chExt cx="4816593" cy="1281329"/>
          </a:xfrm>
        </p:grpSpPr>
        <p:sp>
          <p:nvSpPr>
            <p:cNvPr id="3" name="Freeform 3"/>
            <p:cNvSpPr/>
            <p:nvPr/>
          </p:nvSpPr>
          <p:spPr>
            <a:xfrm>
              <a:off x="0" y="0"/>
              <a:ext cx="4816592" cy="1281329"/>
            </a:xfrm>
            <a:custGeom>
              <a:avLst/>
              <a:gdLst/>
              <a:ahLst/>
              <a:cxnLst/>
              <a:rect l="l" t="t" r="r" b="b"/>
              <a:pathLst>
                <a:path w="4816592" h="1281329">
                  <a:moveTo>
                    <a:pt x="0" y="0"/>
                  </a:moveTo>
                  <a:lnTo>
                    <a:pt x="4816592" y="0"/>
                  </a:lnTo>
                  <a:lnTo>
                    <a:pt x="4816592" y="1281329"/>
                  </a:lnTo>
                  <a:lnTo>
                    <a:pt x="0" y="1281329"/>
                  </a:lnTo>
                  <a:close/>
                </a:path>
              </a:pathLst>
            </a:custGeom>
            <a:solidFill>
              <a:srgbClr val="5DA295"/>
            </a:solidFill>
          </p:spPr>
        </p:sp>
        <p:sp>
          <p:nvSpPr>
            <p:cNvPr id="4" name="TextBox 4"/>
            <p:cNvSpPr txBox="1"/>
            <p:nvPr/>
          </p:nvSpPr>
          <p:spPr>
            <a:xfrm>
              <a:off x="0" y="-38100"/>
              <a:ext cx="4816593" cy="131942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0"/>
            <a:ext cx="18288000" cy="213565"/>
            <a:chOff x="0" y="0"/>
            <a:chExt cx="4816593" cy="56248"/>
          </a:xfrm>
        </p:grpSpPr>
        <p:sp>
          <p:nvSpPr>
            <p:cNvPr id="6" name="Freeform 6"/>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sp>
        <p:sp>
          <p:nvSpPr>
            <p:cNvPr id="7" name="TextBox 7"/>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a:solidFill>
                  <a:srgbClr val="000000"/>
                </a:solidFill>
                <a:latin typeface="Glacial Indifference Bold"/>
              </a:rPr>
              <a:t>02</a:t>
            </a:r>
          </a:p>
        </p:txBody>
      </p:sp>
      <p:sp>
        <p:nvSpPr>
          <p:cNvPr id="9" name="AutoShape 9"/>
          <p:cNvSpPr/>
          <p:nvPr/>
        </p:nvSpPr>
        <p:spPr>
          <a:xfrm>
            <a:off x="16564000" y="8877554"/>
            <a:ext cx="0" cy="761492"/>
          </a:xfrm>
          <a:prstGeom prst="line">
            <a:avLst/>
          </a:prstGeom>
          <a:ln w="95250" cap="flat">
            <a:solidFill>
              <a:srgbClr val="BFDDD2"/>
            </a:solidFill>
            <a:prstDash val="solid"/>
            <a:headEnd type="none" w="sm" len="sm"/>
            <a:tailEnd type="none" w="sm" len="sm"/>
          </a:ln>
        </p:spPr>
      </p:sp>
      <p:grpSp>
        <p:nvGrpSpPr>
          <p:cNvPr id="10" name="Group 10"/>
          <p:cNvGrpSpPr/>
          <p:nvPr/>
        </p:nvGrpSpPr>
        <p:grpSpPr>
          <a:xfrm>
            <a:off x="1540951" y="2924809"/>
            <a:ext cx="5068699" cy="5514595"/>
            <a:chOff x="0" y="0"/>
            <a:chExt cx="1334966" cy="1452404"/>
          </a:xfrm>
        </p:grpSpPr>
        <p:sp>
          <p:nvSpPr>
            <p:cNvPr id="11" name="Freeform 11"/>
            <p:cNvSpPr/>
            <p:nvPr/>
          </p:nvSpPr>
          <p:spPr>
            <a:xfrm>
              <a:off x="0" y="0"/>
              <a:ext cx="1334966" cy="1452404"/>
            </a:xfrm>
            <a:custGeom>
              <a:avLst/>
              <a:gdLst/>
              <a:ahLst/>
              <a:cxnLst/>
              <a:rect l="l" t="t" r="r" b="b"/>
              <a:pathLst>
                <a:path w="1334966" h="1452404">
                  <a:moveTo>
                    <a:pt x="0" y="0"/>
                  </a:moveTo>
                  <a:lnTo>
                    <a:pt x="1334966" y="0"/>
                  </a:lnTo>
                  <a:lnTo>
                    <a:pt x="1334966" y="1452404"/>
                  </a:lnTo>
                  <a:lnTo>
                    <a:pt x="0" y="1452404"/>
                  </a:lnTo>
                  <a:close/>
                </a:path>
              </a:pathLst>
            </a:custGeom>
            <a:solidFill>
              <a:srgbClr val="BFDDD2"/>
            </a:solidFill>
          </p:spPr>
        </p:sp>
        <p:sp>
          <p:nvSpPr>
            <p:cNvPr id="12" name="TextBox 12"/>
            <p:cNvSpPr txBox="1"/>
            <p:nvPr/>
          </p:nvSpPr>
          <p:spPr>
            <a:xfrm>
              <a:off x="0" y="-38100"/>
              <a:ext cx="1334966" cy="1490504"/>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1678350" y="2924809"/>
            <a:ext cx="5068699" cy="5514595"/>
            <a:chOff x="0" y="0"/>
            <a:chExt cx="1334966" cy="1452404"/>
          </a:xfrm>
        </p:grpSpPr>
        <p:sp>
          <p:nvSpPr>
            <p:cNvPr id="14" name="Freeform 14"/>
            <p:cNvSpPr/>
            <p:nvPr/>
          </p:nvSpPr>
          <p:spPr>
            <a:xfrm>
              <a:off x="0" y="0"/>
              <a:ext cx="1334966" cy="1452404"/>
            </a:xfrm>
            <a:custGeom>
              <a:avLst/>
              <a:gdLst/>
              <a:ahLst/>
              <a:cxnLst/>
              <a:rect l="l" t="t" r="r" b="b"/>
              <a:pathLst>
                <a:path w="1334966" h="1452404">
                  <a:moveTo>
                    <a:pt x="0" y="0"/>
                  </a:moveTo>
                  <a:lnTo>
                    <a:pt x="1334966" y="0"/>
                  </a:lnTo>
                  <a:lnTo>
                    <a:pt x="1334966" y="1452404"/>
                  </a:lnTo>
                  <a:lnTo>
                    <a:pt x="0" y="1452404"/>
                  </a:lnTo>
                  <a:close/>
                </a:path>
              </a:pathLst>
            </a:custGeom>
            <a:solidFill>
              <a:srgbClr val="BFDDD2"/>
            </a:solidFill>
          </p:spPr>
        </p:sp>
        <p:sp>
          <p:nvSpPr>
            <p:cNvPr id="15" name="TextBox 15"/>
            <p:cNvSpPr txBox="1"/>
            <p:nvPr/>
          </p:nvSpPr>
          <p:spPr>
            <a:xfrm>
              <a:off x="0" y="-38100"/>
              <a:ext cx="1334966" cy="1490504"/>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632097" y="8513811"/>
            <a:ext cx="908854" cy="908854"/>
          </a:xfrm>
          <a:custGeom>
            <a:avLst/>
            <a:gdLst/>
            <a:ahLst/>
            <a:cxnLst/>
            <a:rect l="l" t="t" r="r" b="b"/>
            <a:pathLst>
              <a:path w="908854" h="908854">
                <a:moveTo>
                  <a:pt x="0" y="0"/>
                </a:moveTo>
                <a:lnTo>
                  <a:pt x="908854" y="0"/>
                </a:lnTo>
                <a:lnTo>
                  <a:pt x="908854" y="908855"/>
                </a:lnTo>
                <a:lnTo>
                  <a:pt x="0" y="90885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a:off x="15689422" y="598254"/>
            <a:ext cx="3659497" cy="3659497"/>
          </a:xfrm>
          <a:custGeom>
            <a:avLst/>
            <a:gdLst/>
            <a:ahLst/>
            <a:cxnLst/>
            <a:rect l="l" t="t" r="r" b="b"/>
            <a:pathLst>
              <a:path w="3659497" h="3659497">
                <a:moveTo>
                  <a:pt x="0" y="0"/>
                </a:moveTo>
                <a:lnTo>
                  <a:pt x="3659496" y="0"/>
                </a:lnTo>
                <a:lnTo>
                  <a:pt x="3659496" y="3659497"/>
                </a:lnTo>
                <a:lnTo>
                  <a:pt x="0" y="365949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8" name="Freeform 18"/>
          <p:cNvSpPr/>
          <p:nvPr/>
        </p:nvSpPr>
        <p:spPr>
          <a:xfrm>
            <a:off x="1540951" y="9422666"/>
            <a:ext cx="2906260" cy="1659483"/>
          </a:xfrm>
          <a:custGeom>
            <a:avLst/>
            <a:gdLst/>
            <a:ahLst/>
            <a:cxnLst/>
            <a:rect l="l" t="t" r="r" b="b"/>
            <a:pathLst>
              <a:path w="2906260" h="1659483">
                <a:moveTo>
                  <a:pt x="0" y="0"/>
                </a:moveTo>
                <a:lnTo>
                  <a:pt x="2906260" y="0"/>
                </a:lnTo>
                <a:lnTo>
                  <a:pt x="2906260" y="1659482"/>
                </a:lnTo>
                <a:lnTo>
                  <a:pt x="0" y="1659482"/>
                </a:lnTo>
                <a:lnTo>
                  <a:pt x="0" y="0"/>
                </a:lnTo>
                <a:close/>
              </a:path>
            </a:pathLst>
          </a:custGeom>
          <a:blipFill>
            <a:blip r:embed="rId6">
              <a:extLst>
                <a:ext uri="{96DAC541-7B7A-43D3-8B79-37D633B846F1}">
                  <asvg:svgBlip xmlns="" xmlns:asvg="http://schemas.microsoft.com/office/drawing/2016/SVG/main" r:embed="rId7"/>
                </a:ext>
              </a:extLst>
            </a:blip>
            <a:stretch>
              <a:fillRect b="-84590"/>
            </a:stretch>
          </a:blipFill>
        </p:spPr>
      </p:sp>
      <p:grpSp>
        <p:nvGrpSpPr>
          <p:cNvPr id="19" name="Group 19"/>
          <p:cNvGrpSpPr/>
          <p:nvPr/>
        </p:nvGrpSpPr>
        <p:grpSpPr>
          <a:xfrm>
            <a:off x="2205211" y="3547175"/>
            <a:ext cx="13977396" cy="4307301"/>
            <a:chOff x="0" y="0"/>
            <a:chExt cx="3681290" cy="1134433"/>
          </a:xfrm>
        </p:grpSpPr>
        <p:sp>
          <p:nvSpPr>
            <p:cNvPr id="20" name="Freeform 20"/>
            <p:cNvSpPr/>
            <p:nvPr/>
          </p:nvSpPr>
          <p:spPr>
            <a:xfrm>
              <a:off x="0" y="0"/>
              <a:ext cx="3681290" cy="1134433"/>
            </a:xfrm>
            <a:custGeom>
              <a:avLst/>
              <a:gdLst/>
              <a:ahLst/>
              <a:cxnLst/>
              <a:rect l="l" t="t" r="r" b="b"/>
              <a:pathLst>
                <a:path w="3681290" h="1134433">
                  <a:moveTo>
                    <a:pt x="0" y="0"/>
                  </a:moveTo>
                  <a:lnTo>
                    <a:pt x="3681290" y="0"/>
                  </a:lnTo>
                  <a:lnTo>
                    <a:pt x="3681290" y="1134433"/>
                  </a:lnTo>
                  <a:lnTo>
                    <a:pt x="0" y="1134433"/>
                  </a:lnTo>
                  <a:close/>
                </a:path>
              </a:pathLst>
            </a:custGeom>
            <a:solidFill>
              <a:srgbClr val="E4E4E4"/>
            </a:solidFill>
          </p:spPr>
        </p:sp>
        <p:sp>
          <p:nvSpPr>
            <p:cNvPr id="21" name="TextBox 21"/>
            <p:cNvSpPr txBox="1"/>
            <p:nvPr/>
          </p:nvSpPr>
          <p:spPr>
            <a:xfrm>
              <a:off x="0" y="-38100"/>
              <a:ext cx="3681290" cy="11725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3362138" y="4500482"/>
            <a:ext cx="11663541" cy="1940098"/>
          </a:xfrm>
          <a:prstGeom prst="rect">
            <a:avLst/>
          </a:prstGeom>
        </p:spPr>
        <p:txBody>
          <a:bodyPr lIns="0" tIns="0" rIns="0" bIns="0" rtlCol="0" anchor="t">
            <a:spAutoFit/>
          </a:bodyPr>
          <a:lstStyle/>
          <a:p>
            <a:pPr algn="ctr">
              <a:lnSpc>
                <a:spcPts val="5190"/>
              </a:lnSpc>
            </a:pPr>
            <a:r>
              <a:rPr lang="en-US" sz="3707">
                <a:solidFill>
                  <a:srgbClr val="000000"/>
                </a:solidFill>
                <a:latin typeface="Glacial Indifference"/>
              </a:rPr>
              <a:t>meningkatkan akurasi deteksi agar dapat mengenali wajah dengan lebih tepat, khususnya membedakan jenis kelamin dari wajah seseorang. </a:t>
            </a:r>
          </a:p>
        </p:txBody>
      </p:sp>
      <p:sp>
        <p:nvSpPr>
          <p:cNvPr id="23" name="TextBox 23"/>
          <p:cNvSpPr txBox="1"/>
          <p:nvPr/>
        </p:nvSpPr>
        <p:spPr>
          <a:xfrm>
            <a:off x="4718528" y="1490623"/>
            <a:ext cx="8850944" cy="1193800"/>
          </a:xfrm>
          <a:prstGeom prst="rect">
            <a:avLst/>
          </a:prstGeom>
        </p:spPr>
        <p:txBody>
          <a:bodyPr lIns="0" tIns="0" rIns="0" bIns="0" rtlCol="0" anchor="t">
            <a:spAutoFit/>
          </a:bodyPr>
          <a:lstStyle/>
          <a:p>
            <a:pPr algn="ctr">
              <a:lnSpc>
                <a:spcPts val="9799"/>
              </a:lnSpc>
            </a:pPr>
            <a:r>
              <a:rPr lang="en-US" sz="6999">
                <a:solidFill>
                  <a:srgbClr val="000000"/>
                </a:solidFill>
                <a:latin typeface="Glacial Indifference Bold"/>
              </a:rPr>
              <a:t>Tujuan Penelitian</a:t>
            </a:r>
          </a:p>
        </p:txBody>
      </p:sp>
      <p:sp>
        <p:nvSpPr>
          <p:cNvPr id="24" name="TextBox 24"/>
          <p:cNvSpPr txBox="1"/>
          <p:nvPr/>
        </p:nvSpPr>
        <p:spPr>
          <a:xfrm>
            <a:off x="11429915" y="8963025"/>
            <a:ext cx="4752692" cy="523875"/>
          </a:xfrm>
          <a:prstGeom prst="rect">
            <a:avLst/>
          </a:prstGeom>
        </p:spPr>
        <p:txBody>
          <a:bodyPr lIns="0" tIns="0" rIns="0" bIns="0" rtlCol="0" anchor="t">
            <a:spAutoFit/>
          </a:bodyPr>
          <a:lstStyle/>
          <a:p>
            <a:pPr algn="r">
              <a:lnSpc>
                <a:spcPts val="4200"/>
              </a:lnSpc>
            </a:pPr>
            <a:r>
              <a:rPr lang="en-US" sz="3000" spc="300">
                <a:solidFill>
                  <a:srgbClr val="000000"/>
                </a:solidFill>
                <a:latin typeface="Glacial Indifference Bold"/>
              </a:rPr>
              <a:t> PROPOSAL</a:t>
            </a:r>
          </a:p>
        </p:txBody>
      </p:sp>
      <p:grpSp>
        <p:nvGrpSpPr>
          <p:cNvPr id="25" name="Group 25"/>
          <p:cNvGrpSpPr/>
          <p:nvPr/>
        </p:nvGrpSpPr>
        <p:grpSpPr>
          <a:xfrm>
            <a:off x="387074" y="567841"/>
            <a:ext cx="4949179" cy="901728"/>
            <a:chOff x="0" y="0"/>
            <a:chExt cx="6598905" cy="1202304"/>
          </a:xfrm>
        </p:grpSpPr>
        <p:sp>
          <p:nvSpPr>
            <p:cNvPr id="26" name="Freeform 26"/>
            <p:cNvSpPr/>
            <p:nvPr/>
          </p:nvSpPr>
          <p:spPr>
            <a:xfrm>
              <a:off x="0" y="26654"/>
              <a:ext cx="1167780" cy="1175650"/>
            </a:xfrm>
            <a:custGeom>
              <a:avLst/>
              <a:gdLst/>
              <a:ahLst/>
              <a:cxnLst/>
              <a:rect l="l" t="t" r="r" b="b"/>
              <a:pathLst>
                <a:path w="1167780" h="1175650">
                  <a:moveTo>
                    <a:pt x="0" y="0"/>
                  </a:moveTo>
                  <a:lnTo>
                    <a:pt x="1167780" y="0"/>
                  </a:lnTo>
                  <a:lnTo>
                    <a:pt x="1167780" y="1175650"/>
                  </a:lnTo>
                  <a:lnTo>
                    <a:pt x="0" y="1175650"/>
                  </a:lnTo>
                  <a:lnTo>
                    <a:pt x="0" y="0"/>
                  </a:lnTo>
                  <a:close/>
                </a:path>
              </a:pathLst>
            </a:custGeom>
            <a:blipFill>
              <a:blip r:embed="rId8"/>
              <a:stretch>
                <a:fillRect/>
              </a:stretch>
            </a:blipFill>
          </p:spPr>
        </p:sp>
        <p:sp>
          <p:nvSpPr>
            <p:cNvPr id="27" name="TextBox 27"/>
            <p:cNvSpPr txBox="1"/>
            <p:nvPr/>
          </p:nvSpPr>
          <p:spPr>
            <a:xfrm>
              <a:off x="1411694" y="0"/>
              <a:ext cx="5187211" cy="1117600"/>
            </a:xfrm>
            <a:prstGeom prst="rect">
              <a:avLst/>
            </a:prstGeom>
          </p:spPr>
          <p:txBody>
            <a:bodyPr lIns="0" tIns="0" rIns="0" bIns="0" rtlCol="0" anchor="t">
              <a:spAutoFit/>
            </a:bodyPr>
            <a:lstStyle/>
            <a:p>
              <a:pPr>
                <a:lnSpc>
                  <a:spcPts val="3360"/>
                </a:lnSpc>
              </a:pPr>
              <a:r>
                <a:rPr lang="en-US" sz="2800" spc="140">
                  <a:solidFill>
                    <a:srgbClr val="000000"/>
                  </a:solidFill>
                  <a:latin typeface="Glacial Indifference"/>
                </a:rPr>
                <a:t>UNIVERSITAS</a:t>
              </a:r>
            </a:p>
            <a:p>
              <a:pPr>
                <a:lnSpc>
                  <a:spcPts val="3360"/>
                </a:lnSpc>
              </a:pPr>
              <a:r>
                <a:rPr lang="en-US" sz="2800" spc="140">
                  <a:solidFill>
                    <a:srgbClr val="000000"/>
                  </a:solidFill>
                  <a:latin typeface="Glacial Indifference"/>
                </a:rPr>
                <a:t>DIAN NUSWANTORO</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DA295"/>
        </a:solidFill>
        <a:effectLst/>
      </p:bgPr>
    </p:bg>
    <p:spTree>
      <p:nvGrpSpPr>
        <p:cNvPr id="1" name=""/>
        <p:cNvGrpSpPr/>
        <p:nvPr/>
      </p:nvGrpSpPr>
      <p:grpSpPr>
        <a:xfrm>
          <a:off x="0" y="0"/>
          <a:ext cx="0" cy="0"/>
          <a:chOff x="0" y="0"/>
          <a:chExt cx="0" cy="0"/>
        </a:xfrm>
      </p:grpSpPr>
      <p:grpSp>
        <p:nvGrpSpPr>
          <p:cNvPr id="2" name="Group 2"/>
          <p:cNvGrpSpPr/>
          <p:nvPr/>
        </p:nvGrpSpPr>
        <p:grpSpPr>
          <a:xfrm>
            <a:off x="0" y="10073435"/>
            <a:ext cx="18288000" cy="213565"/>
            <a:chOff x="0" y="0"/>
            <a:chExt cx="4816593" cy="56248"/>
          </a:xfrm>
        </p:grpSpPr>
        <p:sp>
          <p:nvSpPr>
            <p:cNvPr id="3" name="Freeform 3"/>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E4E4E4"/>
            </a:solidFill>
          </p:spPr>
        </p:sp>
        <p:sp>
          <p:nvSpPr>
            <p:cNvPr id="4" name="TextBox 4"/>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0"/>
            <a:ext cx="18288000" cy="213565"/>
            <a:chOff x="0" y="0"/>
            <a:chExt cx="4816593" cy="56248"/>
          </a:xfrm>
        </p:grpSpPr>
        <p:sp>
          <p:nvSpPr>
            <p:cNvPr id="6" name="Freeform 6"/>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sp>
        <p:sp>
          <p:nvSpPr>
            <p:cNvPr id="7" name="TextBox 7"/>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a:solidFill>
                  <a:srgbClr val="FFFFFF"/>
                </a:solidFill>
                <a:latin typeface="Glacial Indifference Bold"/>
              </a:rPr>
              <a:t>03</a:t>
            </a:r>
          </a:p>
        </p:txBody>
      </p:sp>
      <p:sp>
        <p:nvSpPr>
          <p:cNvPr id="9" name="AutoShape 9"/>
          <p:cNvSpPr/>
          <p:nvPr/>
        </p:nvSpPr>
        <p:spPr>
          <a:xfrm>
            <a:off x="16564000" y="8877554"/>
            <a:ext cx="0" cy="761492"/>
          </a:xfrm>
          <a:prstGeom prst="line">
            <a:avLst/>
          </a:prstGeom>
          <a:ln w="95250" cap="flat">
            <a:solidFill>
              <a:srgbClr val="BFDDD2"/>
            </a:solidFill>
            <a:prstDash val="solid"/>
            <a:headEnd type="none" w="sm" len="sm"/>
            <a:tailEnd type="none" w="sm" len="sm"/>
          </a:ln>
        </p:spPr>
      </p:sp>
      <p:sp>
        <p:nvSpPr>
          <p:cNvPr id="10" name="Freeform 10"/>
          <p:cNvSpPr/>
          <p:nvPr/>
        </p:nvSpPr>
        <p:spPr>
          <a:xfrm>
            <a:off x="16315549" y="677272"/>
            <a:ext cx="1452071" cy="1457537"/>
          </a:xfrm>
          <a:custGeom>
            <a:avLst/>
            <a:gdLst/>
            <a:ahLst/>
            <a:cxnLst/>
            <a:rect l="l" t="t" r="r" b="b"/>
            <a:pathLst>
              <a:path w="1452071" h="1457537">
                <a:moveTo>
                  <a:pt x="0" y="0"/>
                </a:moveTo>
                <a:lnTo>
                  <a:pt x="1452072" y="0"/>
                </a:lnTo>
                <a:lnTo>
                  <a:pt x="1452072" y="1457537"/>
                </a:lnTo>
                <a:lnTo>
                  <a:pt x="0" y="145753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15555294" y="2275495"/>
            <a:ext cx="713130" cy="713130"/>
          </a:xfrm>
          <a:custGeom>
            <a:avLst/>
            <a:gdLst/>
            <a:ahLst/>
            <a:cxnLst/>
            <a:rect l="l" t="t" r="r" b="b"/>
            <a:pathLst>
              <a:path w="713130" h="713130">
                <a:moveTo>
                  <a:pt x="0" y="0"/>
                </a:moveTo>
                <a:lnTo>
                  <a:pt x="713131" y="0"/>
                </a:lnTo>
                <a:lnTo>
                  <a:pt x="713131" y="713130"/>
                </a:lnTo>
                <a:lnTo>
                  <a:pt x="0" y="71313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546230" y="6885480"/>
            <a:ext cx="3984149" cy="3984149"/>
          </a:xfrm>
          <a:custGeom>
            <a:avLst/>
            <a:gdLst/>
            <a:ahLst/>
            <a:cxnLst/>
            <a:rect l="l" t="t" r="r" b="b"/>
            <a:pathLst>
              <a:path w="3984149" h="3984149">
                <a:moveTo>
                  <a:pt x="0" y="0"/>
                </a:moveTo>
                <a:lnTo>
                  <a:pt x="3984149" y="0"/>
                </a:lnTo>
                <a:lnTo>
                  <a:pt x="3984149" y="3984148"/>
                </a:lnTo>
                <a:lnTo>
                  <a:pt x="0" y="398414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3" name="Freeform 13"/>
          <p:cNvSpPr/>
          <p:nvPr/>
        </p:nvSpPr>
        <p:spPr>
          <a:xfrm>
            <a:off x="2986928" y="7590541"/>
            <a:ext cx="1909190" cy="1546444"/>
          </a:xfrm>
          <a:custGeom>
            <a:avLst/>
            <a:gdLst/>
            <a:ahLst/>
            <a:cxnLst/>
            <a:rect l="l" t="t" r="r" b="b"/>
            <a:pathLst>
              <a:path w="1909190" h="1546444">
                <a:moveTo>
                  <a:pt x="0" y="0"/>
                </a:moveTo>
                <a:lnTo>
                  <a:pt x="1909190" y="0"/>
                </a:lnTo>
                <a:lnTo>
                  <a:pt x="1909190" y="1546444"/>
                </a:lnTo>
                <a:lnTo>
                  <a:pt x="0" y="154644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3022216" y="1503979"/>
            <a:ext cx="12243567" cy="2432050"/>
          </a:xfrm>
          <a:prstGeom prst="rect">
            <a:avLst/>
          </a:prstGeom>
        </p:spPr>
        <p:txBody>
          <a:bodyPr lIns="0" tIns="0" rIns="0" bIns="0" rtlCol="0" anchor="t">
            <a:spAutoFit/>
          </a:bodyPr>
          <a:lstStyle/>
          <a:p>
            <a:pPr algn="ctr">
              <a:lnSpc>
                <a:spcPts val="9799"/>
              </a:lnSpc>
            </a:pPr>
            <a:r>
              <a:rPr lang="en-US" sz="6999">
                <a:solidFill>
                  <a:srgbClr val="FFFFFF"/>
                </a:solidFill>
                <a:latin typeface="Glacial Indifference Bold"/>
              </a:rPr>
              <a:t>Pendekatan Pemecahan Masalah</a:t>
            </a:r>
          </a:p>
        </p:txBody>
      </p:sp>
      <p:sp>
        <p:nvSpPr>
          <p:cNvPr id="15" name="TextBox 15"/>
          <p:cNvSpPr txBox="1"/>
          <p:nvPr/>
        </p:nvSpPr>
        <p:spPr>
          <a:xfrm>
            <a:off x="1246415" y="4214175"/>
            <a:ext cx="15795170" cy="4311650"/>
          </a:xfrm>
          <a:prstGeom prst="rect">
            <a:avLst/>
          </a:prstGeom>
        </p:spPr>
        <p:txBody>
          <a:bodyPr lIns="0" tIns="0" rIns="0" bIns="0" rtlCol="0" anchor="t">
            <a:spAutoFit/>
          </a:bodyPr>
          <a:lstStyle/>
          <a:p>
            <a:pPr algn="ctr">
              <a:lnSpc>
                <a:spcPts val="4899"/>
              </a:lnSpc>
            </a:pPr>
            <a:r>
              <a:rPr lang="en-US" sz="3499">
                <a:solidFill>
                  <a:srgbClr val="FFFFFF"/>
                </a:solidFill>
                <a:latin typeface="Glacial Indifference"/>
              </a:rPr>
              <a:t>menerapkan algoritma KNN untuk mengetahui bagaimana tingkat akurasi klasifikasi jenis kelamin. Dengan demikian, penelitian ini diharapkan guna membangun sistem yang bisa mengklasifikasi jenis kelamin diantara laki-laki dan perempuan hanya dengan menggunakan objek wajah. Algoritma KNN digunakan untuk mengklasifikasikan objek baru berdasarkan atribut dari data lama. Atribut yang sudah dipilih tersebut nantinya akan digunakan sebagai pijakan untuk menentukan data baru sebaiknya ditempatkan. </a:t>
            </a:r>
          </a:p>
        </p:txBody>
      </p:sp>
      <p:sp>
        <p:nvSpPr>
          <p:cNvPr id="16" name="TextBox 16"/>
          <p:cNvSpPr txBox="1"/>
          <p:nvPr/>
        </p:nvSpPr>
        <p:spPr>
          <a:xfrm>
            <a:off x="11429915" y="8963025"/>
            <a:ext cx="4752692" cy="523875"/>
          </a:xfrm>
          <a:prstGeom prst="rect">
            <a:avLst/>
          </a:prstGeom>
        </p:spPr>
        <p:txBody>
          <a:bodyPr lIns="0" tIns="0" rIns="0" bIns="0" rtlCol="0" anchor="t">
            <a:spAutoFit/>
          </a:bodyPr>
          <a:lstStyle/>
          <a:p>
            <a:pPr algn="r">
              <a:lnSpc>
                <a:spcPts val="4200"/>
              </a:lnSpc>
            </a:pPr>
            <a:r>
              <a:rPr lang="en-US" sz="3000" spc="300">
                <a:solidFill>
                  <a:srgbClr val="FFFFFF"/>
                </a:solidFill>
                <a:latin typeface="Glacial Indifference Bold"/>
              </a:rPr>
              <a:t> PROPOSAL</a:t>
            </a:r>
          </a:p>
        </p:txBody>
      </p:sp>
      <p:grpSp>
        <p:nvGrpSpPr>
          <p:cNvPr id="17" name="Group 17"/>
          <p:cNvGrpSpPr/>
          <p:nvPr/>
        </p:nvGrpSpPr>
        <p:grpSpPr>
          <a:xfrm>
            <a:off x="387074" y="567841"/>
            <a:ext cx="4949179" cy="901728"/>
            <a:chOff x="0" y="0"/>
            <a:chExt cx="6598905" cy="1202304"/>
          </a:xfrm>
        </p:grpSpPr>
        <p:sp>
          <p:nvSpPr>
            <p:cNvPr id="18" name="Freeform 18"/>
            <p:cNvSpPr/>
            <p:nvPr/>
          </p:nvSpPr>
          <p:spPr>
            <a:xfrm>
              <a:off x="0" y="26654"/>
              <a:ext cx="1167780" cy="1175650"/>
            </a:xfrm>
            <a:custGeom>
              <a:avLst/>
              <a:gdLst/>
              <a:ahLst/>
              <a:cxnLst/>
              <a:rect l="l" t="t" r="r" b="b"/>
              <a:pathLst>
                <a:path w="1167780" h="1175650">
                  <a:moveTo>
                    <a:pt x="0" y="0"/>
                  </a:moveTo>
                  <a:lnTo>
                    <a:pt x="1167780" y="0"/>
                  </a:lnTo>
                  <a:lnTo>
                    <a:pt x="1167780" y="1175650"/>
                  </a:lnTo>
                  <a:lnTo>
                    <a:pt x="0" y="1175650"/>
                  </a:lnTo>
                  <a:lnTo>
                    <a:pt x="0" y="0"/>
                  </a:lnTo>
                  <a:close/>
                </a:path>
              </a:pathLst>
            </a:custGeom>
            <a:blipFill>
              <a:blip r:embed="rId10"/>
              <a:stretch>
                <a:fillRect/>
              </a:stretch>
            </a:blipFill>
          </p:spPr>
        </p:sp>
        <p:sp>
          <p:nvSpPr>
            <p:cNvPr id="19" name="TextBox 19"/>
            <p:cNvSpPr txBox="1"/>
            <p:nvPr/>
          </p:nvSpPr>
          <p:spPr>
            <a:xfrm>
              <a:off x="1411694" y="0"/>
              <a:ext cx="5187211" cy="1117600"/>
            </a:xfrm>
            <a:prstGeom prst="rect">
              <a:avLst/>
            </a:prstGeom>
          </p:spPr>
          <p:txBody>
            <a:bodyPr lIns="0" tIns="0" rIns="0" bIns="0" rtlCol="0" anchor="t">
              <a:spAutoFit/>
            </a:bodyPr>
            <a:lstStyle/>
            <a:p>
              <a:pPr>
                <a:lnSpc>
                  <a:spcPts val="3360"/>
                </a:lnSpc>
              </a:pPr>
              <a:r>
                <a:rPr lang="en-US" sz="2800" spc="140">
                  <a:solidFill>
                    <a:srgbClr val="FFFFFF"/>
                  </a:solidFill>
                  <a:latin typeface="Glacial Indifference"/>
                </a:rPr>
                <a:t>UNIVERSITAS</a:t>
              </a:r>
            </a:p>
            <a:p>
              <a:pPr>
                <a:lnSpc>
                  <a:spcPts val="3360"/>
                </a:lnSpc>
              </a:pPr>
              <a:r>
                <a:rPr lang="en-US" sz="2800" spc="140">
                  <a:solidFill>
                    <a:srgbClr val="FFFFFF"/>
                  </a:solidFill>
                  <a:latin typeface="Glacial Indifference"/>
                </a:rPr>
                <a:t>DIAN NUSWANTORO</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2049" y="6833950"/>
            <a:ext cx="5973602" cy="5973602"/>
          </a:xfrm>
          <a:custGeom>
            <a:avLst/>
            <a:gdLst/>
            <a:ahLst/>
            <a:cxnLst/>
            <a:rect l="l" t="t" r="r" b="b"/>
            <a:pathLst>
              <a:path w="5973602" h="5973602">
                <a:moveTo>
                  <a:pt x="0" y="0"/>
                </a:moveTo>
                <a:lnTo>
                  <a:pt x="5973601" y="0"/>
                </a:lnTo>
                <a:lnTo>
                  <a:pt x="5973601" y="5973602"/>
                </a:lnTo>
                <a:lnTo>
                  <a:pt x="0" y="597360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0" y="10073435"/>
            <a:ext cx="18288000" cy="213565"/>
            <a:chOff x="0" y="0"/>
            <a:chExt cx="4816593" cy="56248"/>
          </a:xfrm>
        </p:grpSpPr>
        <p:sp>
          <p:nvSpPr>
            <p:cNvPr id="4" name="Freeform 4"/>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sp>
        <p:sp>
          <p:nvSpPr>
            <p:cNvPr id="5" name="TextBox 5"/>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18288000" cy="213565"/>
            <a:chOff x="0" y="0"/>
            <a:chExt cx="4816593" cy="56248"/>
          </a:xfrm>
        </p:grpSpPr>
        <p:sp>
          <p:nvSpPr>
            <p:cNvPr id="7" name="Freeform 7"/>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sp>
        <p:sp>
          <p:nvSpPr>
            <p:cNvPr id="8" name="TextBox 8"/>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9" name="AutoShape 9"/>
          <p:cNvSpPr/>
          <p:nvPr/>
        </p:nvSpPr>
        <p:spPr>
          <a:xfrm>
            <a:off x="6868173" y="4225944"/>
            <a:ext cx="11329315" cy="0"/>
          </a:xfrm>
          <a:prstGeom prst="line">
            <a:avLst/>
          </a:prstGeom>
          <a:ln w="38100" cap="flat">
            <a:solidFill>
              <a:srgbClr val="5DA295"/>
            </a:solidFill>
            <a:prstDash val="solid"/>
            <a:headEnd type="none" w="sm" len="sm"/>
            <a:tailEnd type="none" w="sm" len="sm"/>
          </a:ln>
        </p:spPr>
      </p:sp>
      <p:sp>
        <p:nvSpPr>
          <p:cNvPr id="10" name="AutoShape 10"/>
          <p:cNvSpPr/>
          <p:nvPr/>
        </p:nvSpPr>
        <p:spPr>
          <a:xfrm>
            <a:off x="6886579" y="6793326"/>
            <a:ext cx="11329315" cy="0"/>
          </a:xfrm>
          <a:prstGeom prst="line">
            <a:avLst/>
          </a:prstGeom>
          <a:ln w="38100" cap="flat">
            <a:solidFill>
              <a:srgbClr val="5DA295"/>
            </a:solidFill>
            <a:prstDash val="solid"/>
            <a:headEnd type="none" w="sm" len="sm"/>
            <a:tailEnd type="none" w="sm" len="sm"/>
          </a:ln>
        </p:spPr>
      </p:sp>
      <p:sp>
        <p:nvSpPr>
          <p:cNvPr id="11" name="Freeform 11"/>
          <p:cNvSpPr/>
          <p:nvPr/>
        </p:nvSpPr>
        <p:spPr>
          <a:xfrm>
            <a:off x="4138092" y="6650005"/>
            <a:ext cx="1210872" cy="1210872"/>
          </a:xfrm>
          <a:custGeom>
            <a:avLst/>
            <a:gdLst/>
            <a:ahLst/>
            <a:cxnLst/>
            <a:rect l="l" t="t" r="r" b="b"/>
            <a:pathLst>
              <a:path w="1210872" h="1210872">
                <a:moveTo>
                  <a:pt x="0" y="0"/>
                </a:moveTo>
                <a:lnTo>
                  <a:pt x="1210872" y="0"/>
                </a:lnTo>
                <a:lnTo>
                  <a:pt x="1210872" y="1210872"/>
                </a:lnTo>
                <a:lnTo>
                  <a:pt x="0" y="121087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TextBox 12"/>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a:solidFill>
                  <a:srgbClr val="000000"/>
                </a:solidFill>
                <a:latin typeface="Glacial Indifference Bold"/>
              </a:rPr>
              <a:t>04</a:t>
            </a:r>
          </a:p>
        </p:txBody>
      </p:sp>
      <p:sp>
        <p:nvSpPr>
          <p:cNvPr id="13" name="AutoShape 13"/>
          <p:cNvSpPr/>
          <p:nvPr/>
        </p:nvSpPr>
        <p:spPr>
          <a:xfrm>
            <a:off x="16564000" y="8877554"/>
            <a:ext cx="0" cy="761492"/>
          </a:xfrm>
          <a:prstGeom prst="line">
            <a:avLst/>
          </a:prstGeom>
          <a:ln w="95250" cap="flat">
            <a:solidFill>
              <a:srgbClr val="5DA295"/>
            </a:solidFill>
            <a:prstDash val="solid"/>
            <a:headEnd type="none" w="sm" len="sm"/>
            <a:tailEnd type="none" w="sm" len="sm"/>
          </a:ln>
        </p:spPr>
      </p:sp>
      <p:sp>
        <p:nvSpPr>
          <p:cNvPr id="14" name="Freeform 14"/>
          <p:cNvSpPr/>
          <p:nvPr/>
        </p:nvSpPr>
        <p:spPr>
          <a:xfrm>
            <a:off x="16893853" y="567841"/>
            <a:ext cx="1082627" cy="1082627"/>
          </a:xfrm>
          <a:custGeom>
            <a:avLst/>
            <a:gdLst/>
            <a:ahLst/>
            <a:cxnLst/>
            <a:rect l="l" t="t" r="r" b="b"/>
            <a:pathLst>
              <a:path w="1082627" h="1082627">
                <a:moveTo>
                  <a:pt x="0" y="0"/>
                </a:moveTo>
                <a:lnTo>
                  <a:pt x="1082626" y="0"/>
                </a:lnTo>
                <a:lnTo>
                  <a:pt x="1082626" y="1082627"/>
                </a:lnTo>
                <a:lnTo>
                  <a:pt x="0" y="108262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TextBox 15"/>
          <p:cNvSpPr txBox="1"/>
          <p:nvPr/>
        </p:nvSpPr>
        <p:spPr>
          <a:xfrm>
            <a:off x="1445845" y="1752937"/>
            <a:ext cx="4727341" cy="2432050"/>
          </a:xfrm>
          <a:prstGeom prst="rect">
            <a:avLst/>
          </a:prstGeom>
        </p:spPr>
        <p:txBody>
          <a:bodyPr lIns="0" tIns="0" rIns="0" bIns="0" rtlCol="0" anchor="t">
            <a:spAutoFit/>
          </a:bodyPr>
          <a:lstStyle/>
          <a:p>
            <a:pPr>
              <a:lnSpc>
                <a:spcPts val="9799"/>
              </a:lnSpc>
            </a:pPr>
            <a:r>
              <a:rPr lang="en-US" sz="6999">
                <a:solidFill>
                  <a:srgbClr val="000000"/>
                </a:solidFill>
                <a:latin typeface="Glacial Indifference Bold"/>
              </a:rPr>
              <a:t>State of the Art</a:t>
            </a:r>
          </a:p>
        </p:txBody>
      </p:sp>
      <p:sp>
        <p:nvSpPr>
          <p:cNvPr id="16" name="TextBox 16"/>
          <p:cNvSpPr txBox="1"/>
          <p:nvPr/>
        </p:nvSpPr>
        <p:spPr>
          <a:xfrm>
            <a:off x="8096183" y="2359362"/>
            <a:ext cx="8873295" cy="2223770"/>
          </a:xfrm>
          <a:prstGeom prst="rect">
            <a:avLst/>
          </a:prstGeom>
        </p:spPr>
        <p:txBody>
          <a:bodyPr lIns="0" tIns="0" rIns="0" bIns="0" rtlCol="0" anchor="t">
            <a:spAutoFit/>
          </a:bodyPr>
          <a:lstStyle/>
          <a:p>
            <a:pPr>
              <a:lnSpc>
                <a:spcPts val="4480"/>
              </a:lnSpc>
            </a:pPr>
            <a:r>
              <a:rPr lang="en-US" sz="3200">
                <a:solidFill>
                  <a:srgbClr val="000000"/>
                </a:solidFill>
                <a:latin typeface="Glacial Indifference"/>
              </a:rPr>
              <a:t>Implementasi K-Nearest Neighbor Untuk Klasifikasi Jenis Kelamin Berdasarkan </a:t>
            </a:r>
          </a:p>
          <a:p>
            <a:pPr>
              <a:lnSpc>
                <a:spcPts val="4480"/>
              </a:lnSpc>
            </a:pPr>
            <a:r>
              <a:rPr lang="en-US" sz="3200">
                <a:solidFill>
                  <a:srgbClr val="000000"/>
                </a:solidFill>
                <a:latin typeface="Glacial Indifference"/>
              </a:rPr>
              <a:t>Analisis Citra Wajah</a:t>
            </a:r>
          </a:p>
          <a:p>
            <a:pPr>
              <a:lnSpc>
                <a:spcPts val="4480"/>
              </a:lnSpc>
            </a:pPr>
            <a:endParaRPr lang="en-US" sz="3200">
              <a:solidFill>
                <a:srgbClr val="000000"/>
              </a:solidFill>
              <a:latin typeface="Glacial Indifference"/>
            </a:endParaRPr>
          </a:p>
        </p:txBody>
      </p:sp>
      <p:sp>
        <p:nvSpPr>
          <p:cNvPr id="17" name="TextBox 17"/>
          <p:cNvSpPr txBox="1"/>
          <p:nvPr/>
        </p:nvSpPr>
        <p:spPr>
          <a:xfrm>
            <a:off x="6844536" y="1727537"/>
            <a:ext cx="938336" cy="762001"/>
          </a:xfrm>
          <a:prstGeom prst="rect">
            <a:avLst/>
          </a:prstGeom>
        </p:spPr>
        <p:txBody>
          <a:bodyPr lIns="0" tIns="0" rIns="0" bIns="0" rtlCol="0" anchor="t">
            <a:spAutoFit/>
          </a:bodyPr>
          <a:lstStyle/>
          <a:p>
            <a:pPr algn="r">
              <a:lnSpc>
                <a:spcPts val="6299"/>
              </a:lnSpc>
            </a:pPr>
            <a:r>
              <a:rPr lang="en-US" sz="4499">
                <a:solidFill>
                  <a:srgbClr val="5DA295"/>
                </a:solidFill>
                <a:latin typeface="Glacial Indifference Bold"/>
              </a:rPr>
              <a:t>01.</a:t>
            </a:r>
          </a:p>
        </p:txBody>
      </p:sp>
      <p:sp>
        <p:nvSpPr>
          <p:cNvPr id="18" name="TextBox 18"/>
          <p:cNvSpPr txBox="1"/>
          <p:nvPr/>
        </p:nvSpPr>
        <p:spPr>
          <a:xfrm>
            <a:off x="8096183" y="1819612"/>
            <a:ext cx="3489679" cy="596900"/>
          </a:xfrm>
          <a:prstGeom prst="rect">
            <a:avLst/>
          </a:prstGeom>
        </p:spPr>
        <p:txBody>
          <a:bodyPr lIns="0" tIns="0" rIns="0" bIns="0" rtlCol="0" anchor="t">
            <a:spAutoFit/>
          </a:bodyPr>
          <a:lstStyle/>
          <a:p>
            <a:pPr>
              <a:lnSpc>
                <a:spcPts val="4899"/>
              </a:lnSpc>
            </a:pPr>
            <a:r>
              <a:rPr lang="en-US" sz="3499">
                <a:solidFill>
                  <a:srgbClr val="5DA295"/>
                </a:solidFill>
                <a:latin typeface="Glacial Indifference Bold"/>
              </a:rPr>
              <a:t>State Satu</a:t>
            </a:r>
          </a:p>
        </p:txBody>
      </p:sp>
      <p:sp>
        <p:nvSpPr>
          <p:cNvPr id="19" name="TextBox 19"/>
          <p:cNvSpPr txBox="1"/>
          <p:nvPr/>
        </p:nvSpPr>
        <p:spPr>
          <a:xfrm>
            <a:off x="6686126" y="4159269"/>
            <a:ext cx="1096746" cy="762001"/>
          </a:xfrm>
          <a:prstGeom prst="rect">
            <a:avLst/>
          </a:prstGeom>
        </p:spPr>
        <p:txBody>
          <a:bodyPr lIns="0" tIns="0" rIns="0" bIns="0" rtlCol="0" anchor="t">
            <a:spAutoFit/>
          </a:bodyPr>
          <a:lstStyle/>
          <a:p>
            <a:pPr algn="r">
              <a:lnSpc>
                <a:spcPts val="6299"/>
              </a:lnSpc>
            </a:pPr>
            <a:r>
              <a:rPr lang="en-US" sz="4499">
                <a:solidFill>
                  <a:srgbClr val="5DA295"/>
                </a:solidFill>
                <a:latin typeface="Glacial Indifference Bold"/>
              </a:rPr>
              <a:t>02.</a:t>
            </a:r>
          </a:p>
        </p:txBody>
      </p:sp>
      <p:sp>
        <p:nvSpPr>
          <p:cNvPr id="20" name="TextBox 20"/>
          <p:cNvSpPr txBox="1"/>
          <p:nvPr/>
        </p:nvSpPr>
        <p:spPr>
          <a:xfrm>
            <a:off x="8096183" y="4262457"/>
            <a:ext cx="3489679" cy="596900"/>
          </a:xfrm>
          <a:prstGeom prst="rect">
            <a:avLst/>
          </a:prstGeom>
        </p:spPr>
        <p:txBody>
          <a:bodyPr lIns="0" tIns="0" rIns="0" bIns="0" rtlCol="0" anchor="t">
            <a:spAutoFit/>
          </a:bodyPr>
          <a:lstStyle/>
          <a:p>
            <a:pPr>
              <a:lnSpc>
                <a:spcPts val="4899"/>
              </a:lnSpc>
            </a:pPr>
            <a:r>
              <a:rPr lang="en-US" sz="3499">
                <a:solidFill>
                  <a:srgbClr val="5DA295"/>
                </a:solidFill>
                <a:latin typeface="Glacial Indifference Bold"/>
              </a:rPr>
              <a:t>Rumusan Dua</a:t>
            </a:r>
          </a:p>
        </p:txBody>
      </p:sp>
      <p:sp>
        <p:nvSpPr>
          <p:cNvPr id="21" name="TextBox 21"/>
          <p:cNvSpPr txBox="1"/>
          <p:nvPr/>
        </p:nvSpPr>
        <p:spPr>
          <a:xfrm>
            <a:off x="8096183" y="4886345"/>
            <a:ext cx="8873295" cy="2223770"/>
          </a:xfrm>
          <a:prstGeom prst="rect">
            <a:avLst/>
          </a:prstGeom>
        </p:spPr>
        <p:txBody>
          <a:bodyPr lIns="0" tIns="0" rIns="0" bIns="0" rtlCol="0" anchor="t">
            <a:spAutoFit/>
          </a:bodyPr>
          <a:lstStyle/>
          <a:p>
            <a:pPr>
              <a:lnSpc>
                <a:spcPts val="4480"/>
              </a:lnSpc>
            </a:pPr>
            <a:r>
              <a:rPr lang="en-US" sz="3200">
                <a:solidFill>
                  <a:srgbClr val="000000"/>
                </a:solidFill>
                <a:latin typeface="Glacial Indifference"/>
              </a:rPr>
              <a:t>Perbandingan Metode K-Nearest Neighbor dan Naïve Baiyes Untuk Klasifikasi</a:t>
            </a:r>
          </a:p>
          <a:p>
            <a:pPr>
              <a:lnSpc>
                <a:spcPts val="4480"/>
              </a:lnSpc>
            </a:pPr>
            <a:r>
              <a:rPr lang="en-US" sz="3200">
                <a:solidFill>
                  <a:srgbClr val="000000"/>
                </a:solidFill>
                <a:latin typeface="Glacial Indifference"/>
              </a:rPr>
              <a:t>Gender Berdasarkan Mata</a:t>
            </a:r>
          </a:p>
          <a:p>
            <a:pPr>
              <a:lnSpc>
                <a:spcPts val="4480"/>
              </a:lnSpc>
            </a:pPr>
            <a:endParaRPr lang="en-US" sz="3200">
              <a:solidFill>
                <a:srgbClr val="000000"/>
              </a:solidFill>
              <a:latin typeface="Glacial Indifference"/>
            </a:endParaRPr>
          </a:p>
        </p:txBody>
      </p:sp>
      <p:sp>
        <p:nvSpPr>
          <p:cNvPr id="22" name="TextBox 22"/>
          <p:cNvSpPr txBox="1"/>
          <p:nvPr/>
        </p:nvSpPr>
        <p:spPr>
          <a:xfrm>
            <a:off x="11429915" y="8963025"/>
            <a:ext cx="4752692" cy="523875"/>
          </a:xfrm>
          <a:prstGeom prst="rect">
            <a:avLst/>
          </a:prstGeom>
        </p:spPr>
        <p:txBody>
          <a:bodyPr lIns="0" tIns="0" rIns="0" bIns="0" rtlCol="0" anchor="t">
            <a:spAutoFit/>
          </a:bodyPr>
          <a:lstStyle/>
          <a:p>
            <a:pPr algn="r">
              <a:lnSpc>
                <a:spcPts val="4200"/>
              </a:lnSpc>
            </a:pPr>
            <a:r>
              <a:rPr lang="en-US" sz="3000" spc="300">
                <a:solidFill>
                  <a:srgbClr val="000000"/>
                </a:solidFill>
                <a:latin typeface="Glacial Indifference Bold"/>
              </a:rPr>
              <a:t> PROPOSAL</a:t>
            </a:r>
          </a:p>
        </p:txBody>
      </p:sp>
      <p:sp>
        <p:nvSpPr>
          <p:cNvPr id="23" name="TextBox 23"/>
          <p:cNvSpPr txBox="1"/>
          <p:nvPr/>
        </p:nvSpPr>
        <p:spPr>
          <a:xfrm>
            <a:off x="1240901" y="7052965"/>
            <a:ext cx="15448008" cy="1661795"/>
          </a:xfrm>
          <a:prstGeom prst="rect">
            <a:avLst/>
          </a:prstGeom>
        </p:spPr>
        <p:txBody>
          <a:bodyPr lIns="0" tIns="0" rIns="0" bIns="0" rtlCol="0" anchor="t">
            <a:spAutoFit/>
          </a:bodyPr>
          <a:lstStyle/>
          <a:p>
            <a:pPr>
              <a:lnSpc>
                <a:spcPts val="4480"/>
              </a:lnSpc>
            </a:pPr>
            <a:r>
              <a:rPr lang="en-US" sz="3200">
                <a:solidFill>
                  <a:srgbClr val="000000"/>
                </a:solidFill>
                <a:latin typeface="Glacial Indifference"/>
              </a:rPr>
              <a:t>Kedua penelitian diatas sama sama menggunakan algoritma K-Nearest Neighbor (KNN) untuk klasifikasi jenis kelamin. Dengan menggabungkan kedua penelitian tersebut peneliti bisa mendapatkan gambaran dan melakukan penelitian yang lebih akurat.</a:t>
            </a:r>
          </a:p>
        </p:txBody>
      </p:sp>
      <p:grpSp>
        <p:nvGrpSpPr>
          <p:cNvPr id="24" name="Group 24"/>
          <p:cNvGrpSpPr/>
          <p:nvPr/>
        </p:nvGrpSpPr>
        <p:grpSpPr>
          <a:xfrm>
            <a:off x="387074" y="567841"/>
            <a:ext cx="4949179" cy="901728"/>
            <a:chOff x="0" y="0"/>
            <a:chExt cx="6598905" cy="1202304"/>
          </a:xfrm>
        </p:grpSpPr>
        <p:sp>
          <p:nvSpPr>
            <p:cNvPr id="25" name="Freeform 25"/>
            <p:cNvSpPr/>
            <p:nvPr/>
          </p:nvSpPr>
          <p:spPr>
            <a:xfrm>
              <a:off x="0" y="26654"/>
              <a:ext cx="1167780" cy="1175650"/>
            </a:xfrm>
            <a:custGeom>
              <a:avLst/>
              <a:gdLst/>
              <a:ahLst/>
              <a:cxnLst/>
              <a:rect l="l" t="t" r="r" b="b"/>
              <a:pathLst>
                <a:path w="1167780" h="1175650">
                  <a:moveTo>
                    <a:pt x="0" y="0"/>
                  </a:moveTo>
                  <a:lnTo>
                    <a:pt x="1167780" y="0"/>
                  </a:lnTo>
                  <a:lnTo>
                    <a:pt x="1167780" y="1175650"/>
                  </a:lnTo>
                  <a:lnTo>
                    <a:pt x="0" y="1175650"/>
                  </a:lnTo>
                  <a:lnTo>
                    <a:pt x="0" y="0"/>
                  </a:lnTo>
                  <a:close/>
                </a:path>
              </a:pathLst>
            </a:custGeom>
            <a:blipFill>
              <a:blip r:embed="rId8"/>
              <a:stretch>
                <a:fillRect/>
              </a:stretch>
            </a:blipFill>
          </p:spPr>
        </p:sp>
        <p:sp>
          <p:nvSpPr>
            <p:cNvPr id="26" name="TextBox 26"/>
            <p:cNvSpPr txBox="1"/>
            <p:nvPr/>
          </p:nvSpPr>
          <p:spPr>
            <a:xfrm>
              <a:off x="1411694" y="0"/>
              <a:ext cx="5187211" cy="1117600"/>
            </a:xfrm>
            <a:prstGeom prst="rect">
              <a:avLst/>
            </a:prstGeom>
          </p:spPr>
          <p:txBody>
            <a:bodyPr lIns="0" tIns="0" rIns="0" bIns="0" rtlCol="0" anchor="t">
              <a:spAutoFit/>
            </a:bodyPr>
            <a:lstStyle/>
            <a:p>
              <a:pPr>
                <a:lnSpc>
                  <a:spcPts val="3360"/>
                </a:lnSpc>
              </a:pPr>
              <a:r>
                <a:rPr lang="en-US" sz="2800" spc="140">
                  <a:solidFill>
                    <a:srgbClr val="000000"/>
                  </a:solidFill>
                  <a:latin typeface="Glacial Indifference"/>
                </a:rPr>
                <a:t>UNIVERSITAS</a:t>
              </a:r>
            </a:p>
            <a:p>
              <a:pPr>
                <a:lnSpc>
                  <a:spcPts val="3360"/>
                </a:lnSpc>
              </a:pPr>
              <a:r>
                <a:rPr lang="en-US" sz="2800" spc="140">
                  <a:solidFill>
                    <a:srgbClr val="000000"/>
                  </a:solidFill>
                  <a:latin typeface="Glacial Indifference"/>
                </a:rPr>
                <a:t>DIAN NUSWANTORO</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FDDD2"/>
        </a:solidFill>
        <a:effectLst/>
      </p:bgPr>
    </p:bg>
    <p:spTree>
      <p:nvGrpSpPr>
        <p:cNvPr id="1" name=""/>
        <p:cNvGrpSpPr/>
        <p:nvPr/>
      </p:nvGrpSpPr>
      <p:grpSpPr>
        <a:xfrm>
          <a:off x="0" y="0"/>
          <a:ext cx="0" cy="0"/>
          <a:chOff x="0" y="0"/>
          <a:chExt cx="0" cy="0"/>
        </a:xfrm>
      </p:grpSpPr>
      <p:sp>
        <p:nvSpPr>
          <p:cNvPr id="2" name="TextBox 2"/>
          <p:cNvSpPr txBox="1"/>
          <p:nvPr/>
        </p:nvSpPr>
        <p:spPr>
          <a:xfrm>
            <a:off x="2236675" y="2770483"/>
            <a:ext cx="6104024" cy="1295400"/>
          </a:xfrm>
          <a:prstGeom prst="rect">
            <a:avLst/>
          </a:prstGeom>
        </p:spPr>
        <p:txBody>
          <a:bodyPr lIns="0" tIns="0" rIns="0" bIns="0" rtlCol="0" anchor="t">
            <a:spAutoFit/>
          </a:bodyPr>
          <a:lstStyle/>
          <a:p>
            <a:pPr>
              <a:lnSpc>
                <a:spcPts val="10500"/>
              </a:lnSpc>
            </a:pPr>
            <a:r>
              <a:rPr lang="en-US" sz="7500">
                <a:solidFill>
                  <a:srgbClr val="000000"/>
                </a:solidFill>
                <a:latin typeface="Glacial Indifference Bold"/>
              </a:rPr>
              <a:t>Kebaruan</a:t>
            </a:r>
          </a:p>
        </p:txBody>
      </p:sp>
      <p:sp>
        <p:nvSpPr>
          <p:cNvPr id="3" name="Freeform 3"/>
          <p:cNvSpPr/>
          <p:nvPr/>
        </p:nvSpPr>
        <p:spPr>
          <a:xfrm>
            <a:off x="389196" y="7453479"/>
            <a:ext cx="4072345" cy="4066842"/>
          </a:xfrm>
          <a:custGeom>
            <a:avLst/>
            <a:gdLst/>
            <a:ahLst/>
            <a:cxnLst/>
            <a:rect l="l" t="t" r="r" b="b"/>
            <a:pathLst>
              <a:path w="4072345" h="4066842">
                <a:moveTo>
                  <a:pt x="0" y="0"/>
                </a:moveTo>
                <a:lnTo>
                  <a:pt x="4072345" y="0"/>
                </a:lnTo>
                <a:lnTo>
                  <a:pt x="4072345" y="4066842"/>
                </a:lnTo>
                <a:lnTo>
                  <a:pt x="0" y="406684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0" y="10073435"/>
            <a:ext cx="18288000" cy="213565"/>
            <a:chOff x="0" y="0"/>
            <a:chExt cx="4816593" cy="56248"/>
          </a:xfrm>
        </p:grpSpPr>
        <p:sp>
          <p:nvSpPr>
            <p:cNvPr id="5" name="Freeform 5"/>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sp>
        <p:sp>
          <p:nvSpPr>
            <p:cNvPr id="6" name="TextBox 6"/>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flipV="1">
            <a:off x="14729434" y="-317609"/>
            <a:ext cx="4180831" cy="3386473"/>
          </a:xfrm>
          <a:custGeom>
            <a:avLst/>
            <a:gdLst/>
            <a:ahLst/>
            <a:cxnLst/>
            <a:rect l="l" t="t" r="r" b="b"/>
            <a:pathLst>
              <a:path w="4180831" h="3386473">
                <a:moveTo>
                  <a:pt x="0" y="3386473"/>
                </a:moveTo>
                <a:lnTo>
                  <a:pt x="4180831" y="3386473"/>
                </a:lnTo>
                <a:lnTo>
                  <a:pt x="4180831" y="0"/>
                </a:lnTo>
                <a:lnTo>
                  <a:pt x="0" y="0"/>
                </a:lnTo>
                <a:lnTo>
                  <a:pt x="0" y="3386473"/>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8" name="Group 8"/>
          <p:cNvGrpSpPr/>
          <p:nvPr/>
        </p:nvGrpSpPr>
        <p:grpSpPr>
          <a:xfrm>
            <a:off x="0" y="0"/>
            <a:ext cx="18288000" cy="213565"/>
            <a:chOff x="0" y="0"/>
            <a:chExt cx="4816593" cy="56248"/>
          </a:xfrm>
        </p:grpSpPr>
        <p:sp>
          <p:nvSpPr>
            <p:cNvPr id="9" name="Freeform 9"/>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sp>
        <p:sp>
          <p:nvSpPr>
            <p:cNvPr id="10" name="TextBox 10"/>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a:solidFill>
                  <a:srgbClr val="000000"/>
                </a:solidFill>
                <a:latin typeface="Glacial Indifference Bold"/>
              </a:rPr>
              <a:t>05</a:t>
            </a:r>
          </a:p>
        </p:txBody>
      </p:sp>
      <p:sp>
        <p:nvSpPr>
          <p:cNvPr id="12" name="AutoShape 12"/>
          <p:cNvSpPr/>
          <p:nvPr/>
        </p:nvSpPr>
        <p:spPr>
          <a:xfrm>
            <a:off x="16564000" y="8877554"/>
            <a:ext cx="0" cy="761492"/>
          </a:xfrm>
          <a:prstGeom prst="line">
            <a:avLst/>
          </a:prstGeom>
          <a:ln w="95250" cap="flat">
            <a:solidFill>
              <a:srgbClr val="5DA295"/>
            </a:solidFill>
            <a:prstDash val="solid"/>
            <a:headEnd type="none" w="sm" len="sm"/>
            <a:tailEnd type="none" w="sm" len="sm"/>
          </a:ln>
        </p:spPr>
      </p:sp>
      <p:sp>
        <p:nvSpPr>
          <p:cNvPr id="13" name="AutoShape 13"/>
          <p:cNvSpPr/>
          <p:nvPr/>
        </p:nvSpPr>
        <p:spPr>
          <a:xfrm flipV="1">
            <a:off x="8324030" y="2922817"/>
            <a:ext cx="0" cy="4198362"/>
          </a:xfrm>
          <a:prstGeom prst="line">
            <a:avLst/>
          </a:prstGeom>
          <a:ln w="66675" cap="flat">
            <a:solidFill>
              <a:srgbClr val="5DA295"/>
            </a:solidFill>
            <a:prstDash val="solid"/>
            <a:headEnd type="none" w="sm" len="sm"/>
            <a:tailEnd type="none" w="sm" len="sm"/>
          </a:ln>
        </p:spPr>
      </p:sp>
      <p:sp>
        <p:nvSpPr>
          <p:cNvPr id="14" name="Freeform 14"/>
          <p:cNvSpPr/>
          <p:nvPr/>
        </p:nvSpPr>
        <p:spPr>
          <a:xfrm>
            <a:off x="3679812" y="6770983"/>
            <a:ext cx="1072583" cy="1072583"/>
          </a:xfrm>
          <a:custGeom>
            <a:avLst/>
            <a:gdLst/>
            <a:ahLst/>
            <a:cxnLst/>
            <a:rect l="l" t="t" r="r" b="b"/>
            <a:pathLst>
              <a:path w="1072583" h="1072583">
                <a:moveTo>
                  <a:pt x="0" y="0"/>
                </a:moveTo>
                <a:lnTo>
                  <a:pt x="1072583" y="0"/>
                </a:lnTo>
                <a:lnTo>
                  <a:pt x="1072583" y="1072583"/>
                </a:lnTo>
                <a:lnTo>
                  <a:pt x="0" y="107258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TextBox 15"/>
          <p:cNvSpPr txBox="1"/>
          <p:nvPr/>
        </p:nvSpPr>
        <p:spPr>
          <a:xfrm>
            <a:off x="8961631" y="2846683"/>
            <a:ext cx="7801672" cy="3924300"/>
          </a:xfrm>
          <a:prstGeom prst="rect">
            <a:avLst/>
          </a:prstGeom>
        </p:spPr>
        <p:txBody>
          <a:bodyPr lIns="0" tIns="0" rIns="0" bIns="0" rtlCol="0" anchor="t">
            <a:spAutoFit/>
          </a:bodyPr>
          <a:lstStyle/>
          <a:p>
            <a:pPr>
              <a:lnSpc>
                <a:spcPts val="5200"/>
              </a:lnSpc>
            </a:pPr>
            <a:r>
              <a:rPr lang="en-US" sz="3714">
                <a:solidFill>
                  <a:srgbClr val="000000"/>
                </a:solidFill>
                <a:latin typeface="Glacial Indifference"/>
              </a:rPr>
              <a:t>terletak pada objek yang akan dianalisis yaitu objek wajah berdasarkan panjang rambut, lebar panjang dahi, lebar panjang hidung, dan ketebalan bibir berbasis algoritma K-Nearest Neighbor.</a:t>
            </a:r>
          </a:p>
        </p:txBody>
      </p:sp>
      <p:sp>
        <p:nvSpPr>
          <p:cNvPr id="16" name="TextBox 16"/>
          <p:cNvSpPr txBox="1"/>
          <p:nvPr/>
        </p:nvSpPr>
        <p:spPr>
          <a:xfrm>
            <a:off x="11429915" y="8963025"/>
            <a:ext cx="4752692" cy="523875"/>
          </a:xfrm>
          <a:prstGeom prst="rect">
            <a:avLst/>
          </a:prstGeom>
        </p:spPr>
        <p:txBody>
          <a:bodyPr lIns="0" tIns="0" rIns="0" bIns="0" rtlCol="0" anchor="t">
            <a:spAutoFit/>
          </a:bodyPr>
          <a:lstStyle/>
          <a:p>
            <a:pPr algn="r">
              <a:lnSpc>
                <a:spcPts val="4200"/>
              </a:lnSpc>
            </a:pPr>
            <a:r>
              <a:rPr lang="en-US" sz="3000" spc="300">
                <a:solidFill>
                  <a:srgbClr val="000000"/>
                </a:solidFill>
                <a:latin typeface="Glacial Indifference Bold"/>
              </a:rPr>
              <a:t> PROPOSAL</a:t>
            </a:r>
          </a:p>
        </p:txBody>
      </p:sp>
      <p:sp>
        <p:nvSpPr>
          <p:cNvPr id="17" name="Freeform 17"/>
          <p:cNvSpPr/>
          <p:nvPr/>
        </p:nvSpPr>
        <p:spPr>
          <a:xfrm>
            <a:off x="14023509" y="649617"/>
            <a:ext cx="1792620" cy="1452022"/>
          </a:xfrm>
          <a:custGeom>
            <a:avLst/>
            <a:gdLst/>
            <a:ahLst/>
            <a:cxnLst/>
            <a:rect l="l" t="t" r="r" b="b"/>
            <a:pathLst>
              <a:path w="1792620" h="1452022">
                <a:moveTo>
                  <a:pt x="0" y="0"/>
                </a:moveTo>
                <a:lnTo>
                  <a:pt x="1792620" y="0"/>
                </a:lnTo>
                <a:lnTo>
                  <a:pt x="1792620" y="1452022"/>
                </a:lnTo>
                <a:lnTo>
                  <a:pt x="0" y="1452022"/>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grpSp>
        <p:nvGrpSpPr>
          <p:cNvPr id="18" name="Group 18"/>
          <p:cNvGrpSpPr/>
          <p:nvPr/>
        </p:nvGrpSpPr>
        <p:grpSpPr>
          <a:xfrm>
            <a:off x="387074" y="567841"/>
            <a:ext cx="4949179" cy="901728"/>
            <a:chOff x="0" y="0"/>
            <a:chExt cx="6598905" cy="1202304"/>
          </a:xfrm>
        </p:grpSpPr>
        <p:sp>
          <p:nvSpPr>
            <p:cNvPr id="19" name="Freeform 19"/>
            <p:cNvSpPr/>
            <p:nvPr/>
          </p:nvSpPr>
          <p:spPr>
            <a:xfrm>
              <a:off x="0" y="26654"/>
              <a:ext cx="1167780" cy="1175650"/>
            </a:xfrm>
            <a:custGeom>
              <a:avLst/>
              <a:gdLst/>
              <a:ahLst/>
              <a:cxnLst/>
              <a:rect l="l" t="t" r="r" b="b"/>
              <a:pathLst>
                <a:path w="1167780" h="1175650">
                  <a:moveTo>
                    <a:pt x="0" y="0"/>
                  </a:moveTo>
                  <a:lnTo>
                    <a:pt x="1167780" y="0"/>
                  </a:lnTo>
                  <a:lnTo>
                    <a:pt x="1167780" y="1175650"/>
                  </a:lnTo>
                  <a:lnTo>
                    <a:pt x="0" y="1175650"/>
                  </a:lnTo>
                  <a:lnTo>
                    <a:pt x="0" y="0"/>
                  </a:lnTo>
                  <a:close/>
                </a:path>
              </a:pathLst>
            </a:custGeom>
            <a:blipFill>
              <a:blip r:embed="rId10"/>
              <a:stretch>
                <a:fillRect/>
              </a:stretch>
            </a:blipFill>
          </p:spPr>
        </p:sp>
        <p:sp>
          <p:nvSpPr>
            <p:cNvPr id="20" name="TextBox 20"/>
            <p:cNvSpPr txBox="1"/>
            <p:nvPr/>
          </p:nvSpPr>
          <p:spPr>
            <a:xfrm>
              <a:off x="1411694" y="0"/>
              <a:ext cx="5187211" cy="1117600"/>
            </a:xfrm>
            <a:prstGeom prst="rect">
              <a:avLst/>
            </a:prstGeom>
          </p:spPr>
          <p:txBody>
            <a:bodyPr lIns="0" tIns="0" rIns="0" bIns="0" rtlCol="0" anchor="t">
              <a:spAutoFit/>
            </a:bodyPr>
            <a:lstStyle/>
            <a:p>
              <a:pPr>
                <a:lnSpc>
                  <a:spcPts val="3360"/>
                </a:lnSpc>
              </a:pPr>
              <a:r>
                <a:rPr lang="en-US" sz="2800" spc="140">
                  <a:solidFill>
                    <a:srgbClr val="000000"/>
                  </a:solidFill>
                  <a:latin typeface="Glacial Indifference"/>
                </a:rPr>
                <a:t>UNIVERSITAS</a:t>
              </a:r>
            </a:p>
            <a:p>
              <a:pPr>
                <a:lnSpc>
                  <a:spcPts val="3360"/>
                </a:lnSpc>
              </a:pPr>
              <a:r>
                <a:rPr lang="en-US" sz="2800" spc="140">
                  <a:solidFill>
                    <a:srgbClr val="000000"/>
                  </a:solidFill>
                  <a:latin typeface="Glacial Indifference"/>
                </a:rPr>
                <a:t>DIAN NUSWANTORO</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0073435"/>
            <a:ext cx="18288000" cy="213565"/>
            <a:chOff x="0" y="0"/>
            <a:chExt cx="4816593" cy="56248"/>
          </a:xfrm>
        </p:grpSpPr>
        <p:sp>
          <p:nvSpPr>
            <p:cNvPr id="3" name="Freeform 3"/>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sp>
        <p:sp>
          <p:nvSpPr>
            <p:cNvPr id="4" name="TextBox 4"/>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0"/>
            <a:ext cx="18288000" cy="213565"/>
            <a:chOff x="0" y="0"/>
            <a:chExt cx="4816593" cy="56248"/>
          </a:xfrm>
        </p:grpSpPr>
        <p:sp>
          <p:nvSpPr>
            <p:cNvPr id="6" name="Freeform 6"/>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sp>
        <p:sp>
          <p:nvSpPr>
            <p:cNvPr id="7" name="TextBox 7"/>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a:solidFill>
                  <a:srgbClr val="000000"/>
                </a:solidFill>
                <a:latin typeface="Glacial Indifference Bold"/>
              </a:rPr>
              <a:t>06</a:t>
            </a:r>
          </a:p>
        </p:txBody>
      </p:sp>
      <p:sp>
        <p:nvSpPr>
          <p:cNvPr id="9" name="AutoShape 9"/>
          <p:cNvSpPr/>
          <p:nvPr/>
        </p:nvSpPr>
        <p:spPr>
          <a:xfrm>
            <a:off x="16564000" y="8877554"/>
            <a:ext cx="0" cy="761492"/>
          </a:xfrm>
          <a:prstGeom prst="line">
            <a:avLst/>
          </a:prstGeom>
          <a:ln w="95250" cap="flat">
            <a:solidFill>
              <a:srgbClr val="5DA295"/>
            </a:solidFill>
            <a:prstDash val="solid"/>
            <a:headEnd type="none" w="sm" len="sm"/>
            <a:tailEnd type="none" w="sm" len="sm"/>
          </a:ln>
        </p:spPr>
      </p:sp>
      <p:sp>
        <p:nvSpPr>
          <p:cNvPr id="10" name="Freeform 10"/>
          <p:cNvSpPr/>
          <p:nvPr/>
        </p:nvSpPr>
        <p:spPr>
          <a:xfrm>
            <a:off x="14869273" y="-2098748"/>
            <a:ext cx="3705427" cy="3905589"/>
          </a:xfrm>
          <a:custGeom>
            <a:avLst/>
            <a:gdLst/>
            <a:ahLst/>
            <a:cxnLst/>
            <a:rect l="l" t="t" r="r" b="b"/>
            <a:pathLst>
              <a:path w="3705427" h="3905589">
                <a:moveTo>
                  <a:pt x="0" y="0"/>
                </a:moveTo>
                <a:lnTo>
                  <a:pt x="3705427" y="0"/>
                </a:lnTo>
                <a:lnTo>
                  <a:pt x="3705427" y="3905589"/>
                </a:lnTo>
                <a:lnTo>
                  <a:pt x="0" y="390558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15302870" y="1279101"/>
            <a:ext cx="1073337" cy="1073337"/>
          </a:xfrm>
          <a:custGeom>
            <a:avLst/>
            <a:gdLst/>
            <a:ahLst/>
            <a:cxnLst/>
            <a:rect l="l" t="t" r="r" b="b"/>
            <a:pathLst>
              <a:path w="1073337" h="1073337">
                <a:moveTo>
                  <a:pt x="0" y="0"/>
                </a:moveTo>
                <a:lnTo>
                  <a:pt x="1073336" y="0"/>
                </a:lnTo>
                <a:lnTo>
                  <a:pt x="1073336" y="1073337"/>
                </a:lnTo>
                <a:lnTo>
                  <a:pt x="0" y="107333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16147931" y="2273854"/>
            <a:ext cx="456551" cy="456551"/>
          </a:xfrm>
          <a:custGeom>
            <a:avLst/>
            <a:gdLst/>
            <a:ahLst/>
            <a:cxnLst/>
            <a:rect l="l" t="t" r="r" b="b"/>
            <a:pathLst>
              <a:path w="456551" h="456551">
                <a:moveTo>
                  <a:pt x="0" y="0"/>
                </a:moveTo>
                <a:lnTo>
                  <a:pt x="456551" y="0"/>
                </a:lnTo>
                <a:lnTo>
                  <a:pt x="456551" y="456551"/>
                </a:lnTo>
                <a:lnTo>
                  <a:pt x="0" y="456551"/>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3" name="Freeform 13"/>
          <p:cNvSpPr/>
          <p:nvPr/>
        </p:nvSpPr>
        <p:spPr>
          <a:xfrm>
            <a:off x="560067" y="8446709"/>
            <a:ext cx="659197" cy="659197"/>
          </a:xfrm>
          <a:custGeom>
            <a:avLst/>
            <a:gdLst/>
            <a:ahLst/>
            <a:cxnLst/>
            <a:rect l="l" t="t" r="r" b="b"/>
            <a:pathLst>
              <a:path w="659197" h="659197">
                <a:moveTo>
                  <a:pt x="0" y="0"/>
                </a:moveTo>
                <a:lnTo>
                  <a:pt x="659196" y="0"/>
                </a:lnTo>
                <a:lnTo>
                  <a:pt x="659196" y="659197"/>
                </a:lnTo>
                <a:lnTo>
                  <a:pt x="0" y="659197"/>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4075378" y="1551020"/>
            <a:ext cx="10137245" cy="1111250"/>
          </a:xfrm>
          <a:prstGeom prst="rect">
            <a:avLst/>
          </a:prstGeom>
        </p:spPr>
        <p:txBody>
          <a:bodyPr lIns="0" tIns="0" rIns="0" bIns="0" rtlCol="0" anchor="t">
            <a:spAutoFit/>
          </a:bodyPr>
          <a:lstStyle/>
          <a:p>
            <a:pPr algn="ctr">
              <a:lnSpc>
                <a:spcPts val="9099"/>
              </a:lnSpc>
            </a:pPr>
            <a:r>
              <a:rPr lang="en-US" sz="6499">
                <a:solidFill>
                  <a:srgbClr val="000000"/>
                </a:solidFill>
                <a:latin typeface="Glacial Indifference Bold"/>
              </a:rPr>
              <a:t>Roadmap Penelitian</a:t>
            </a:r>
          </a:p>
        </p:txBody>
      </p:sp>
      <p:sp>
        <p:nvSpPr>
          <p:cNvPr id="15" name="AutoShape 15"/>
          <p:cNvSpPr/>
          <p:nvPr/>
        </p:nvSpPr>
        <p:spPr>
          <a:xfrm>
            <a:off x="1488522" y="7788957"/>
            <a:ext cx="15391375" cy="7406"/>
          </a:xfrm>
          <a:prstGeom prst="line">
            <a:avLst/>
          </a:prstGeom>
          <a:ln w="28575" cap="flat">
            <a:solidFill>
              <a:srgbClr val="5DA295"/>
            </a:solidFill>
            <a:prstDash val="solid"/>
            <a:headEnd type="none" w="sm" len="sm"/>
            <a:tailEnd type="none" w="sm" len="sm"/>
          </a:ln>
        </p:spPr>
      </p:sp>
      <p:sp>
        <p:nvSpPr>
          <p:cNvPr id="16" name="AutoShape 16"/>
          <p:cNvSpPr/>
          <p:nvPr/>
        </p:nvSpPr>
        <p:spPr>
          <a:xfrm>
            <a:off x="1488522" y="3694729"/>
            <a:ext cx="15391375" cy="0"/>
          </a:xfrm>
          <a:prstGeom prst="line">
            <a:avLst/>
          </a:prstGeom>
          <a:ln w="28575" cap="flat">
            <a:solidFill>
              <a:srgbClr val="5DA295"/>
            </a:solidFill>
            <a:prstDash val="solid"/>
            <a:headEnd type="none" w="sm" len="sm"/>
            <a:tailEnd type="none" w="sm" len="sm"/>
          </a:ln>
        </p:spPr>
      </p:sp>
      <p:sp>
        <p:nvSpPr>
          <p:cNvPr id="17" name="AutoShape 17"/>
          <p:cNvSpPr/>
          <p:nvPr/>
        </p:nvSpPr>
        <p:spPr>
          <a:xfrm flipV="1">
            <a:off x="1503327" y="3679822"/>
            <a:ext cx="2011" cy="4123838"/>
          </a:xfrm>
          <a:prstGeom prst="line">
            <a:avLst/>
          </a:prstGeom>
          <a:ln w="28575" cap="flat">
            <a:solidFill>
              <a:srgbClr val="5DA295"/>
            </a:solidFill>
            <a:prstDash val="solid"/>
            <a:headEnd type="none" w="sm" len="sm"/>
            <a:tailEnd type="none" w="sm" len="sm"/>
          </a:ln>
        </p:spPr>
      </p:sp>
      <p:sp>
        <p:nvSpPr>
          <p:cNvPr id="18" name="AutoShape 18"/>
          <p:cNvSpPr/>
          <p:nvPr/>
        </p:nvSpPr>
        <p:spPr>
          <a:xfrm flipH="1" flipV="1">
            <a:off x="4576867" y="3687120"/>
            <a:ext cx="0" cy="4109244"/>
          </a:xfrm>
          <a:prstGeom prst="line">
            <a:avLst/>
          </a:prstGeom>
          <a:ln w="28575" cap="flat">
            <a:solidFill>
              <a:srgbClr val="5DA295"/>
            </a:solidFill>
            <a:prstDash val="solid"/>
            <a:headEnd type="none" w="sm" len="sm"/>
            <a:tailEnd type="none" w="sm" len="sm"/>
          </a:ln>
        </p:spPr>
      </p:sp>
      <p:sp>
        <p:nvSpPr>
          <p:cNvPr id="19" name="AutoShape 19"/>
          <p:cNvSpPr/>
          <p:nvPr/>
        </p:nvSpPr>
        <p:spPr>
          <a:xfrm flipH="1" flipV="1">
            <a:off x="7648397" y="3687120"/>
            <a:ext cx="0" cy="4109244"/>
          </a:xfrm>
          <a:prstGeom prst="line">
            <a:avLst/>
          </a:prstGeom>
          <a:ln w="28575" cap="flat">
            <a:solidFill>
              <a:srgbClr val="5DA295"/>
            </a:solidFill>
            <a:prstDash val="solid"/>
            <a:headEnd type="none" w="sm" len="sm"/>
            <a:tailEnd type="none" w="sm" len="sm"/>
          </a:ln>
        </p:spPr>
      </p:sp>
      <p:sp>
        <p:nvSpPr>
          <p:cNvPr id="20" name="AutoShape 20"/>
          <p:cNvSpPr/>
          <p:nvPr/>
        </p:nvSpPr>
        <p:spPr>
          <a:xfrm flipV="1">
            <a:off x="10719926" y="3687120"/>
            <a:ext cx="0" cy="4109244"/>
          </a:xfrm>
          <a:prstGeom prst="line">
            <a:avLst/>
          </a:prstGeom>
          <a:ln w="28575" cap="flat">
            <a:solidFill>
              <a:srgbClr val="5DA295"/>
            </a:solidFill>
            <a:prstDash val="solid"/>
            <a:headEnd type="none" w="sm" len="sm"/>
            <a:tailEnd type="none" w="sm" len="sm"/>
          </a:ln>
        </p:spPr>
      </p:sp>
      <p:sp>
        <p:nvSpPr>
          <p:cNvPr id="21" name="AutoShape 21"/>
          <p:cNvSpPr/>
          <p:nvPr/>
        </p:nvSpPr>
        <p:spPr>
          <a:xfrm flipV="1">
            <a:off x="13791456" y="3687120"/>
            <a:ext cx="0" cy="4109244"/>
          </a:xfrm>
          <a:prstGeom prst="line">
            <a:avLst/>
          </a:prstGeom>
          <a:ln w="28575" cap="flat">
            <a:solidFill>
              <a:srgbClr val="5DA295"/>
            </a:solidFill>
            <a:prstDash val="solid"/>
            <a:headEnd type="none" w="sm" len="sm"/>
            <a:tailEnd type="none" w="sm" len="sm"/>
          </a:ln>
        </p:spPr>
      </p:sp>
      <p:grpSp>
        <p:nvGrpSpPr>
          <p:cNvPr id="22" name="Group 22"/>
          <p:cNvGrpSpPr/>
          <p:nvPr/>
        </p:nvGrpSpPr>
        <p:grpSpPr>
          <a:xfrm>
            <a:off x="5559271" y="3687120"/>
            <a:ext cx="1138964" cy="1159385"/>
            <a:chOff x="0" y="0"/>
            <a:chExt cx="798484" cy="812800"/>
          </a:xfrm>
        </p:grpSpPr>
        <p:sp>
          <p:nvSpPr>
            <p:cNvPr id="23" name="Freeform 23"/>
            <p:cNvSpPr/>
            <p:nvPr/>
          </p:nvSpPr>
          <p:spPr>
            <a:xfrm>
              <a:off x="0" y="0"/>
              <a:ext cx="798484" cy="812800"/>
            </a:xfrm>
            <a:custGeom>
              <a:avLst/>
              <a:gdLst/>
              <a:ahLst/>
              <a:cxnLst/>
              <a:rect l="l" t="t" r="r" b="b"/>
              <a:pathLst>
                <a:path w="798484" h="812800">
                  <a:moveTo>
                    <a:pt x="798484" y="0"/>
                  </a:moveTo>
                  <a:lnTo>
                    <a:pt x="798484" y="698500"/>
                  </a:lnTo>
                  <a:lnTo>
                    <a:pt x="399242" y="812800"/>
                  </a:lnTo>
                  <a:lnTo>
                    <a:pt x="0" y="698500"/>
                  </a:lnTo>
                  <a:lnTo>
                    <a:pt x="0" y="0"/>
                  </a:lnTo>
                  <a:lnTo>
                    <a:pt x="798484" y="0"/>
                  </a:lnTo>
                  <a:close/>
                </a:path>
              </a:pathLst>
            </a:custGeom>
            <a:solidFill>
              <a:srgbClr val="5DA295"/>
            </a:solidFill>
          </p:spPr>
        </p:sp>
        <p:sp>
          <p:nvSpPr>
            <p:cNvPr id="24" name="TextBox 24"/>
            <p:cNvSpPr txBox="1"/>
            <p:nvPr/>
          </p:nvSpPr>
          <p:spPr>
            <a:xfrm>
              <a:off x="0" y="-38100"/>
              <a:ext cx="798484" cy="736600"/>
            </a:xfrm>
            <a:prstGeom prst="rect">
              <a:avLst/>
            </a:prstGeom>
          </p:spPr>
          <p:txBody>
            <a:bodyPr lIns="39480" tIns="39480" rIns="39480" bIns="39480" rtlCol="0" anchor="ctr"/>
            <a:lstStyle/>
            <a:p>
              <a:pPr algn="ctr">
                <a:lnSpc>
                  <a:spcPts val="2659"/>
                </a:lnSpc>
              </a:pPr>
              <a:endParaRPr/>
            </a:p>
          </p:txBody>
        </p:sp>
      </p:grpSp>
      <p:grpSp>
        <p:nvGrpSpPr>
          <p:cNvPr id="25" name="Group 25"/>
          <p:cNvGrpSpPr/>
          <p:nvPr/>
        </p:nvGrpSpPr>
        <p:grpSpPr>
          <a:xfrm>
            <a:off x="2460139" y="3687120"/>
            <a:ext cx="1138964" cy="1159385"/>
            <a:chOff x="0" y="0"/>
            <a:chExt cx="798484" cy="812800"/>
          </a:xfrm>
        </p:grpSpPr>
        <p:sp>
          <p:nvSpPr>
            <p:cNvPr id="26" name="Freeform 26"/>
            <p:cNvSpPr/>
            <p:nvPr/>
          </p:nvSpPr>
          <p:spPr>
            <a:xfrm>
              <a:off x="0" y="0"/>
              <a:ext cx="798484" cy="812800"/>
            </a:xfrm>
            <a:custGeom>
              <a:avLst/>
              <a:gdLst/>
              <a:ahLst/>
              <a:cxnLst/>
              <a:rect l="l" t="t" r="r" b="b"/>
              <a:pathLst>
                <a:path w="798484" h="812800">
                  <a:moveTo>
                    <a:pt x="798484" y="0"/>
                  </a:moveTo>
                  <a:lnTo>
                    <a:pt x="798484" y="698500"/>
                  </a:lnTo>
                  <a:lnTo>
                    <a:pt x="399242" y="812800"/>
                  </a:lnTo>
                  <a:lnTo>
                    <a:pt x="0" y="698500"/>
                  </a:lnTo>
                  <a:lnTo>
                    <a:pt x="0" y="0"/>
                  </a:lnTo>
                  <a:lnTo>
                    <a:pt x="798484" y="0"/>
                  </a:lnTo>
                  <a:close/>
                </a:path>
              </a:pathLst>
            </a:custGeom>
            <a:solidFill>
              <a:srgbClr val="5DA295"/>
            </a:solidFill>
          </p:spPr>
        </p:sp>
        <p:sp>
          <p:nvSpPr>
            <p:cNvPr id="27" name="TextBox 27"/>
            <p:cNvSpPr txBox="1"/>
            <p:nvPr/>
          </p:nvSpPr>
          <p:spPr>
            <a:xfrm>
              <a:off x="0" y="-38100"/>
              <a:ext cx="798484" cy="736600"/>
            </a:xfrm>
            <a:prstGeom prst="rect">
              <a:avLst/>
            </a:prstGeom>
          </p:spPr>
          <p:txBody>
            <a:bodyPr lIns="39480" tIns="39480" rIns="39480" bIns="39480" rtlCol="0" anchor="ctr"/>
            <a:lstStyle/>
            <a:p>
              <a:pPr algn="ctr">
                <a:lnSpc>
                  <a:spcPts val="2659"/>
                </a:lnSpc>
              </a:pPr>
              <a:endParaRPr/>
            </a:p>
          </p:txBody>
        </p:sp>
      </p:grpSp>
      <p:grpSp>
        <p:nvGrpSpPr>
          <p:cNvPr id="28" name="Group 28"/>
          <p:cNvGrpSpPr/>
          <p:nvPr/>
        </p:nvGrpSpPr>
        <p:grpSpPr>
          <a:xfrm>
            <a:off x="8646834" y="3679815"/>
            <a:ext cx="1138964" cy="1159385"/>
            <a:chOff x="0" y="0"/>
            <a:chExt cx="798484" cy="812800"/>
          </a:xfrm>
        </p:grpSpPr>
        <p:sp>
          <p:nvSpPr>
            <p:cNvPr id="29" name="Freeform 29"/>
            <p:cNvSpPr/>
            <p:nvPr/>
          </p:nvSpPr>
          <p:spPr>
            <a:xfrm>
              <a:off x="0" y="0"/>
              <a:ext cx="798484" cy="812800"/>
            </a:xfrm>
            <a:custGeom>
              <a:avLst/>
              <a:gdLst/>
              <a:ahLst/>
              <a:cxnLst/>
              <a:rect l="l" t="t" r="r" b="b"/>
              <a:pathLst>
                <a:path w="798484" h="812800">
                  <a:moveTo>
                    <a:pt x="798484" y="0"/>
                  </a:moveTo>
                  <a:lnTo>
                    <a:pt x="798484" y="698500"/>
                  </a:lnTo>
                  <a:lnTo>
                    <a:pt x="399242" y="812800"/>
                  </a:lnTo>
                  <a:lnTo>
                    <a:pt x="0" y="698500"/>
                  </a:lnTo>
                  <a:lnTo>
                    <a:pt x="0" y="0"/>
                  </a:lnTo>
                  <a:lnTo>
                    <a:pt x="798484" y="0"/>
                  </a:lnTo>
                  <a:close/>
                </a:path>
              </a:pathLst>
            </a:custGeom>
            <a:solidFill>
              <a:srgbClr val="5DA295"/>
            </a:solidFill>
          </p:spPr>
        </p:sp>
        <p:sp>
          <p:nvSpPr>
            <p:cNvPr id="30" name="TextBox 30"/>
            <p:cNvSpPr txBox="1"/>
            <p:nvPr/>
          </p:nvSpPr>
          <p:spPr>
            <a:xfrm>
              <a:off x="0" y="-38100"/>
              <a:ext cx="798484" cy="736600"/>
            </a:xfrm>
            <a:prstGeom prst="rect">
              <a:avLst/>
            </a:prstGeom>
          </p:spPr>
          <p:txBody>
            <a:bodyPr lIns="39480" tIns="39480" rIns="39480" bIns="39480" rtlCol="0" anchor="ctr"/>
            <a:lstStyle/>
            <a:p>
              <a:pPr algn="ctr">
                <a:lnSpc>
                  <a:spcPts val="2659"/>
                </a:lnSpc>
              </a:pPr>
              <a:endParaRPr/>
            </a:p>
          </p:txBody>
        </p:sp>
      </p:grpSp>
      <p:sp>
        <p:nvSpPr>
          <p:cNvPr id="31" name="Freeform 31"/>
          <p:cNvSpPr/>
          <p:nvPr/>
        </p:nvSpPr>
        <p:spPr>
          <a:xfrm>
            <a:off x="2734698" y="3939502"/>
            <a:ext cx="578520" cy="654620"/>
          </a:xfrm>
          <a:custGeom>
            <a:avLst/>
            <a:gdLst/>
            <a:ahLst/>
            <a:cxnLst/>
            <a:rect l="l" t="t" r="r" b="b"/>
            <a:pathLst>
              <a:path w="578520" h="654620">
                <a:moveTo>
                  <a:pt x="0" y="0"/>
                </a:moveTo>
                <a:lnTo>
                  <a:pt x="578520" y="0"/>
                </a:lnTo>
                <a:lnTo>
                  <a:pt x="578520" y="654620"/>
                </a:lnTo>
                <a:lnTo>
                  <a:pt x="0" y="65462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32" name="Freeform 32"/>
          <p:cNvSpPr/>
          <p:nvPr/>
        </p:nvSpPr>
        <p:spPr>
          <a:xfrm>
            <a:off x="5782983" y="3946818"/>
            <a:ext cx="691539" cy="639988"/>
          </a:xfrm>
          <a:custGeom>
            <a:avLst/>
            <a:gdLst/>
            <a:ahLst/>
            <a:cxnLst/>
            <a:rect l="l" t="t" r="r" b="b"/>
            <a:pathLst>
              <a:path w="691539" h="639988">
                <a:moveTo>
                  <a:pt x="0" y="0"/>
                </a:moveTo>
                <a:lnTo>
                  <a:pt x="691540" y="0"/>
                </a:lnTo>
                <a:lnTo>
                  <a:pt x="691540" y="639988"/>
                </a:lnTo>
                <a:lnTo>
                  <a:pt x="0" y="639988"/>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33" name="Freeform 33"/>
          <p:cNvSpPr/>
          <p:nvPr/>
        </p:nvSpPr>
        <p:spPr>
          <a:xfrm>
            <a:off x="8901718" y="3938484"/>
            <a:ext cx="629197" cy="656657"/>
          </a:xfrm>
          <a:custGeom>
            <a:avLst/>
            <a:gdLst/>
            <a:ahLst/>
            <a:cxnLst/>
            <a:rect l="l" t="t" r="r" b="b"/>
            <a:pathLst>
              <a:path w="629197" h="656657">
                <a:moveTo>
                  <a:pt x="0" y="0"/>
                </a:moveTo>
                <a:lnTo>
                  <a:pt x="629196" y="0"/>
                </a:lnTo>
                <a:lnTo>
                  <a:pt x="629196" y="656657"/>
                </a:lnTo>
                <a:lnTo>
                  <a:pt x="0" y="656657"/>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grpSp>
        <p:nvGrpSpPr>
          <p:cNvPr id="34" name="Group 34"/>
          <p:cNvGrpSpPr/>
          <p:nvPr/>
        </p:nvGrpSpPr>
        <p:grpSpPr>
          <a:xfrm>
            <a:off x="11599977" y="3679815"/>
            <a:ext cx="1138964" cy="1159385"/>
            <a:chOff x="0" y="0"/>
            <a:chExt cx="1518619" cy="1545847"/>
          </a:xfrm>
        </p:grpSpPr>
        <p:grpSp>
          <p:nvGrpSpPr>
            <p:cNvPr id="35" name="Group 35"/>
            <p:cNvGrpSpPr/>
            <p:nvPr/>
          </p:nvGrpSpPr>
          <p:grpSpPr>
            <a:xfrm>
              <a:off x="0" y="0"/>
              <a:ext cx="1518619" cy="1545847"/>
              <a:chOff x="0" y="0"/>
              <a:chExt cx="798484" cy="812800"/>
            </a:xfrm>
          </p:grpSpPr>
          <p:sp>
            <p:nvSpPr>
              <p:cNvPr id="36" name="Freeform 36"/>
              <p:cNvSpPr/>
              <p:nvPr/>
            </p:nvSpPr>
            <p:spPr>
              <a:xfrm>
                <a:off x="0" y="0"/>
                <a:ext cx="798484" cy="812800"/>
              </a:xfrm>
              <a:custGeom>
                <a:avLst/>
                <a:gdLst/>
                <a:ahLst/>
                <a:cxnLst/>
                <a:rect l="l" t="t" r="r" b="b"/>
                <a:pathLst>
                  <a:path w="798484" h="812800">
                    <a:moveTo>
                      <a:pt x="798484" y="0"/>
                    </a:moveTo>
                    <a:lnTo>
                      <a:pt x="798484" y="698500"/>
                    </a:lnTo>
                    <a:lnTo>
                      <a:pt x="399242" y="812800"/>
                    </a:lnTo>
                    <a:lnTo>
                      <a:pt x="0" y="698500"/>
                    </a:lnTo>
                    <a:lnTo>
                      <a:pt x="0" y="0"/>
                    </a:lnTo>
                    <a:lnTo>
                      <a:pt x="798484" y="0"/>
                    </a:lnTo>
                    <a:close/>
                  </a:path>
                </a:pathLst>
              </a:custGeom>
              <a:solidFill>
                <a:srgbClr val="5DA295"/>
              </a:solidFill>
            </p:spPr>
          </p:sp>
          <p:sp>
            <p:nvSpPr>
              <p:cNvPr id="37" name="TextBox 37"/>
              <p:cNvSpPr txBox="1"/>
              <p:nvPr/>
            </p:nvSpPr>
            <p:spPr>
              <a:xfrm>
                <a:off x="0" y="-38100"/>
                <a:ext cx="798484" cy="736600"/>
              </a:xfrm>
              <a:prstGeom prst="rect">
                <a:avLst/>
              </a:prstGeom>
            </p:spPr>
            <p:txBody>
              <a:bodyPr lIns="39480" tIns="39480" rIns="39480" bIns="39480" rtlCol="0" anchor="ctr"/>
              <a:lstStyle/>
              <a:p>
                <a:pPr algn="ctr">
                  <a:lnSpc>
                    <a:spcPts val="2659"/>
                  </a:lnSpc>
                </a:pPr>
                <a:endParaRPr/>
              </a:p>
            </p:txBody>
          </p:sp>
        </p:grpSp>
        <p:sp>
          <p:nvSpPr>
            <p:cNvPr id="38" name="Freeform 38"/>
            <p:cNvSpPr/>
            <p:nvPr/>
          </p:nvSpPr>
          <p:spPr>
            <a:xfrm>
              <a:off x="406746" y="346910"/>
              <a:ext cx="705127" cy="871505"/>
            </a:xfrm>
            <a:custGeom>
              <a:avLst/>
              <a:gdLst/>
              <a:ahLst/>
              <a:cxnLst/>
              <a:rect l="l" t="t" r="r" b="b"/>
              <a:pathLst>
                <a:path w="705127" h="871505">
                  <a:moveTo>
                    <a:pt x="0" y="0"/>
                  </a:moveTo>
                  <a:lnTo>
                    <a:pt x="705127" y="0"/>
                  </a:lnTo>
                  <a:lnTo>
                    <a:pt x="705127" y="871505"/>
                  </a:lnTo>
                  <a:lnTo>
                    <a:pt x="0" y="871505"/>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p:spPr>
        </p:sp>
      </p:grpSp>
      <p:sp>
        <p:nvSpPr>
          <p:cNvPr id="39" name="TextBox 39"/>
          <p:cNvSpPr txBox="1"/>
          <p:nvPr/>
        </p:nvSpPr>
        <p:spPr>
          <a:xfrm>
            <a:off x="1769333" y="5001081"/>
            <a:ext cx="2520576" cy="421207"/>
          </a:xfrm>
          <a:prstGeom prst="rect">
            <a:avLst/>
          </a:prstGeom>
        </p:spPr>
        <p:txBody>
          <a:bodyPr lIns="0" tIns="0" rIns="0" bIns="0" rtlCol="0" anchor="t">
            <a:spAutoFit/>
          </a:bodyPr>
          <a:lstStyle/>
          <a:p>
            <a:pPr algn="ctr">
              <a:lnSpc>
                <a:spcPts val="3481"/>
              </a:lnSpc>
            </a:pPr>
            <a:r>
              <a:rPr lang="en-US" sz="2486">
                <a:solidFill>
                  <a:srgbClr val="000000"/>
                </a:solidFill>
                <a:latin typeface="Glacial Indifference Bold"/>
              </a:rPr>
              <a:t>Tahap Satu</a:t>
            </a:r>
          </a:p>
        </p:txBody>
      </p:sp>
      <p:sp>
        <p:nvSpPr>
          <p:cNvPr id="40" name="TextBox 40"/>
          <p:cNvSpPr txBox="1"/>
          <p:nvPr/>
        </p:nvSpPr>
        <p:spPr>
          <a:xfrm>
            <a:off x="4887610" y="5001081"/>
            <a:ext cx="2482286" cy="421207"/>
          </a:xfrm>
          <a:prstGeom prst="rect">
            <a:avLst/>
          </a:prstGeom>
        </p:spPr>
        <p:txBody>
          <a:bodyPr lIns="0" tIns="0" rIns="0" bIns="0" rtlCol="0" anchor="t">
            <a:spAutoFit/>
          </a:bodyPr>
          <a:lstStyle/>
          <a:p>
            <a:pPr algn="ctr">
              <a:lnSpc>
                <a:spcPts val="3481"/>
              </a:lnSpc>
            </a:pPr>
            <a:r>
              <a:rPr lang="en-US" sz="2486">
                <a:solidFill>
                  <a:srgbClr val="000000"/>
                </a:solidFill>
                <a:latin typeface="Glacial Indifference Bold"/>
              </a:rPr>
              <a:t>Tahap Dua</a:t>
            </a:r>
          </a:p>
        </p:txBody>
      </p:sp>
      <p:sp>
        <p:nvSpPr>
          <p:cNvPr id="41" name="TextBox 41"/>
          <p:cNvSpPr txBox="1"/>
          <p:nvPr/>
        </p:nvSpPr>
        <p:spPr>
          <a:xfrm>
            <a:off x="8012915" y="4975419"/>
            <a:ext cx="2406801" cy="421207"/>
          </a:xfrm>
          <a:prstGeom prst="rect">
            <a:avLst/>
          </a:prstGeom>
        </p:spPr>
        <p:txBody>
          <a:bodyPr lIns="0" tIns="0" rIns="0" bIns="0" rtlCol="0" anchor="t">
            <a:spAutoFit/>
          </a:bodyPr>
          <a:lstStyle/>
          <a:p>
            <a:pPr algn="ctr">
              <a:lnSpc>
                <a:spcPts val="3481"/>
              </a:lnSpc>
            </a:pPr>
            <a:r>
              <a:rPr lang="en-US" sz="2486">
                <a:solidFill>
                  <a:srgbClr val="000000"/>
                </a:solidFill>
                <a:latin typeface="Glacial Indifference Bold"/>
              </a:rPr>
              <a:t>Tahap Tiga</a:t>
            </a:r>
          </a:p>
        </p:txBody>
      </p:sp>
      <p:sp>
        <p:nvSpPr>
          <p:cNvPr id="42" name="TextBox 42"/>
          <p:cNvSpPr txBox="1"/>
          <p:nvPr/>
        </p:nvSpPr>
        <p:spPr>
          <a:xfrm>
            <a:off x="10802141" y="5001081"/>
            <a:ext cx="2734635" cy="421207"/>
          </a:xfrm>
          <a:prstGeom prst="rect">
            <a:avLst/>
          </a:prstGeom>
        </p:spPr>
        <p:txBody>
          <a:bodyPr lIns="0" tIns="0" rIns="0" bIns="0" rtlCol="0" anchor="t">
            <a:spAutoFit/>
          </a:bodyPr>
          <a:lstStyle/>
          <a:p>
            <a:pPr algn="ctr">
              <a:lnSpc>
                <a:spcPts val="3481"/>
              </a:lnSpc>
            </a:pPr>
            <a:r>
              <a:rPr lang="en-US" sz="2486">
                <a:solidFill>
                  <a:srgbClr val="000000"/>
                </a:solidFill>
                <a:latin typeface="Glacial Indifference Bold"/>
              </a:rPr>
              <a:t>Tahap Empat</a:t>
            </a:r>
          </a:p>
        </p:txBody>
      </p:sp>
      <p:sp>
        <p:nvSpPr>
          <p:cNvPr id="43" name="TextBox 43"/>
          <p:cNvSpPr txBox="1"/>
          <p:nvPr/>
        </p:nvSpPr>
        <p:spPr>
          <a:xfrm>
            <a:off x="1758006" y="5536495"/>
            <a:ext cx="2531903" cy="1646575"/>
          </a:xfrm>
          <a:prstGeom prst="rect">
            <a:avLst/>
          </a:prstGeom>
        </p:spPr>
        <p:txBody>
          <a:bodyPr lIns="0" tIns="0" rIns="0" bIns="0" rtlCol="0" anchor="t">
            <a:spAutoFit/>
          </a:bodyPr>
          <a:lstStyle/>
          <a:p>
            <a:pPr algn="ctr">
              <a:lnSpc>
                <a:spcPts val="3264"/>
              </a:lnSpc>
            </a:pPr>
            <a:r>
              <a:rPr lang="en-US" sz="2331">
                <a:solidFill>
                  <a:srgbClr val="000000"/>
                </a:solidFill>
                <a:latin typeface="Glacial Indifference"/>
              </a:rPr>
              <a:t>Menyiapkan dataset gambar objek wajah yang akan dianalisa. </a:t>
            </a:r>
          </a:p>
        </p:txBody>
      </p:sp>
      <p:sp>
        <p:nvSpPr>
          <p:cNvPr id="44" name="TextBox 44"/>
          <p:cNvSpPr txBox="1"/>
          <p:nvPr/>
        </p:nvSpPr>
        <p:spPr>
          <a:xfrm>
            <a:off x="4576867" y="5536495"/>
            <a:ext cx="3103772" cy="2475660"/>
          </a:xfrm>
          <a:prstGeom prst="rect">
            <a:avLst/>
          </a:prstGeom>
        </p:spPr>
        <p:txBody>
          <a:bodyPr lIns="0" tIns="0" rIns="0" bIns="0" rtlCol="0" anchor="t">
            <a:spAutoFit/>
          </a:bodyPr>
          <a:lstStyle/>
          <a:p>
            <a:pPr algn="ctr">
              <a:lnSpc>
                <a:spcPts val="3264"/>
              </a:lnSpc>
            </a:pPr>
            <a:r>
              <a:rPr lang="en-US" sz="2331">
                <a:solidFill>
                  <a:srgbClr val="000000"/>
                </a:solidFill>
                <a:latin typeface="Glacial Indifference"/>
              </a:rPr>
              <a:t>memasukkan data gambar ke dalam 1 folder agar data gambar bisa dicari dan diolah dengan mudah.</a:t>
            </a:r>
          </a:p>
          <a:p>
            <a:pPr algn="ctr">
              <a:lnSpc>
                <a:spcPts val="3264"/>
              </a:lnSpc>
            </a:pPr>
            <a:endParaRPr lang="en-US" sz="2331">
              <a:solidFill>
                <a:srgbClr val="000000"/>
              </a:solidFill>
              <a:latin typeface="Glacial Indifference"/>
            </a:endParaRPr>
          </a:p>
        </p:txBody>
      </p:sp>
      <p:sp>
        <p:nvSpPr>
          <p:cNvPr id="45" name="TextBox 45"/>
          <p:cNvSpPr txBox="1"/>
          <p:nvPr/>
        </p:nvSpPr>
        <p:spPr>
          <a:xfrm>
            <a:off x="7967596" y="5536495"/>
            <a:ext cx="2497439" cy="1646575"/>
          </a:xfrm>
          <a:prstGeom prst="rect">
            <a:avLst/>
          </a:prstGeom>
        </p:spPr>
        <p:txBody>
          <a:bodyPr lIns="0" tIns="0" rIns="0" bIns="0" rtlCol="0" anchor="t">
            <a:spAutoFit/>
          </a:bodyPr>
          <a:lstStyle/>
          <a:p>
            <a:pPr algn="ctr">
              <a:lnSpc>
                <a:spcPts val="3264"/>
              </a:lnSpc>
            </a:pPr>
            <a:r>
              <a:rPr lang="en-US" sz="2331">
                <a:solidFill>
                  <a:srgbClr val="000000"/>
                </a:solidFill>
                <a:latin typeface="Glacial Indifference"/>
              </a:rPr>
              <a:t> Dari setiap gambar tersebut  di lakukan segmentasi </a:t>
            </a:r>
          </a:p>
        </p:txBody>
      </p:sp>
      <p:sp>
        <p:nvSpPr>
          <p:cNvPr id="46" name="TextBox 46"/>
          <p:cNvSpPr txBox="1"/>
          <p:nvPr/>
        </p:nvSpPr>
        <p:spPr>
          <a:xfrm>
            <a:off x="10802141" y="5536495"/>
            <a:ext cx="2734635" cy="2061118"/>
          </a:xfrm>
          <a:prstGeom prst="rect">
            <a:avLst/>
          </a:prstGeom>
        </p:spPr>
        <p:txBody>
          <a:bodyPr lIns="0" tIns="0" rIns="0" bIns="0" rtlCol="0" anchor="t">
            <a:spAutoFit/>
          </a:bodyPr>
          <a:lstStyle/>
          <a:p>
            <a:pPr algn="ctr">
              <a:lnSpc>
                <a:spcPts val="3264"/>
              </a:lnSpc>
            </a:pPr>
            <a:r>
              <a:rPr lang="en-US" sz="2331">
                <a:solidFill>
                  <a:srgbClr val="000000"/>
                </a:solidFill>
                <a:latin typeface="Glacial Indifference"/>
              </a:rPr>
              <a:t> penerapan klasifikasi dengan metode K-Nearest Neighbor dari data yang didapat.</a:t>
            </a:r>
          </a:p>
        </p:txBody>
      </p:sp>
      <p:sp>
        <p:nvSpPr>
          <p:cNvPr id="47" name="TextBox 47"/>
          <p:cNvSpPr txBox="1"/>
          <p:nvPr/>
        </p:nvSpPr>
        <p:spPr>
          <a:xfrm>
            <a:off x="11429915" y="8963025"/>
            <a:ext cx="4752692" cy="523875"/>
          </a:xfrm>
          <a:prstGeom prst="rect">
            <a:avLst/>
          </a:prstGeom>
        </p:spPr>
        <p:txBody>
          <a:bodyPr lIns="0" tIns="0" rIns="0" bIns="0" rtlCol="0" anchor="t">
            <a:spAutoFit/>
          </a:bodyPr>
          <a:lstStyle/>
          <a:p>
            <a:pPr algn="r">
              <a:lnSpc>
                <a:spcPts val="4200"/>
              </a:lnSpc>
            </a:pPr>
            <a:r>
              <a:rPr lang="en-US" sz="3000" spc="300">
                <a:solidFill>
                  <a:srgbClr val="000000"/>
                </a:solidFill>
                <a:latin typeface="Glacial Indifference Bold"/>
              </a:rPr>
              <a:t> PROPOSAL</a:t>
            </a:r>
          </a:p>
        </p:txBody>
      </p:sp>
      <p:sp>
        <p:nvSpPr>
          <p:cNvPr id="48" name="Freeform 48"/>
          <p:cNvSpPr/>
          <p:nvPr/>
        </p:nvSpPr>
        <p:spPr>
          <a:xfrm>
            <a:off x="1250990" y="9157302"/>
            <a:ext cx="659197" cy="659197"/>
          </a:xfrm>
          <a:custGeom>
            <a:avLst/>
            <a:gdLst/>
            <a:ahLst/>
            <a:cxnLst/>
            <a:rect l="l" t="t" r="r" b="b"/>
            <a:pathLst>
              <a:path w="659197" h="659197">
                <a:moveTo>
                  <a:pt x="0" y="0"/>
                </a:moveTo>
                <a:lnTo>
                  <a:pt x="659197" y="0"/>
                </a:lnTo>
                <a:lnTo>
                  <a:pt x="659197" y="659196"/>
                </a:lnTo>
                <a:lnTo>
                  <a:pt x="0" y="659196"/>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p:spPr>
      </p:sp>
      <p:grpSp>
        <p:nvGrpSpPr>
          <p:cNvPr id="49" name="Group 49"/>
          <p:cNvGrpSpPr/>
          <p:nvPr/>
        </p:nvGrpSpPr>
        <p:grpSpPr>
          <a:xfrm>
            <a:off x="387074" y="567841"/>
            <a:ext cx="4949179" cy="901728"/>
            <a:chOff x="0" y="0"/>
            <a:chExt cx="6598905" cy="1202304"/>
          </a:xfrm>
        </p:grpSpPr>
        <p:sp>
          <p:nvSpPr>
            <p:cNvPr id="50" name="Freeform 50"/>
            <p:cNvSpPr/>
            <p:nvPr/>
          </p:nvSpPr>
          <p:spPr>
            <a:xfrm>
              <a:off x="0" y="26654"/>
              <a:ext cx="1167780" cy="1175650"/>
            </a:xfrm>
            <a:custGeom>
              <a:avLst/>
              <a:gdLst/>
              <a:ahLst/>
              <a:cxnLst/>
              <a:rect l="l" t="t" r="r" b="b"/>
              <a:pathLst>
                <a:path w="1167780" h="1175650">
                  <a:moveTo>
                    <a:pt x="0" y="0"/>
                  </a:moveTo>
                  <a:lnTo>
                    <a:pt x="1167780" y="0"/>
                  </a:lnTo>
                  <a:lnTo>
                    <a:pt x="1167780" y="1175650"/>
                  </a:lnTo>
                  <a:lnTo>
                    <a:pt x="0" y="1175650"/>
                  </a:lnTo>
                  <a:lnTo>
                    <a:pt x="0" y="0"/>
                  </a:lnTo>
                  <a:close/>
                </a:path>
              </a:pathLst>
            </a:custGeom>
            <a:blipFill>
              <a:blip r:embed="rId20"/>
              <a:stretch>
                <a:fillRect/>
              </a:stretch>
            </a:blipFill>
          </p:spPr>
        </p:sp>
        <p:sp>
          <p:nvSpPr>
            <p:cNvPr id="51" name="TextBox 51"/>
            <p:cNvSpPr txBox="1"/>
            <p:nvPr/>
          </p:nvSpPr>
          <p:spPr>
            <a:xfrm>
              <a:off x="1411694" y="0"/>
              <a:ext cx="5187211" cy="1117600"/>
            </a:xfrm>
            <a:prstGeom prst="rect">
              <a:avLst/>
            </a:prstGeom>
          </p:spPr>
          <p:txBody>
            <a:bodyPr lIns="0" tIns="0" rIns="0" bIns="0" rtlCol="0" anchor="t">
              <a:spAutoFit/>
            </a:bodyPr>
            <a:lstStyle/>
            <a:p>
              <a:pPr>
                <a:lnSpc>
                  <a:spcPts val="3360"/>
                </a:lnSpc>
              </a:pPr>
              <a:r>
                <a:rPr lang="en-US" sz="2800" spc="140">
                  <a:solidFill>
                    <a:srgbClr val="000000"/>
                  </a:solidFill>
                  <a:latin typeface="Glacial Indifference"/>
                </a:rPr>
                <a:t>UNIVERSITAS</a:t>
              </a:r>
            </a:p>
            <a:p>
              <a:pPr>
                <a:lnSpc>
                  <a:spcPts val="3360"/>
                </a:lnSpc>
              </a:pPr>
              <a:r>
                <a:rPr lang="en-US" sz="2800" spc="140">
                  <a:solidFill>
                    <a:srgbClr val="000000"/>
                  </a:solidFill>
                  <a:latin typeface="Glacial Indifference"/>
                </a:rPr>
                <a:t>DIAN NUSWANTORO</a:t>
              </a:r>
            </a:p>
          </p:txBody>
        </p:sp>
      </p:grpSp>
      <p:grpSp>
        <p:nvGrpSpPr>
          <p:cNvPr id="52" name="Group 52"/>
          <p:cNvGrpSpPr/>
          <p:nvPr/>
        </p:nvGrpSpPr>
        <p:grpSpPr>
          <a:xfrm>
            <a:off x="14766194" y="3694729"/>
            <a:ext cx="1138964" cy="1159385"/>
            <a:chOff x="0" y="0"/>
            <a:chExt cx="1518619" cy="1545847"/>
          </a:xfrm>
        </p:grpSpPr>
        <p:grpSp>
          <p:nvGrpSpPr>
            <p:cNvPr id="53" name="Group 53"/>
            <p:cNvGrpSpPr/>
            <p:nvPr/>
          </p:nvGrpSpPr>
          <p:grpSpPr>
            <a:xfrm>
              <a:off x="0" y="0"/>
              <a:ext cx="1518619" cy="1545847"/>
              <a:chOff x="0" y="0"/>
              <a:chExt cx="798484" cy="812800"/>
            </a:xfrm>
          </p:grpSpPr>
          <p:sp>
            <p:nvSpPr>
              <p:cNvPr id="54" name="Freeform 54"/>
              <p:cNvSpPr/>
              <p:nvPr/>
            </p:nvSpPr>
            <p:spPr>
              <a:xfrm>
                <a:off x="0" y="0"/>
                <a:ext cx="798484" cy="812800"/>
              </a:xfrm>
              <a:custGeom>
                <a:avLst/>
                <a:gdLst/>
                <a:ahLst/>
                <a:cxnLst/>
                <a:rect l="l" t="t" r="r" b="b"/>
                <a:pathLst>
                  <a:path w="798484" h="812800">
                    <a:moveTo>
                      <a:pt x="798484" y="0"/>
                    </a:moveTo>
                    <a:lnTo>
                      <a:pt x="798484" y="698500"/>
                    </a:lnTo>
                    <a:lnTo>
                      <a:pt x="399242" y="812800"/>
                    </a:lnTo>
                    <a:lnTo>
                      <a:pt x="0" y="698500"/>
                    </a:lnTo>
                    <a:lnTo>
                      <a:pt x="0" y="0"/>
                    </a:lnTo>
                    <a:lnTo>
                      <a:pt x="798484" y="0"/>
                    </a:lnTo>
                    <a:close/>
                  </a:path>
                </a:pathLst>
              </a:custGeom>
              <a:solidFill>
                <a:srgbClr val="5DA295"/>
              </a:solidFill>
            </p:spPr>
          </p:sp>
          <p:sp>
            <p:nvSpPr>
              <p:cNvPr id="55" name="TextBox 55"/>
              <p:cNvSpPr txBox="1"/>
              <p:nvPr/>
            </p:nvSpPr>
            <p:spPr>
              <a:xfrm>
                <a:off x="0" y="-38100"/>
                <a:ext cx="798484" cy="736600"/>
              </a:xfrm>
              <a:prstGeom prst="rect">
                <a:avLst/>
              </a:prstGeom>
            </p:spPr>
            <p:txBody>
              <a:bodyPr lIns="39480" tIns="39480" rIns="39480" bIns="39480" rtlCol="0" anchor="ctr"/>
              <a:lstStyle/>
              <a:p>
                <a:pPr algn="ctr">
                  <a:lnSpc>
                    <a:spcPts val="2659"/>
                  </a:lnSpc>
                </a:pPr>
                <a:endParaRPr/>
              </a:p>
            </p:txBody>
          </p:sp>
        </p:grpSp>
        <p:sp>
          <p:nvSpPr>
            <p:cNvPr id="56" name="Freeform 56"/>
            <p:cNvSpPr/>
            <p:nvPr/>
          </p:nvSpPr>
          <p:spPr>
            <a:xfrm>
              <a:off x="406746" y="346910"/>
              <a:ext cx="705127" cy="871505"/>
            </a:xfrm>
            <a:custGeom>
              <a:avLst/>
              <a:gdLst/>
              <a:ahLst/>
              <a:cxnLst/>
              <a:rect l="l" t="t" r="r" b="b"/>
              <a:pathLst>
                <a:path w="705127" h="871505">
                  <a:moveTo>
                    <a:pt x="0" y="0"/>
                  </a:moveTo>
                  <a:lnTo>
                    <a:pt x="705127" y="0"/>
                  </a:lnTo>
                  <a:lnTo>
                    <a:pt x="705127" y="871505"/>
                  </a:lnTo>
                  <a:lnTo>
                    <a:pt x="0" y="871505"/>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p:spPr>
        </p:sp>
      </p:grpSp>
      <p:sp>
        <p:nvSpPr>
          <p:cNvPr id="57" name="AutoShape 57"/>
          <p:cNvSpPr/>
          <p:nvPr/>
        </p:nvSpPr>
        <p:spPr>
          <a:xfrm flipV="1">
            <a:off x="16879897" y="3694729"/>
            <a:ext cx="0" cy="4109244"/>
          </a:xfrm>
          <a:prstGeom prst="line">
            <a:avLst/>
          </a:prstGeom>
          <a:ln w="28575" cap="flat">
            <a:solidFill>
              <a:srgbClr val="5DA295"/>
            </a:solidFill>
            <a:prstDash val="solid"/>
            <a:headEnd type="none" w="sm" len="sm"/>
            <a:tailEnd type="none" w="sm" len="sm"/>
          </a:ln>
        </p:spPr>
      </p:sp>
      <p:sp>
        <p:nvSpPr>
          <p:cNvPr id="58" name="TextBox 58"/>
          <p:cNvSpPr txBox="1"/>
          <p:nvPr/>
        </p:nvSpPr>
        <p:spPr>
          <a:xfrm>
            <a:off x="13968358" y="5001081"/>
            <a:ext cx="2734635" cy="421207"/>
          </a:xfrm>
          <a:prstGeom prst="rect">
            <a:avLst/>
          </a:prstGeom>
        </p:spPr>
        <p:txBody>
          <a:bodyPr lIns="0" tIns="0" rIns="0" bIns="0" rtlCol="0" anchor="t">
            <a:spAutoFit/>
          </a:bodyPr>
          <a:lstStyle/>
          <a:p>
            <a:pPr algn="ctr">
              <a:lnSpc>
                <a:spcPts val="3481"/>
              </a:lnSpc>
            </a:pPr>
            <a:r>
              <a:rPr lang="en-US" sz="2486">
                <a:solidFill>
                  <a:srgbClr val="000000"/>
                </a:solidFill>
                <a:latin typeface="Glacial Indifference Bold"/>
              </a:rPr>
              <a:t>Tahap Lima</a:t>
            </a:r>
          </a:p>
        </p:txBody>
      </p:sp>
      <p:sp>
        <p:nvSpPr>
          <p:cNvPr id="59" name="TextBox 59"/>
          <p:cNvSpPr txBox="1"/>
          <p:nvPr/>
        </p:nvSpPr>
        <p:spPr>
          <a:xfrm>
            <a:off x="13968358" y="5536495"/>
            <a:ext cx="2734635" cy="1232032"/>
          </a:xfrm>
          <a:prstGeom prst="rect">
            <a:avLst/>
          </a:prstGeom>
        </p:spPr>
        <p:txBody>
          <a:bodyPr lIns="0" tIns="0" rIns="0" bIns="0" rtlCol="0" anchor="t">
            <a:spAutoFit/>
          </a:bodyPr>
          <a:lstStyle/>
          <a:p>
            <a:pPr algn="ctr">
              <a:lnSpc>
                <a:spcPts val="3264"/>
              </a:lnSpc>
            </a:pPr>
            <a:r>
              <a:rPr lang="en-US" sz="2331">
                <a:solidFill>
                  <a:srgbClr val="000000"/>
                </a:solidFill>
                <a:latin typeface="Glacial Indifference"/>
              </a:rPr>
              <a:t> target atau hasilnya akan terlihat ( laki laki/ perempuan)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68736" y="7312653"/>
            <a:ext cx="4567570" cy="4567570"/>
          </a:xfrm>
          <a:custGeom>
            <a:avLst/>
            <a:gdLst/>
            <a:ahLst/>
            <a:cxnLst/>
            <a:rect l="l" t="t" r="r" b="b"/>
            <a:pathLst>
              <a:path w="4567570" h="4567570">
                <a:moveTo>
                  <a:pt x="0" y="0"/>
                </a:moveTo>
                <a:lnTo>
                  <a:pt x="4567569" y="0"/>
                </a:lnTo>
                <a:lnTo>
                  <a:pt x="4567569" y="4567570"/>
                </a:lnTo>
                <a:lnTo>
                  <a:pt x="0" y="456757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0" y="10073435"/>
            <a:ext cx="18288000" cy="213565"/>
            <a:chOff x="0" y="0"/>
            <a:chExt cx="4816593" cy="56248"/>
          </a:xfrm>
        </p:grpSpPr>
        <p:sp>
          <p:nvSpPr>
            <p:cNvPr id="4" name="Freeform 4"/>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sp>
        <p:sp>
          <p:nvSpPr>
            <p:cNvPr id="5" name="TextBox 5"/>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3620519">
            <a:off x="15344460" y="-725042"/>
            <a:ext cx="2439080" cy="4207555"/>
          </a:xfrm>
          <a:custGeom>
            <a:avLst/>
            <a:gdLst/>
            <a:ahLst/>
            <a:cxnLst/>
            <a:rect l="l" t="t" r="r" b="b"/>
            <a:pathLst>
              <a:path w="2439080" h="4207555">
                <a:moveTo>
                  <a:pt x="0" y="0"/>
                </a:moveTo>
                <a:lnTo>
                  <a:pt x="2439080" y="0"/>
                </a:lnTo>
                <a:lnTo>
                  <a:pt x="2439080" y="4207555"/>
                </a:lnTo>
                <a:lnTo>
                  <a:pt x="0" y="420755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7" name="Group 7"/>
          <p:cNvGrpSpPr/>
          <p:nvPr/>
        </p:nvGrpSpPr>
        <p:grpSpPr>
          <a:xfrm>
            <a:off x="0" y="0"/>
            <a:ext cx="18288000" cy="213565"/>
            <a:chOff x="0" y="0"/>
            <a:chExt cx="4816593" cy="56248"/>
          </a:xfrm>
        </p:grpSpPr>
        <p:sp>
          <p:nvSpPr>
            <p:cNvPr id="8" name="Freeform 8"/>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sp>
        <p:sp>
          <p:nvSpPr>
            <p:cNvPr id="9" name="TextBox 9"/>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a:solidFill>
                  <a:srgbClr val="000000"/>
                </a:solidFill>
                <a:latin typeface="Glacial Indifference Bold"/>
              </a:rPr>
              <a:t>07</a:t>
            </a:r>
          </a:p>
        </p:txBody>
      </p:sp>
      <p:sp>
        <p:nvSpPr>
          <p:cNvPr id="11" name="AutoShape 11"/>
          <p:cNvSpPr/>
          <p:nvPr/>
        </p:nvSpPr>
        <p:spPr>
          <a:xfrm>
            <a:off x="16564000" y="8877554"/>
            <a:ext cx="0" cy="761492"/>
          </a:xfrm>
          <a:prstGeom prst="line">
            <a:avLst/>
          </a:prstGeom>
          <a:ln w="95250" cap="flat">
            <a:solidFill>
              <a:srgbClr val="5DA295"/>
            </a:solidFill>
            <a:prstDash val="solid"/>
            <a:headEnd type="none" w="sm" len="sm"/>
            <a:tailEnd type="none" w="sm" len="sm"/>
          </a:ln>
        </p:spPr>
      </p:sp>
      <p:grpSp>
        <p:nvGrpSpPr>
          <p:cNvPr id="12" name="Group 12"/>
          <p:cNvGrpSpPr/>
          <p:nvPr/>
        </p:nvGrpSpPr>
        <p:grpSpPr>
          <a:xfrm>
            <a:off x="2117737" y="3479505"/>
            <a:ext cx="4266133" cy="2133067"/>
            <a:chOff x="0" y="0"/>
            <a:chExt cx="812800" cy="406400"/>
          </a:xfrm>
        </p:grpSpPr>
        <p:sp>
          <p:nvSpPr>
            <p:cNvPr id="13" name="Freeform 13"/>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5DA295"/>
            </a:solidFill>
          </p:spPr>
        </p:sp>
        <p:sp>
          <p:nvSpPr>
            <p:cNvPr id="14" name="TextBox 14"/>
            <p:cNvSpPr txBox="1"/>
            <p:nvPr/>
          </p:nvSpPr>
          <p:spPr>
            <a:xfrm>
              <a:off x="177800" y="-38100"/>
              <a:ext cx="558800" cy="444500"/>
            </a:xfrm>
            <a:prstGeom prst="rect">
              <a:avLst/>
            </a:prstGeom>
          </p:spPr>
          <p:txBody>
            <a:bodyPr lIns="55976" tIns="55976" rIns="55976" bIns="55976" rtlCol="0" anchor="ctr"/>
            <a:lstStyle/>
            <a:p>
              <a:pPr algn="ctr">
                <a:lnSpc>
                  <a:spcPts val="2660"/>
                </a:lnSpc>
              </a:pPr>
              <a:endParaRPr/>
            </a:p>
          </p:txBody>
        </p:sp>
      </p:grpSp>
      <p:grpSp>
        <p:nvGrpSpPr>
          <p:cNvPr id="15" name="Group 15"/>
          <p:cNvGrpSpPr/>
          <p:nvPr/>
        </p:nvGrpSpPr>
        <p:grpSpPr>
          <a:xfrm>
            <a:off x="5670308" y="3479505"/>
            <a:ext cx="4266133" cy="2133067"/>
            <a:chOff x="0" y="0"/>
            <a:chExt cx="812800" cy="406400"/>
          </a:xfrm>
        </p:grpSpPr>
        <p:sp>
          <p:nvSpPr>
            <p:cNvPr id="16" name="Freeform 16"/>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BFDDD2"/>
            </a:solidFill>
          </p:spPr>
        </p:sp>
        <p:sp>
          <p:nvSpPr>
            <p:cNvPr id="17" name="TextBox 17"/>
            <p:cNvSpPr txBox="1"/>
            <p:nvPr/>
          </p:nvSpPr>
          <p:spPr>
            <a:xfrm>
              <a:off x="177800" y="-38100"/>
              <a:ext cx="558800" cy="444500"/>
            </a:xfrm>
            <a:prstGeom prst="rect">
              <a:avLst/>
            </a:prstGeom>
          </p:spPr>
          <p:txBody>
            <a:bodyPr lIns="55976" tIns="55976" rIns="55976" bIns="55976" rtlCol="0" anchor="ctr"/>
            <a:lstStyle/>
            <a:p>
              <a:pPr algn="ctr">
                <a:lnSpc>
                  <a:spcPts val="2660"/>
                </a:lnSpc>
              </a:pPr>
              <a:endParaRPr/>
            </a:p>
          </p:txBody>
        </p:sp>
      </p:grpSp>
      <p:grpSp>
        <p:nvGrpSpPr>
          <p:cNvPr id="18" name="Group 18"/>
          <p:cNvGrpSpPr/>
          <p:nvPr/>
        </p:nvGrpSpPr>
        <p:grpSpPr>
          <a:xfrm>
            <a:off x="9222880" y="3479505"/>
            <a:ext cx="4266133" cy="2133067"/>
            <a:chOff x="0" y="0"/>
            <a:chExt cx="812800" cy="406400"/>
          </a:xfrm>
        </p:grpSpPr>
        <p:sp>
          <p:nvSpPr>
            <p:cNvPr id="19" name="Freeform 19"/>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D9D9D9"/>
            </a:solidFill>
          </p:spPr>
        </p:sp>
        <p:sp>
          <p:nvSpPr>
            <p:cNvPr id="20" name="TextBox 20"/>
            <p:cNvSpPr txBox="1"/>
            <p:nvPr/>
          </p:nvSpPr>
          <p:spPr>
            <a:xfrm>
              <a:off x="177800" y="-38100"/>
              <a:ext cx="558800" cy="444500"/>
            </a:xfrm>
            <a:prstGeom prst="rect">
              <a:avLst/>
            </a:prstGeom>
          </p:spPr>
          <p:txBody>
            <a:bodyPr lIns="55976" tIns="55976" rIns="55976" bIns="55976" rtlCol="0" anchor="ctr"/>
            <a:lstStyle/>
            <a:p>
              <a:pPr algn="ctr">
                <a:lnSpc>
                  <a:spcPts val="2660"/>
                </a:lnSpc>
              </a:pPr>
              <a:endParaRPr/>
            </a:p>
          </p:txBody>
        </p:sp>
      </p:grpSp>
      <p:grpSp>
        <p:nvGrpSpPr>
          <p:cNvPr id="21" name="Group 21"/>
          <p:cNvGrpSpPr/>
          <p:nvPr/>
        </p:nvGrpSpPr>
        <p:grpSpPr>
          <a:xfrm>
            <a:off x="12775452" y="3479505"/>
            <a:ext cx="4266133" cy="2133067"/>
            <a:chOff x="0" y="0"/>
            <a:chExt cx="812800" cy="406400"/>
          </a:xfrm>
        </p:grpSpPr>
        <p:sp>
          <p:nvSpPr>
            <p:cNvPr id="22" name="Freeform 22"/>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5DA295"/>
            </a:solidFill>
          </p:spPr>
        </p:sp>
        <p:sp>
          <p:nvSpPr>
            <p:cNvPr id="23" name="TextBox 23"/>
            <p:cNvSpPr txBox="1"/>
            <p:nvPr/>
          </p:nvSpPr>
          <p:spPr>
            <a:xfrm>
              <a:off x="177800" y="-38100"/>
              <a:ext cx="558800" cy="444500"/>
            </a:xfrm>
            <a:prstGeom prst="rect">
              <a:avLst/>
            </a:prstGeom>
          </p:spPr>
          <p:txBody>
            <a:bodyPr lIns="55976" tIns="55976" rIns="55976" bIns="55976" rtlCol="0" anchor="ctr"/>
            <a:lstStyle/>
            <a:p>
              <a:pPr algn="ctr">
                <a:lnSpc>
                  <a:spcPts val="2660"/>
                </a:lnSpc>
              </a:pPr>
              <a:endParaRPr/>
            </a:p>
          </p:txBody>
        </p:sp>
      </p:grpSp>
      <p:sp>
        <p:nvSpPr>
          <p:cNvPr id="24" name="Freeform 24"/>
          <p:cNvSpPr/>
          <p:nvPr/>
        </p:nvSpPr>
        <p:spPr>
          <a:xfrm>
            <a:off x="3253886" y="8877554"/>
            <a:ext cx="962217" cy="962217"/>
          </a:xfrm>
          <a:custGeom>
            <a:avLst/>
            <a:gdLst/>
            <a:ahLst/>
            <a:cxnLst/>
            <a:rect l="l" t="t" r="r" b="b"/>
            <a:pathLst>
              <a:path w="962217" h="962217">
                <a:moveTo>
                  <a:pt x="0" y="0"/>
                </a:moveTo>
                <a:lnTo>
                  <a:pt x="962217" y="0"/>
                </a:lnTo>
                <a:lnTo>
                  <a:pt x="962217" y="962217"/>
                </a:lnTo>
                <a:lnTo>
                  <a:pt x="0" y="96221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5" name="Freeform 25"/>
          <p:cNvSpPr/>
          <p:nvPr/>
        </p:nvSpPr>
        <p:spPr>
          <a:xfrm>
            <a:off x="4149357" y="8573149"/>
            <a:ext cx="456551" cy="456551"/>
          </a:xfrm>
          <a:custGeom>
            <a:avLst/>
            <a:gdLst/>
            <a:ahLst/>
            <a:cxnLst/>
            <a:rect l="l" t="t" r="r" b="b"/>
            <a:pathLst>
              <a:path w="456551" h="456551">
                <a:moveTo>
                  <a:pt x="0" y="0"/>
                </a:moveTo>
                <a:lnTo>
                  <a:pt x="456551" y="0"/>
                </a:lnTo>
                <a:lnTo>
                  <a:pt x="456551" y="456551"/>
                </a:lnTo>
                <a:lnTo>
                  <a:pt x="0" y="456551"/>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6" name="TextBox 26"/>
          <p:cNvSpPr txBox="1"/>
          <p:nvPr/>
        </p:nvSpPr>
        <p:spPr>
          <a:xfrm>
            <a:off x="4936150" y="1939801"/>
            <a:ext cx="8415700" cy="1120775"/>
          </a:xfrm>
          <a:prstGeom prst="rect">
            <a:avLst/>
          </a:prstGeom>
        </p:spPr>
        <p:txBody>
          <a:bodyPr lIns="0" tIns="0" rIns="0" bIns="0" rtlCol="0" anchor="t">
            <a:spAutoFit/>
          </a:bodyPr>
          <a:lstStyle/>
          <a:p>
            <a:pPr algn="ctr">
              <a:lnSpc>
                <a:spcPts val="9100"/>
              </a:lnSpc>
            </a:pPr>
            <a:r>
              <a:rPr lang="en-US" sz="6500">
                <a:solidFill>
                  <a:srgbClr val="000000"/>
                </a:solidFill>
                <a:latin typeface="Glacial Indifference Bold"/>
              </a:rPr>
              <a:t>Metode Penelitian</a:t>
            </a:r>
          </a:p>
        </p:txBody>
      </p:sp>
      <p:sp>
        <p:nvSpPr>
          <p:cNvPr id="27" name="TextBox 27"/>
          <p:cNvSpPr txBox="1"/>
          <p:nvPr/>
        </p:nvSpPr>
        <p:spPr>
          <a:xfrm>
            <a:off x="3266635" y="4059895"/>
            <a:ext cx="2457406" cy="1044575"/>
          </a:xfrm>
          <a:prstGeom prst="rect">
            <a:avLst/>
          </a:prstGeom>
        </p:spPr>
        <p:txBody>
          <a:bodyPr lIns="0" tIns="0" rIns="0" bIns="0" rtlCol="0" anchor="t">
            <a:spAutoFit/>
          </a:bodyPr>
          <a:lstStyle/>
          <a:p>
            <a:pPr algn="ctr">
              <a:lnSpc>
                <a:spcPts val="3999"/>
              </a:lnSpc>
            </a:pPr>
            <a:r>
              <a:rPr lang="en-US" sz="3999">
                <a:solidFill>
                  <a:srgbClr val="000000"/>
                </a:solidFill>
                <a:latin typeface="Glacial Indifference Bold"/>
              </a:rPr>
              <a:t>Studi Pustaka</a:t>
            </a:r>
          </a:p>
        </p:txBody>
      </p:sp>
      <p:sp>
        <p:nvSpPr>
          <p:cNvPr id="28" name="TextBox 28"/>
          <p:cNvSpPr txBox="1"/>
          <p:nvPr/>
        </p:nvSpPr>
        <p:spPr>
          <a:xfrm>
            <a:off x="6680686" y="4363488"/>
            <a:ext cx="3029190" cy="411769"/>
          </a:xfrm>
          <a:prstGeom prst="rect">
            <a:avLst/>
          </a:prstGeom>
        </p:spPr>
        <p:txBody>
          <a:bodyPr lIns="0" tIns="0" rIns="0" bIns="0" rtlCol="0" anchor="t">
            <a:spAutoFit/>
          </a:bodyPr>
          <a:lstStyle/>
          <a:p>
            <a:pPr algn="ctr">
              <a:lnSpc>
                <a:spcPts val="3030"/>
              </a:lnSpc>
            </a:pPr>
            <a:r>
              <a:rPr lang="en-US" sz="3030">
                <a:solidFill>
                  <a:srgbClr val="000000"/>
                </a:solidFill>
                <a:latin typeface="Glacial Indifference Bold"/>
              </a:rPr>
              <a:t>Preprocessing</a:t>
            </a:r>
          </a:p>
        </p:txBody>
      </p:sp>
      <p:sp>
        <p:nvSpPr>
          <p:cNvPr id="29" name="TextBox 29"/>
          <p:cNvSpPr txBox="1"/>
          <p:nvPr/>
        </p:nvSpPr>
        <p:spPr>
          <a:xfrm>
            <a:off x="9812538" y="3804675"/>
            <a:ext cx="3086817" cy="1549400"/>
          </a:xfrm>
          <a:prstGeom prst="rect">
            <a:avLst/>
          </a:prstGeom>
        </p:spPr>
        <p:txBody>
          <a:bodyPr lIns="0" tIns="0" rIns="0" bIns="0" rtlCol="0" anchor="t">
            <a:spAutoFit/>
          </a:bodyPr>
          <a:lstStyle/>
          <a:p>
            <a:pPr algn="ctr">
              <a:lnSpc>
                <a:spcPts val="3999"/>
              </a:lnSpc>
            </a:pPr>
            <a:r>
              <a:rPr lang="en-US" sz="3999">
                <a:solidFill>
                  <a:srgbClr val="000000"/>
                </a:solidFill>
                <a:latin typeface="Glacial Indifference Bold"/>
              </a:rPr>
              <a:t>Dataset yang digunakan</a:t>
            </a:r>
          </a:p>
        </p:txBody>
      </p:sp>
      <p:sp>
        <p:nvSpPr>
          <p:cNvPr id="30" name="TextBox 30"/>
          <p:cNvSpPr txBox="1"/>
          <p:nvPr/>
        </p:nvSpPr>
        <p:spPr>
          <a:xfrm>
            <a:off x="13659802" y="4330044"/>
            <a:ext cx="3265201" cy="497707"/>
          </a:xfrm>
          <a:prstGeom prst="rect">
            <a:avLst/>
          </a:prstGeom>
        </p:spPr>
        <p:txBody>
          <a:bodyPr lIns="0" tIns="0" rIns="0" bIns="0" rtlCol="0" anchor="t">
            <a:spAutoFit/>
          </a:bodyPr>
          <a:lstStyle/>
          <a:p>
            <a:pPr algn="ctr">
              <a:lnSpc>
                <a:spcPts val="3722"/>
              </a:lnSpc>
            </a:pPr>
            <a:r>
              <a:rPr lang="en-US" sz="3722">
                <a:solidFill>
                  <a:srgbClr val="000000"/>
                </a:solidFill>
                <a:latin typeface="Glacial Indifference Bold"/>
              </a:rPr>
              <a:t>Normalisasi</a:t>
            </a:r>
          </a:p>
        </p:txBody>
      </p:sp>
      <p:sp>
        <p:nvSpPr>
          <p:cNvPr id="31" name="TextBox 31"/>
          <p:cNvSpPr txBox="1"/>
          <p:nvPr/>
        </p:nvSpPr>
        <p:spPr>
          <a:xfrm>
            <a:off x="1944257" y="5779802"/>
            <a:ext cx="3859113" cy="3190875"/>
          </a:xfrm>
          <a:prstGeom prst="rect">
            <a:avLst/>
          </a:prstGeom>
        </p:spPr>
        <p:txBody>
          <a:bodyPr lIns="0" tIns="0" rIns="0" bIns="0" rtlCol="0" anchor="t">
            <a:spAutoFit/>
          </a:bodyPr>
          <a:lstStyle/>
          <a:p>
            <a:pPr>
              <a:lnSpc>
                <a:spcPts val="4200"/>
              </a:lnSpc>
            </a:pPr>
            <a:r>
              <a:rPr lang="en-US" sz="3000" dirty="0" err="1">
                <a:solidFill>
                  <a:srgbClr val="000000"/>
                </a:solidFill>
                <a:latin typeface="Glacial Indifference"/>
              </a:rPr>
              <a:t>Pengerjaan</a:t>
            </a:r>
            <a:r>
              <a:rPr lang="en-US" sz="3000" dirty="0">
                <a:solidFill>
                  <a:srgbClr val="000000"/>
                </a:solidFill>
                <a:latin typeface="Glacial Indifference"/>
              </a:rPr>
              <a:t> model machine learning </a:t>
            </a:r>
            <a:r>
              <a:rPr lang="en-US" sz="3000" dirty="0" err="1" smtClean="0">
                <a:solidFill>
                  <a:srgbClr val="000000"/>
                </a:solidFill>
                <a:latin typeface="Glacial Indifference"/>
              </a:rPr>
              <a:t>dideskripsikan</a:t>
            </a:r>
            <a:r>
              <a:rPr lang="en-US" sz="3000" dirty="0" smtClean="0">
                <a:solidFill>
                  <a:srgbClr val="000000"/>
                </a:solidFill>
                <a:latin typeface="Glacial Indifference"/>
              </a:rPr>
              <a:t> </a:t>
            </a:r>
            <a:r>
              <a:rPr lang="en-US" sz="3000" dirty="0" err="1">
                <a:solidFill>
                  <a:srgbClr val="000000"/>
                </a:solidFill>
                <a:latin typeface="Glacial Indifference"/>
              </a:rPr>
              <a:t>melalui</a:t>
            </a:r>
            <a:r>
              <a:rPr lang="en-US" sz="3000" dirty="0">
                <a:solidFill>
                  <a:srgbClr val="000000"/>
                </a:solidFill>
                <a:latin typeface="Glacial Indifference"/>
              </a:rPr>
              <a:t> diagram </a:t>
            </a:r>
            <a:r>
              <a:rPr lang="en-US" sz="3000" dirty="0" err="1">
                <a:solidFill>
                  <a:srgbClr val="000000"/>
                </a:solidFill>
                <a:latin typeface="Glacial Indifference"/>
              </a:rPr>
              <a:t>alir</a:t>
            </a:r>
            <a:r>
              <a:rPr lang="en-US" sz="3000" dirty="0">
                <a:solidFill>
                  <a:srgbClr val="000000"/>
                </a:solidFill>
                <a:latin typeface="Glacial Indifference"/>
              </a:rPr>
              <a:t> </a:t>
            </a:r>
            <a:r>
              <a:rPr lang="en-US" sz="3000" dirty="0" err="1">
                <a:solidFill>
                  <a:srgbClr val="000000"/>
                </a:solidFill>
                <a:latin typeface="Glacial Indifference"/>
              </a:rPr>
              <a:t>dan</a:t>
            </a:r>
            <a:r>
              <a:rPr lang="en-US" sz="3000" dirty="0">
                <a:solidFill>
                  <a:srgbClr val="000000"/>
                </a:solidFill>
                <a:latin typeface="Glacial Indifference"/>
              </a:rPr>
              <a:t> </a:t>
            </a:r>
            <a:r>
              <a:rPr lang="en-US" sz="3000" dirty="0" err="1">
                <a:solidFill>
                  <a:srgbClr val="000000"/>
                </a:solidFill>
                <a:latin typeface="Glacial Indifference"/>
              </a:rPr>
              <a:t>menggunakan</a:t>
            </a:r>
            <a:r>
              <a:rPr lang="en-US" sz="3000" dirty="0">
                <a:solidFill>
                  <a:srgbClr val="000000"/>
                </a:solidFill>
                <a:latin typeface="Glacial Indifference"/>
              </a:rPr>
              <a:t> </a:t>
            </a:r>
            <a:r>
              <a:rPr lang="en-US" sz="3000" dirty="0" err="1">
                <a:solidFill>
                  <a:srgbClr val="000000"/>
                </a:solidFill>
                <a:latin typeface="Glacial Indifference"/>
              </a:rPr>
              <a:t>pemrograman</a:t>
            </a:r>
            <a:r>
              <a:rPr lang="en-US" sz="3000" dirty="0">
                <a:solidFill>
                  <a:srgbClr val="000000"/>
                </a:solidFill>
                <a:latin typeface="Glacial Indifference"/>
              </a:rPr>
              <a:t> Python.</a:t>
            </a:r>
          </a:p>
        </p:txBody>
      </p:sp>
      <p:sp>
        <p:nvSpPr>
          <p:cNvPr id="32" name="TextBox 32"/>
          <p:cNvSpPr txBox="1"/>
          <p:nvPr/>
        </p:nvSpPr>
        <p:spPr>
          <a:xfrm>
            <a:off x="5724041" y="5886561"/>
            <a:ext cx="3776291" cy="2124075"/>
          </a:xfrm>
          <a:prstGeom prst="rect">
            <a:avLst/>
          </a:prstGeom>
        </p:spPr>
        <p:txBody>
          <a:bodyPr lIns="0" tIns="0" rIns="0" bIns="0" rtlCol="0" anchor="t">
            <a:spAutoFit/>
          </a:bodyPr>
          <a:lstStyle/>
          <a:p>
            <a:pPr>
              <a:lnSpc>
                <a:spcPts val="4200"/>
              </a:lnSpc>
            </a:pPr>
            <a:r>
              <a:rPr lang="en-US" sz="3000">
                <a:solidFill>
                  <a:srgbClr val="000000"/>
                </a:solidFill>
                <a:latin typeface="Glacial Indifference"/>
              </a:rPr>
              <a:t>Untuk menghilangkan beberapa permasalahan yang ada pada data.</a:t>
            </a:r>
          </a:p>
        </p:txBody>
      </p:sp>
      <p:sp>
        <p:nvSpPr>
          <p:cNvPr id="33" name="TextBox 33"/>
          <p:cNvSpPr txBox="1"/>
          <p:nvPr/>
        </p:nvSpPr>
        <p:spPr>
          <a:xfrm>
            <a:off x="9812538" y="5917371"/>
            <a:ext cx="3399023" cy="2124075"/>
          </a:xfrm>
          <a:prstGeom prst="rect">
            <a:avLst/>
          </a:prstGeom>
        </p:spPr>
        <p:txBody>
          <a:bodyPr lIns="0" tIns="0" rIns="0" bIns="0" rtlCol="0" anchor="t">
            <a:spAutoFit/>
          </a:bodyPr>
          <a:lstStyle/>
          <a:p>
            <a:pPr>
              <a:lnSpc>
                <a:spcPts val="4200"/>
              </a:lnSpc>
            </a:pPr>
            <a:r>
              <a:rPr lang="en-US" sz="3000">
                <a:solidFill>
                  <a:srgbClr val="000000"/>
                </a:solidFill>
                <a:latin typeface="Glacial Indifference"/>
              </a:rPr>
              <a:t>Gender Classification Dataset (Dataset Publik), </a:t>
            </a:r>
          </a:p>
        </p:txBody>
      </p:sp>
      <p:sp>
        <p:nvSpPr>
          <p:cNvPr id="34" name="TextBox 34"/>
          <p:cNvSpPr txBox="1"/>
          <p:nvPr/>
        </p:nvSpPr>
        <p:spPr>
          <a:xfrm>
            <a:off x="13308457" y="5917371"/>
            <a:ext cx="3733128" cy="2124075"/>
          </a:xfrm>
          <a:prstGeom prst="rect">
            <a:avLst/>
          </a:prstGeom>
        </p:spPr>
        <p:txBody>
          <a:bodyPr lIns="0" tIns="0" rIns="0" bIns="0" rtlCol="0" anchor="t">
            <a:spAutoFit/>
          </a:bodyPr>
          <a:lstStyle/>
          <a:p>
            <a:pPr>
              <a:lnSpc>
                <a:spcPts val="4200"/>
              </a:lnSpc>
            </a:pPr>
            <a:r>
              <a:rPr lang="en-US" sz="3000">
                <a:solidFill>
                  <a:srgbClr val="000000"/>
                </a:solidFill>
                <a:latin typeface="Glacial Indifference"/>
              </a:rPr>
              <a:t>Mengganti nilai dari atribut gender guna mempermudah pemrosesan data</a:t>
            </a:r>
          </a:p>
        </p:txBody>
      </p:sp>
      <p:sp>
        <p:nvSpPr>
          <p:cNvPr id="35" name="TextBox 35"/>
          <p:cNvSpPr txBox="1"/>
          <p:nvPr/>
        </p:nvSpPr>
        <p:spPr>
          <a:xfrm>
            <a:off x="11429915" y="8963025"/>
            <a:ext cx="4752692" cy="523875"/>
          </a:xfrm>
          <a:prstGeom prst="rect">
            <a:avLst/>
          </a:prstGeom>
        </p:spPr>
        <p:txBody>
          <a:bodyPr lIns="0" tIns="0" rIns="0" bIns="0" rtlCol="0" anchor="t">
            <a:spAutoFit/>
          </a:bodyPr>
          <a:lstStyle/>
          <a:p>
            <a:pPr algn="r">
              <a:lnSpc>
                <a:spcPts val="4200"/>
              </a:lnSpc>
            </a:pPr>
            <a:r>
              <a:rPr lang="en-US" sz="3000" spc="300">
                <a:solidFill>
                  <a:srgbClr val="000000"/>
                </a:solidFill>
                <a:latin typeface="Glacial Indifference Bold"/>
              </a:rPr>
              <a:t>PROPOSAL</a:t>
            </a:r>
          </a:p>
        </p:txBody>
      </p:sp>
      <p:grpSp>
        <p:nvGrpSpPr>
          <p:cNvPr id="36" name="Group 36"/>
          <p:cNvGrpSpPr/>
          <p:nvPr/>
        </p:nvGrpSpPr>
        <p:grpSpPr>
          <a:xfrm>
            <a:off x="387074" y="567841"/>
            <a:ext cx="4949179" cy="901728"/>
            <a:chOff x="0" y="0"/>
            <a:chExt cx="6598905" cy="1202304"/>
          </a:xfrm>
        </p:grpSpPr>
        <p:sp>
          <p:nvSpPr>
            <p:cNvPr id="37" name="Freeform 37"/>
            <p:cNvSpPr/>
            <p:nvPr/>
          </p:nvSpPr>
          <p:spPr>
            <a:xfrm>
              <a:off x="0" y="26654"/>
              <a:ext cx="1167780" cy="1175650"/>
            </a:xfrm>
            <a:custGeom>
              <a:avLst/>
              <a:gdLst/>
              <a:ahLst/>
              <a:cxnLst/>
              <a:rect l="l" t="t" r="r" b="b"/>
              <a:pathLst>
                <a:path w="1167780" h="1175650">
                  <a:moveTo>
                    <a:pt x="0" y="0"/>
                  </a:moveTo>
                  <a:lnTo>
                    <a:pt x="1167780" y="0"/>
                  </a:lnTo>
                  <a:lnTo>
                    <a:pt x="1167780" y="1175650"/>
                  </a:lnTo>
                  <a:lnTo>
                    <a:pt x="0" y="1175650"/>
                  </a:lnTo>
                  <a:lnTo>
                    <a:pt x="0" y="0"/>
                  </a:lnTo>
                  <a:close/>
                </a:path>
              </a:pathLst>
            </a:custGeom>
            <a:blipFill>
              <a:blip r:embed="rId10"/>
              <a:stretch>
                <a:fillRect/>
              </a:stretch>
            </a:blipFill>
          </p:spPr>
        </p:sp>
        <p:sp>
          <p:nvSpPr>
            <p:cNvPr id="38" name="TextBox 38"/>
            <p:cNvSpPr txBox="1"/>
            <p:nvPr/>
          </p:nvSpPr>
          <p:spPr>
            <a:xfrm>
              <a:off x="1411694" y="0"/>
              <a:ext cx="5187211" cy="1117600"/>
            </a:xfrm>
            <a:prstGeom prst="rect">
              <a:avLst/>
            </a:prstGeom>
          </p:spPr>
          <p:txBody>
            <a:bodyPr lIns="0" tIns="0" rIns="0" bIns="0" rtlCol="0" anchor="t">
              <a:spAutoFit/>
            </a:bodyPr>
            <a:lstStyle/>
            <a:p>
              <a:pPr>
                <a:lnSpc>
                  <a:spcPts val="3360"/>
                </a:lnSpc>
              </a:pPr>
              <a:r>
                <a:rPr lang="en-US" sz="2800" spc="140">
                  <a:solidFill>
                    <a:srgbClr val="000000"/>
                  </a:solidFill>
                  <a:latin typeface="Glacial Indifference"/>
                </a:rPr>
                <a:t>UNIVERSITAS</a:t>
              </a:r>
            </a:p>
            <a:p>
              <a:pPr>
                <a:lnSpc>
                  <a:spcPts val="3360"/>
                </a:lnSpc>
              </a:pPr>
              <a:r>
                <a:rPr lang="en-US" sz="2800" spc="140">
                  <a:solidFill>
                    <a:srgbClr val="000000"/>
                  </a:solidFill>
                  <a:latin typeface="Glacial Indifference"/>
                </a:rPr>
                <a:t>DIAN NUSWANTORO</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68736" y="7312653"/>
            <a:ext cx="4567570" cy="4567570"/>
          </a:xfrm>
          <a:custGeom>
            <a:avLst/>
            <a:gdLst/>
            <a:ahLst/>
            <a:cxnLst/>
            <a:rect l="l" t="t" r="r" b="b"/>
            <a:pathLst>
              <a:path w="4567570" h="4567570">
                <a:moveTo>
                  <a:pt x="0" y="0"/>
                </a:moveTo>
                <a:lnTo>
                  <a:pt x="4567569" y="0"/>
                </a:lnTo>
                <a:lnTo>
                  <a:pt x="4567569" y="4567570"/>
                </a:lnTo>
                <a:lnTo>
                  <a:pt x="0" y="456757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0" y="10073435"/>
            <a:ext cx="18288000" cy="213565"/>
            <a:chOff x="0" y="0"/>
            <a:chExt cx="4816593" cy="56248"/>
          </a:xfrm>
        </p:grpSpPr>
        <p:sp>
          <p:nvSpPr>
            <p:cNvPr id="4" name="Freeform 4"/>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sp>
        <p:sp>
          <p:nvSpPr>
            <p:cNvPr id="5" name="TextBox 5"/>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3620519">
            <a:off x="15344460" y="-725042"/>
            <a:ext cx="2439080" cy="4207555"/>
          </a:xfrm>
          <a:custGeom>
            <a:avLst/>
            <a:gdLst/>
            <a:ahLst/>
            <a:cxnLst/>
            <a:rect l="l" t="t" r="r" b="b"/>
            <a:pathLst>
              <a:path w="2439080" h="4207555">
                <a:moveTo>
                  <a:pt x="0" y="0"/>
                </a:moveTo>
                <a:lnTo>
                  <a:pt x="2439080" y="0"/>
                </a:lnTo>
                <a:lnTo>
                  <a:pt x="2439080" y="4207555"/>
                </a:lnTo>
                <a:lnTo>
                  <a:pt x="0" y="420755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7" name="Group 7"/>
          <p:cNvGrpSpPr/>
          <p:nvPr/>
        </p:nvGrpSpPr>
        <p:grpSpPr>
          <a:xfrm>
            <a:off x="0" y="0"/>
            <a:ext cx="18288000" cy="213565"/>
            <a:chOff x="0" y="0"/>
            <a:chExt cx="4816593" cy="56248"/>
          </a:xfrm>
        </p:grpSpPr>
        <p:sp>
          <p:nvSpPr>
            <p:cNvPr id="8" name="Freeform 8"/>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sp>
        <p:sp>
          <p:nvSpPr>
            <p:cNvPr id="9" name="TextBox 9"/>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a:solidFill>
                  <a:srgbClr val="000000"/>
                </a:solidFill>
                <a:latin typeface="Glacial Indifference Bold"/>
              </a:rPr>
              <a:t>09</a:t>
            </a:r>
          </a:p>
        </p:txBody>
      </p:sp>
      <p:sp>
        <p:nvSpPr>
          <p:cNvPr id="11" name="AutoShape 11"/>
          <p:cNvSpPr/>
          <p:nvPr/>
        </p:nvSpPr>
        <p:spPr>
          <a:xfrm>
            <a:off x="16564000" y="8877554"/>
            <a:ext cx="0" cy="761492"/>
          </a:xfrm>
          <a:prstGeom prst="line">
            <a:avLst/>
          </a:prstGeom>
          <a:ln w="95250" cap="flat">
            <a:solidFill>
              <a:srgbClr val="5DA295"/>
            </a:solidFill>
            <a:prstDash val="solid"/>
            <a:headEnd type="none" w="sm" len="sm"/>
            <a:tailEnd type="none" w="sm" len="sm"/>
          </a:ln>
        </p:spPr>
      </p:sp>
      <p:grpSp>
        <p:nvGrpSpPr>
          <p:cNvPr id="12" name="Group 12"/>
          <p:cNvGrpSpPr/>
          <p:nvPr/>
        </p:nvGrpSpPr>
        <p:grpSpPr>
          <a:xfrm>
            <a:off x="3545102" y="3479505"/>
            <a:ext cx="4266133" cy="2133067"/>
            <a:chOff x="0" y="0"/>
            <a:chExt cx="812800" cy="406400"/>
          </a:xfrm>
        </p:grpSpPr>
        <p:sp>
          <p:nvSpPr>
            <p:cNvPr id="13" name="Freeform 13"/>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5DA295"/>
            </a:solidFill>
          </p:spPr>
        </p:sp>
        <p:sp>
          <p:nvSpPr>
            <p:cNvPr id="14" name="TextBox 14"/>
            <p:cNvSpPr txBox="1"/>
            <p:nvPr/>
          </p:nvSpPr>
          <p:spPr>
            <a:xfrm>
              <a:off x="177800" y="-38100"/>
              <a:ext cx="558800" cy="444500"/>
            </a:xfrm>
            <a:prstGeom prst="rect">
              <a:avLst/>
            </a:prstGeom>
          </p:spPr>
          <p:txBody>
            <a:bodyPr lIns="55976" tIns="55976" rIns="55976" bIns="55976" rtlCol="0" anchor="ctr"/>
            <a:lstStyle/>
            <a:p>
              <a:pPr algn="ctr">
                <a:lnSpc>
                  <a:spcPts val="2660"/>
                </a:lnSpc>
              </a:pPr>
              <a:endParaRPr/>
            </a:p>
          </p:txBody>
        </p:sp>
      </p:grpSp>
      <p:grpSp>
        <p:nvGrpSpPr>
          <p:cNvPr id="15" name="Group 15"/>
          <p:cNvGrpSpPr/>
          <p:nvPr/>
        </p:nvGrpSpPr>
        <p:grpSpPr>
          <a:xfrm>
            <a:off x="7097673" y="3479505"/>
            <a:ext cx="4266133" cy="2133067"/>
            <a:chOff x="0" y="0"/>
            <a:chExt cx="812800" cy="406400"/>
          </a:xfrm>
        </p:grpSpPr>
        <p:sp>
          <p:nvSpPr>
            <p:cNvPr id="16" name="Freeform 16"/>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BFDDD2"/>
            </a:solidFill>
          </p:spPr>
        </p:sp>
        <p:sp>
          <p:nvSpPr>
            <p:cNvPr id="17" name="TextBox 17"/>
            <p:cNvSpPr txBox="1"/>
            <p:nvPr/>
          </p:nvSpPr>
          <p:spPr>
            <a:xfrm>
              <a:off x="177800" y="-38100"/>
              <a:ext cx="558800" cy="444500"/>
            </a:xfrm>
            <a:prstGeom prst="rect">
              <a:avLst/>
            </a:prstGeom>
          </p:spPr>
          <p:txBody>
            <a:bodyPr lIns="55976" tIns="55976" rIns="55976" bIns="55976" rtlCol="0" anchor="ctr"/>
            <a:lstStyle/>
            <a:p>
              <a:pPr algn="ctr">
                <a:lnSpc>
                  <a:spcPts val="2660"/>
                </a:lnSpc>
              </a:pPr>
              <a:endParaRPr/>
            </a:p>
          </p:txBody>
        </p:sp>
      </p:grpSp>
      <p:grpSp>
        <p:nvGrpSpPr>
          <p:cNvPr id="18" name="Group 18"/>
          <p:cNvGrpSpPr/>
          <p:nvPr/>
        </p:nvGrpSpPr>
        <p:grpSpPr>
          <a:xfrm>
            <a:off x="10650245" y="3479505"/>
            <a:ext cx="4266133" cy="2133067"/>
            <a:chOff x="0" y="0"/>
            <a:chExt cx="812800" cy="406400"/>
          </a:xfrm>
        </p:grpSpPr>
        <p:sp>
          <p:nvSpPr>
            <p:cNvPr id="19" name="Freeform 19"/>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D9D9D9"/>
            </a:solidFill>
          </p:spPr>
        </p:sp>
        <p:sp>
          <p:nvSpPr>
            <p:cNvPr id="20" name="TextBox 20"/>
            <p:cNvSpPr txBox="1"/>
            <p:nvPr/>
          </p:nvSpPr>
          <p:spPr>
            <a:xfrm>
              <a:off x="177800" y="-38100"/>
              <a:ext cx="558800" cy="444500"/>
            </a:xfrm>
            <a:prstGeom prst="rect">
              <a:avLst/>
            </a:prstGeom>
          </p:spPr>
          <p:txBody>
            <a:bodyPr lIns="55976" tIns="55976" rIns="55976" bIns="55976" rtlCol="0" anchor="ctr"/>
            <a:lstStyle/>
            <a:p>
              <a:pPr algn="ctr">
                <a:lnSpc>
                  <a:spcPts val="2660"/>
                </a:lnSpc>
              </a:pPr>
              <a:endParaRPr/>
            </a:p>
          </p:txBody>
        </p:sp>
      </p:grpSp>
      <p:sp>
        <p:nvSpPr>
          <p:cNvPr id="21" name="Freeform 21"/>
          <p:cNvSpPr/>
          <p:nvPr/>
        </p:nvSpPr>
        <p:spPr>
          <a:xfrm>
            <a:off x="3253886" y="8877554"/>
            <a:ext cx="962217" cy="962217"/>
          </a:xfrm>
          <a:custGeom>
            <a:avLst/>
            <a:gdLst/>
            <a:ahLst/>
            <a:cxnLst/>
            <a:rect l="l" t="t" r="r" b="b"/>
            <a:pathLst>
              <a:path w="962217" h="962217">
                <a:moveTo>
                  <a:pt x="0" y="0"/>
                </a:moveTo>
                <a:lnTo>
                  <a:pt x="962217" y="0"/>
                </a:lnTo>
                <a:lnTo>
                  <a:pt x="962217" y="962217"/>
                </a:lnTo>
                <a:lnTo>
                  <a:pt x="0" y="96221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2" name="Freeform 22"/>
          <p:cNvSpPr/>
          <p:nvPr/>
        </p:nvSpPr>
        <p:spPr>
          <a:xfrm>
            <a:off x="4149357" y="8573149"/>
            <a:ext cx="456551" cy="456551"/>
          </a:xfrm>
          <a:custGeom>
            <a:avLst/>
            <a:gdLst/>
            <a:ahLst/>
            <a:cxnLst/>
            <a:rect l="l" t="t" r="r" b="b"/>
            <a:pathLst>
              <a:path w="456551" h="456551">
                <a:moveTo>
                  <a:pt x="0" y="0"/>
                </a:moveTo>
                <a:lnTo>
                  <a:pt x="456551" y="0"/>
                </a:lnTo>
                <a:lnTo>
                  <a:pt x="456551" y="456551"/>
                </a:lnTo>
                <a:lnTo>
                  <a:pt x="0" y="456551"/>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3" name="TextBox 23"/>
          <p:cNvSpPr txBox="1"/>
          <p:nvPr/>
        </p:nvSpPr>
        <p:spPr>
          <a:xfrm>
            <a:off x="4936150" y="1939801"/>
            <a:ext cx="8415700" cy="1120775"/>
          </a:xfrm>
          <a:prstGeom prst="rect">
            <a:avLst/>
          </a:prstGeom>
        </p:spPr>
        <p:txBody>
          <a:bodyPr lIns="0" tIns="0" rIns="0" bIns="0" rtlCol="0" anchor="t">
            <a:spAutoFit/>
          </a:bodyPr>
          <a:lstStyle/>
          <a:p>
            <a:pPr algn="ctr">
              <a:lnSpc>
                <a:spcPts val="9100"/>
              </a:lnSpc>
            </a:pPr>
            <a:r>
              <a:rPr lang="en-US" sz="6500">
                <a:solidFill>
                  <a:srgbClr val="000000"/>
                </a:solidFill>
                <a:latin typeface="Glacial Indifference Bold"/>
              </a:rPr>
              <a:t>Metode Penelitian</a:t>
            </a:r>
          </a:p>
        </p:txBody>
      </p:sp>
      <p:sp>
        <p:nvSpPr>
          <p:cNvPr id="24" name="TextBox 24"/>
          <p:cNvSpPr txBox="1"/>
          <p:nvPr/>
        </p:nvSpPr>
        <p:spPr>
          <a:xfrm>
            <a:off x="4279069" y="3877296"/>
            <a:ext cx="2951666" cy="1382810"/>
          </a:xfrm>
          <a:prstGeom prst="rect">
            <a:avLst/>
          </a:prstGeom>
        </p:spPr>
        <p:txBody>
          <a:bodyPr lIns="0" tIns="0" rIns="0" bIns="0" rtlCol="0" anchor="t">
            <a:spAutoFit/>
          </a:bodyPr>
          <a:lstStyle/>
          <a:p>
            <a:pPr algn="ctr">
              <a:lnSpc>
                <a:spcPts val="3587"/>
              </a:lnSpc>
            </a:pPr>
            <a:r>
              <a:rPr lang="en-US" sz="3587">
                <a:solidFill>
                  <a:srgbClr val="000000"/>
                </a:solidFill>
                <a:latin typeface="Glacial Indifference Bold"/>
              </a:rPr>
              <a:t>Pengukuran Jarak Euclidean</a:t>
            </a:r>
          </a:p>
        </p:txBody>
      </p:sp>
      <p:sp>
        <p:nvSpPr>
          <p:cNvPr id="25" name="TextBox 25"/>
          <p:cNvSpPr txBox="1"/>
          <p:nvPr/>
        </p:nvSpPr>
        <p:spPr>
          <a:xfrm>
            <a:off x="8106721" y="4308323"/>
            <a:ext cx="2837696" cy="463842"/>
          </a:xfrm>
          <a:prstGeom prst="rect">
            <a:avLst/>
          </a:prstGeom>
        </p:spPr>
        <p:txBody>
          <a:bodyPr lIns="0" tIns="0" rIns="0" bIns="0" rtlCol="0" anchor="t">
            <a:spAutoFit/>
          </a:bodyPr>
          <a:lstStyle/>
          <a:p>
            <a:pPr algn="ctr">
              <a:lnSpc>
                <a:spcPts val="3499"/>
              </a:lnSpc>
            </a:pPr>
            <a:r>
              <a:rPr lang="en-US" sz="3499">
                <a:solidFill>
                  <a:srgbClr val="000000"/>
                </a:solidFill>
                <a:latin typeface="Glacial Indifference Bold"/>
              </a:rPr>
              <a:t>Eksperimen</a:t>
            </a:r>
          </a:p>
        </p:txBody>
      </p:sp>
      <p:sp>
        <p:nvSpPr>
          <p:cNvPr id="26" name="TextBox 26"/>
          <p:cNvSpPr txBox="1"/>
          <p:nvPr/>
        </p:nvSpPr>
        <p:spPr>
          <a:xfrm>
            <a:off x="11659082" y="4057088"/>
            <a:ext cx="2763043" cy="928017"/>
          </a:xfrm>
          <a:prstGeom prst="rect">
            <a:avLst/>
          </a:prstGeom>
        </p:spPr>
        <p:txBody>
          <a:bodyPr lIns="0" tIns="0" rIns="0" bIns="0" rtlCol="0" anchor="t">
            <a:spAutoFit/>
          </a:bodyPr>
          <a:lstStyle/>
          <a:p>
            <a:pPr algn="ctr">
              <a:lnSpc>
                <a:spcPts val="3580"/>
              </a:lnSpc>
            </a:pPr>
            <a:r>
              <a:rPr lang="en-US" sz="3580">
                <a:solidFill>
                  <a:srgbClr val="000000"/>
                </a:solidFill>
                <a:latin typeface="Glacial Indifference Bold"/>
              </a:rPr>
              <a:t>Luaran Penelitian </a:t>
            </a:r>
          </a:p>
        </p:txBody>
      </p:sp>
      <p:sp>
        <p:nvSpPr>
          <p:cNvPr id="27" name="TextBox 27"/>
          <p:cNvSpPr txBox="1"/>
          <p:nvPr/>
        </p:nvSpPr>
        <p:spPr>
          <a:xfrm>
            <a:off x="3371622" y="5779802"/>
            <a:ext cx="3859113" cy="3724275"/>
          </a:xfrm>
          <a:prstGeom prst="rect">
            <a:avLst/>
          </a:prstGeom>
        </p:spPr>
        <p:txBody>
          <a:bodyPr lIns="0" tIns="0" rIns="0" bIns="0" rtlCol="0" anchor="t">
            <a:spAutoFit/>
          </a:bodyPr>
          <a:lstStyle/>
          <a:p>
            <a:pPr>
              <a:lnSpc>
                <a:spcPts val="4200"/>
              </a:lnSpc>
            </a:pPr>
            <a:r>
              <a:rPr lang="en-US" sz="3000" dirty="0" err="1">
                <a:solidFill>
                  <a:srgbClr val="000000"/>
                </a:solidFill>
                <a:latin typeface="Glacial Indifference"/>
              </a:rPr>
              <a:t>Setelah</a:t>
            </a:r>
            <a:r>
              <a:rPr lang="en-US" sz="3000" dirty="0">
                <a:solidFill>
                  <a:srgbClr val="000000"/>
                </a:solidFill>
                <a:latin typeface="Glacial Indifference"/>
              </a:rPr>
              <a:t> </a:t>
            </a:r>
            <a:r>
              <a:rPr lang="en-US" sz="3000" dirty="0" err="1">
                <a:solidFill>
                  <a:srgbClr val="000000"/>
                </a:solidFill>
                <a:latin typeface="Glacial Indifference"/>
              </a:rPr>
              <a:t>mendapatkan</a:t>
            </a:r>
            <a:r>
              <a:rPr lang="en-US" sz="3000" dirty="0">
                <a:solidFill>
                  <a:srgbClr val="000000"/>
                </a:solidFill>
                <a:latin typeface="Glacial Indifference"/>
              </a:rPr>
              <a:t> </a:t>
            </a:r>
            <a:r>
              <a:rPr lang="en-US" sz="3000" dirty="0" err="1">
                <a:solidFill>
                  <a:srgbClr val="000000"/>
                </a:solidFill>
                <a:latin typeface="Glacial Indifference"/>
              </a:rPr>
              <a:t>hasil</a:t>
            </a:r>
            <a:r>
              <a:rPr lang="en-US" sz="3000" dirty="0">
                <a:solidFill>
                  <a:srgbClr val="000000"/>
                </a:solidFill>
                <a:latin typeface="Glacial Indifference"/>
              </a:rPr>
              <a:t> </a:t>
            </a:r>
            <a:r>
              <a:rPr lang="en-US" sz="3000" dirty="0" err="1">
                <a:solidFill>
                  <a:srgbClr val="000000"/>
                </a:solidFill>
                <a:latin typeface="Glacial Indifference"/>
              </a:rPr>
              <a:t>jarak</a:t>
            </a:r>
            <a:r>
              <a:rPr lang="en-US" sz="3000" dirty="0">
                <a:solidFill>
                  <a:srgbClr val="000000"/>
                </a:solidFill>
                <a:latin typeface="Glacial Indifference"/>
              </a:rPr>
              <a:t> Euclidean, </a:t>
            </a:r>
            <a:r>
              <a:rPr lang="en-US" sz="3000" dirty="0" err="1">
                <a:solidFill>
                  <a:srgbClr val="000000"/>
                </a:solidFill>
                <a:latin typeface="Glacial Indifference"/>
              </a:rPr>
              <a:t>langkah</a:t>
            </a:r>
            <a:r>
              <a:rPr lang="en-US" sz="3000" dirty="0">
                <a:solidFill>
                  <a:srgbClr val="000000"/>
                </a:solidFill>
                <a:latin typeface="Glacial Indifference"/>
              </a:rPr>
              <a:t> </a:t>
            </a:r>
            <a:r>
              <a:rPr lang="en-US" sz="3000" dirty="0" err="1">
                <a:solidFill>
                  <a:srgbClr val="000000"/>
                </a:solidFill>
                <a:latin typeface="Glacial Indifference"/>
              </a:rPr>
              <a:t>selanjutnya</a:t>
            </a:r>
            <a:r>
              <a:rPr lang="en-US" sz="3000" dirty="0">
                <a:solidFill>
                  <a:srgbClr val="000000"/>
                </a:solidFill>
                <a:latin typeface="Glacial Indifference"/>
              </a:rPr>
              <a:t> </a:t>
            </a:r>
            <a:r>
              <a:rPr lang="en-US" sz="3000" dirty="0" err="1">
                <a:solidFill>
                  <a:srgbClr val="000000"/>
                </a:solidFill>
                <a:latin typeface="Glacial Indifference"/>
              </a:rPr>
              <a:t>adalah</a:t>
            </a:r>
            <a:r>
              <a:rPr lang="en-US" sz="3000" dirty="0">
                <a:solidFill>
                  <a:srgbClr val="000000"/>
                </a:solidFill>
                <a:latin typeface="Glacial Indifference"/>
              </a:rPr>
              <a:t> </a:t>
            </a:r>
            <a:r>
              <a:rPr lang="en-US" sz="3000" dirty="0" err="1">
                <a:solidFill>
                  <a:srgbClr val="000000"/>
                </a:solidFill>
                <a:latin typeface="Glacial Indifference"/>
              </a:rPr>
              <a:t>mengurutkan</a:t>
            </a:r>
            <a:r>
              <a:rPr lang="en-US" sz="3000" dirty="0">
                <a:solidFill>
                  <a:srgbClr val="000000"/>
                </a:solidFill>
                <a:latin typeface="Glacial Indifference"/>
              </a:rPr>
              <a:t> </a:t>
            </a:r>
            <a:r>
              <a:rPr lang="en-US" sz="3000" dirty="0" err="1">
                <a:solidFill>
                  <a:srgbClr val="000000"/>
                </a:solidFill>
                <a:latin typeface="Glacial Indifference"/>
              </a:rPr>
              <a:t>hasil</a:t>
            </a:r>
            <a:r>
              <a:rPr lang="en-US" sz="3000" dirty="0">
                <a:solidFill>
                  <a:srgbClr val="000000"/>
                </a:solidFill>
                <a:latin typeface="Glacial Indifference"/>
              </a:rPr>
              <a:t> </a:t>
            </a:r>
            <a:r>
              <a:rPr lang="en-US" sz="3000" dirty="0" err="1">
                <a:solidFill>
                  <a:srgbClr val="000000"/>
                </a:solidFill>
                <a:latin typeface="Glacial Indifference"/>
              </a:rPr>
              <a:t>perhitungan</a:t>
            </a:r>
            <a:r>
              <a:rPr lang="en-US" sz="3000" dirty="0">
                <a:solidFill>
                  <a:srgbClr val="000000"/>
                </a:solidFill>
                <a:latin typeface="Glacial Indifference"/>
              </a:rPr>
              <a:t> </a:t>
            </a:r>
            <a:r>
              <a:rPr lang="en-US" sz="3000" dirty="0" err="1">
                <a:solidFill>
                  <a:srgbClr val="000000"/>
                </a:solidFill>
                <a:latin typeface="Glacial Indifference"/>
              </a:rPr>
              <a:t>jarak</a:t>
            </a:r>
            <a:r>
              <a:rPr lang="en-US" sz="3000" dirty="0">
                <a:solidFill>
                  <a:srgbClr val="000000"/>
                </a:solidFill>
                <a:latin typeface="Glacial Indifference"/>
              </a:rPr>
              <a:t> Euclidean </a:t>
            </a:r>
            <a:r>
              <a:rPr lang="en-US" sz="3000" dirty="0" err="1">
                <a:solidFill>
                  <a:srgbClr val="000000"/>
                </a:solidFill>
                <a:latin typeface="Glacial Indifference"/>
              </a:rPr>
              <a:t>dari</a:t>
            </a:r>
            <a:r>
              <a:rPr lang="en-US" sz="3000" dirty="0">
                <a:solidFill>
                  <a:srgbClr val="000000"/>
                </a:solidFill>
                <a:latin typeface="Glacial Indifference"/>
              </a:rPr>
              <a:t> </a:t>
            </a:r>
            <a:r>
              <a:rPr lang="en-US" sz="3000" dirty="0" err="1">
                <a:solidFill>
                  <a:srgbClr val="000000"/>
                </a:solidFill>
                <a:latin typeface="Glacial Indifference"/>
              </a:rPr>
              <a:t>jarak</a:t>
            </a:r>
            <a:r>
              <a:rPr lang="en-US" sz="3000" dirty="0">
                <a:solidFill>
                  <a:srgbClr val="000000"/>
                </a:solidFill>
                <a:latin typeface="Glacial Indifference"/>
              </a:rPr>
              <a:t> yang paling </a:t>
            </a:r>
            <a:r>
              <a:rPr lang="en-US" sz="3000" dirty="0" err="1">
                <a:solidFill>
                  <a:srgbClr val="000000"/>
                </a:solidFill>
                <a:latin typeface="Glacial Indifference"/>
              </a:rPr>
              <a:t>kecil</a:t>
            </a:r>
            <a:r>
              <a:rPr lang="en-US" sz="3000" dirty="0">
                <a:solidFill>
                  <a:srgbClr val="000000"/>
                </a:solidFill>
                <a:latin typeface="Glacial Indifference"/>
              </a:rPr>
              <a:t>. </a:t>
            </a:r>
          </a:p>
        </p:txBody>
      </p:sp>
      <p:sp>
        <p:nvSpPr>
          <p:cNvPr id="28" name="TextBox 28"/>
          <p:cNvSpPr txBox="1"/>
          <p:nvPr/>
        </p:nvSpPr>
        <p:spPr>
          <a:xfrm>
            <a:off x="7400353" y="5886561"/>
            <a:ext cx="3527345" cy="3770263"/>
          </a:xfrm>
          <a:prstGeom prst="rect">
            <a:avLst/>
          </a:prstGeom>
        </p:spPr>
        <p:txBody>
          <a:bodyPr lIns="0" tIns="0" rIns="0" bIns="0" rtlCol="0" anchor="t">
            <a:spAutoFit/>
          </a:bodyPr>
          <a:lstStyle/>
          <a:p>
            <a:pPr>
              <a:lnSpc>
                <a:spcPts val="4200"/>
              </a:lnSpc>
            </a:pPr>
            <a:r>
              <a:rPr lang="en-US" sz="3000" dirty="0" err="1">
                <a:solidFill>
                  <a:srgbClr val="000000"/>
                </a:solidFill>
                <a:latin typeface="Glacial Indifference"/>
              </a:rPr>
              <a:t>M</a:t>
            </a:r>
            <a:r>
              <a:rPr lang="en-US" sz="3000" dirty="0" err="1" smtClean="0">
                <a:solidFill>
                  <a:srgbClr val="000000"/>
                </a:solidFill>
                <a:latin typeface="Glacial Indifference"/>
              </a:rPr>
              <a:t>enggunakan</a:t>
            </a:r>
            <a:r>
              <a:rPr lang="en-US" sz="3000" dirty="0" smtClean="0">
                <a:solidFill>
                  <a:srgbClr val="000000"/>
                </a:solidFill>
                <a:latin typeface="Glacial Indifference"/>
              </a:rPr>
              <a:t> </a:t>
            </a:r>
            <a:r>
              <a:rPr lang="en-US" sz="3000" dirty="0">
                <a:solidFill>
                  <a:srgbClr val="000000"/>
                </a:solidFill>
                <a:latin typeface="Glacial Indifference"/>
              </a:rPr>
              <a:t>device laptop </a:t>
            </a:r>
            <a:r>
              <a:rPr lang="en-US" sz="3000" dirty="0" err="1">
                <a:solidFill>
                  <a:srgbClr val="000000"/>
                </a:solidFill>
                <a:latin typeface="Glacial Indifference"/>
              </a:rPr>
              <a:t>VivoBook</a:t>
            </a:r>
            <a:r>
              <a:rPr lang="en-US" sz="3000" dirty="0">
                <a:solidFill>
                  <a:srgbClr val="000000"/>
                </a:solidFill>
                <a:latin typeface="Glacial Indifference"/>
              </a:rPr>
              <a:t> Asus X515JAB </a:t>
            </a:r>
            <a:r>
              <a:rPr lang="en-US" sz="3000" dirty="0" err="1">
                <a:solidFill>
                  <a:srgbClr val="000000"/>
                </a:solidFill>
                <a:latin typeface="Glacial Indifference"/>
              </a:rPr>
              <a:t>dengan</a:t>
            </a:r>
            <a:r>
              <a:rPr lang="en-US" sz="3000" dirty="0">
                <a:solidFill>
                  <a:srgbClr val="000000"/>
                </a:solidFill>
                <a:latin typeface="Glacial Indifference"/>
              </a:rPr>
              <a:t> </a:t>
            </a:r>
            <a:r>
              <a:rPr lang="en-US" sz="3000" dirty="0" err="1">
                <a:solidFill>
                  <a:srgbClr val="000000"/>
                </a:solidFill>
                <a:latin typeface="Glacial Indifference"/>
              </a:rPr>
              <a:t>spesifikasi</a:t>
            </a:r>
            <a:r>
              <a:rPr lang="en-US" sz="3000" dirty="0">
                <a:solidFill>
                  <a:srgbClr val="000000"/>
                </a:solidFill>
                <a:latin typeface="Glacial Indifference"/>
              </a:rPr>
              <a:t> RAM 4GB, SSD NVME 512GB </a:t>
            </a:r>
            <a:r>
              <a:rPr lang="en-US" sz="3000" dirty="0" err="1">
                <a:solidFill>
                  <a:srgbClr val="000000"/>
                </a:solidFill>
                <a:latin typeface="Glacial Indifference"/>
              </a:rPr>
              <a:t>dan</a:t>
            </a:r>
            <a:r>
              <a:rPr lang="en-US" sz="3000" dirty="0">
                <a:solidFill>
                  <a:srgbClr val="000000"/>
                </a:solidFill>
                <a:latin typeface="Glacial Indifference"/>
              </a:rPr>
              <a:t> Processor Intel Core i3 Gen 10.</a:t>
            </a:r>
          </a:p>
        </p:txBody>
      </p:sp>
      <p:sp>
        <p:nvSpPr>
          <p:cNvPr id="29" name="TextBox 29"/>
          <p:cNvSpPr txBox="1"/>
          <p:nvPr/>
        </p:nvSpPr>
        <p:spPr>
          <a:xfrm>
            <a:off x="11239903" y="5917371"/>
            <a:ext cx="3399023" cy="1577355"/>
          </a:xfrm>
          <a:prstGeom prst="rect">
            <a:avLst/>
          </a:prstGeom>
        </p:spPr>
        <p:txBody>
          <a:bodyPr lIns="0" tIns="0" rIns="0" bIns="0" rtlCol="0" anchor="t">
            <a:spAutoFit/>
          </a:bodyPr>
          <a:lstStyle/>
          <a:p>
            <a:pPr>
              <a:lnSpc>
                <a:spcPts val="4200"/>
              </a:lnSpc>
            </a:pPr>
            <a:r>
              <a:rPr lang="en-US" sz="3000" dirty="0">
                <a:solidFill>
                  <a:srgbClr val="000000"/>
                </a:solidFill>
                <a:latin typeface="Glacial Indifference"/>
              </a:rPr>
              <a:t>Model Machine Learning (python ~ .</a:t>
            </a:r>
            <a:r>
              <a:rPr lang="en-US" sz="3000" dirty="0" err="1">
                <a:solidFill>
                  <a:srgbClr val="000000"/>
                </a:solidFill>
                <a:latin typeface="Glacial Indifference"/>
              </a:rPr>
              <a:t>ipynb</a:t>
            </a:r>
            <a:r>
              <a:rPr lang="en-US" sz="3000" dirty="0">
                <a:solidFill>
                  <a:srgbClr val="000000"/>
                </a:solidFill>
                <a:latin typeface="Glacial Indifference"/>
              </a:rPr>
              <a:t>)</a:t>
            </a:r>
            <a:endParaRPr lang="en-US" sz="3000" dirty="0">
              <a:solidFill>
                <a:srgbClr val="000000"/>
              </a:solidFill>
              <a:latin typeface="Glacial Indifference"/>
            </a:endParaRPr>
          </a:p>
        </p:txBody>
      </p:sp>
      <p:sp>
        <p:nvSpPr>
          <p:cNvPr id="30" name="TextBox 30"/>
          <p:cNvSpPr txBox="1"/>
          <p:nvPr/>
        </p:nvSpPr>
        <p:spPr>
          <a:xfrm>
            <a:off x="11429915" y="8963025"/>
            <a:ext cx="4752692" cy="523875"/>
          </a:xfrm>
          <a:prstGeom prst="rect">
            <a:avLst/>
          </a:prstGeom>
        </p:spPr>
        <p:txBody>
          <a:bodyPr lIns="0" tIns="0" rIns="0" bIns="0" rtlCol="0" anchor="t">
            <a:spAutoFit/>
          </a:bodyPr>
          <a:lstStyle/>
          <a:p>
            <a:pPr algn="r">
              <a:lnSpc>
                <a:spcPts val="4200"/>
              </a:lnSpc>
            </a:pPr>
            <a:r>
              <a:rPr lang="en-US" sz="3000" spc="300">
                <a:solidFill>
                  <a:srgbClr val="000000"/>
                </a:solidFill>
                <a:latin typeface="Glacial Indifference Bold"/>
              </a:rPr>
              <a:t>PROPOSAL</a:t>
            </a:r>
          </a:p>
        </p:txBody>
      </p:sp>
      <p:grpSp>
        <p:nvGrpSpPr>
          <p:cNvPr id="31" name="Group 31"/>
          <p:cNvGrpSpPr/>
          <p:nvPr/>
        </p:nvGrpSpPr>
        <p:grpSpPr>
          <a:xfrm>
            <a:off x="387074" y="567841"/>
            <a:ext cx="4949179" cy="901728"/>
            <a:chOff x="0" y="0"/>
            <a:chExt cx="6598905" cy="1202304"/>
          </a:xfrm>
        </p:grpSpPr>
        <p:sp>
          <p:nvSpPr>
            <p:cNvPr id="32" name="Freeform 32"/>
            <p:cNvSpPr/>
            <p:nvPr/>
          </p:nvSpPr>
          <p:spPr>
            <a:xfrm>
              <a:off x="0" y="26654"/>
              <a:ext cx="1167780" cy="1175650"/>
            </a:xfrm>
            <a:custGeom>
              <a:avLst/>
              <a:gdLst/>
              <a:ahLst/>
              <a:cxnLst/>
              <a:rect l="l" t="t" r="r" b="b"/>
              <a:pathLst>
                <a:path w="1167780" h="1175650">
                  <a:moveTo>
                    <a:pt x="0" y="0"/>
                  </a:moveTo>
                  <a:lnTo>
                    <a:pt x="1167780" y="0"/>
                  </a:lnTo>
                  <a:lnTo>
                    <a:pt x="1167780" y="1175650"/>
                  </a:lnTo>
                  <a:lnTo>
                    <a:pt x="0" y="1175650"/>
                  </a:lnTo>
                  <a:lnTo>
                    <a:pt x="0" y="0"/>
                  </a:lnTo>
                  <a:close/>
                </a:path>
              </a:pathLst>
            </a:custGeom>
            <a:blipFill>
              <a:blip r:embed="rId10"/>
              <a:stretch>
                <a:fillRect/>
              </a:stretch>
            </a:blipFill>
          </p:spPr>
        </p:sp>
        <p:sp>
          <p:nvSpPr>
            <p:cNvPr id="33" name="TextBox 33"/>
            <p:cNvSpPr txBox="1"/>
            <p:nvPr/>
          </p:nvSpPr>
          <p:spPr>
            <a:xfrm>
              <a:off x="1411694" y="0"/>
              <a:ext cx="5187211" cy="1117600"/>
            </a:xfrm>
            <a:prstGeom prst="rect">
              <a:avLst/>
            </a:prstGeom>
          </p:spPr>
          <p:txBody>
            <a:bodyPr lIns="0" tIns="0" rIns="0" bIns="0" rtlCol="0" anchor="t">
              <a:spAutoFit/>
            </a:bodyPr>
            <a:lstStyle/>
            <a:p>
              <a:pPr>
                <a:lnSpc>
                  <a:spcPts val="3360"/>
                </a:lnSpc>
              </a:pPr>
              <a:r>
                <a:rPr lang="en-US" sz="2800" spc="140">
                  <a:solidFill>
                    <a:srgbClr val="000000"/>
                  </a:solidFill>
                  <a:latin typeface="Glacial Indifference"/>
                </a:rPr>
                <a:t>UNIVERSITAS</a:t>
              </a:r>
            </a:p>
            <a:p>
              <a:pPr>
                <a:lnSpc>
                  <a:spcPts val="3360"/>
                </a:lnSpc>
              </a:pPr>
              <a:r>
                <a:rPr lang="en-US" sz="2800" spc="140">
                  <a:solidFill>
                    <a:srgbClr val="000000"/>
                  </a:solidFill>
                  <a:latin typeface="Glacial Indifference"/>
                </a:rPr>
                <a:t>DIAN NUSWANTORO</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494</Words>
  <Application>Microsoft Office PowerPoint</Application>
  <PresentationFormat>Custom</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Glacial Indifference Bold</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Penerapan Algoritma K-Nearest Neighbor (KNN) Untuk Klasifikasi Jenis Kelamin Manusia Berdasarkan Objek Wajah</dc:title>
  <cp:lastModifiedBy>Yutase</cp:lastModifiedBy>
  <cp:revision>4</cp:revision>
  <dcterms:created xsi:type="dcterms:W3CDTF">2006-08-16T00:00:00Z</dcterms:created>
  <dcterms:modified xsi:type="dcterms:W3CDTF">2024-05-02T14:18:02Z</dcterms:modified>
  <dc:identifier>DAGD54H-jlw</dc:identifier>
</cp:coreProperties>
</file>