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80" r:id="rId6"/>
  </p:sldIdLst>
  <p:sldSz cx="12192000" cy="6858000"/>
  <p:notesSz cx="6737350" cy="986948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19" roundtripDataSignature="AMtx7mhXupCiNgBvl1OtMgjqS8LvwBFzZg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作成者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652B0D-1FDA-4A3B-81B7-D6B310E932C3}" v="168" dt="2025-02-05T02:18:09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6"/>
    <p:restoredTop sz="94687"/>
  </p:normalViewPr>
  <p:slideViewPr>
    <p:cSldViewPr snapToGrid="0">
      <p:cViewPr varScale="1">
        <p:scale>
          <a:sx n="156" d="100"/>
          <a:sy n="156" d="100"/>
        </p:scale>
        <p:origin x="216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23" Type="http://schemas.openxmlformats.org/officeDocument/2006/relationships/tableStyles" Target="tableStyles.xml"/><Relationship Id="rId19" Type="http://customschemas.google.com/relationships/presentationmetadata" Target="metadata"/><Relationship Id="rId4" Type="http://schemas.openxmlformats.org/officeDocument/2006/relationships/slideMaster" Target="slideMasters/slide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19518" cy="49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16273" y="0"/>
            <a:ext cx="2919518" cy="495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9575" y="1233488"/>
            <a:ext cx="5918200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3735" y="4749691"/>
            <a:ext cx="5389880" cy="388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4301"/>
            <a:ext cx="2919518" cy="49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16273" y="9374301"/>
            <a:ext cx="2919518" cy="49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73735" y="4749691"/>
            <a:ext cx="5389880" cy="388611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8200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760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marL="1828800" lvl="3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4pPr>
            <a:lvl5pPr marL="2286000" lvl="4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title"/>
          </p:nvPr>
        </p:nvSpPr>
        <p:spPr>
          <a:xfrm>
            <a:off x="396350" y="98136"/>
            <a:ext cx="10515600" cy="853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rPr>
              <a:t>概要一枚資料</a:t>
            </a:r>
            <a:endParaRPr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body" idx="1"/>
          </p:nvPr>
        </p:nvSpPr>
        <p:spPr>
          <a:xfrm>
            <a:off x="579581" y="818098"/>
            <a:ext cx="10515600" cy="4519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b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</a:br>
            <a:r>
              <a:rPr lang="ja-JP" altLang="en-US" sz="2000" b="1" u="sng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スライドの作成方法</a:t>
            </a:r>
            <a:endParaRPr lang="en-US" altLang="ja-JP" sz="2000" b="1" u="sng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ja-JP" altLang="en-US" sz="2000" b="1" u="sng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342900">
              <a:spcBef>
                <a:spcPts val="0"/>
              </a:spcBef>
            </a:pP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本スライドは、別紙「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『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法令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』×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『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デジタル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』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ハッカソンの作品の提出に関するご案内」（以下「別紙」といいます。）に記載の「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01_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作品説明資料」に該当します。提出期限及び提出方法の詳細については、別紙をご参照ください。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342900">
              <a:spcBef>
                <a:spcPts val="0"/>
              </a:spcBef>
            </a:pP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本スライドは、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あらかじめスライド内に文章が用意されており、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【】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や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 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のキーワードを穴埋め形式で記載いただけるようになっています。フォントの種類・大きさ等の書式は変更しないようにしてください。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>
              <a:spcBef>
                <a:spcPts val="0"/>
              </a:spcBef>
            </a:pP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>
              <a:spcBef>
                <a:spcPts val="0"/>
              </a:spcBef>
            </a:pP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提出時には、各スライド中にある、穴埋め用の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【】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や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[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 </a:t>
            </a:r>
            <a:r>
              <a:rPr lang="en-US" altLang="ja-JP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]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sz="2000"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は削除してください。</a:t>
            </a: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  <a:sym typeface="Arial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ja-JP" sz="200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1" name="Google Shape;91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1</a:t>
            </a:fld>
            <a:endParaRPr/>
          </a:p>
        </p:txBody>
      </p:sp>
      <p:sp>
        <p:nvSpPr>
          <p:cNvPr id="92" name="Google Shape;92;p1"/>
          <p:cNvSpPr/>
          <p:nvPr/>
        </p:nvSpPr>
        <p:spPr>
          <a:xfrm>
            <a:off x="6932645" y="334233"/>
            <a:ext cx="5056969" cy="381115"/>
          </a:xfrm>
          <a:prstGeom prst="rect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1" i="0" u="none" strike="noStrike" cap="none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この</a:t>
            </a:r>
            <a:r>
              <a:rPr lang="ja-JP" altLang="en-US" sz="1800" b="1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スライド</a:t>
            </a:r>
            <a:r>
              <a:rPr lang="ja-JP" sz="1800" b="1" i="0" u="none" strike="noStrike" cap="none">
                <a:solidFill>
                  <a:schemeClr val="dk1"/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sym typeface="Arial"/>
              </a:rPr>
              <a:t>は編集・削除せず残してください</a:t>
            </a:r>
            <a:endParaRPr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A3230-D2B0-9391-B6E4-27E9CA01F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783A916-293A-A2F2-3151-66FAC5FB5D1B}"/>
              </a:ext>
            </a:extLst>
          </p:cNvPr>
          <p:cNvSpPr txBox="1"/>
          <p:nvPr/>
        </p:nvSpPr>
        <p:spPr>
          <a:xfrm>
            <a:off x="0" y="130573"/>
            <a:ext cx="10515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作品名：法制</a:t>
            </a:r>
            <a:r>
              <a:rPr lang="en-AU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Copilot</a:t>
            </a:r>
          </a:p>
          <a:p>
            <a:r>
              <a:rPr lang="ja-JP" altLang="en-US" sz="1600" b="1">
                <a:latin typeface="游ゴシック" panose="020B0400000000000000" pitchFamily="50" charset="-128"/>
                <a:ea typeface="游ゴシック" panose="020B0400000000000000" pitchFamily="50" charset="-128"/>
              </a:rPr>
              <a:t>チーム名：キャンボルベニア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4142176D-D6D0-1C0F-FA0B-8B07F448C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57" y="964067"/>
            <a:ext cx="5299788" cy="4569493"/>
          </a:xfrm>
        </p:spPr>
        <p:txBody>
          <a:bodyPr>
            <a:normAutofit/>
          </a:bodyPr>
          <a:lstStyle/>
          <a:p>
            <a:pPr marL="114300" indent="0" algn="l">
              <a:lnSpc>
                <a:spcPct val="100000"/>
              </a:lnSpc>
              <a:buNone/>
            </a:pPr>
            <a:r>
              <a:rPr lang="ja-JP" altLang="en-US" sz="1400" b="1" i="0">
                <a:solidFill>
                  <a:srgbClr val="1A1A1C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作品の概要</a:t>
            </a:r>
          </a:p>
          <a:p>
            <a:pPr marL="542925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法制事務員のため、法案作成効率化を提供する作品。</a:t>
            </a:r>
          </a:p>
          <a:p>
            <a:pPr marL="114300" indent="0" algn="l">
              <a:lnSpc>
                <a:spcPct val="100000"/>
              </a:lnSpc>
              <a:buNone/>
            </a:pPr>
            <a:r>
              <a:rPr lang="ja-JP" altLang="en-US" sz="1400" b="1">
                <a:solidFill>
                  <a:srgbClr val="1A1A1C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社会に対して生み出す価値</a:t>
            </a:r>
            <a:endParaRPr lang="en-US" altLang="ja-JP" sz="1400" b="1" dirty="0">
              <a:solidFill>
                <a:srgbClr val="1A1A1C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62865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現在、</a:t>
            </a:r>
            <a:r>
              <a:rPr lang="ja-JP" altLang="en-AU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法案作成に</a:t>
            </a:r>
            <a:r>
              <a:rPr lang="ja-JP" altLang="en-US" sz="1400">
                <a:solidFill>
                  <a:srgbClr val="1A1A1C"/>
                </a:solidFill>
                <a:latin typeface="游ゴシック"/>
                <a:ea typeface="游ゴシック"/>
              </a:rPr>
              <a:t>は多くの時間がかるうえ、自動化可能な作業に労力を取られ、肝心な部分でミスが多発しているという課題が存在。</a:t>
            </a:r>
            <a:endParaRPr lang="en-US" altLang="ja-JP" sz="1400" dirty="0">
              <a:solidFill>
                <a:srgbClr val="1A1A1C"/>
              </a:solidFill>
              <a:latin typeface="游ゴシック"/>
              <a:ea typeface="游ゴシック"/>
            </a:endParaRPr>
          </a:p>
          <a:p>
            <a:pPr marL="628650"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rgbClr val="1A1A1C"/>
                </a:solidFill>
                <a:latin typeface="游ゴシック"/>
                <a:ea typeface="游ゴシック"/>
              </a:rPr>
              <a:t>本作品により、</a:t>
            </a:r>
            <a:r>
              <a:rPr lang="en-US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 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業務効率化による労働時間の削減と正確性の向上が可能となり、働き方改革の実現や法案作成に携わる人の増加が期待できる。</a:t>
            </a:r>
            <a:endParaRPr lang="en-US" altLang="ja-JP" sz="1400" dirty="0">
              <a:solidFill>
                <a:srgbClr val="1A1A1C"/>
              </a:solidFill>
              <a:latin typeface="游ゴシック"/>
              <a:ea typeface="游ゴシック"/>
            </a:endParaRPr>
          </a:p>
          <a:p>
            <a:pPr marL="114300" indent="0" algn="l">
              <a:lnSpc>
                <a:spcPct val="100000"/>
              </a:lnSpc>
              <a:buNone/>
            </a:pPr>
            <a:r>
              <a:rPr lang="ja-JP" altLang="en-US" sz="1400" b="1">
                <a:solidFill>
                  <a:srgbClr val="1A1A1C"/>
                </a:solidFill>
                <a:latin typeface="游ゴシック"/>
                <a:ea typeface="游ゴシック"/>
              </a:rPr>
              <a:t>新規性等</a:t>
            </a:r>
            <a:endParaRPr lang="ja-JP" altLang="en-US" sz="1400" b="1" i="0">
              <a:solidFill>
                <a:srgbClr val="1A1A1C"/>
              </a:solidFill>
              <a:effectLst/>
              <a:latin typeface="游ゴシック"/>
              <a:ea typeface="游ゴシック"/>
            </a:endParaRPr>
          </a:p>
          <a:p>
            <a:pPr marL="542925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本作品は、</a:t>
            </a:r>
            <a:r>
              <a:rPr lang="en-AU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LLM/RAG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の使用の点で</a:t>
            </a:r>
            <a:r>
              <a:rPr lang="ja-JP" altLang="en-US" sz="1400">
                <a:solidFill>
                  <a:srgbClr val="1A1A1C"/>
                </a:solidFill>
                <a:latin typeface="游ゴシック"/>
                <a:ea typeface="游ゴシック"/>
              </a:rPr>
              <a:t>革新的な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作品。</a:t>
            </a:r>
            <a:endParaRPr lang="en-US" altLang="ja-JP" sz="1400" i="0" dirty="0">
              <a:solidFill>
                <a:srgbClr val="1A1A1C"/>
              </a:solidFill>
              <a:effectLst/>
              <a:latin typeface="游ゴシック"/>
              <a:ea typeface="游ゴシック"/>
            </a:endParaRPr>
          </a:p>
          <a:p>
            <a:pPr marL="542925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AU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Retrieval-Augmented Generation (RAG) 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を利用し、</a:t>
            </a:r>
            <a:r>
              <a:rPr lang="en-US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 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法令データ</a:t>
            </a:r>
            <a:r>
              <a:rPr lang="en-AU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/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法令</a:t>
            </a:r>
            <a:r>
              <a:rPr lang="en-US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API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を</a:t>
            </a:r>
            <a:r>
              <a:rPr lang="en-AU" altLang="ja-JP" sz="1400" i="0" dirty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LLM</a:t>
            </a:r>
            <a:r>
              <a:rPr lang="ja-JP" altLang="en-US" sz="1400" i="0">
                <a:solidFill>
                  <a:srgbClr val="1A1A1C"/>
                </a:solidFill>
                <a:effectLst/>
                <a:latin typeface="游ゴシック"/>
                <a:ea typeface="游ゴシック"/>
              </a:rPr>
              <a:t>の正確な法令の参照に活用 。</a:t>
            </a:r>
            <a:endParaRPr lang="en-US" altLang="ja-JP" sz="1400" i="0" dirty="0">
              <a:solidFill>
                <a:srgbClr val="1A1A1C"/>
              </a:solidFill>
              <a:effectLst/>
              <a:latin typeface="游ゴシック"/>
              <a:ea typeface="游ゴシック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altLang="ja-JP" sz="1400" i="0" dirty="0">
              <a:solidFill>
                <a:srgbClr val="1A1A1C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457200" lvl="1" indent="0" algn="l">
              <a:buNone/>
            </a:pPr>
            <a:endParaRPr lang="ja-JP" altLang="en-US" sz="1400" i="0">
              <a:solidFill>
                <a:srgbClr val="1A1A1C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スライド番号プレースホルダー 15">
            <a:extLst>
              <a:ext uri="{FF2B5EF4-FFF2-40B4-BE49-F238E27FC236}">
                <a16:creationId xmlns:a16="http://schemas.microsoft.com/office/drawing/2014/main" id="{587AC825-65C8-2AB5-213F-45AB0ABD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4CB4C-3E9A-44E6-B2F0-D1DF20F35EC2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5" name="コンテンツ プレースホルダー 3">
            <a:extLst>
              <a:ext uri="{FF2B5EF4-FFF2-40B4-BE49-F238E27FC236}">
                <a16:creationId xmlns:a16="http://schemas.microsoft.com/office/drawing/2014/main" id="{F0FD8107-0616-EE79-297A-AAC73CCA958A}"/>
              </a:ext>
            </a:extLst>
          </p:cNvPr>
          <p:cNvSpPr txBox="1">
            <a:spLocks/>
          </p:cNvSpPr>
          <p:nvPr/>
        </p:nvSpPr>
        <p:spPr>
          <a:xfrm>
            <a:off x="5850294" y="1186656"/>
            <a:ext cx="5710335" cy="42874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ja-JP">
                <a:latin typeface="游ゴシック" panose="020B0400000000000000" pitchFamily="50" charset="-128"/>
                <a:ea typeface="游ゴシック" panose="020B0400000000000000" pitchFamily="50" charset="-128"/>
              </a:rPr>
              <a:t>※※</a:t>
            </a:r>
            <a:r>
              <a: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rPr>
              <a:t>こちらにスクリーンショットを１枚貼り付けてください</a:t>
            </a:r>
            <a:r>
              <a:rPr lang="en-US" altLang="ja-JP">
                <a:latin typeface="游ゴシック" panose="020B0400000000000000" pitchFamily="50" charset="-128"/>
                <a:ea typeface="游ゴシック" panose="020B0400000000000000" pitchFamily="50" charset="-128"/>
              </a:rPr>
              <a:t>※※</a:t>
            </a: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Font typeface="Arial"/>
              <a:buNone/>
            </a:pPr>
            <a:endParaRPr lang="ja-JP" altLang="en-US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A5CDDE7-576B-4B4D-3CD0-B2561E892E7C}"/>
              </a:ext>
            </a:extLst>
          </p:cNvPr>
          <p:cNvSpPr txBox="1"/>
          <p:nvPr/>
        </p:nvSpPr>
        <p:spPr>
          <a:xfrm>
            <a:off x="7009233" y="878879"/>
            <a:ext cx="33477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ja-JP" altLang="en-US" b="1" i="0">
                <a:solidFill>
                  <a:srgbClr val="1A1A1C"/>
                </a:solidFill>
                <a:effectLst/>
                <a:latin typeface="Noto Sans JP" panose="020B0200000000000000"/>
              </a:rPr>
              <a:t>作品の画面イメージ</a:t>
            </a:r>
          </a:p>
        </p:txBody>
      </p:sp>
    </p:spTree>
    <p:extLst>
      <p:ext uri="{BB962C8B-B14F-4D97-AF65-F5344CB8AC3E}">
        <p14:creationId xmlns:p14="http://schemas.microsoft.com/office/powerpoint/2010/main" val="5333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7a5a23-3b0c-4252-b767-9056ba4584e3">
      <Terms xmlns="http://schemas.microsoft.com/office/infopath/2007/PartnerControls"/>
    </lcf76f155ced4ddcb4097134ff3c332f>
    <TaxCatchAll xmlns="b579cac8-893f-434a-a9fb-762ea7ef613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0B7667276082546845EE48FA3034D38" ma:contentTypeVersion="15" ma:contentTypeDescription="新しいドキュメントを作成します。" ma:contentTypeScope="" ma:versionID="88d4b2f8b94d6e918a6309353f800a03">
  <xsd:schema xmlns:xsd="http://www.w3.org/2001/XMLSchema" xmlns:xs="http://www.w3.org/2001/XMLSchema" xmlns:p="http://schemas.microsoft.com/office/2006/metadata/properties" xmlns:ns2="467a5a23-3b0c-4252-b767-9056ba4584e3" xmlns:ns3="b579cac8-893f-434a-a9fb-762ea7ef6130" targetNamespace="http://schemas.microsoft.com/office/2006/metadata/properties" ma:root="true" ma:fieldsID="f62212ebdab41a5b3c8679463d3954d8" ns2:_="" ns3:_="">
    <xsd:import namespace="467a5a23-3b0c-4252-b767-9056ba4584e3"/>
    <xsd:import namespace="b579cac8-893f-434a-a9fb-762ea7ef61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7a5a23-3b0c-4252-b767-9056ba4584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画像タグ" ma:readOnly="false" ma:fieldId="{5cf76f15-5ced-4ddc-b409-7134ff3c332f}" ma:taxonomyMulti="true" ma:sspId="1e1c6816-2a4f-4461-93c7-8dd281d6228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79cac8-893f-434a-a9fb-762ea7ef613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b5620fbc-b38a-4150-8204-61ccc254707a}" ma:internalName="TaxCatchAll" ma:showField="CatchAllData" ma:web="b579cac8-893f-434a-a9fb-762ea7ef61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869AC1-A472-488C-82C9-D7ABE9FBEDDD}">
  <ds:schemaRefs>
    <ds:schemaRef ds:uri="http://schemas.microsoft.com/office/2006/metadata/properties"/>
    <ds:schemaRef ds:uri="http://schemas.microsoft.com/office/infopath/2007/PartnerControls"/>
    <ds:schemaRef ds:uri="467a5a23-3b0c-4252-b767-9056ba4584e3"/>
    <ds:schemaRef ds:uri="b579cac8-893f-434a-a9fb-762ea7ef6130"/>
  </ds:schemaRefs>
</ds:datastoreItem>
</file>

<file path=customXml/itemProps2.xml><?xml version="1.0" encoding="utf-8"?>
<ds:datastoreItem xmlns:ds="http://schemas.openxmlformats.org/officeDocument/2006/customXml" ds:itemID="{65E453EC-09A8-442A-B2C0-3D3DB8142F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CB503C-A15D-44C9-B312-4481D4155F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7a5a23-3b0c-4252-b767-9056ba4584e3"/>
    <ds:schemaRef ds:uri="b579cac8-893f-434a-a9fb-762ea7ef61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Macintosh PowerPoint</Application>
  <PresentationFormat>Widescreen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Noto Sans JP</vt:lpstr>
      <vt:lpstr>游ゴシック</vt:lpstr>
      <vt:lpstr>Arial</vt:lpstr>
      <vt:lpstr>Office テーマ</vt:lpstr>
      <vt:lpstr>概要一枚資料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revision>1</cp:revision>
  <dcterms:created xsi:type="dcterms:W3CDTF">2025-02-05T02:18:09Z</dcterms:created>
  <dcterms:modified xsi:type="dcterms:W3CDTF">2025-02-25T20:54:00Z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0x01010010B7667276082546845EE48FA3034D38</vt:lpwstr>
  </property>
</Properties>
</file>