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6E56AC-3D51-EAA0-664C-4FB3224404A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2744C9-6891-05D4-70A9-6EDEBD4DE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8150B0-7092-5542-A138-18C0E74A1F6C}"/>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9FEFF151-B3F4-3267-7FB0-8E66B3EDB1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A1788A-88A6-98F7-EA4B-B1CEA409D246}"/>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164117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99C1F-4612-0687-B69A-608A00F37E2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805F6A8-15E3-9189-E455-B5DD662C7A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80B026-49E0-4852-BBA5-ABDC14B142CA}"/>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E6CF78F2-1B10-A10E-3782-5DE979037F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9C985C-439C-9239-A8B1-5738AA2571F1}"/>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324965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97F7AFF-D975-ACC1-24F9-04F656182AF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178B33-35AE-8AC1-D673-8B66FB6049B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B389AF-CCB8-3B02-65E6-4B23E35CAA05}"/>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25E432D2-5C51-A31F-90E1-20BA65D6C8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0DEF1B-B8F5-D154-BC66-899006D0CB41}"/>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145639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B4E89-0DD4-32F9-F5F5-71AB4F1102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8CDD0B-B28A-06A1-1BC6-91EFBB286E0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58272B-28F4-D8D3-19A5-7E72B5599B65}"/>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F6A0BE44-850E-E640-0DC5-D187E3457A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30C538-76FF-FDD2-B9EC-7E8252EC2B83}"/>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141374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EC314-4043-1293-8226-6D697BAE5C6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91799D-5582-78C7-BBC4-1A489FFFE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7F34A3-67F7-AC88-4D5A-C78B9730B9EE}"/>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65F8AB6F-803B-12A4-C8F4-C668AB32B8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53F504-7036-4558-013D-9017EBE68334}"/>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337641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93B15A-1D28-155E-6058-C70215CC490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FD56B2-CA88-2FC5-2526-6D197F6A9D7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44836D-FEE9-2288-8C2D-CEF8875BAF2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C2A01B5-EBD1-38A6-F825-C839909332BF}"/>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6" name="フッター プレースホルダー 5">
            <a:extLst>
              <a:ext uri="{FF2B5EF4-FFF2-40B4-BE49-F238E27FC236}">
                <a16:creationId xmlns:a16="http://schemas.microsoft.com/office/drawing/2014/main" id="{23E06290-9796-2D71-84BF-FF2D3C4CD3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4D4613-7C38-A8D9-EA91-ED3AD3B9BF61}"/>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261865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6CA16-1CC2-5465-DA2F-9CB459BC3F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DF30DD-0C35-3BA4-1E76-BB4D26AAC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73CC302-B8B6-969F-A9BF-5361718FBB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A7C68C-8E56-41EF-452F-B81C5D65D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3FFA947-D8C3-E954-2B0E-8C3F1FD78F6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A28FE1-8400-4450-63FC-4FB3D3C97E04}"/>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8" name="フッター プレースホルダー 7">
            <a:extLst>
              <a:ext uri="{FF2B5EF4-FFF2-40B4-BE49-F238E27FC236}">
                <a16:creationId xmlns:a16="http://schemas.microsoft.com/office/drawing/2014/main" id="{F0B62BAF-C75D-1498-4BC6-9FFB11AA7A5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E3892F0-9081-19A2-4AED-7C9AA72352CA}"/>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224433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2AB5F-B041-6ED7-3277-0DEF6ACED82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9062BDA-8B0E-359F-B03B-6C3C8A37F3FB}"/>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4" name="フッター プレースホルダー 3">
            <a:extLst>
              <a:ext uri="{FF2B5EF4-FFF2-40B4-BE49-F238E27FC236}">
                <a16:creationId xmlns:a16="http://schemas.microsoft.com/office/drawing/2014/main" id="{F92B7F45-9DC4-802C-7585-D8A1A74B7E8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9D7DF3D-D066-FAD4-FA67-A65390E16168}"/>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262811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F4E152-721C-9B4C-A57A-3EEE6EB6309B}"/>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3" name="フッター プレースホルダー 2">
            <a:extLst>
              <a:ext uri="{FF2B5EF4-FFF2-40B4-BE49-F238E27FC236}">
                <a16:creationId xmlns:a16="http://schemas.microsoft.com/office/drawing/2014/main" id="{9C00B54E-83D9-F02F-1401-BBF328FDE15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C8CBB04-5045-D22F-96DD-C51AB9EC4F88}"/>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380337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E905A-7CC4-4358-E2EF-CAEC7B8341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815D4B-6A9E-A187-57E8-58FC6758C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B0B3492-4043-F55C-101C-87B5CFE18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5ABCA9-E833-8682-EC97-8C852F2DFB07}"/>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6" name="フッター プレースホルダー 5">
            <a:extLst>
              <a:ext uri="{FF2B5EF4-FFF2-40B4-BE49-F238E27FC236}">
                <a16:creationId xmlns:a16="http://schemas.microsoft.com/office/drawing/2014/main" id="{F95AE1C0-09D4-079F-BFE2-B81945D4B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AB0E90-2E56-292E-B797-2F2F1A5E4B2A}"/>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270433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629EA-86F2-359D-DF5B-53CF8D54F4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E74C86-9A63-C4BB-A9EB-E5F7F1FE5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3AF2D6-4179-1FCF-075F-EA19A9431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43F39A-2666-0491-5F85-836A523EA7D4}"/>
              </a:ext>
            </a:extLst>
          </p:cNvPr>
          <p:cNvSpPr>
            <a:spLocks noGrp="1"/>
          </p:cNvSpPr>
          <p:nvPr>
            <p:ph type="dt" sz="half" idx="10"/>
          </p:nvPr>
        </p:nvSpPr>
        <p:spPr/>
        <p:txBody>
          <a:bodyPr/>
          <a:lstStyle/>
          <a:p>
            <a:fld id="{ACF4A5FB-3432-4BE0-A0BA-6C053C088C3D}" type="datetimeFigureOut">
              <a:rPr kumimoji="1" lang="ja-JP" altLang="en-US" smtClean="0"/>
              <a:t>2024/4/9</a:t>
            </a:fld>
            <a:endParaRPr kumimoji="1" lang="ja-JP" altLang="en-US"/>
          </a:p>
        </p:txBody>
      </p:sp>
      <p:sp>
        <p:nvSpPr>
          <p:cNvPr id="6" name="フッター プレースホルダー 5">
            <a:extLst>
              <a:ext uri="{FF2B5EF4-FFF2-40B4-BE49-F238E27FC236}">
                <a16:creationId xmlns:a16="http://schemas.microsoft.com/office/drawing/2014/main" id="{A8B9EDB5-C18C-6588-8707-4A24537936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DD15D9-0F95-7AF4-7B25-D7EA95CBD356}"/>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46561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350689E-6169-FD5B-D2AA-9DA6D90E7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A66E17-E047-E5D4-D98B-7B01A332D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95B3C9-DC4F-AAD5-74DA-73F25B1B93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4A5FB-3432-4BE0-A0BA-6C053C088C3D}"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439F34F7-8632-FF14-6E87-555099E2D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EDF36A3-8594-0A82-DED6-7FA0CF6B3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230766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CEB9D6-7125-D8EB-2A43-1535BADB4BA7}"/>
              </a:ext>
            </a:extLst>
          </p:cNvPr>
          <p:cNvSpPr>
            <a:spLocks noGrp="1"/>
          </p:cNvSpPr>
          <p:nvPr>
            <p:ph type="ctrTitle"/>
          </p:nvPr>
        </p:nvSpPr>
        <p:spPr/>
        <p:txBody>
          <a:bodyPr/>
          <a:lstStyle/>
          <a:p>
            <a:r>
              <a:rPr kumimoji="1" lang="en-US" altLang="ja-JP" dirty="0"/>
              <a:t>AWS SAP</a:t>
            </a:r>
            <a:endParaRPr kumimoji="1" lang="ja-JP" altLang="en-US" dirty="0"/>
          </a:p>
        </p:txBody>
      </p:sp>
      <p:sp>
        <p:nvSpPr>
          <p:cNvPr id="3" name="字幕 2">
            <a:extLst>
              <a:ext uri="{FF2B5EF4-FFF2-40B4-BE49-F238E27FC236}">
                <a16:creationId xmlns:a16="http://schemas.microsoft.com/office/drawing/2014/main" id="{BEDECB09-4AB5-A148-7DD6-927DDC5D92A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58727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2E424-8930-4B70-960E-2E69BF8AC37C}"/>
              </a:ext>
            </a:extLst>
          </p:cNvPr>
          <p:cNvSpPr>
            <a:spLocks noGrp="1"/>
          </p:cNvSpPr>
          <p:nvPr>
            <p:ph type="title"/>
          </p:nvPr>
        </p:nvSpPr>
        <p:spPr>
          <a:xfrm>
            <a:off x="101600" y="80962"/>
            <a:ext cx="10515600" cy="600075"/>
          </a:xfrm>
        </p:spPr>
        <p:txBody>
          <a:bodyPr>
            <a:normAutofit fontScale="90000"/>
          </a:bodyPr>
          <a:lstStyle/>
          <a:p>
            <a:r>
              <a:rPr kumimoji="1" lang="en-US" altLang="ja-JP" dirty="0"/>
              <a:t>Amazon Kinesis Data Streams</a:t>
            </a:r>
            <a:endParaRPr kumimoji="1" lang="ja-JP" altLang="en-US" dirty="0"/>
          </a:p>
        </p:txBody>
      </p:sp>
      <p:pic>
        <p:nvPicPr>
          <p:cNvPr id="1026" name="Picture 2">
            <a:extLst>
              <a:ext uri="{FF2B5EF4-FFF2-40B4-BE49-F238E27FC236}">
                <a16:creationId xmlns:a16="http://schemas.microsoft.com/office/drawing/2014/main" id="{6B3473A3-00A4-ABC2-CAC0-C2A173BD3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2808155"/>
            <a:ext cx="7675080" cy="3557719"/>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096B196-033B-744D-3AAD-27D3BC08CC4D}"/>
              </a:ext>
            </a:extLst>
          </p:cNvPr>
          <p:cNvSpPr txBox="1"/>
          <p:nvPr/>
        </p:nvSpPr>
        <p:spPr>
          <a:xfrm>
            <a:off x="215899" y="681037"/>
            <a:ext cx="11679767" cy="2031325"/>
          </a:xfrm>
          <a:prstGeom prst="rect">
            <a:avLst/>
          </a:prstGeom>
          <a:noFill/>
        </p:spPr>
        <p:txBody>
          <a:bodyPr wrap="square">
            <a:spAutoFit/>
          </a:bodyPr>
          <a:lstStyle/>
          <a:p>
            <a:pPr algn="l">
              <a:buFont typeface="Arial" panose="020B0604020202020204" pitchFamily="34" charset="0"/>
              <a:buChar char="•"/>
            </a:pPr>
            <a:r>
              <a:rPr lang="ja-JP" altLang="en-US" b="0" i="0" dirty="0">
                <a:effectLst/>
                <a:highlight>
                  <a:srgbClr val="FFFFFF"/>
                </a:highlight>
                <a:latin typeface="YakuHanJPs"/>
              </a:rPr>
              <a:t>プロデューサ</a:t>
            </a:r>
            <a:br>
              <a:rPr lang="ja-JP" altLang="en-US" b="0" i="0" dirty="0">
                <a:effectLst/>
                <a:highlight>
                  <a:srgbClr val="FFFFFF"/>
                </a:highlight>
                <a:latin typeface="YakuHanJPs"/>
              </a:rPr>
            </a:br>
            <a:r>
              <a:rPr lang="en-US" altLang="ja-JP" b="0" i="0" dirty="0">
                <a:effectLst/>
                <a:highlight>
                  <a:srgbClr val="FFFFFF"/>
                </a:highlight>
                <a:latin typeface="YakuHanJPs"/>
              </a:rPr>
              <a:t>Amazon Kinesis Data Streams</a:t>
            </a:r>
            <a:r>
              <a:rPr lang="ja-JP" altLang="en-US" b="0" i="0" dirty="0">
                <a:effectLst/>
                <a:highlight>
                  <a:srgbClr val="FFFFFF"/>
                </a:highlight>
                <a:latin typeface="YakuHanJPs"/>
              </a:rPr>
              <a:t>にデータを送信するもの。 センサや</a:t>
            </a:r>
            <a:r>
              <a:rPr lang="en-US" altLang="ja-JP" b="0" i="0" dirty="0">
                <a:effectLst/>
                <a:highlight>
                  <a:srgbClr val="FFFFFF"/>
                </a:highlight>
                <a:latin typeface="YakuHanJPs"/>
              </a:rPr>
              <a:t>PC,</a:t>
            </a:r>
            <a:r>
              <a:rPr lang="ja-JP" altLang="en-US" b="0" i="0" dirty="0">
                <a:effectLst/>
                <a:highlight>
                  <a:srgbClr val="FFFFFF"/>
                </a:highlight>
                <a:latin typeface="YakuHanJPs"/>
              </a:rPr>
              <a:t>スマホ等が該当すします。</a:t>
            </a:r>
          </a:p>
          <a:p>
            <a:pPr algn="l">
              <a:buFont typeface="Arial" panose="020B0604020202020204" pitchFamily="34" charset="0"/>
              <a:buChar char="•"/>
            </a:pPr>
            <a:r>
              <a:rPr lang="en-US" altLang="ja-JP" b="0" i="0" dirty="0">
                <a:effectLst/>
                <a:highlight>
                  <a:srgbClr val="FFFFFF"/>
                </a:highlight>
                <a:latin typeface="YakuHanJPs"/>
              </a:rPr>
              <a:t>Amazon Kinesis Data Streams</a:t>
            </a:r>
            <a:br>
              <a:rPr lang="en-US" altLang="ja-JP" b="0" i="0" dirty="0">
                <a:effectLst/>
                <a:highlight>
                  <a:srgbClr val="FFFFFF"/>
                </a:highlight>
                <a:latin typeface="YakuHanJPs"/>
              </a:rPr>
            </a:br>
            <a:r>
              <a:rPr lang="ja-JP" altLang="en-US" b="0" i="0" dirty="0">
                <a:effectLst/>
                <a:highlight>
                  <a:srgbClr val="FFFFFF"/>
                </a:highlight>
                <a:latin typeface="YakuHanJPs"/>
              </a:rPr>
              <a:t>プロデューサからデータを受け取って管理し、コンシューマへ受け渡すもの。 シャードと呼ばれるもので構成されます。</a:t>
            </a:r>
          </a:p>
          <a:p>
            <a:pPr algn="l">
              <a:buFont typeface="Arial" panose="020B0604020202020204" pitchFamily="34" charset="0"/>
              <a:buChar char="•"/>
            </a:pPr>
            <a:r>
              <a:rPr lang="ja-JP" altLang="en-US" b="0" i="0" dirty="0">
                <a:effectLst/>
                <a:highlight>
                  <a:srgbClr val="FFFFFF"/>
                </a:highlight>
                <a:latin typeface="YakuHanJPs"/>
              </a:rPr>
              <a:t>コンシューマ</a:t>
            </a:r>
            <a:br>
              <a:rPr lang="ja-JP" altLang="en-US" b="0" i="0" dirty="0">
                <a:effectLst/>
                <a:highlight>
                  <a:srgbClr val="FFFFFF"/>
                </a:highlight>
                <a:latin typeface="YakuHanJPs"/>
              </a:rPr>
            </a:br>
            <a:r>
              <a:rPr lang="en-US" altLang="ja-JP" b="0" i="0" dirty="0">
                <a:effectLst/>
                <a:highlight>
                  <a:srgbClr val="FFFFFF"/>
                </a:highlight>
                <a:latin typeface="YakuHanJPs"/>
              </a:rPr>
              <a:t>Amazon Kinesis Data Streams</a:t>
            </a:r>
            <a:r>
              <a:rPr lang="ja-JP" altLang="en-US" b="0" i="0" dirty="0">
                <a:effectLst/>
                <a:highlight>
                  <a:srgbClr val="FFFFFF"/>
                </a:highlight>
                <a:latin typeface="YakuHanJPs"/>
              </a:rPr>
              <a:t>へデータを受け取るリクエストを送信してデータを取得し、処理を行う。</a:t>
            </a:r>
          </a:p>
        </p:txBody>
      </p:sp>
      <p:sp>
        <p:nvSpPr>
          <p:cNvPr id="7" name="テキスト ボックス 6">
            <a:extLst>
              <a:ext uri="{FF2B5EF4-FFF2-40B4-BE49-F238E27FC236}">
                <a16:creationId xmlns:a16="http://schemas.microsoft.com/office/drawing/2014/main" id="{EFE0E9A0-2843-970E-C242-775F81954CF2}"/>
              </a:ext>
            </a:extLst>
          </p:cNvPr>
          <p:cNvSpPr txBox="1"/>
          <p:nvPr/>
        </p:nvSpPr>
        <p:spPr>
          <a:xfrm>
            <a:off x="7899399" y="2806720"/>
            <a:ext cx="3814233" cy="3970318"/>
          </a:xfrm>
          <a:prstGeom prst="rect">
            <a:avLst/>
          </a:prstGeom>
          <a:noFill/>
        </p:spPr>
        <p:txBody>
          <a:bodyPr wrap="square">
            <a:spAutoFit/>
          </a:bodyPr>
          <a:lstStyle/>
          <a:p>
            <a:r>
              <a:rPr lang="en-US" altLang="ja-JP" b="0" i="0" dirty="0">
                <a:effectLst/>
                <a:highlight>
                  <a:srgbClr val="FFFFFF"/>
                </a:highlight>
                <a:latin typeface="YakuHanJPs"/>
              </a:rPr>
              <a:t>Amazon Kinesis Data Streams</a:t>
            </a:r>
            <a:r>
              <a:rPr lang="ja-JP" altLang="en-US" b="0" i="0" dirty="0">
                <a:effectLst/>
                <a:highlight>
                  <a:srgbClr val="FFFFFF"/>
                </a:highlight>
                <a:latin typeface="YakuHanJPs"/>
              </a:rPr>
              <a:t>では一度取り出したデータも削除せずに保持し続けます。保持する期間は設定で変えられますがデフォルト</a:t>
            </a:r>
            <a:r>
              <a:rPr lang="en-US" altLang="ja-JP" b="0" i="0" dirty="0">
                <a:effectLst/>
                <a:highlight>
                  <a:srgbClr val="FFFFFF"/>
                </a:highlight>
                <a:latin typeface="YakuHanJPs"/>
              </a:rPr>
              <a:t>24</a:t>
            </a:r>
            <a:r>
              <a:rPr lang="ja-JP" altLang="en-US" b="0" i="0" dirty="0">
                <a:effectLst/>
                <a:highlight>
                  <a:srgbClr val="FFFFFF"/>
                </a:highlight>
                <a:latin typeface="YakuHanJPs"/>
              </a:rPr>
              <a:t>時間、最大</a:t>
            </a:r>
            <a:r>
              <a:rPr lang="en-US" altLang="ja-JP" b="0" i="0" dirty="0">
                <a:effectLst/>
                <a:highlight>
                  <a:srgbClr val="FFFFFF"/>
                </a:highlight>
                <a:latin typeface="YakuHanJPs"/>
              </a:rPr>
              <a:t>7</a:t>
            </a:r>
            <a:r>
              <a:rPr lang="ja-JP" altLang="en-US" b="0" i="0" dirty="0">
                <a:effectLst/>
                <a:highlight>
                  <a:srgbClr val="FFFFFF"/>
                </a:highlight>
                <a:latin typeface="YakuHanJPs"/>
              </a:rPr>
              <a:t>日です。コンシューマがデータを取得する際に取得する範囲を指定して最新のデータを取得します。データを一時的に保管するキャッシュのような働きをしていることになります。 つまり、複数のアプリケーションで同じデータを参照したり時間がたってから再度同じデータを参照するということが可能</a:t>
            </a:r>
            <a:endParaRPr lang="ja-JP" altLang="en-US" dirty="0"/>
          </a:p>
        </p:txBody>
      </p:sp>
    </p:spTree>
    <p:extLst>
      <p:ext uri="{BB962C8B-B14F-4D97-AF65-F5344CB8AC3E}">
        <p14:creationId xmlns:p14="http://schemas.microsoft.com/office/powerpoint/2010/main" val="82496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2E424-8930-4B70-960E-2E69BF8AC37C}"/>
              </a:ext>
            </a:extLst>
          </p:cNvPr>
          <p:cNvSpPr>
            <a:spLocks noGrp="1"/>
          </p:cNvSpPr>
          <p:nvPr>
            <p:ph type="title"/>
          </p:nvPr>
        </p:nvSpPr>
        <p:spPr>
          <a:xfrm>
            <a:off x="237066" y="614362"/>
            <a:ext cx="10515600" cy="600075"/>
          </a:xfrm>
        </p:spPr>
        <p:txBody>
          <a:bodyPr>
            <a:normAutofit fontScale="90000"/>
          </a:bodyPr>
          <a:lstStyle/>
          <a:p>
            <a:r>
              <a:rPr lang="en-US" altLang="ja-JP" b="0" i="0" dirty="0">
                <a:solidFill>
                  <a:srgbClr val="111111"/>
                </a:solidFill>
                <a:effectLst/>
                <a:highlight>
                  <a:srgbClr val="FFFFFF"/>
                </a:highlight>
                <a:latin typeface="Noto Sans JP"/>
              </a:rPr>
              <a:t>AWS Patch Manager</a:t>
            </a:r>
            <a:r>
              <a:rPr lang="ja-JP" altLang="en-US" b="0" i="0" dirty="0">
                <a:solidFill>
                  <a:srgbClr val="111111"/>
                </a:solidFill>
                <a:effectLst/>
                <a:highlight>
                  <a:srgbClr val="FFFFFF"/>
                </a:highlight>
                <a:latin typeface="Noto Sans JP"/>
              </a:rPr>
              <a:t>を利用した</a:t>
            </a:r>
            <a:r>
              <a:rPr lang="en-US" altLang="ja-JP" b="0" i="0" dirty="0">
                <a:solidFill>
                  <a:srgbClr val="111111"/>
                </a:solidFill>
                <a:effectLst/>
                <a:highlight>
                  <a:srgbClr val="FFFFFF"/>
                </a:highlight>
                <a:latin typeface="Noto Sans JP"/>
              </a:rPr>
              <a:t>OS</a:t>
            </a:r>
            <a:r>
              <a:rPr lang="ja-JP" altLang="en-US" b="0" i="0" dirty="0">
                <a:solidFill>
                  <a:srgbClr val="111111"/>
                </a:solidFill>
                <a:effectLst/>
                <a:highlight>
                  <a:srgbClr val="FFFFFF"/>
                </a:highlight>
                <a:latin typeface="Noto Sans JP"/>
              </a:rPr>
              <a:t>パッチ自動適用の全体像</a:t>
            </a:r>
            <a:endParaRPr kumimoji="1" lang="ja-JP" altLang="en-US" dirty="0"/>
          </a:p>
        </p:txBody>
      </p:sp>
      <p:pic>
        <p:nvPicPr>
          <p:cNvPr id="3" name="Picture 2">
            <a:extLst>
              <a:ext uri="{FF2B5EF4-FFF2-40B4-BE49-F238E27FC236}">
                <a16:creationId xmlns:a16="http://schemas.microsoft.com/office/drawing/2014/main" id="{8490A2B1-B0ED-CDA0-2115-A73AFBCA0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32" y="2338630"/>
            <a:ext cx="8644467" cy="3804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60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2E424-8930-4B70-960E-2E69BF8AC37C}"/>
              </a:ext>
            </a:extLst>
          </p:cNvPr>
          <p:cNvSpPr>
            <a:spLocks noGrp="1"/>
          </p:cNvSpPr>
          <p:nvPr>
            <p:ph type="title"/>
          </p:nvPr>
        </p:nvSpPr>
        <p:spPr>
          <a:xfrm>
            <a:off x="237066" y="614362"/>
            <a:ext cx="10515600" cy="600075"/>
          </a:xfrm>
        </p:spPr>
        <p:txBody>
          <a:bodyPr>
            <a:normAutofit fontScale="90000"/>
          </a:bodyPr>
          <a:lstStyle/>
          <a:p>
            <a:pPr algn="l" latinLnBrk="1"/>
            <a:r>
              <a:rPr lang="en-US" altLang="ja-JP" b="1" i="0" dirty="0">
                <a:effectLst/>
                <a:highlight>
                  <a:srgbClr val="FFFFFF"/>
                </a:highlight>
                <a:latin typeface="YakuHanJPs"/>
              </a:rPr>
              <a:t>AWS Database Migration Service (DMS) </a:t>
            </a:r>
            <a:r>
              <a:rPr lang="ja-JP" altLang="en-US" b="1" i="0" dirty="0">
                <a:effectLst/>
                <a:highlight>
                  <a:srgbClr val="FFFFFF"/>
                </a:highlight>
                <a:latin typeface="YakuHanJPs"/>
              </a:rPr>
              <a:t>を使ってみる</a:t>
            </a:r>
          </a:p>
        </p:txBody>
      </p:sp>
      <p:pic>
        <p:nvPicPr>
          <p:cNvPr id="2050" name="Picture 2">
            <a:extLst>
              <a:ext uri="{FF2B5EF4-FFF2-40B4-BE49-F238E27FC236}">
                <a16:creationId xmlns:a16="http://schemas.microsoft.com/office/drawing/2014/main" id="{04DAEA4E-7214-1DF2-89B5-00DDF307E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674" y="1684867"/>
            <a:ext cx="5593326"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159B361D-6A1B-0DF8-C671-892D44D4A6E1}"/>
              </a:ext>
            </a:extLst>
          </p:cNvPr>
          <p:cNvSpPr txBox="1"/>
          <p:nvPr/>
        </p:nvSpPr>
        <p:spPr>
          <a:xfrm>
            <a:off x="6096000" y="1815806"/>
            <a:ext cx="6096000" cy="2862322"/>
          </a:xfrm>
          <a:prstGeom prst="rect">
            <a:avLst/>
          </a:prstGeom>
          <a:noFill/>
        </p:spPr>
        <p:txBody>
          <a:bodyPr wrap="square">
            <a:spAutoFit/>
          </a:bodyPr>
          <a:lstStyle/>
          <a:p>
            <a:pPr algn="l">
              <a:buFont typeface="Arial" panose="020B0604020202020204" pitchFamily="34" charset="0"/>
              <a:buChar char="•"/>
            </a:pPr>
            <a:r>
              <a:rPr lang="en-US" altLang="ja-JP" b="0" i="0" dirty="0">
                <a:effectLst/>
                <a:highlight>
                  <a:srgbClr val="FFFFFF"/>
                </a:highlight>
                <a:latin typeface="YakuHanJPs"/>
              </a:rPr>
              <a:t>EC2</a:t>
            </a:r>
            <a:r>
              <a:rPr lang="ja-JP" altLang="en-US" b="0" i="0" dirty="0">
                <a:effectLst/>
                <a:highlight>
                  <a:srgbClr val="FFFFFF"/>
                </a:highlight>
                <a:latin typeface="YakuHanJPs"/>
              </a:rPr>
              <a:t>インスタンスに</a:t>
            </a:r>
            <a:r>
              <a:rPr lang="en-US" altLang="ja-JP" b="0" i="0" dirty="0">
                <a:effectLst/>
                <a:highlight>
                  <a:srgbClr val="FFFFFF"/>
                </a:highlight>
                <a:latin typeface="YakuHanJPs"/>
              </a:rPr>
              <a:t>WordPress</a:t>
            </a:r>
            <a:r>
              <a:rPr lang="ja-JP" altLang="en-US" b="0" i="0" dirty="0">
                <a:effectLst/>
                <a:highlight>
                  <a:srgbClr val="FFFFFF"/>
                </a:highlight>
                <a:latin typeface="YakuHanJPs"/>
              </a:rPr>
              <a:t>をインストール</a:t>
            </a:r>
            <a:r>
              <a:rPr lang="en-US" altLang="ja-JP" b="0" i="0" dirty="0">
                <a:effectLst/>
                <a:highlight>
                  <a:srgbClr val="FFFFFF"/>
                </a:highlight>
                <a:latin typeface="YakuHanJPs"/>
              </a:rPr>
              <a:t>(</a:t>
            </a:r>
            <a:r>
              <a:rPr lang="ja-JP" altLang="en-US" b="0" i="0" dirty="0">
                <a:effectLst/>
                <a:highlight>
                  <a:srgbClr val="FFFFFF"/>
                </a:highlight>
                <a:latin typeface="YakuHanJPs"/>
              </a:rPr>
              <a:t>移行元となる</a:t>
            </a:r>
            <a:r>
              <a:rPr lang="en-US" altLang="ja-JP" b="0" i="0" dirty="0">
                <a:effectLst/>
                <a:highlight>
                  <a:srgbClr val="FFFFFF"/>
                </a:highlight>
                <a:latin typeface="YakuHanJPs"/>
              </a:rPr>
              <a:t>MariaDB 5.5</a:t>
            </a:r>
            <a:r>
              <a:rPr lang="ja-JP" altLang="en-US" b="0" i="0" dirty="0">
                <a:effectLst/>
                <a:highlight>
                  <a:srgbClr val="FFFFFF"/>
                </a:highlight>
                <a:latin typeface="YakuHanJPs"/>
              </a:rPr>
              <a:t>を</a:t>
            </a:r>
            <a:r>
              <a:rPr lang="en-US" altLang="ja-JP" b="0" i="0" dirty="0">
                <a:effectLst/>
                <a:highlight>
                  <a:srgbClr val="FFFFFF"/>
                </a:highlight>
                <a:latin typeface="YakuHanJPs"/>
              </a:rPr>
              <a:t>EC2</a:t>
            </a:r>
            <a:r>
              <a:rPr lang="ja-JP" altLang="en-US" b="0" i="0" dirty="0">
                <a:effectLst/>
                <a:highlight>
                  <a:srgbClr val="FFFFFF"/>
                </a:highlight>
                <a:latin typeface="YakuHanJPs"/>
              </a:rPr>
              <a:t>インスタンス内にインストール</a:t>
            </a:r>
            <a:r>
              <a:rPr lang="en-US" altLang="ja-JP" b="0" i="0" dirty="0">
                <a:effectLst/>
                <a:highlight>
                  <a:srgbClr val="FFFFFF"/>
                </a:highlight>
                <a:latin typeface="YakuHanJPs"/>
              </a:rPr>
              <a:t>)</a:t>
            </a:r>
          </a:p>
          <a:p>
            <a:pPr algn="l">
              <a:buFont typeface="Arial" panose="020B0604020202020204" pitchFamily="34" charset="0"/>
              <a:buChar char="•"/>
            </a:pPr>
            <a:r>
              <a:rPr lang="ja-JP" altLang="en-US" b="0" i="0" dirty="0">
                <a:effectLst/>
                <a:highlight>
                  <a:srgbClr val="FFFFFF"/>
                </a:highlight>
                <a:latin typeface="YakuHanJPs"/>
              </a:rPr>
              <a:t>移行先の</a:t>
            </a:r>
            <a:r>
              <a:rPr lang="en-US" altLang="ja-JP" b="0" i="0" dirty="0">
                <a:effectLst/>
                <a:highlight>
                  <a:srgbClr val="FFFFFF"/>
                </a:highlight>
                <a:latin typeface="YakuHanJPs"/>
              </a:rPr>
              <a:t>RDS(MariaDB 10.4)</a:t>
            </a:r>
            <a:r>
              <a:rPr lang="ja-JP" altLang="en-US" b="0" i="0" dirty="0">
                <a:effectLst/>
                <a:highlight>
                  <a:srgbClr val="FFFFFF"/>
                </a:highlight>
                <a:latin typeface="YakuHanJPs"/>
              </a:rPr>
              <a:t>を作成</a:t>
            </a:r>
          </a:p>
          <a:p>
            <a:pPr algn="l">
              <a:buFont typeface="Arial" panose="020B0604020202020204" pitchFamily="34" charset="0"/>
              <a:buChar char="•"/>
            </a:pPr>
            <a:r>
              <a:rPr lang="en-US" altLang="ja-JP" b="0" i="0" dirty="0">
                <a:effectLst/>
                <a:highlight>
                  <a:srgbClr val="FFFFFF"/>
                </a:highlight>
                <a:latin typeface="YakuHanJPs"/>
              </a:rPr>
              <a:t>DMS</a:t>
            </a:r>
            <a:r>
              <a:rPr lang="ja-JP" altLang="en-US" b="0" i="0" dirty="0">
                <a:effectLst/>
                <a:highlight>
                  <a:srgbClr val="FFFFFF"/>
                </a:highlight>
                <a:latin typeface="YakuHanJPs"/>
              </a:rPr>
              <a:t>のレプリケーションインスタンス</a:t>
            </a:r>
            <a:r>
              <a:rPr lang="en-US" altLang="ja-JP" b="0" i="0" dirty="0">
                <a:effectLst/>
                <a:highlight>
                  <a:srgbClr val="FFFFFF"/>
                </a:highlight>
                <a:latin typeface="YakuHanJPs"/>
              </a:rPr>
              <a:t>(</a:t>
            </a:r>
            <a:r>
              <a:rPr lang="ja-JP" altLang="en-US" b="0" i="0" dirty="0">
                <a:effectLst/>
                <a:highlight>
                  <a:srgbClr val="FFFFFF"/>
                </a:highlight>
                <a:latin typeface="YakuHanJPs"/>
              </a:rPr>
              <a:t>データ移行を行うインスタンス</a:t>
            </a:r>
            <a:r>
              <a:rPr lang="en-US" altLang="ja-JP" b="0" i="0" dirty="0">
                <a:effectLst/>
                <a:highlight>
                  <a:srgbClr val="FFFFFF"/>
                </a:highlight>
                <a:latin typeface="YakuHanJPs"/>
              </a:rPr>
              <a:t>)</a:t>
            </a:r>
            <a:r>
              <a:rPr lang="ja-JP" altLang="en-US" b="0" i="0" dirty="0">
                <a:effectLst/>
                <a:highlight>
                  <a:srgbClr val="FFFFFF"/>
                </a:highlight>
                <a:latin typeface="YakuHanJPs"/>
              </a:rPr>
              <a:t>を作成</a:t>
            </a:r>
          </a:p>
          <a:p>
            <a:pPr algn="l">
              <a:buFont typeface="Arial" panose="020B0604020202020204" pitchFamily="34" charset="0"/>
              <a:buChar char="•"/>
            </a:pPr>
            <a:r>
              <a:rPr lang="en-US" altLang="ja-JP" b="0" i="0" dirty="0">
                <a:effectLst/>
                <a:highlight>
                  <a:srgbClr val="FFFFFF"/>
                </a:highlight>
                <a:latin typeface="YakuHanJPs"/>
              </a:rPr>
              <a:t>DMS</a:t>
            </a:r>
            <a:r>
              <a:rPr lang="ja-JP" altLang="en-US" b="0" i="0" dirty="0">
                <a:effectLst/>
                <a:highlight>
                  <a:srgbClr val="FFFFFF"/>
                </a:highlight>
                <a:latin typeface="YakuHanJPs"/>
              </a:rPr>
              <a:t>のソースエンドポイント</a:t>
            </a:r>
            <a:r>
              <a:rPr lang="en-US" altLang="ja-JP" b="0" i="0" dirty="0">
                <a:effectLst/>
                <a:highlight>
                  <a:srgbClr val="FFFFFF"/>
                </a:highlight>
                <a:latin typeface="YakuHanJPs"/>
              </a:rPr>
              <a:t>(</a:t>
            </a:r>
            <a:r>
              <a:rPr lang="ja-JP" altLang="en-US" b="0" i="0" dirty="0">
                <a:effectLst/>
                <a:highlight>
                  <a:srgbClr val="FFFFFF"/>
                </a:highlight>
                <a:latin typeface="YakuHanJPs"/>
              </a:rPr>
              <a:t>移行元への接続情報</a:t>
            </a:r>
            <a:r>
              <a:rPr lang="en-US" altLang="ja-JP" b="0" i="0" dirty="0">
                <a:effectLst/>
                <a:highlight>
                  <a:srgbClr val="FFFFFF"/>
                </a:highlight>
                <a:latin typeface="YakuHanJPs"/>
              </a:rPr>
              <a:t>)</a:t>
            </a:r>
            <a:r>
              <a:rPr lang="ja-JP" altLang="en-US" b="0" i="0" dirty="0">
                <a:effectLst/>
                <a:highlight>
                  <a:srgbClr val="FFFFFF"/>
                </a:highlight>
                <a:latin typeface="YakuHanJPs"/>
              </a:rPr>
              <a:t>、ターゲットエンドポイント</a:t>
            </a:r>
            <a:r>
              <a:rPr lang="en-US" altLang="ja-JP" b="0" i="0" dirty="0">
                <a:effectLst/>
                <a:highlight>
                  <a:srgbClr val="FFFFFF"/>
                </a:highlight>
                <a:latin typeface="YakuHanJPs"/>
              </a:rPr>
              <a:t>(</a:t>
            </a:r>
            <a:r>
              <a:rPr lang="ja-JP" altLang="en-US" b="0" i="0" dirty="0">
                <a:effectLst/>
                <a:highlight>
                  <a:srgbClr val="FFFFFF"/>
                </a:highlight>
                <a:latin typeface="YakuHanJPs"/>
              </a:rPr>
              <a:t>移行先への接続情報</a:t>
            </a:r>
            <a:r>
              <a:rPr lang="en-US" altLang="ja-JP" b="0" i="0" dirty="0">
                <a:effectLst/>
                <a:highlight>
                  <a:srgbClr val="FFFFFF"/>
                </a:highlight>
                <a:latin typeface="YakuHanJPs"/>
              </a:rPr>
              <a:t>)</a:t>
            </a:r>
            <a:r>
              <a:rPr lang="ja-JP" altLang="en-US" b="0" i="0" dirty="0">
                <a:effectLst/>
                <a:highlight>
                  <a:srgbClr val="FFFFFF"/>
                </a:highlight>
                <a:latin typeface="YakuHanJPs"/>
              </a:rPr>
              <a:t>を作成</a:t>
            </a:r>
          </a:p>
          <a:p>
            <a:pPr algn="l">
              <a:buFont typeface="Arial" panose="020B0604020202020204" pitchFamily="34" charset="0"/>
              <a:buChar char="•"/>
            </a:pPr>
            <a:r>
              <a:rPr lang="ja-JP" altLang="en-US" b="0" i="0" dirty="0">
                <a:effectLst/>
                <a:highlight>
                  <a:srgbClr val="FFFFFF"/>
                </a:highlight>
                <a:latin typeface="YakuHanJPs"/>
              </a:rPr>
              <a:t>データベース移行タスクを作成し、データ移行を開始</a:t>
            </a:r>
          </a:p>
          <a:p>
            <a:pPr algn="l">
              <a:buFont typeface="Arial" panose="020B0604020202020204" pitchFamily="34" charset="0"/>
              <a:buChar char="•"/>
            </a:pPr>
            <a:r>
              <a:rPr lang="ja-JP" altLang="en-US" b="0" i="0" dirty="0">
                <a:effectLst/>
                <a:highlight>
                  <a:srgbClr val="FFFFFF"/>
                </a:highlight>
                <a:latin typeface="YakuHanJPs"/>
              </a:rPr>
              <a:t>データ移行完了後、</a:t>
            </a:r>
            <a:r>
              <a:rPr lang="en-US" altLang="ja-JP" b="0" i="0" dirty="0">
                <a:effectLst/>
                <a:highlight>
                  <a:srgbClr val="FFFFFF"/>
                </a:highlight>
                <a:latin typeface="YakuHanJPs"/>
              </a:rPr>
              <a:t>WordPress</a:t>
            </a:r>
            <a:r>
              <a:rPr lang="ja-JP" altLang="en-US" b="0" i="0" dirty="0">
                <a:effectLst/>
                <a:highlight>
                  <a:srgbClr val="FFFFFF"/>
                </a:highlight>
                <a:latin typeface="YakuHanJPs"/>
              </a:rPr>
              <a:t>の</a:t>
            </a:r>
            <a:r>
              <a:rPr lang="en-US" altLang="ja-JP" b="0" i="0" dirty="0">
                <a:effectLst/>
                <a:highlight>
                  <a:srgbClr val="FFFFFF"/>
                </a:highlight>
                <a:latin typeface="YakuHanJPs"/>
              </a:rPr>
              <a:t>DB</a:t>
            </a:r>
            <a:r>
              <a:rPr lang="ja-JP" altLang="en-US" b="0" i="0" dirty="0">
                <a:effectLst/>
                <a:highlight>
                  <a:srgbClr val="FFFFFF"/>
                </a:highlight>
                <a:latin typeface="YakuHanJPs"/>
              </a:rPr>
              <a:t>接続設定を、</a:t>
            </a:r>
            <a:r>
              <a:rPr lang="en-US" altLang="ja-JP" b="0" i="0" dirty="0">
                <a:effectLst/>
                <a:highlight>
                  <a:srgbClr val="FFFFFF"/>
                </a:highlight>
                <a:latin typeface="YakuHanJPs"/>
              </a:rPr>
              <a:t>EC2</a:t>
            </a:r>
            <a:r>
              <a:rPr lang="ja-JP" altLang="en-US" b="0" i="0" dirty="0">
                <a:effectLst/>
                <a:highlight>
                  <a:srgbClr val="FFFFFF"/>
                </a:highlight>
                <a:latin typeface="YakuHanJPs"/>
              </a:rPr>
              <a:t>インスタンス内の</a:t>
            </a:r>
            <a:r>
              <a:rPr lang="en-US" altLang="ja-JP" b="0" i="0" dirty="0">
                <a:effectLst/>
                <a:highlight>
                  <a:srgbClr val="FFFFFF"/>
                </a:highlight>
                <a:latin typeface="YakuHanJPs"/>
              </a:rPr>
              <a:t>MariaDB</a:t>
            </a:r>
            <a:r>
              <a:rPr lang="ja-JP" altLang="en-US" b="0" i="0" dirty="0">
                <a:effectLst/>
                <a:highlight>
                  <a:srgbClr val="FFFFFF"/>
                </a:highlight>
                <a:latin typeface="YakuHanJPs"/>
              </a:rPr>
              <a:t>から</a:t>
            </a:r>
            <a:r>
              <a:rPr lang="en-US" altLang="ja-JP" b="0" i="0" dirty="0">
                <a:effectLst/>
                <a:highlight>
                  <a:srgbClr val="FFFFFF"/>
                </a:highlight>
                <a:latin typeface="YakuHanJPs"/>
              </a:rPr>
              <a:t>RDS(MariaDB)</a:t>
            </a:r>
            <a:r>
              <a:rPr lang="ja-JP" altLang="en-US" b="0" i="0" dirty="0">
                <a:effectLst/>
                <a:highlight>
                  <a:srgbClr val="FFFFFF"/>
                </a:highlight>
                <a:latin typeface="YakuHanJPs"/>
              </a:rPr>
              <a:t>へ変更</a:t>
            </a:r>
          </a:p>
        </p:txBody>
      </p:sp>
    </p:spTree>
    <p:extLst>
      <p:ext uri="{BB962C8B-B14F-4D97-AF65-F5344CB8AC3E}">
        <p14:creationId xmlns:p14="http://schemas.microsoft.com/office/powerpoint/2010/main" val="2875423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2E424-8930-4B70-960E-2E69BF8AC37C}"/>
              </a:ext>
            </a:extLst>
          </p:cNvPr>
          <p:cNvSpPr>
            <a:spLocks noGrp="1"/>
          </p:cNvSpPr>
          <p:nvPr>
            <p:ph type="title"/>
          </p:nvPr>
        </p:nvSpPr>
        <p:spPr>
          <a:xfrm>
            <a:off x="237066" y="614362"/>
            <a:ext cx="10515600" cy="600075"/>
          </a:xfrm>
        </p:spPr>
        <p:txBody>
          <a:bodyPr>
            <a:normAutofit fontScale="90000"/>
          </a:bodyPr>
          <a:lstStyle/>
          <a:p>
            <a:pPr algn="l"/>
            <a:r>
              <a:rPr lang="ja-JP" altLang="en-US" b="0" i="0" dirty="0">
                <a:solidFill>
                  <a:srgbClr val="16191F"/>
                </a:solidFill>
                <a:effectLst/>
                <a:highlight>
                  <a:srgbClr val="FFFFFF"/>
                </a:highlight>
                <a:latin typeface="Amazon Ember"/>
              </a:rPr>
              <a:t>カスタマーゲートウェイデバイス</a:t>
            </a:r>
          </a:p>
        </p:txBody>
      </p:sp>
      <p:pic>
        <p:nvPicPr>
          <p:cNvPr id="3074" name="Picture 2" descr="&#10;            高レベルのカスタマーゲートウェイの概要&#10;        ">
            <a:extLst>
              <a:ext uri="{FF2B5EF4-FFF2-40B4-BE49-F238E27FC236}">
                <a16:creationId xmlns:a16="http://schemas.microsoft.com/office/drawing/2014/main" id="{ECCF1953-1B9B-A744-14EB-3FFD510AD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412" y="1858963"/>
            <a:ext cx="9591176"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3985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293</Words>
  <Application>Microsoft Office PowerPoint</Application>
  <PresentationFormat>ワイド画面</PresentationFormat>
  <Paragraphs>15</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Amazon Ember</vt:lpstr>
      <vt:lpstr>Noto Sans JP</vt:lpstr>
      <vt:lpstr>YakuHanJPs</vt:lpstr>
      <vt:lpstr>游ゴシック</vt:lpstr>
      <vt:lpstr>游ゴシック Light</vt:lpstr>
      <vt:lpstr>Arial</vt:lpstr>
      <vt:lpstr>Office テーマ</vt:lpstr>
      <vt:lpstr>AWS SAP</vt:lpstr>
      <vt:lpstr>Amazon Kinesis Data Streams</vt:lpstr>
      <vt:lpstr>AWS Patch Managerを利用したOSパッチ自動適用の全体像</vt:lpstr>
      <vt:lpstr>AWS Database Migration Service (DMS) を使ってみる</vt:lpstr>
      <vt:lpstr>カスタマーゲートウェイデバイス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SAP</dc:title>
  <dc:creator>悠太 谷津</dc:creator>
  <cp:lastModifiedBy>悠太 谷津</cp:lastModifiedBy>
  <cp:revision>4</cp:revision>
  <dcterms:created xsi:type="dcterms:W3CDTF">2024-04-08T14:11:26Z</dcterms:created>
  <dcterms:modified xsi:type="dcterms:W3CDTF">2024-04-09T15:05:27Z</dcterms:modified>
</cp:coreProperties>
</file>