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24" r:id="rId3"/>
  </p:sldIdLst>
  <p:sldSz cx="12192635" cy="575945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9B7F"/>
    <a:srgbClr val="7A9A7D"/>
    <a:srgbClr val="9EB7A0"/>
    <a:srgbClr val="8FBC94"/>
    <a:srgbClr val="548687"/>
    <a:srgbClr val="56445D"/>
    <a:srgbClr val="FFFFFF"/>
    <a:srgbClr val="C5E99B"/>
    <a:srgbClr val="CBD8F0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1823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4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2556" y="1143000"/>
            <a:ext cx="653288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918" y="768000"/>
            <a:ext cx="9800165" cy="2158866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04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918" y="2990362"/>
            <a:ext cx="9800165" cy="1236661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015" spc="200"/>
            </a:lvl1pPr>
            <a:lvl2pPr marL="384175" indent="0" algn="ctr">
              <a:buNone/>
              <a:defRPr sz="1680"/>
            </a:lvl2pPr>
            <a:lvl3pPr marL="767715" indent="0" algn="ctr">
              <a:buNone/>
              <a:defRPr sz="1510"/>
            </a:lvl3pPr>
            <a:lvl4pPr marL="1151890" indent="0" algn="ctr">
              <a:buNone/>
              <a:defRPr sz="1345"/>
            </a:lvl4pPr>
            <a:lvl5pPr marL="1536065" indent="0" algn="ctr">
              <a:buNone/>
              <a:defRPr sz="1345"/>
            </a:lvl5pPr>
            <a:lvl6pPr marL="1920240" indent="0" algn="ctr">
              <a:buNone/>
              <a:defRPr sz="1345"/>
            </a:lvl6pPr>
            <a:lvl7pPr marL="2303780" indent="0" algn="ctr">
              <a:buNone/>
              <a:defRPr sz="1345"/>
            </a:lvl7pPr>
            <a:lvl8pPr marL="2687955" indent="0" algn="ctr">
              <a:buNone/>
              <a:defRPr sz="1345"/>
            </a:lvl8pPr>
            <a:lvl9pPr marL="3072130" indent="0" algn="ctr">
              <a:buNone/>
              <a:defRPr sz="134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60" y="650079"/>
            <a:ext cx="10973880" cy="460497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918" y="2086299"/>
            <a:ext cx="9800165" cy="85568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504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918" y="2990362"/>
            <a:ext cx="9800165" cy="396094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01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60" y="510992"/>
            <a:ext cx="10970280" cy="59263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60" y="1251780"/>
            <a:ext cx="10970280" cy="399722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996" y="3232252"/>
            <a:ext cx="7769565" cy="644032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69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996" y="3876283"/>
            <a:ext cx="7769565" cy="728693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51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417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2pPr>
            <a:lvl3pPr marL="76771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3pPr>
            <a:lvl4pPr marL="1151890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4pPr>
            <a:lvl5pPr marL="153606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6pPr>
            <a:lvl7pPr marL="2303780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7pPr>
            <a:lvl8pPr marL="268795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8pPr>
            <a:lvl9pPr marL="3072130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60" y="510992"/>
            <a:ext cx="10970280" cy="59263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60" y="1260850"/>
            <a:ext cx="5177310" cy="398815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2231" y="1260850"/>
            <a:ext cx="5177310" cy="398815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60" y="510992"/>
            <a:ext cx="10970280" cy="59263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60" y="1200378"/>
            <a:ext cx="5342926" cy="320504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8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175" indent="0">
              <a:buNone/>
              <a:defRPr sz="1680" b="1"/>
            </a:lvl2pPr>
            <a:lvl3pPr marL="767715" indent="0">
              <a:buNone/>
              <a:defRPr sz="1510" b="1"/>
            </a:lvl3pPr>
            <a:lvl4pPr marL="1151890" indent="0">
              <a:buNone/>
              <a:defRPr sz="1345" b="1"/>
            </a:lvl4pPr>
            <a:lvl5pPr marL="1536065" indent="0">
              <a:buNone/>
              <a:defRPr sz="1345" b="1"/>
            </a:lvl5pPr>
            <a:lvl6pPr marL="1920240" indent="0">
              <a:buNone/>
              <a:defRPr sz="1345" b="1"/>
            </a:lvl6pPr>
            <a:lvl7pPr marL="2303780" indent="0">
              <a:buNone/>
              <a:defRPr sz="1345" b="1"/>
            </a:lvl7pPr>
            <a:lvl8pPr marL="2687955" indent="0">
              <a:buNone/>
              <a:defRPr sz="1345" b="1"/>
            </a:lvl8pPr>
            <a:lvl9pPr marL="3072130" indent="0">
              <a:buNone/>
              <a:defRPr sz="134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60" y="1557165"/>
            <a:ext cx="5342926" cy="369184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6364" y="1194103"/>
            <a:ext cx="5342926" cy="32050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8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175" indent="0">
              <a:buNone/>
              <a:defRPr sz="1680" b="1"/>
            </a:lvl2pPr>
            <a:lvl3pPr marL="767715" indent="0">
              <a:buNone/>
              <a:defRPr sz="1510" b="1"/>
            </a:lvl3pPr>
            <a:lvl4pPr marL="1151890" indent="0">
              <a:buNone/>
              <a:defRPr sz="1345" b="1"/>
            </a:lvl4pPr>
            <a:lvl5pPr marL="1536065" indent="0">
              <a:buNone/>
              <a:defRPr sz="1345" b="1"/>
            </a:lvl5pPr>
            <a:lvl6pPr marL="1920240" indent="0">
              <a:buNone/>
              <a:defRPr sz="1345" b="1"/>
            </a:lvl6pPr>
            <a:lvl7pPr marL="2303780" indent="0">
              <a:buNone/>
              <a:defRPr sz="1345" b="1"/>
            </a:lvl7pPr>
            <a:lvl8pPr marL="2687955" indent="0">
              <a:buNone/>
              <a:defRPr sz="1345" b="1"/>
            </a:lvl8pPr>
            <a:lvl9pPr marL="3072130" indent="0">
              <a:buNone/>
              <a:defRPr sz="134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6364" y="1557165"/>
            <a:ext cx="5342926" cy="369184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60" y="510992"/>
            <a:ext cx="10970280" cy="59263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60" y="1306205"/>
            <a:ext cx="5233592" cy="387023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4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1025" y="1306205"/>
            <a:ext cx="5227715" cy="387023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4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5808" y="768000"/>
            <a:ext cx="1044103" cy="4224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3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90" y="768000"/>
            <a:ext cx="9170103" cy="4224000"/>
          </a:xfrm>
        </p:spPr>
        <p:txBody>
          <a:bodyPr vert="eaVert" lIns="46800" tIns="46800" rIns="46800" bIns="46800"/>
          <a:lstStyle>
            <a:lvl1pPr marL="191770" indent="-191770">
              <a:spcAft>
                <a:spcPts val="1000"/>
              </a:spcAft>
              <a:defRPr spc="300"/>
            </a:lvl1pPr>
            <a:lvl2pPr marL="575945" indent="-191770">
              <a:defRPr spc="300"/>
            </a:lvl2pPr>
            <a:lvl3pPr marL="960120" indent="-191770">
              <a:defRPr spc="300"/>
            </a:lvl3pPr>
            <a:lvl4pPr marL="1344295" indent="-191770">
              <a:defRPr spc="300"/>
            </a:lvl4pPr>
            <a:lvl5pPr marL="1727835" indent="-19177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60" y="510992"/>
            <a:ext cx="10970280" cy="59263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60" y="1251780"/>
            <a:ext cx="10970280" cy="399722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60" y="5303433"/>
            <a:ext cx="2700266" cy="266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8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405" y="5303433"/>
            <a:ext cx="3960390" cy="266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8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8474" y="5303433"/>
            <a:ext cx="2700266" cy="266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8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67715" rtl="0" eaLnBrk="1" fontAlgn="auto" latinLnBrk="0" hangingPunct="1">
        <a:lnSpc>
          <a:spcPct val="100000"/>
        </a:lnSpc>
        <a:spcBef>
          <a:spcPct val="0"/>
        </a:spcBef>
        <a:buNone/>
        <a:defRPr sz="302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91770" indent="-191770" algn="l" defTabSz="76771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51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75945" indent="-191770" algn="l" defTabSz="76771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351915" algn="l"/>
          <a:tab pos="1351915" algn="l"/>
          <a:tab pos="1351915" algn="l"/>
          <a:tab pos="1351915" algn="l"/>
        </a:tabLst>
        <a:defRPr sz="134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960120" indent="-191770" algn="l" defTabSz="76771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34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344295" indent="-191770" algn="l" defTabSz="76771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1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727835" indent="-191770" algn="l" defTabSz="76771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1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112010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6pPr>
      <a:lvl7pPr marL="2496185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7pPr>
      <a:lvl8pPr marL="2879725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8pPr>
      <a:lvl9pPr marL="3263900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2pPr>
      <a:lvl3pPr marL="767715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3pPr>
      <a:lvl4pPr marL="1151890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4pPr>
      <a:lvl5pPr marL="1536065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6pPr>
      <a:lvl7pPr marL="2303780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7pPr>
      <a:lvl8pPr marL="2687955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8pPr>
      <a:lvl9pPr marL="3072130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3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6" name="直接箭头连接符 215"/>
          <p:cNvCxnSpPr/>
          <p:nvPr/>
        </p:nvCxnSpPr>
        <p:spPr>
          <a:xfrm>
            <a:off x="10019666" y="3281045"/>
            <a:ext cx="267335" cy="635"/>
          </a:xfrm>
          <a:prstGeom prst="straightConnector1">
            <a:avLst/>
          </a:prstGeom>
          <a:ln w="22225" cap="rnd">
            <a:gradFill>
              <a:gsLst>
                <a:gs pos="15000">
                  <a:srgbClr val="C8C8C8"/>
                </a:gs>
                <a:gs pos="57000">
                  <a:schemeClr val="tx1"/>
                </a:gs>
              </a:gsLst>
              <a:lin ang="0" scaled="0"/>
            </a:gradFill>
            <a:miter lim="800000"/>
            <a:headEnd type="none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6676390" y="3671570"/>
            <a:ext cx="358775" cy="0"/>
          </a:xfrm>
          <a:prstGeom prst="straightConnector1">
            <a:avLst/>
          </a:prstGeom>
          <a:ln w="22225" cap="rnd">
            <a:gradFill>
              <a:gsLst>
                <a:gs pos="10000">
                  <a:srgbClr val="C8C8C8"/>
                </a:gs>
                <a:gs pos="47000">
                  <a:schemeClr val="tx1"/>
                </a:gs>
              </a:gsLst>
              <a:lin ang="0" scaled="0"/>
            </a:gra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461010" y="876300"/>
            <a:ext cx="2390775" cy="1328420"/>
          </a:xfrm>
          <a:prstGeom prst="rect">
            <a:avLst/>
          </a:prstGeom>
        </p:spPr>
      </p:pic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461010" y="3147060"/>
            <a:ext cx="2390775" cy="1328420"/>
          </a:xfrm>
          <a:prstGeom prst="rect">
            <a:avLst/>
          </a:prstGeom>
        </p:spPr>
      </p:pic>
      <p:sp>
        <p:nvSpPr>
          <p:cNvPr id="86" name="文本框 85"/>
          <p:cNvSpPr txBox="1"/>
          <p:nvPr/>
        </p:nvSpPr>
        <p:spPr>
          <a:xfrm>
            <a:off x="158750" y="527050"/>
            <a:ext cx="32372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Angle-Depression Range Spectrum</a:t>
            </a:r>
            <a:endParaRPr lang="zh-CN" altLang="en-US" sz="12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09550" y="2788920"/>
            <a:ext cx="30079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Angle-Elevation Range Spectrum</a:t>
            </a:r>
            <a:endParaRPr lang="zh-CN" altLang="en-US" sz="12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2877185" y="1420495"/>
            <a:ext cx="737870" cy="1270"/>
          </a:xfrm>
          <a:prstGeom prst="straightConnector1">
            <a:avLst/>
          </a:prstGeom>
          <a:ln w="31750" cap="rnd">
            <a:gradFill>
              <a:gsLst>
                <a:gs pos="0">
                  <a:srgbClr val="C8C8C8"/>
                </a:gs>
                <a:gs pos="38000">
                  <a:schemeClr val="tx1"/>
                </a:gs>
              </a:gsLst>
              <a:lin ang="0" scaled="0"/>
            </a:gradFill>
            <a:miter lim="800000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2877185" y="3698240"/>
            <a:ext cx="737870" cy="1905"/>
          </a:xfrm>
          <a:prstGeom prst="straightConnector1">
            <a:avLst/>
          </a:prstGeom>
          <a:ln w="31750" cap="rnd">
            <a:gradFill>
              <a:gsLst>
                <a:gs pos="0">
                  <a:srgbClr val="C8C8C8"/>
                </a:gs>
                <a:gs pos="38000">
                  <a:schemeClr val="tx1"/>
                </a:gs>
              </a:gsLst>
              <a:lin ang="0" scaled="0"/>
            </a:gradFill>
            <a:miter lim="800000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14" name="组合 113"/>
          <p:cNvGrpSpPr/>
          <p:nvPr/>
        </p:nvGrpSpPr>
        <p:grpSpPr>
          <a:xfrm>
            <a:off x="2921635" y="675005"/>
            <a:ext cx="2550795" cy="2132965"/>
            <a:chOff x="4841" y="1063"/>
            <a:chExt cx="4017" cy="3359"/>
          </a:xfrm>
        </p:grpSpPr>
        <p:sp>
          <p:nvSpPr>
            <p:cNvPr id="103" name="圆角矩形 102"/>
            <p:cNvSpPr/>
            <p:nvPr/>
          </p:nvSpPr>
          <p:spPr>
            <a:xfrm>
              <a:off x="6744" y="1527"/>
              <a:ext cx="1700" cy="1243"/>
            </a:xfrm>
            <a:prstGeom prst="roundRect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立方体 94"/>
            <p:cNvSpPr/>
            <p:nvPr/>
          </p:nvSpPr>
          <p:spPr>
            <a:xfrm>
              <a:off x="5849" y="2003"/>
              <a:ext cx="593" cy="613"/>
            </a:xfrm>
            <a:prstGeom prst="cube">
              <a:avLst>
                <a:gd name="adj" fmla="val 85203"/>
              </a:avLst>
            </a:prstGeom>
            <a:noFill/>
            <a:ln w="19050" cmpd="sng">
              <a:solidFill>
                <a:srgbClr val="C5E99B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立方体 95"/>
            <p:cNvSpPr/>
            <p:nvPr/>
          </p:nvSpPr>
          <p:spPr>
            <a:xfrm>
              <a:off x="6899" y="1653"/>
              <a:ext cx="592" cy="993"/>
            </a:xfrm>
            <a:prstGeom prst="cube">
              <a:avLst>
                <a:gd name="adj" fmla="val 73479"/>
              </a:avLst>
            </a:prstGeom>
            <a:noFill/>
            <a:ln w="19050">
              <a:solidFill>
                <a:srgbClr val="8FBC9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立方体 97"/>
            <p:cNvSpPr/>
            <p:nvPr/>
          </p:nvSpPr>
          <p:spPr>
            <a:xfrm>
              <a:off x="7711" y="1633"/>
              <a:ext cx="592" cy="993"/>
            </a:xfrm>
            <a:prstGeom prst="cube">
              <a:avLst>
                <a:gd name="adj" fmla="val 73479"/>
              </a:avLst>
            </a:prstGeom>
            <a:noFill/>
            <a:ln w="19050">
              <a:solidFill>
                <a:srgbClr val="54868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190" y="1063"/>
              <a:ext cx="83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2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4</a:t>
              </a:r>
              <a:r>
                <a:rPr lang="en-US" altLang="zh-CN" sz="12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X</a:t>
              </a:r>
              <a:endParaRPr lang="en-US" altLang="zh-CN" sz="12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 rot="18900000">
              <a:off x="4841" y="2946"/>
              <a:ext cx="187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Conv1d</a:t>
              </a:r>
              <a:endParaRPr lang="en-US" altLang="zh-CN" sz="10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algn="ctr"/>
              <a:r>
                <a:rPr lang="en-US" altLang="zh-CN" sz="8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(256 x 64)</a:t>
              </a:r>
              <a:endParaRPr lang="en-US" altLang="zh-CN" sz="8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 rot="19080000">
              <a:off x="5782" y="3070"/>
              <a:ext cx="187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DenseBlock</a:t>
              </a:r>
              <a:endParaRPr lang="en-US" altLang="zh-CN" sz="10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algn="ctr"/>
              <a:r>
                <a:rPr lang="zh-CN" altLang="en-US" sz="8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（</a:t>
              </a:r>
              <a:r>
                <a:rPr lang="en-US" altLang="zh-CN" sz="8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64 x 32</a:t>
              </a:r>
              <a:r>
                <a:rPr lang="zh-CN" altLang="en-US" sz="8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）</a:t>
              </a:r>
              <a:endParaRPr lang="zh-CN" altLang="en-US" sz="8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 rot="18840000">
              <a:off x="6696" y="3193"/>
              <a:ext cx="187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000" b="1">
                  <a:sym typeface="+mn-ea"/>
                </a:rPr>
                <a:t>TransitionBlock</a:t>
              </a:r>
              <a:r>
                <a:rPr lang="zh-CN" altLang="en-US" sz="8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（</a:t>
              </a:r>
              <a:r>
                <a:rPr lang="en-US" altLang="zh-CN" sz="8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96 x 64</a:t>
              </a:r>
              <a:r>
                <a:rPr lang="zh-CN" altLang="en-US" sz="8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）</a:t>
              </a:r>
              <a:endParaRPr lang="zh-CN" altLang="en-US" sz="8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11" name="直接箭头连接符 110"/>
            <p:cNvCxnSpPr/>
            <p:nvPr/>
          </p:nvCxnSpPr>
          <p:spPr>
            <a:xfrm>
              <a:off x="6329" y="2237"/>
              <a:ext cx="395" cy="0"/>
            </a:xfrm>
            <a:prstGeom prst="straightConnector1">
              <a:avLst/>
            </a:prstGeom>
            <a:ln w="22225" cap="rnd">
              <a:gradFill>
                <a:gsLst>
                  <a:gs pos="0">
                    <a:srgbClr val="C8C8C8"/>
                  </a:gs>
                  <a:gs pos="38000">
                    <a:schemeClr val="tx1"/>
                  </a:gs>
                </a:gsLst>
                <a:lin ang="0" scaled="0"/>
              </a:gradFill>
              <a:miter lim="800000"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>
              <a:off x="7316" y="2237"/>
              <a:ext cx="395" cy="0"/>
            </a:xfrm>
            <a:prstGeom prst="straightConnector1">
              <a:avLst/>
            </a:prstGeom>
            <a:ln w="22225" cap="rnd">
              <a:gradFill>
                <a:gsLst>
                  <a:gs pos="0">
                    <a:srgbClr val="C8C8C8"/>
                  </a:gs>
                  <a:gs pos="38000">
                    <a:schemeClr val="tx1"/>
                  </a:gs>
                </a:gsLst>
                <a:lin ang="0" scaled="0"/>
              </a:gradFill>
              <a:miter lim="800000"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>
              <a:off x="8464" y="2237"/>
              <a:ext cx="395" cy="0"/>
            </a:xfrm>
            <a:prstGeom prst="straightConnector1">
              <a:avLst/>
            </a:prstGeom>
            <a:ln w="22225" cap="rnd">
              <a:gradFill>
                <a:gsLst>
                  <a:gs pos="0">
                    <a:srgbClr val="C8C8C8"/>
                  </a:gs>
                  <a:gs pos="38000">
                    <a:schemeClr val="tx1"/>
                  </a:gs>
                </a:gsLst>
                <a:lin ang="0" scaled="0"/>
              </a:gradFill>
              <a:miter lim="800000"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2953385" y="2939415"/>
            <a:ext cx="2550795" cy="2132965"/>
            <a:chOff x="4841" y="1063"/>
            <a:chExt cx="4017" cy="3359"/>
          </a:xfrm>
        </p:grpSpPr>
        <p:sp>
          <p:nvSpPr>
            <p:cNvPr id="116" name="圆角矩形 115"/>
            <p:cNvSpPr/>
            <p:nvPr/>
          </p:nvSpPr>
          <p:spPr>
            <a:xfrm>
              <a:off x="6744" y="1527"/>
              <a:ext cx="1700" cy="1243"/>
            </a:xfrm>
            <a:prstGeom prst="roundRect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立方体 116"/>
            <p:cNvSpPr/>
            <p:nvPr/>
          </p:nvSpPr>
          <p:spPr>
            <a:xfrm>
              <a:off x="5849" y="2003"/>
              <a:ext cx="593" cy="613"/>
            </a:xfrm>
            <a:prstGeom prst="cube">
              <a:avLst>
                <a:gd name="adj" fmla="val 85203"/>
              </a:avLst>
            </a:prstGeom>
            <a:noFill/>
            <a:ln w="19050" cmpd="sng">
              <a:solidFill>
                <a:srgbClr val="C5E99B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立方体 117"/>
            <p:cNvSpPr/>
            <p:nvPr/>
          </p:nvSpPr>
          <p:spPr>
            <a:xfrm>
              <a:off x="6899" y="1653"/>
              <a:ext cx="592" cy="993"/>
            </a:xfrm>
            <a:prstGeom prst="cube">
              <a:avLst>
                <a:gd name="adj" fmla="val 73479"/>
              </a:avLst>
            </a:prstGeom>
            <a:noFill/>
            <a:ln w="19050">
              <a:solidFill>
                <a:srgbClr val="8FBC9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立方体 118"/>
            <p:cNvSpPr/>
            <p:nvPr/>
          </p:nvSpPr>
          <p:spPr>
            <a:xfrm>
              <a:off x="7711" y="1633"/>
              <a:ext cx="592" cy="993"/>
            </a:xfrm>
            <a:prstGeom prst="cube">
              <a:avLst>
                <a:gd name="adj" fmla="val 73479"/>
              </a:avLst>
            </a:prstGeom>
            <a:noFill/>
            <a:ln w="19050">
              <a:solidFill>
                <a:srgbClr val="548687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7190" y="1063"/>
              <a:ext cx="83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2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4</a:t>
              </a:r>
              <a:r>
                <a:rPr lang="en-US" altLang="zh-CN" sz="12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X</a:t>
              </a:r>
              <a:endParaRPr lang="en-US" altLang="zh-CN" sz="12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 rot="18900000">
              <a:off x="4841" y="2946"/>
              <a:ext cx="187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Conv1d</a:t>
              </a:r>
              <a:endParaRPr lang="en-US" altLang="zh-CN" sz="10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algn="ctr"/>
              <a:r>
                <a:rPr lang="en-US" altLang="zh-CN" sz="8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(256 x 64)</a:t>
              </a:r>
              <a:endParaRPr lang="en-US" altLang="zh-CN" sz="8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 rot="19080000">
              <a:off x="5782" y="3070"/>
              <a:ext cx="187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DenseBlock</a:t>
              </a:r>
              <a:endParaRPr lang="en-US" altLang="zh-CN" sz="10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algn="ctr"/>
              <a:r>
                <a:rPr lang="zh-CN" altLang="en-US" sz="8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（</a:t>
              </a:r>
              <a:r>
                <a:rPr lang="en-US" altLang="zh-CN" sz="8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64 x 32</a:t>
              </a:r>
              <a:r>
                <a:rPr lang="zh-CN" altLang="en-US" sz="8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）</a:t>
              </a:r>
              <a:endParaRPr lang="zh-CN" altLang="en-US" sz="8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 rot="18840000">
              <a:off x="6696" y="3193"/>
              <a:ext cx="187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000" b="1">
                  <a:sym typeface="+mn-ea"/>
                </a:rPr>
                <a:t>TransitionBlock</a:t>
              </a:r>
              <a:r>
                <a:rPr lang="zh-CN" altLang="en-US" sz="8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（</a:t>
              </a:r>
              <a:r>
                <a:rPr lang="en-US" altLang="zh-CN" sz="8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96 x 64</a:t>
              </a:r>
              <a:r>
                <a:rPr lang="zh-CN" altLang="en-US" sz="8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）</a:t>
              </a:r>
              <a:endParaRPr lang="zh-CN" altLang="en-US" sz="800" b="1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>
              <a:off x="6329" y="2237"/>
              <a:ext cx="395" cy="0"/>
            </a:xfrm>
            <a:prstGeom prst="straightConnector1">
              <a:avLst/>
            </a:prstGeom>
            <a:ln w="22225" cap="rnd">
              <a:gradFill>
                <a:gsLst>
                  <a:gs pos="0">
                    <a:srgbClr val="C8C8C8"/>
                  </a:gs>
                  <a:gs pos="38000">
                    <a:schemeClr val="tx1"/>
                  </a:gs>
                </a:gsLst>
                <a:lin ang="0" scaled="0"/>
              </a:gradFill>
              <a:miter lim="800000"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>
              <a:off x="7316" y="2237"/>
              <a:ext cx="395" cy="0"/>
            </a:xfrm>
            <a:prstGeom prst="straightConnector1">
              <a:avLst/>
            </a:prstGeom>
            <a:ln w="22225" cap="rnd">
              <a:gradFill>
                <a:gsLst>
                  <a:gs pos="0">
                    <a:srgbClr val="C8C8C8"/>
                  </a:gs>
                  <a:gs pos="38000">
                    <a:schemeClr val="tx1"/>
                  </a:gs>
                </a:gsLst>
                <a:lin ang="0" scaled="0"/>
              </a:gradFill>
              <a:miter lim="800000"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/>
            <p:nvPr/>
          </p:nvCxnSpPr>
          <p:spPr>
            <a:xfrm>
              <a:off x="8464" y="2237"/>
              <a:ext cx="395" cy="0"/>
            </a:xfrm>
            <a:prstGeom prst="straightConnector1">
              <a:avLst/>
            </a:prstGeom>
            <a:ln w="22225" cap="rnd">
              <a:gradFill>
                <a:gsLst>
                  <a:gs pos="0">
                    <a:srgbClr val="C8C8C8"/>
                  </a:gs>
                  <a:gs pos="38000">
                    <a:schemeClr val="tx1"/>
                  </a:gs>
                </a:gsLst>
                <a:lin ang="0" scaled="0"/>
              </a:gradFill>
              <a:miter lim="800000"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29" name="文本框 128"/>
          <p:cNvSpPr txBox="1"/>
          <p:nvPr/>
        </p:nvSpPr>
        <p:spPr>
          <a:xfrm>
            <a:off x="5245735" y="1458595"/>
            <a:ext cx="1192530" cy="222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Features J1</a:t>
            </a:r>
            <a:endParaRPr lang="en-US" altLang="zh-CN" sz="10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endParaRPr lang="en-US" altLang="zh-CN" sz="10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239385" y="3709670"/>
            <a:ext cx="1192530" cy="222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Features </a:t>
            </a:r>
            <a:r>
              <a:rPr lang="en-US" altLang="zh-CN" sz="1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J2</a:t>
            </a:r>
            <a:endParaRPr lang="en-US" altLang="zh-CN" sz="10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endParaRPr lang="en-US" altLang="zh-CN" sz="10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endParaRPr lang="en-US" altLang="zh-CN" sz="10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5498465" y="1370330"/>
            <a:ext cx="665480" cy="95250"/>
          </a:xfrm>
          <a:prstGeom prst="roundRect">
            <a:avLst/>
          </a:prstGeom>
          <a:solidFill>
            <a:srgbClr val="8FBC9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圆角矩形 132"/>
          <p:cNvSpPr/>
          <p:nvPr/>
        </p:nvSpPr>
        <p:spPr>
          <a:xfrm>
            <a:off x="5515610" y="3620770"/>
            <a:ext cx="665480" cy="95250"/>
          </a:xfrm>
          <a:prstGeom prst="roundRect">
            <a:avLst/>
          </a:prstGeom>
          <a:solidFill>
            <a:srgbClr val="C5E99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立方体 133"/>
          <p:cNvSpPr/>
          <p:nvPr/>
        </p:nvSpPr>
        <p:spPr>
          <a:xfrm>
            <a:off x="6423660" y="1013460"/>
            <a:ext cx="336550" cy="654050"/>
          </a:xfrm>
          <a:prstGeom prst="cube">
            <a:avLst>
              <a:gd name="adj" fmla="val 85471"/>
            </a:avLst>
          </a:prstGeom>
          <a:solidFill>
            <a:srgbClr val="C5E99B">
              <a:alpha val="69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立方体 134"/>
          <p:cNvSpPr/>
          <p:nvPr/>
        </p:nvSpPr>
        <p:spPr>
          <a:xfrm>
            <a:off x="6442710" y="3277870"/>
            <a:ext cx="336550" cy="654050"/>
          </a:xfrm>
          <a:prstGeom prst="cube">
            <a:avLst>
              <a:gd name="adj" fmla="val 85471"/>
            </a:avLst>
          </a:prstGeom>
          <a:solidFill>
            <a:srgbClr val="8FBC94">
              <a:alpha val="69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6168390" y="1420495"/>
            <a:ext cx="250825" cy="0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38000">
                  <a:schemeClr val="tx1"/>
                </a:gs>
              </a:gsLst>
              <a:lin ang="0" scaled="0"/>
            </a:gradFill>
            <a:miter lim="800000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6191885" y="3671570"/>
            <a:ext cx="250825" cy="0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38000">
                  <a:schemeClr val="tx1"/>
                </a:gs>
              </a:gsLst>
              <a:lin ang="0" scaled="0"/>
            </a:gradFill>
            <a:miter lim="800000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6863715" y="2358390"/>
            <a:ext cx="355600" cy="355600"/>
            <a:chOff x="10749" y="3680"/>
            <a:chExt cx="680" cy="680"/>
          </a:xfrm>
        </p:grpSpPr>
        <p:sp>
          <p:nvSpPr>
            <p:cNvPr id="138" name="椭圆 137"/>
            <p:cNvSpPr/>
            <p:nvPr/>
          </p:nvSpPr>
          <p:spPr>
            <a:xfrm>
              <a:off x="10749" y="3680"/>
              <a:ext cx="680" cy="680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9" name="直接连接符 138"/>
            <p:cNvCxnSpPr>
              <a:stCxn id="138" idx="2"/>
              <a:endCxn id="138" idx="6"/>
            </p:cNvCxnSpPr>
            <p:nvPr/>
          </p:nvCxnSpPr>
          <p:spPr>
            <a:xfrm>
              <a:off x="10749" y="4020"/>
              <a:ext cx="680" cy="0"/>
            </a:xfrm>
            <a:prstGeom prst="line">
              <a:avLst/>
            </a:prstGeom>
            <a:ln w="19050">
              <a:solidFill>
                <a:srgbClr val="56445D">
                  <a:alpha val="71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38" idx="0"/>
              <a:endCxn id="138" idx="4"/>
            </p:cNvCxnSpPr>
            <p:nvPr/>
          </p:nvCxnSpPr>
          <p:spPr>
            <a:xfrm>
              <a:off x="11089" y="3680"/>
              <a:ext cx="0" cy="680"/>
            </a:xfrm>
            <a:prstGeom prst="line">
              <a:avLst/>
            </a:prstGeom>
            <a:ln w="19050">
              <a:solidFill>
                <a:srgbClr val="56445D">
                  <a:alpha val="71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42" name="直接箭头连接符 141"/>
          <p:cNvCxnSpPr/>
          <p:nvPr/>
        </p:nvCxnSpPr>
        <p:spPr>
          <a:xfrm>
            <a:off x="6676390" y="1420495"/>
            <a:ext cx="352425" cy="0"/>
          </a:xfrm>
          <a:prstGeom prst="straightConnector1">
            <a:avLst/>
          </a:prstGeom>
          <a:ln w="22225" cap="rnd">
            <a:gradFill>
              <a:gsLst>
                <a:gs pos="11000">
                  <a:srgbClr val="C8C8C8"/>
                </a:gs>
                <a:gs pos="60000">
                  <a:schemeClr val="tx1"/>
                </a:gs>
              </a:gsLst>
              <a:lin ang="0" scaled="0"/>
            </a:gra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V="1">
            <a:off x="7042468" y="2723833"/>
            <a:ext cx="0" cy="946150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38000">
                  <a:schemeClr val="tx1"/>
                </a:gs>
              </a:gsLst>
              <a:lin ang="0" scaled="0"/>
            </a:gradFill>
            <a:miter lim="800000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7034848" y="1422083"/>
            <a:ext cx="0" cy="914400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38000">
                  <a:schemeClr val="tx1"/>
                </a:gs>
              </a:gsLst>
              <a:lin ang="0" scaled="0"/>
            </a:gradFill>
            <a:miter lim="800000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7375525" y="1120775"/>
            <a:ext cx="944880" cy="668655"/>
            <a:chOff x="12085" y="1815"/>
            <a:chExt cx="1488" cy="1053"/>
          </a:xfrm>
        </p:grpSpPr>
        <p:sp>
          <p:nvSpPr>
            <p:cNvPr id="148" name="立方体 147"/>
            <p:cNvSpPr/>
            <p:nvPr/>
          </p:nvSpPr>
          <p:spPr>
            <a:xfrm>
              <a:off x="12651" y="1815"/>
              <a:ext cx="436" cy="731"/>
            </a:xfrm>
            <a:prstGeom prst="cube">
              <a:avLst>
                <a:gd name="adj" fmla="val 73479"/>
              </a:avLst>
            </a:prstGeom>
            <a:noFill/>
            <a:ln w="19050" cmpd="sng">
              <a:solidFill>
                <a:srgbClr val="56445D">
                  <a:alpha val="69000"/>
                </a:srgbClr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12085" y="2506"/>
              <a:ext cx="1489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 b="1">
                  <a:latin typeface="Arial" panose="020B0604020202020204" pitchFamily="34" charset="0"/>
                  <a:cs typeface="Arial" panose="020B0604020202020204" pitchFamily="34" charset="0"/>
                </a:rPr>
                <a:t>Sigmoid</a:t>
              </a:r>
              <a:endParaRPr lang="en-US" altLang="zh-CN" sz="9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2" name="直接箭头连接符 151"/>
          <p:cNvCxnSpPr/>
          <p:nvPr/>
        </p:nvCxnSpPr>
        <p:spPr>
          <a:xfrm>
            <a:off x="7225665" y="2487295"/>
            <a:ext cx="196850" cy="0"/>
          </a:xfrm>
          <a:prstGeom prst="straightConnector1">
            <a:avLst/>
          </a:prstGeom>
          <a:ln w="22225" cap="rnd">
            <a:gradFill>
              <a:gsLst>
                <a:gs pos="11000">
                  <a:srgbClr val="C8C8C8"/>
                </a:gs>
                <a:gs pos="60000">
                  <a:schemeClr val="tx1"/>
                </a:gs>
              </a:gsLst>
              <a:lin ang="0" scaled="0"/>
            </a:gra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7220585" y="2606675"/>
            <a:ext cx="196850" cy="0"/>
          </a:xfrm>
          <a:prstGeom prst="straightConnector1">
            <a:avLst/>
          </a:prstGeom>
          <a:ln w="22225" cap="rnd">
            <a:gradFill>
              <a:gsLst>
                <a:gs pos="11000">
                  <a:srgbClr val="C8C8C8"/>
                </a:gs>
                <a:gs pos="60000">
                  <a:schemeClr val="tx1"/>
                </a:gs>
              </a:gsLst>
              <a:lin ang="0" scaled="0"/>
            </a:gra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7422198" y="1390333"/>
            <a:ext cx="0" cy="1096645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38000">
                  <a:schemeClr val="tx1"/>
                </a:gs>
              </a:gsLst>
              <a:lin ang="0" scaled="0"/>
            </a:gra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7422515" y="1390650"/>
            <a:ext cx="250825" cy="0"/>
          </a:xfrm>
          <a:prstGeom prst="straightConnector1">
            <a:avLst/>
          </a:prstGeom>
          <a:ln w="22225" cap="rnd">
            <a:solidFill>
              <a:schemeClr val="tx1"/>
            </a:solidFill>
            <a:miter lim="800000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7422198" y="2619058"/>
            <a:ext cx="0" cy="1057275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38000">
                  <a:schemeClr val="tx1"/>
                </a:gs>
              </a:gsLst>
              <a:lin ang="0" scaled="0"/>
            </a:gra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>
            <a:off x="7422515" y="3684905"/>
            <a:ext cx="250825" cy="0"/>
          </a:xfrm>
          <a:prstGeom prst="straightConnector1">
            <a:avLst/>
          </a:prstGeom>
          <a:ln w="22225" cap="rnd">
            <a:solidFill>
              <a:schemeClr val="tx1"/>
            </a:solidFill>
            <a:miter lim="800000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7352665" y="3390265"/>
            <a:ext cx="944880" cy="668655"/>
            <a:chOff x="12085" y="1815"/>
            <a:chExt cx="1488" cy="1053"/>
          </a:xfrm>
        </p:grpSpPr>
        <p:sp>
          <p:nvSpPr>
            <p:cNvPr id="160" name="立方体 159"/>
            <p:cNvSpPr/>
            <p:nvPr/>
          </p:nvSpPr>
          <p:spPr>
            <a:xfrm>
              <a:off x="12651" y="1815"/>
              <a:ext cx="436" cy="731"/>
            </a:xfrm>
            <a:prstGeom prst="cube">
              <a:avLst>
                <a:gd name="adj" fmla="val 73479"/>
              </a:avLst>
            </a:prstGeom>
            <a:noFill/>
            <a:ln w="19050" cmpd="sng">
              <a:solidFill>
                <a:srgbClr val="56445D">
                  <a:alpha val="69000"/>
                </a:srgbClr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2085" y="2506"/>
              <a:ext cx="1489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 b="1">
                  <a:latin typeface="Arial" panose="020B0604020202020204" pitchFamily="34" charset="0"/>
                  <a:cs typeface="Arial" panose="020B0604020202020204" pitchFamily="34" charset="0"/>
                </a:rPr>
                <a:t>Sigmoid</a:t>
              </a:r>
              <a:endParaRPr lang="en-US" altLang="zh-CN" sz="9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2" name="文本框 161"/>
          <p:cNvSpPr txBox="1"/>
          <p:nvPr/>
        </p:nvSpPr>
        <p:spPr>
          <a:xfrm>
            <a:off x="6059805" y="3862070"/>
            <a:ext cx="173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 b="1">
                <a:latin typeface="Arial" panose="020B0604020202020204" pitchFamily="34" charset="0"/>
                <a:cs typeface="Arial" panose="020B0604020202020204" pitchFamily="34" charset="0"/>
              </a:rPr>
              <a:t>Fully Connected Layer</a:t>
            </a:r>
            <a:endParaRPr lang="zh-CN" altLang="en-US" sz="9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900" b="1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900" b="1">
                <a:latin typeface="Arial" panose="020B0604020202020204" pitchFamily="34" charset="0"/>
                <a:cs typeface="Arial" panose="020B0604020202020204" pitchFamily="34" charset="0"/>
              </a:rPr>
              <a:t>64 x 32</a:t>
            </a:r>
            <a:r>
              <a:rPr lang="zh-CN" altLang="en-US" sz="900" b="1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zh-CN" altLang="en-US" sz="9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5773420" y="2409190"/>
            <a:ext cx="1192530" cy="222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Concat(J1, J2)</a:t>
            </a:r>
            <a:endParaRPr lang="en-US" altLang="zh-CN" sz="10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5684520" y="1673860"/>
            <a:ext cx="173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 b="1">
                <a:latin typeface="Arial" panose="020B0604020202020204" pitchFamily="34" charset="0"/>
                <a:cs typeface="Arial" panose="020B0604020202020204" pitchFamily="34" charset="0"/>
              </a:rPr>
              <a:t>Fully Connected Layer</a:t>
            </a:r>
            <a:endParaRPr lang="zh-CN" altLang="en-US" sz="9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900" b="1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900" b="1">
                <a:latin typeface="Arial" panose="020B0604020202020204" pitchFamily="34" charset="0"/>
                <a:cs typeface="Arial" panose="020B0604020202020204" pitchFamily="34" charset="0"/>
              </a:rPr>
              <a:t>64 x 32</a:t>
            </a:r>
            <a:r>
              <a:rPr lang="zh-CN" altLang="en-US" sz="900" b="1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zh-CN" altLang="en-US" sz="9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" name="直接箭头连接符 167"/>
          <p:cNvCxnSpPr>
            <a:stCxn id="165" idx="1"/>
          </p:cNvCxnSpPr>
          <p:nvPr/>
        </p:nvCxnSpPr>
        <p:spPr>
          <a:xfrm>
            <a:off x="8261668" y="1390333"/>
            <a:ext cx="4445" cy="1019810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38000">
                  <a:schemeClr val="tx1"/>
                </a:gs>
              </a:gsLst>
              <a:lin ang="0" scaled="0"/>
            </a:gradFill>
            <a:miter lim="800000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>
            <a:off x="8011795" y="1390650"/>
            <a:ext cx="250825" cy="0"/>
          </a:xfrm>
          <a:prstGeom prst="straightConnector1">
            <a:avLst/>
          </a:prstGeom>
          <a:ln w="22225" cap="rnd">
            <a:solidFill>
              <a:schemeClr val="tx1"/>
            </a:soli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8260398" y="2682558"/>
            <a:ext cx="0" cy="1009650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38000">
                  <a:schemeClr val="tx1"/>
                </a:gs>
              </a:gsLst>
              <a:lin ang="0" scaled="0"/>
            </a:gradFill>
            <a:miter lim="800000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64" name="组合 163"/>
          <p:cNvGrpSpPr/>
          <p:nvPr/>
        </p:nvGrpSpPr>
        <p:grpSpPr>
          <a:xfrm rot="2580000">
            <a:off x="8140700" y="2410460"/>
            <a:ext cx="251460" cy="251460"/>
            <a:chOff x="10749" y="3680"/>
            <a:chExt cx="680" cy="680"/>
          </a:xfrm>
        </p:grpSpPr>
        <p:sp>
          <p:nvSpPr>
            <p:cNvPr id="165" name="椭圆 164"/>
            <p:cNvSpPr/>
            <p:nvPr/>
          </p:nvSpPr>
          <p:spPr>
            <a:xfrm>
              <a:off x="10749" y="3680"/>
              <a:ext cx="680" cy="680"/>
            </a:xfrm>
            <a:prstGeom prst="ellipse">
              <a:avLst/>
            </a:prstGeom>
            <a:noFill/>
            <a:ln w="19050">
              <a:solidFill>
                <a:srgbClr val="8FBC9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66" name="直接连接符 165"/>
            <p:cNvCxnSpPr>
              <a:stCxn id="165" idx="2"/>
              <a:endCxn id="165" idx="6"/>
            </p:cNvCxnSpPr>
            <p:nvPr/>
          </p:nvCxnSpPr>
          <p:spPr>
            <a:xfrm>
              <a:off x="10749" y="4020"/>
              <a:ext cx="680" cy="0"/>
            </a:xfrm>
            <a:prstGeom prst="line">
              <a:avLst/>
            </a:prstGeom>
            <a:ln w="19050">
              <a:solidFill>
                <a:srgbClr val="548687">
                  <a:alpha val="71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stCxn id="165" idx="0"/>
              <a:endCxn id="165" idx="4"/>
            </p:cNvCxnSpPr>
            <p:nvPr/>
          </p:nvCxnSpPr>
          <p:spPr>
            <a:xfrm>
              <a:off x="11089" y="3680"/>
              <a:ext cx="0" cy="680"/>
            </a:xfrm>
            <a:prstGeom prst="line">
              <a:avLst/>
            </a:prstGeom>
            <a:ln w="19050">
              <a:solidFill>
                <a:srgbClr val="548687">
                  <a:alpha val="71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71" name="直接箭头连接符 170"/>
          <p:cNvCxnSpPr/>
          <p:nvPr/>
        </p:nvCxnSpPr>
        <p:spPr>
          <a:xfrm>
            <a:off x="7988935" y="3691255"/>
            <a:ext cx="250825" cy="0"/>
          </a:xfrm>
          <a:prstGeom prst="straightConnector1">
            <a:avLst/>
          </a:prstGeom>
          <a:ln w="22225" cap="rnd">
            <a:solidFill>
              <a:schemeClr val="tx1"/>
            </a:soli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 rot="2580000">
            <a:off x="8518525" y="615950"/>
            <a:ext cx="251460" cy="251460"/>
            <a:chOff x="10749" y="3680"/>
            <a:chExt cx="680" cy="680"/>
          </a:xfrm>
        </p:grpSpPr>
        <p:sp>
          <p:nvSpPr>
            <p:cNvPr id="173" name="椭圆 172"/>
            <p:cNvSpPr/>
            <p:nvPr/>
          </p:nvSpPr>
          <p:spPr>
            <a:xfrm>
              <a:off x="10749" y="3680"/>
              <a:ext cx="680" cy="680"/>
            </a:xfrm>
            <a:prstGeom prst="ellipse">
              <a:avLst/>
            </a:prstGeom>
            <a:noFill/>
            <a:ln w="19050">
              <a:solidFill>
                <a:srgbClr val="8FBC9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4" name="直接连接符 173"/>
            <p:cNvCxnSpPr>
              <a:stCxn id="173" idx="2"/>
              <a:endCxn id="173" idx="6"/>
            </p:cNvCxnSpPr>
            <p:nvPr/>
          </p:nvCxnSpPr>
          <p:spPr>
            <a:xfrm>
              <a:off x="10749" y="4020"/>
              <a:ext cx="680" cy="0"/>
            </a:xfrm>
            <a:prstGeom prst="line">
              <a:avLst/>
            </a:prstGeom>
            <a:ln w="19050">
              <a:solidFill>
                <a:srgbClr val="548687">
                  <a:alpha val="71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73" idx="0"/>
              <a:endCxn id="173" idx="4"/>
            </p:cNvCxnSpPr>
            <p:nvPr/>
          </p:nvCxnSpPr>
          <p:spPr>
            <a:xfrm>
              <a:off x="11089" y="3680"/>
              <a:ext cx="0" cy="680"/>
            </a:xfrm>
            <a:prstGeom prst="line">
              <a:avLst/>
            </a:prstGeom>
            <a:ln w="19050">
              <a:solidFill>
                <a:srgbClr val="548687">
                  <a:alpha val="71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8895715" y="2368550"/>
            <a:ext cx="355600" cy="355600"/>
            <a:chOff x="10749" y="3680"/>
            <a:chExt cx="680" cy="680"/>
          </a:xfrm>
        </p:grpSpPr>
        <p:sp>
          <p:nvSpPr>
            <p:cNvPr id="181" name="椭圆 180"/>
            <p:cNvSpPr/>
            <p:nvPr/>
          </p:nvSpPr>
          <p:spPr>
            <a:xfrm>
              <a:off x="10749" y="3680"/>
              <a:ext cx="680" cy="680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2" name="直接连接符 181"/>
            <p:cNvCxnSpPr>
              <a:stCxn id="181" idx="2"/>
              <a:endCxn id="181" idx="6"/>
            </p:cNvCxnSpPr>
            <p:nvPr/>
          </p:nvCxnSpPr>
          <p:spPr>
            <a:xfrm>
              <a:off x="10749" y="4020"/>
              <a:ext cx="680" cy="0"/>
            </a:xfrm>
            <a:prstGeom prst="line">
              <a:avLst/>
            </a:prstGeom>
            <a:ln w="19050">
              <a:solidFill>
                <a:srgbClr val="56445D">
                  <a:alpha val="71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181" idx="0"/>
              <a:endCxn id="181" idx="4"/>
            </p:cNvCxnSpPr>
            <p:nvPr/>
          </p:nvCxnSpPr>
          <p:spPr>
            <a:xfrm>
              <a:off x="11089" y="3680"/>
              <a:ext cx="0" cy="680"/>
            </a:xfrm>
            <a:prstGeom prst="line">
              <a:avLst/>
            </a:prstGeom>
            <a:ln w="19050">
              <a:solidFill>
                <a:srgbClr val="56445D">
                  <a:alpha val="71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84" name="直接箭头连接符 183"/>
          <p:cNvCxnSpPr/>
          <p:nvPr/>
        </p:nvCxnSpPr>
        <p:spPr>
          <a:xfrm flipV="1">
            <a:off x="6294438" y="742633"/>
            <a:ext cx="0" cy="657860"/>
          </a:xfrm>
          <a:prstGeom prst="straightConnector1">
            <a:avLst/>
          </a:prstGeom>
          <a:ln w="22225" cap="rnd">
            <a:gradFill>
              <a:gsLst>
                <a:gs pos="10000">
                  <a:srgbClr val="C8C8C8"/>
                </a:gs>
                <a:gs pos="44000">
                  <a:schemeClr val="tx1"/>
                </a:gs>
              </a:gsLst>
              <a:lin ang="5400000" scaled="0"/>
            </a:gra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6300471" y="742950"/>
            <a:ext cx="2202180" cy="0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0">
                  <a:schemeClr val="tx1"/>
                </a:gs>
              </a:gsLst>
              <a:lin ang="0" scaled="0"/>
            </a:gradFill>
            <a:miter lim="800000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6300153" y="3699828"/>
            <a:ext cx="0" cy="657860"/>
          </a:xfrm>
          <a:prstGeom prst="straightConnector1">
            <a:avLst/>
          </a:prstGeom>
          <a:ln w="22225" cap="rnd">
            <a:gradFill>
              <a:gsLst>
                <a:gs pos="10000">
                  <a:srgbClr val="C8C8C8"/>
                </a:gs>
                <a:gs pos="44000">
                  <a:schemeClr val="tx1"/>
                </a:gs>
              </a:gsLst>
              <a:lin ang="5400000" scaled="0"/>
            </a:gra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>
            <a:off x="6294756" y="4358005"/>
            <a:ext cx="2202180" cy="0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0">
                  <a:schemeClr val="tx1"/>
                </a:gs>
              </a:gsLst>
              <a:lin ang="0" scaled="0"/>
            </a:gradFill>
            <a:miter lim="800000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88" name="组合 187"/>
          <p:cNvGrpSpPr/>
          <p:nvPr/>
        </p:nvGrpSpPr>
        <p:grpSpPr>
          <a:xfrm rot="2580000">
            <a:off x="8496300" y="4232275"/>
            <a:ext cx="251460" cy="251460"/>
            <a:chOff x="10749" y="3680"/>
            <a:chExt cx="680" cy="680"/>
          </a:xfrm>
        </p:grpSpPr>
        <p:sp>
          <p:nvSpPr>
            <p:cNvPr id="189" name="椭圆 188"/>
            <p:cNvSpPr/>
            <p:nvPr/>
          </p:nvSpPr>
          <p:spPr>
            <a:xfrm>
              <a:off x="10749" y="3680"/>
              <a:ext cx="680" cy="680"/>
            </a:xfrm>
            <a:prstGeom prst="ellipse">
              <a:avLst/>
            </a:prstGeom>
            <a:noFill/>
            <a:ln w="19050">
              <a:solidFill>
                <a:srgbClr val="8FBC9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90" name="直接连接符 189"/>
            <p:cNvCxnSpPr>
              <a:stCxn id="189" idx="2"/>
              <a:endCxn id="189" idx="6"/>
            </p:cNvCxnSpPr>
            <p:nvPr/>
          </p:nvCxnSpPr>
          <p:spPr>
            <a:xfrm>
              <a:off x="10749" y="4020"/>
              <a:ext cx="680" cy="0"/>
            </a:xfrm>
            <a:prstGeom prst="line">
              <a:avLst/>
            </a:prstGeom>
            <a:ln w="19050">
              <a:solidFill>
                <a:srgbClr val="548687">
                  <a:alpha val="71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189" idx="0"/>
              <a:endCxn id="189" idx="4"/>
            </p:cNvCxnSpPr>
            <p:nvPr/>
          </p:nvCxnSpPr>
          <p:spPr>
            <a:xfrm>
              <a:off x="11089" y="3680"/>
              <a:ext cx="0" cy="680"/>
            </a:xfrm>
            <a:prstGeom prst="line">
              <a:avLst/>
            </a:prstGeom>
            <a:ln w="19050">
              <a:solidFill>
                <a:srgbClr val="548687">
                  <a:alpha val="71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92" name="直接箭头连接符 191"/>
          <p:cNvCxnSpPr/>
          <p:nvPr/>
        </p:nvCxnSpPr>
        <p:spPr>
          <a:xfrm>
            <a:off x="8394065" y="2487295"/>
            <a:ext cx="250825" cy="0"/>
          </a:xfrm>
          <a:prstGeom prst="straightConnector1">
            <a:avLst/>
          </a:prstGeom>
          <a:ln w="22225" cap="rnd">
            <a:gradFill>
              <a:gsLst>
                <a:gs pos="10000">
                  <a:srgbClr val="C8C8C8"/>
                </a:gs>
                <a:gs pos="74000">
                  <a:schemeClr val="tx1"/>
                </a:gs>
              </a:gsLst>
              <a:lin ang="0" scaled="1"/>
            </a:gra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>
            <a:off x="8394065" y="2600325"/>
            <a:ext cx="250825" cy="0"/>
          </a:xfrm>
          <a:prstGeom prst="straightConnector1">
            <a:avLst/>
          </a:prstGeom>
          <a:ln w="22225" cap="rnd">
            <a:gradFill>
              <a:gsLst>
                <a:gs pos="10000">
                  <a:srgbClr val="C8C8C8"/>
                </a:gs>
                <a:gs pos="74000">
                  <a:schemeClr val="tx1"/>
                </a:gs>
              </a:gsLst>
              <a:lin ang="0" scaled="1"/>
            </a:gra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endCxn id="173" idx="5"/>
          </p:cNvCxnSpPr>
          <p:nvPr/>
        </p:nvCxnSpPr>
        <p:spPr>
          <a:xfrm flipV="1">
            <a:off x="8640128" y="867093"/>
            <a:ext cx="8255" cy="1610995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38000">
                  <a:schemeClr val="tx1"/>
                </a:gs>
              </a:gsLst>
              <a:lin ang="0" scaled="0"/>
            </a:gradFill>
            <a:miter lim="800000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>
            <a:off x="8640128" y="2600008"/>
            <a:ext cx="8255" cy="1610995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38000">
                  <a:schemeClr val="tx1"/>
                </a:gs>
              </a:gsLst>
              <a:lin ang="0" scaled="0"/>
            </a:gradFill>
            <a:miter lim="800000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>
            <a:off x="8799830" y="742950"/>
            <a:ext cx="250825" cy="0"/>
          </a:xfrm>
          <a:prstGeom prst="straightConnector1">
            <a:avLst/>
          </a:prstGeom>
          <a:ln w="22225" cap="rnd">
            <a:gradFill>
              <a:gsLst>
                <a:gs pos="10000">
                  <a:srgbClr val="C8C8C8"/>
                </a:gs>
                <a:gs pos="74000">
                  <a:schemeClr val="tx1"/>
                </a:gs>
              </a:gsLst>
              <a:lin ang="0" scaled="1"/>
            </a:gra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>
            <a:off x="9050338" y="747078"/>
            <a:ext cx="8255" cy="1610995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38000">
                  <a:schemeClr val="tx1"/>
                </a:gs>
              </a:gsLst>
              <a:lin ang="0" scaled="0"/>
            </a:gradFill>
            <a:miter lim="800000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>
            <a:off x="8768080" y="4370705"/>
            <a:ext cx="280670" cy="0"/>
          </a:xfrm>
          <a:prstGeom prst="straightConnector1">
            <a:avLst/>
          </a:prstGeom>
          <a:ln w="22225" cap="rnd">
            <a:gradFill>
              <a:gsLst>
                <a:gs pos="10000">
                  <a:srgbClr val="C8C8C8"/>
                </a:gs>
                <a:gs pos="74000">
                  <a:schemeClr val="tx1"/>
                </a:gs>
              </a:gsLst>
              <a:lin ang="0" scaled="1"/>
            </a:gra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9058593" y="2761933"/>
            <a:ext cx="8255" cy="1610995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38000">
                  <a:schemeClr val="tx1"/>
                </a:gs>
              </a:gsLst>
              <a:lin ang="0" scaled="0"/>
            </a:gradFill>
            <a:miter lim="800000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>
            <a:off x="9244965" y="2463165"/>
            <a:ext cx="250825" cy="0"/>
          </a:xfrm>
          <a:prstGeom prst="straightConnector1">
            <a:avLst/>
          </a:prstGeom>
          <a:ln w="22225" cap="rnd">
            <a:gradFill>
              <a:gsLst>
                <a:gs pos="10000">
                  <a:srgbClr val="C8C8C8"/>
                </a:gs>
                <a:gs pos="74000">
                  <a:schemeClr val="tx1"/>
                </a:gs>
              </a:gsLst>
              <a:lin ang="0" scaled="1"/>
            </a:gra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>
            <a:off x="9251315" y="2619375"/>
            <a:ext cx="250825" cy="0"/>
          </a:xfrm>
          <a:prstGeom prst="straightConnector1">
            <a:avLst/>
          </a:prstGeom>
          <a:ln w="22225" cap="rnd">
            <a:gradFill>
              <a:gsLst>
                <a:gs pos="10000">
                  <a:srgbClr val="C8C8C8"/>
                </a:gs>
                <a:gs pos="74000">
                  <a:schemeClr val="tx1"/>
                </a:gs>
              </a:gsLst>
              <a:lin ang="0" scaled="1"/>
            </a:gra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 flipH="1" flipV="1">
            <a:off x="9492298" y="1803718"/>
            <a:ext cx="3175" cy="659130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38000">
                  <a:schemeClr val="tx1"/>
                </a:gs>
              </a:gsLst>
              <a:lin ang="0" scaled="0"/>
            </a:gra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7" name="立方体 206"/>
          <p:cNvSpPr/>
          <p:nvPr/>
        </p:nvSpPr>
        <p:spPr>
          <a:xfrm>
            <a:off x="9732010" y="1370330"/>
            <a:ext cx="336550" cy="654050"/>
          </a:xfrm>
          <a:prstGeom prst="cube">
            <a:avLst>
              <a:gd name="adj" fmla="val 85471"/>
            </a:avLst>
          </a:prstGeom>
          <a:solidFill>
            <a:srgbClr val="C5E99B">
              <a:alpha val="69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立方体 207"/>
          <p:cNvSpPr/>
          <p:nvPr/>
        </p:nvSpPr>
        <p:spPr>
          <a:xfrm>
            <a:off x="9751060" y="2882265"/>
            <a:ext cx="336550" cy="654050"/>
          </a:xfrm>
          <a:prstGeom prst="cube">
            <a:avLst>
              <a:gd name="adj" fmla="val 85471"/>
            </a:avLst>
          </a:prstGeom>
          <a:solidFill>
            <a:srgbClr val="8FBC94">
              <a:alpha val="69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9" name="直接箭头连接符 208"/>
          <p:cNvCxnSpPr/>
          <p:nvPr/>
        </p:nvCxnSpPr>
        <p:spPr>
          <a:xfrm flipH="1" flipV="1">
            <a:off x="9498648" y="2621598"/>
            <a:ext cx="3175" cy="659130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38000">
                  <a:schemeClr val="tx1"/>
                </a:gs>
              </a:gsLst>
              <a:lin ang="0" scaled="0"/>
            </a:gradFill>
            <a:miter lim="800000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rot="10800000" flipH="1" flipV="1">
            <a:off x="9492616" y="1800860"/>
            <a:ext cx="235585" cy="635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0">
                  <a:schemeClr val="tx1"/>
                </a:gs>
              </a:gsLst>
              <a:lin ang="0" scaled="0"/>
            </a:gradFill>
            <a:miter lim="800000"/>
            <a:headEnd type="none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rot="10800000" flipH="1" flipV="1">
            <a:off x="9515476" y="3277235"/>
            <a:ext cx="235585" cy="635"/>
          </a:xfrm>
          <a:prstGeom prst="straightConnector1">
            <a:avLst/>
          </a:prstGeom>
          <a:ln w="22225" cap="rnd">
            <a:gradFill>
              <a:gsLst>
                <a:gs pos="0">
                  <a:srgbClr val="C8C8C8"/>
                </a:gs>
                <a:gs pos="0">
                  <a:schemeClr val="tx1"/>
                </a:gs>
              </a:gsLst>
              <a:lin ang="0" scaled="0"/>
            </a:gradFill>
            <a:miter lim="800000"/>
            <a:headEnd type="none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3" name="文本框 212"/>
          <p:cNvSpPr txBox="1"/>
          <p:nvPr/>
        </p:nvSpPr>
        <p:spPr>
          <a:xfrm>
            <a:off x="9138920" y="1007110"/>
            <a:ext cx="1561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9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Auxiliary Task</a:t>
            </a:r>
            <a:r>
              <a:rPr lang="en-US" altLang="zh-CN" sz="9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classifier</a:t>
            </a:r>
            <a:endParaRPr lang="en-US" altLang="zh-CN" sz="9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>
              <a:buClrTx/>
              <a:buSzTx/>
              <a:buFontTx/>
            </a:pPr>
            <a:r>
              <a:rPr lang="en-US" altLang="zh-CN" sz="9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(128 x </a:t>
            </a:r>
            <a:r>
              <a:rPr lang="en-US" altLang="zh-CN" sz="900" b="1">
                <a:sym typeface="+mn-ea"/>
              </a:rPr>
              <a:t>individual counts</a:t>
            </a:r>
            <a:r>
              <a:rPr lang="en-US" altLang="zh-CN" sz="9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</a:t>
            </a:r>
            <a:endParaRPr lang="en-US" altLang="zh-CN" sz="9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9100185" y="3582670"/>
            <a:ext cx="1553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9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Main</a:t>
            </a:r>
            <a:r>
              <a:rPr lang="zh-CN" altLang="en-US" sz="9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Task</a:t>
            </a:r>
            <a:r>
              <a:rPr lang="en-US" altLang="zh-CN" sz="9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classifier </a:t>
            </a:r>
            <a:endParaRPr lang="en-US" altLang="zh-CN" sz="9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>
              <a:buClrTx/>
              <a:buSzTx/>
              <a:buFontTx/>
            </a:pPr>
            <a:r>
              <a:rPr lang="en-US" altLang="zh-CN" sz="9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(128 x 4)</a:t>
            </a:r>
            <a:endParaRPr lang="en-US" altLang="zh-CN" sz="9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15" name="直接箭头连接符 214"/>
          <p:cNvCxnSpPr/>
          <p:nvPr/>
        </p:nvCxnSpPr>
        <p:spPr>
          <a:xfrm>
            <a:off x="10026016" y="1800860"/>
            <a:ext cx="267335" cy="635"/>
          </a:xfrm>
          <a:prstGeom prst="straightConnector1">
            <a:avLst/>
          </a:prstGeom>
          <a:ln w="22225" cap="rnd">
            <a:gradFill>
              <a:gsLst>
                <a:gs pos="9000">
                  <a:srgbClr val="C8C8C8"/>
                </a:gs>
                <a:gs pos="74000">
                  <a:schemeClr val="tx1"/>
                </a:gs>
              </a:gsLst>
              <a:lin ang="0" scaled="0"/>
            </a:gradFill>
            <a:miter lim="800000"/>
            <a:headEnd type="none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22" name="组合 221"/>
          <p:cNvGrpSpPr/>
          <p:nvPr/>
        </p:nvGrpSpPr>
        <p:grpSpPr>
          <a:xfrm>
            <a:off x="10414000" y="2894330"/>
            <a:ext cx="1664335" cy="769620"/>
            <a:chOff x="16851" y="4310"/>
            <a:chExt cx="2621" cy="1212"/>
          </a:xfrm>
        </p:grpSpPr>
        <p:pic>
          <p:nvPicPr>
            <p:cNvPr id="217" name="https://photo-static-api.fotomore.com/creative/vcg/400/new/VCG41N1377432388.jpg?uid=386&amp;timestamp=1723196391&amp;sign=a52cafd6a4df3d3e36c8887ed6ef7a18" descr="男人睡觉。睡眠姿势，男性用枕头躺在床上。夜晚时分，不同的放松姿势俯观。独人放松，近期向量集合"/>
            <p:cNvPicPr>
              <a:picLocks noChangeAspect="1"/>
            </p:cNvPicPr>
            <p:nvPr/>
          </p:nvPicPr>
          <p:blipFill>
            <a:blip r:embed="rId3"/>
            <a:srcRect l="52144" t="3519" r="35743" b="54712"/>
            <a:stretch>
              <a:fillRect/>
            </a:stretch>
          </p:blipFill>
          <p:spPr>
            <a:xfrm>
              <a:off x="16851" y="4350"/>
              <a:ext cx="582" cy="1172"/>
            </a:xfrm>
            <a:prstGeom prst="rect">
              <a:avLst/>
            </a:prstGeom>
          </p:spPr>
        </p:pic>
        <p:pic>
          <p:nvPicPr>
            <p:cNvPr id="218" name="https://photo-static-api.fotomore.com/creative/vcg/400/new/VCG41N1377432388.jpg?uid=386&amp;timestamp=1723196391&amp;sign=a52cafd6a4df3d3e36c8887ed6ef7a18" descr="男人睡觉。睡眠姿势，男性用枕头躺在床上。夜晚时分，不同的放松姿势俯观。独人放松，近期向量集合"/>
            <p:cNvPicPr>
              <a:picLocks noChangeAspect="1"/>
            </p:cNvPicPr>
            <p:nvPr/>
          </p:nvPicPr>
          <p:blipFill>
            <a:blip r:embed="rId3"/>
            <a:srcRect l="36451" t="3305" r="51436" b="54926"/>
            <a:stretch>
              <a:fillRect/>
            </a:stretch>
          </p:blipFill>
          <p:spPr>
            <a:xfrm>
              <a:off x="17532" y="4350"/>
              <a:ext cx="582" cy="1172"/>
            </a:xfrm>
            <a:prstGeom prst="rect">
              <a:avLst/>
            </a:prstGeom>
          </p:spPr>
        </p:pic>
        <p:pic>
          <p:nvPicPr>
            <p:cNvPr id="219" name="https://photo-static-api.fotomore.com/creative/vcg/400/new/VCG41N1377432388.jpg?uid=386&amp;timestamp=1723196391&amp;sign=a52cafd6a4df3d3e36c8887ed6ef7a18" descr="男人睡觉。睡眠姿势，男性用枕头躺在床上。夜晚时分，不同的放松姿势俯观。独人放松，近期向量集合"/>
            <p:cNvPicPr>
              <a:picLocks noChangeAspect="1"/>
            </p:cNvPicPr>
            <p:nvPr/>
          </p:nvPicPr>
          <p:blipFill>
            <a:blip r:embed="rId3"/>
            <a:srcRect l="36618" t="53414" r="51269" b="4817"/>
            <a:stretch>
              <a:fillRect/>
            </a:stretch>
          </p:blipFill>
          <p:spPr>
            <a:xfrm>
              <a:off x="18890" y="4310"/>
              <a:ext cx="582" cy="1172"/>
            </a:xfrm>
            <a:prstGeom prst="rect">
              <a:avLst/>
            </a:prstGeom>
          </p:spPr>
        </p:pic>
        <p:pic>
          <p:nvPicPr>
            <p:cNvPr id="221" name="https://photo-static-api.fotomore.com/creative/vcg/400/new/VCG41N1377432388.jpg?uid=386&amp;timestamp=1723196391&amp;sign=a52cafd6a4df3d3e36c8887ed6ef7a18" descr="男人睡觉。睡眠姿势，男性用枕头躺在床上。夜晚时分，不同的放松姿势俯观。独人放松，近期向量集合"/>
            <p:cNvPicPr>
              <a:picLocks noChangeAspect="1"/>
            </p:cNvPicPr>
            <p:nvPr/>
          </p:nvPicPr>
          <p:blipFill>
            <a:blip r:embed="rId3"/>
            <a:srcRect l="36451" t="3305" r="51436" b="54926"/>
            <a:stretch>
              <a:fillRect/>
            </a:stretch>
          </p:blipFill>
          <p:spPr>
            <a:xfrm flipH="1">
              <a:off x="18192" y="4337"/>
              <a:ext cx="582" cy="1172"/>
            </a:xfrm>
            <a:prstGeom prst="rect">
              <a:avLst/>
            </a:prstGeom>
          </p:spPr>
        </p:pic>
      </p:grpSp>
      <p:sp>
        <p:nvSpPr>
          <p:cNvPr id="223" name="文本框 222"/>
          <p:cNvSpPr txBox="1"/>
          <p:nvPr/>
        </p:nvSpPr>
        <p:spPr>
          <a:xfrm>
            <a:off x="10414000" y="3700145"/>
            <a:ext cx="1732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zh-CN" alt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leep posture</a:t>
            </a:r>
            <a:r>
              <a:rPr lang="en-US" altLang="zh-CN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altLang="zh-CN" sz="1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24" name="https://photo-static-api.fotomore.com/creative/vcg/400/version23/VCG41477549231.jpg?uid=386&amp;timestamp=1723196593&amp;sign=4c7830d1a3290e31d3ea9d68ac0fdf2e" descr="头和肩膀轮廓系列"/>
          <p:cNvPicPr>
            <a:picLocks noChangeAspect="1"/>
          </p:cNvPicPr>
          <p:nvPr/>
        </p:nvPicPr>
        <p:blipFill>
          <a:blip r:embed="rId4"/>
          <a:srcRect t="77155"/>
          <a:stretch>
            <a:fillRect/>
          </a:stretch>
        </p:blipFill>
        <p:spPr>
          <a:xfrm>
            <a:off x="10333355" y="1509395"/>
            <a:ext cx="1744980" cy="384175"/>
          </a:xfrm>
          <a:prstGeom prst="rect">
            <a:avLst/>
          </a:prstGeom>
        </p:spPr>
      </p:pic>
      <p:sp>
        <p:nvSpPr>
          <p:cNvPr id="225" name="文本框 224"/>
          <p:cNvSpPr txBox="1"/>
          <p:nvPr/>
        </p:nvSpPr>
        <p:spPr>
          <a:xfrm>
            <a:off x="10517505" y="1935480"/>
            <a:ext cx="14306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 b="1">
                <a:sym typeface="+mn-ea"/>
              </a:rPr>
              <a:t>I</a:t>
            </a:r>
            <a:r>
              <a:rPr lang="zh-CN" altLang="en-US" sz="1400" b="1">
                <a:sym typeface="+mn-ea"/>
              </a:rPr>
              <a:t>ndividual</a:t>
            </a:r>
            <a:endParaRPr lang="zh-CN" altLang="en-US" sz="1400" b="1">
              <a:sym typeface="+mn-ea"/>
            </a:endParaRPr>
          </a:p>
        </p:txBody>
      </p:sp>
      <p:sp>
        <p:nvSpPr>
          <p:cNvPr id="226" name="左中括号 225"/>
          <p:cNvSpPr/>
          <p:nvPr/>
        </p:nvSpPr>
        <p:spPr>
          <a:xfrm rot="16200000">
            <a:off x="6074410" y="-564515"/>
            <a:ext cx="165100" cy="11842115"/>
          </a:xfrm>
          <a:prstGeom prst="leftBracket">
            <a:avLst>
              <a:gd name="adj" fmla="val 0"/>
            </a:avLst>
          </a:prstGeom>
          <a:ln w="22225">
            <a:solidFill>
              <a:srgbClr val="7A9A7D">
                <a:alpha val="99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7" name="直接连接符 226"/>
          <p:cNvCxnSpPr/>
          <p:nvPr/>
        </p:nvCxnSpPr>
        <p:spPr>
          <a:xfrm flipV="1">
            <a:off x="3044190" y="5295900"/>
            <a:ext cx="0" cy="139700"/>
          </a:xfrm>
          <a:prstGeom prst="line">
            <a:avLst/>
          </a:prstGeom>
          <a:ln w="19050">
            <a:solidFill>
              <a:srgbClr val="7C9B7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 flipV="1">
            <a:off x="6181090" y="5287010"/>
            <a:ext cx="0" cy="139700"/>
          </a:xfrm>
          <a:prstGeom prst="line">
            <a:avLst/>
          </a:prstGeom>
          <a:ln w="19050">
            <a:solidFill>
              <a:srgbClr val="7C9B7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V="1">
            <a:off x="9317990" y="5299710"/>
            <a:ext cx="0" cy="139700"/>
          </a:xfrm>
          <a:prstGeom prst="line">
            <a:avLst/>
          </a:prstGeom>
          <a:ln w="19050">
            <a:solidFill>
              <a:srgbClr val="7C9B7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0" name="文本框 229"/>
          <p:cNvSpPr txBox="1"/>
          <p:nvPr/>
        </p:nvSpPr>
        <p:spPr>
          <a:xfrm>
            <a:off x="139700" y="5166360"/>
            <a:ext cx="30079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Input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3114675" y="5166360"/>
            <a:ext cx="30079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Feature Extractor </a:t>
            </a:r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Block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6167120" y="5160010"/>
            <a:ext cx="30079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Global Multi-View Fusion Network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9369425" y="5165725"/>
            <a:ext cx="262953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Multi-Task Output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commondata" val="eyJoZGlkIjoiYjkyY2M2MDYwNmM5Zjk2NzQ0OTZmMjFiODY5MDNiNT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WPS 演示</Application>
  <PresentationFormat>宽屏</PresentationFormat>
  <Paragraphs>61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毛浚彬</cp:lastModifiedBy>
  <cp:revision>204</cp:revision>
  <dcterms:created xsi:type="dcterms:W3CDTF">2019-06-19T02:08:00Z</dcterms:created>
  <dcterms:modified xsi:type="dcterms:W3CDTF">2024-08-09T09:50:11Z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715DA7756A03467E946CC14BCFC0E317_13</vt:lpwstr>
  </property>
</Properties>
</file>