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0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91A84-AADA-429F-8B3A-F7DBCDB2B031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46BD-E81E-4731-AD5F-0C7B0587B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43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37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00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149902"/>
            <a:ext cx="10438228" cy="1735719"/>
          </a:xfrm>
        </p:spPr>
        <p:txBody>
          <a:bodyPr anchor="t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37833"/>
            <a:ext cx="9144000" cy="180796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71EA-B989-4912-B5D1-AB7B15460FA6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925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2914-5C41-4E72-A9EA-ECF5BE8E47FE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6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0582-A5F1-40B6-B2AA-A318A2306810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1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019" y="140043"/>
            <a:ext cx="10345615" cy="943170"/>
          </a:xfrm>
        </p:spPr>
        <p:txBody>
          <a:bodyPr anchor="t"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019" y="1305120"/>
            <a:ext cx="11802203" cy="49268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2A41-B478-45A6-A420-5752B5D32700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35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92E3-0A43-4E60-8C65-B957D31C6F4F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09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E2-27C8-426B-AB99-1ACBEC1CA103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32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565-69B7-4293-B984-200C0E20306F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96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9A4-31EE-4ACF-9AA7-492B154EF22C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03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114-4831-4008-B0FD-34A9FD3627CA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3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5C8-6C2C-4D32-9308-F5B6D496BEF5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15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63E-883A-4C14-BF07-B8F85F117A49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6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1">
                <a:lumMod val="5000"/>
                <a:lumOff val="95000"/>
              </a:schemeClr>
            </a:gs>
            <a:gs pos="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1365" y="143435"/>
            <a:ext cx="12030636" cy="6377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792331D2-1898-411F-858A-9EEF6FE8C4B4}" type="datetime1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15" y="233980"/>
            <a:ext cx="847318" cy="86061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127" y="6520772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AI System Lab</a:t>
            </a:r>
            <a:endParaRPr lang="zh-TW" altLang="en-US" b="1"/>
          </a:p>
        </p:txBody>
      </p:sp>
      <p:sp>
        <p:nvSpPr>
          <p:cNvPr id="11" name="矩形 10"/>
          <p:cNvSpPr/>
          <p:nvPr userDrawn="1"/>
        </p:nvSpPr>
        <p:spPr>
          <a:xfrm>
            <a:off x="161365" y="201706"/>
            <a:ext cx="12030636" cy="631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15" y="233980"/>
            <a:ext cx="847318" cy="860612"/>
          </a:xfrm>
          <a:prstGeom prst="rect">
            <a:avLst/>
          </a:prstGeom>
        </p:spPr>
      </p:pic>
      <p:sp>
        <p:nvSpPr>
          <p:cNvPr id="13" name="文字方塊 12"/>
          <p:cNvSpPr txBox="1"/>
          <p:nvPr userDrawn="1"/>
        </p:nvSpPr>
        <p:spPr>
          <a:xfrm>
            <a:off x="9127" y="6520772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AI System Lab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15105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ctsai@gs.nck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ourse.aislab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/>
              <a:t>Efficient AI Model Design for Machine Learning and Inference </a:t>
            </a:r>
            <a:br>
              <a:rPr lang="en-US" altLang="zh-TW" sz="4800" dirty="0"/>
            </a:br>
            <a:r>
              <a:rPr lang="en-US" altLang="zh-TW" sz="4800" dirty="0"/>
              <a:t>2024Fall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/>
              <a:t>Chia-Chi Tsai (</a:t>
            </a:r>
            <a:r>
              <a:rPr lang="zh-TW" altLang="en-US"/>
              <a:t>蔡家齊</a:t>
            </a:r>
            <a:r>
              <a:rPr lang="en-US" altLang="zh-TW"/>
              <a:t>)</a:t>
            </a:r>
          </a:p>
          <a:p>
            <a:r>
              <a:rPr lang="en-US" altLang="zh-TW"/>
              <a:t>cctsai@gs.ncku.edu.tw</a:t>
            </a:r>
          </a:p>
          <a:p>
            <a:r>
              <a:rPr lang="en-US" altLang="zh-TW"/>
              <a:t>AI System Lab</a:t>
            </a:r>
          </a:p>
          <a:p>
            <a:r>
              <a:rPr lang="en-US" altLang="zh-TW"/>
              <a:t>Department of Electrical Engineering</a:t>
            </a:r>
          </a:p>
          <a:p>
            <a:r>
              <a:rPr lang="en-US" altLang="zh-TW"/>
              <a:t>National Cheng Kung University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22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Information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Lecture:</a:t>
            </a:r>
          </a:p>
          <a:p>
            <a:pPr lvl="1"/>
            <a:r>
              <a:rPr lang="en-US" altLang="zh-TW" dirty="0"/>
              <a:t>Chia-Chi Tsai </a:t>
            </a:r>
            <a:r>
              <a:rPr lang="zh-TW" altLang="en-US" dirty="0"/>
              <a:t>蔡家齊 </a:t>
            </a:r>
            <a:r>
              <a:rPr lang="en-US" altLang="zh-TW" dirty="0">
                <a:hlinkClick r:id="rId3"/>
              </a:rPr>
              <a:t>cctsai@gs.ncku.edu.tw</a:t>
            </a:r>
            <a:endParaRPr lang="en-US" altLang="zh-TW" dirty="0"/>
          </a:p>
          <a:p>
            <a:pPr lvl="2"/>
            <a:r>
              <a:rPr lang="zh-TW" altLang="en-US" dirty="0"/>
              <a:t>電機系館</a:t>
            </a:r>
            <a:r>
              <a:rPr lang="en-US" altLang="zh-TW" dirty="0"/>
              <a:t>5</a:t>
            </a:r>
            <a:r>
              <a:rPr lang="zh-TW" altLang="en-US" dirty="0"/>
              <a:t>樓 </a:t>
            </a:r>
            <a:r>
              <a:rPr lang="en-US" altLang="zh-TW" dirty="0"/>
              <a:t>92510</a:t>
            </a:r>
          </a:p>
          <a:p>
            <a:pPr lvl="1"/>
            <a:r>
              <a:rPr lang="en-US" altLang="zh-TW" dirty="0"/>
              <a:t>Location:</a:t>
            </a:r>
            <a:r>
              <a:rPr lang="zh-TW" altLang="en-US" dirty="0"/>
              <a:t>啟端館一樓階梯教室</a:t>
            </a:r>
            <a:r>
              <a:rPr lang="en-US" altLang="zh-TW" dirty="0"/>
              <a:t>(96112)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Wed. 13:10~16:00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TAs:</a:t>
            </a:r>
          </a:p>
          <a:p>
            <a:pPr lvl="1"/>
            <a:r>
              <a:rPr lang="en-US" altLang="zh-TW" dirty="0"/>
              <a:t>TA</a:t>
            </a:r>
            <a:r>
              <a:rPr lang="zh-TW" altLang="en-US" dirty="0"/>
              <a:t> </a:t>
            </a:r>
            <a:r>
              <a:rPr lang="en-US" altLang="zh-TW" dirty="0"/>
              <a:t>Group</a:t>
            </a:r>
          </a:p>
          <a:p>
            <a:pPr lvl="2"/>
            <a:r>
              <a:rPr lang="zh-TW" altLang="en-US" dirty="0"/>
              <a:t>陳柏翰、王士逢、賴姿伶、陳喬雅、施尚甫、林言羲、權嘉</a:t>
            </a:r>
            <a:endParaRPr lang="en-US" altLang="zh-TW" dirty="0"/>
          </a:p>
          <a:p>
            <a:pPr lvl="2"/>
            <a:r>
              <a:rPr lang="en-US" altLang="zh-TW" dirty="0"/>
              <a:t>Email </a:t>
            </a:r>
            <a:r>
              <a:rPr lang="en-US" altLang="zh-TW" dirty="0">
                <a:hlinkClick r:id="rId4"/>
              </a:rPr>
              <a:t>course.aislab@gmail.com</a:t>
            </a:r>
            <a:endParaRPr lang="en-US" altLang="zh-TW" dirty="0"/>
          </a:p>
          <a:p>
            <a:pPr lvl="2"/>
            <a:r>
              <a:rPr lang="en-US" altLang="zh-TW" dirty="0"/>
              <a:t>Please include [EAI2024] to the beginning of the email subject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Information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Lecture slides will be available on Moodle</a:t>
            </a:r>
          </a:p>
          <a:p>
            <a:r>
              <a:rPr lang="en-US" altLang="zh-TW" dirty="0"/>
              <a:t>Reference book</a:t>
            </a:r>
          </a:p>
          <a:p>
            <a:pPr lvl="1"/>
            <a:r>
              <a:rPr lang="en-US" altLang="zh-TW" dirty="0"/>
              <a:t>I. Goodfellow, Y. </a:t>
            </a:r>
            <a:r>
              <a:rPr lang="en-US" altLang="zh-TW" dirty="0" err="1"/>
              <a:t>Bengio</a:t>
            </a:r>
            <a:r>
              <a:rPr lang="en-US" altLang="zh-TW" dirty="0"/>
              <a:t>, and A. Courville, Deep Learning, 1st Ed., MIT Press, Dec. 2016</a:t>
            </a:r>
          </a:p>
          <a:p>
            <a:pPr lvl="1"/>
            <a:r>
              <a:rPr lang="en-US" altLang="zh-TW" dirty="0"/>
              <a:t>Vivienne Sze, Yu-</a:t>
            </a:r>
            <a:r>
              <a:rPr lang="en-US" altLang="zh-TW" dirty="0" err="1"/>
              <a:t>Hsin</a:t>
            </a:r>
            <a:r>
              <a:rPr lang="en-US" altLang="zh-TW" dirty="0"/>
              <a:t> Chen, Tien-Ju Yang, Joel Emer, Efficient Processing of Deep Neural Network, Morgan and Claypool Publisher, 2020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One semester course, which include knowledge of building an Efficient AI Model</a:t>
            </a:r>
          </a:p>
          <a:p>
            <a:pPr lvl="1"/>
            <a:r>
              <a:rPr lang="en-US" altLang="zh-TW" dirty="0"/>
              <a:t>To understand the math of deep learning techniques</a:t>
            </a:r>
          </a:p>
          <a:p>
            <a:pPr lvl="1"/>
            <a:r>
              <a:rPr lang="en-US" altLang="zh-TW" dirty="0"/>
              <a:t>To familiarize with deep learning tools, such as Caffe, Tensor Flow, Torch, etc.</a:t>
            </a:r>
          </a:p>
          <a:p>
            <a:pPr lvl="1"/>
            <a:r>
              <a:rPr lang="en-US" altLang="zh-TW" dirty="0"/>
              <a:t>To understand the latest developments and applications of deep learning techniques</a:t>
            </a:r>
          </a:p>
          <a:p>
            <a:pPr lvl="1"/>
            <a:r>
              <a:rPr lang="en-US" altLang="zh-TW" dirty="0"/>
              <a:t>To develop practical working systems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Prerequisites</a:t>
            </a:r>
          </a:p>
          <a:p>
            <a:pPr lvl="1"/>
            <a:r>
              <a:rPr lang="en-US" altLang="zh-TW" dirty="0"/>
              <a:t>Linear Algebra</a:t>
            </a:r>
          </a:p>
          <a:p>
            <a:pPr lvl="1"/>
            <a:r>
              <a:rPr lang="en-US" altLang="zh-TW" dirty="0"/>
              <a:t>Probability and Statistics</a:t>
            </a:r>
          </a:p>
          <a:p>
            <a:pPr lvl="1"/>
            <a:r>
              <a:rPr lang="en-US" altLang="zh-TW" dirty="0"/>
              <a:t>C/C++/Python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8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Grade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Final Exams 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Paper Readings and Review </a:t>
            </a:r>
            <a:r>
              <a:rPr lang="en-US" altLang="zh-TW" dirty="0">
                <a:solidFill>
                  <a:srgbClr val="FF0000"/>
                </a:solidFill>
              </a:rPr>
              <a:t>16%</a:t>
            </a:r>
          </a:p>
          <a:p>
            <a:pPr lvl="1"/>
            <a:r>
              <a:rPr lang="en-US" altLang="zh-TW" dirty="0"/>
              <a:t>4 paper reviews and 4% for each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>
                <a:latin typeface="Arial"/>
                <a:ea typeface="微軟正黑體"/>
                <a:cs typeface="Arial"/>
              </a:rPr>
              <a:t>Lab Assignment </a:t>
            </a:r>
            <a:r>
              <a:rPr lang="en-US" altLang="zh-TW" dirty="0">
                <a:solidFill>
                  <a:srgbClr val="FF0000"/>
                </a:solidFill>
                <a:latin typeface="Arial"/>
                <a:ea typeface="微軟正黑體"/>
                <a:cs typeface="Arial"/>
              </a:rPr>
              <a:t>34%</a:t>
            </a:r>
          </a:p>
          <a:p>
            <a:pPr lvl="1"/>
            <a:r>
              <a:rPr lang="en-US" altLang="zh-TW" dirty="0"/>
              <a:t>Lab exercise related to AI fundamentals and efficient AI model design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Final Project </a:t>
            </a:r>
            <a:r>
              <a:rPr lang="en-US" altLang="zh-TW" dirty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en-US" altLang="zh-TW" dirty="0"/>
              <a:t>Practical working systems with efficient AI model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96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Outline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Machine Learning Basics</a:t>
            </a:r>
          </a:p>
          <a:p>
            <a:r>
              <a:rPr lang="en-US" altLang="zh-TW" dirty="0"/>
              <a:t>Deep Neural Networks</a:t>
            </a:r>
          </a:p>
          <a:p>
            <a:r>
              <a:rPr lang="en-US" altLang="zh-TW" dirty="0"/>
              <a:t>Case Studies - Smart Sport with AI</a:t>
            </a:r>
          </a:p>
          <a:p>
            <a:r>
              <a:rPr lang="en-US" altLang="zh-TW" dirty="0"/>
              <a:t>Efficient AI Model</a:t>
            </a:r>
          </a:p>
          <a:p>
            <a:r>
              <a:rPr lang="en-US" altLang="zh-TW" dirty="0"/>
              <a:t>Pruning</a:t>
            </a:r>
          </a:p>
          <a:p>
            <a:r>
              <a:rPr lang="en-US" altLang="zh-TW" dirty="0"/>
              <a:t>Knowledge Distillation</a:t>
            </a:r>
          </a:p>
          <a:p>
            <a:r>
              <a:rPr lang="en-US" altLang="zh-TW" dirty="0"/>
              <a:t>Designing Efficient AI 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25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Course Timetable</a:t>
            </a:r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696983"/>
              </p:ext>
            </p:extLst>
          </p:nvPr>
        </p:nvGraphicFramePr>
        <p:xfrm>
          <a:off x="177019" y="760484"/>
          <a:ext cx="11101938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68">
                  <a:extLst>
                    <a:ext uri="{9D8B030D-6E8A-4147-A177-3AD203B41FA5}">
                      <a16:colId xmlns:a16="http://schemas.microsoft.com/office/drawing/2014/main" val="3024446857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181589958"/>
                    </a:ext>
                  </a:extLst>
                </a:gridCol>
                <a:gridCol w="3212255">
                  <a:extLst>
                    <a:ext uri="{9D8B030D-6E8A-4147-A177-3AD203B41FA5}">
                      <a16:colId xmlns:a16="http://schemas.microsoft.com/office/drawing/2014/main" val="1103923646"/>
                    </a:ext>
                  </a:extLst>
                </a:gridCol>
                <a:gridCol w="3495078">
                  <a:extLst>
                    <a:ext uri="{9D8B030D-6E8A-4147-A177-3AD203B41FA5}">
                      <a16:colId xmlns:a16="http://schemas.microsoft.com/office/drawing/2014/main" val="3212478542"/>
                    </a:ext>
                  </a:extLst>
                </a:gridCol>
                <a:gridCol w="3100157">
                  <a:extLst>
                    <a:ext uri="{9D8B030D-6E8A-4147-A177-3AD203B41FA5}">
                      <a16:colId xmlns:a16="http://schemas.microsoft.com/office/drawing/2014/main" val="3164801638"/>
                    </a:ext>
                  </a:extLst>
                </a:gridCol>
              </a:tblGrid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Week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Date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Lecture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Assignments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Paper Review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456300"/>
                  </a:ext>
                </a:extLst>
              </a:tr>
              <a:tr h="256734">
                <a:tc>
                  <a:txBody>
                    <a:bodyPr/>
                    <a:lstStyle/>
                    <a:p>
                      <a:r>
                        <a:rPr lang="en-US" altLang="zh-TW" sz="1400"/>
                        <a:t>1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9/11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Introduction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76666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2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9/18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Machine Learning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Lab1: Understand NN and Training Process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Paper Review1 - AI</a:t>
                      </a:r>
                      <a:r>
                        <a:rPr lang="en-US" altLang="zh-TW" sz="1400" baseline="0" dirty="0"/>
                        <a:t> Models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63777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3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9/25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Machine Learning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66305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4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10/2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Deep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Lab2: AI Framework and Practices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7834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5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10/9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/>
                        <a:t>Deep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Paper Review2 – Advanced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Models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41123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6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10/16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Case Studies - Smart Sport with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Lab3: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2D post estimation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16940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7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10/23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Efficient AI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Final Project Proposals 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06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/>
                        <a:t>8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10/30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Efficient AI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Paper Review3 – Model Pruning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9013"/>
                  </a:ext>
                </a:extLst>
              </a:tr>
              <a:tr h="196534">
                <a:tc>
                  <a:txBody>
                    <a:bodyPr/>
                    <a:lstStyle/>
                    <a:p>
                      <a:r>
                        <a:rPr lang="en-US" altLang="zh-TW" sz="1400"/>
                        <a:t>9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11/6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Lab4: Model Pruning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284779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10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11/13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rgbClr val="0070C0"/>
                          </a:solidFill>
                        </a:rPr>
                        <a:t>Final Project Proposals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77596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11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11/20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rgbClr val="0070C0"/>
                          </a:solidFill>
                        </a:rPr>
                        <a:t>Final Project Proposals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400" b="0" i="0" u="none" strike="noStrike" baseline="0" noProof="0" dirty="0">
                          <a:solidFill>
                            <a:schemeClr val="tx1"/>
                          </a:solidFill>
                          <a:latin typeface="+mn-lt"/>
                          <a:ea typeface="新細明體"/>
                        </a:rPr>
                        <a:t>Lab5: </a:t>
                      </a:r>
                      <a:r>
                        <a:rPr lang="en-US" altLang="zh-TW" sz="1400" b="0" i="0" u="none" strike="noStrike" baseline="0" noProof="0" dirty="0">
                          <a:solidFill>
                            <a:schemeClr val="tx1"/>
                          </a:solidFill>
                          <a:latin typeface="+mn-lt"/>
                          <a:ea typeface="新細明體"/>
                        </a:rPr>
                        <a:t>Knowledge Distillation</a:t>
                      </a:r>
                      <a:endParaRPr lang="zh-TW" altLang="zh-TW" sz="1400" b="0" i="0" u="none" strike="noStrike" baseline="0" noProof="0" dirty="0">
                        <a:solidFill>
                          <a:schemeClr val="tx1"/>
                        </a:solidFill>
                        <a:latin typeface="+mn-lt"/>
                        <a:ea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Paper Review4 – Knowledge Distillation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84548"/>
                  </a:ext>
                </a:extLst>
              </a:tr>
              <a:tr h="256734">
                <a:tc>
                  <a:txBody>
                    <a:bodyPr/>
                    <a:lstStyle/>
                    <a:p>
                      <a:r>
                        <a:rPr lang="en-US" altLang="zh-TW" sz="1400"/>
                        <a:t>12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11/27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zh-TW" sz="1400" b="0" i="0" u="none" strike="noStrike" baseline="0" noProof="0" dirty="0">
                        <a:solidFill>
                          <a:srgbClr val="000000"/>
                        </a:solidFill>
                        <a:latin typeface="Calibri"/>
                        <a:ea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138696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13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12/4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Knowledge Distillation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37455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14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12/11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Designing Efficient AI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98132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15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12/18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C00000"/>
                          </a:solidFill>
                        </a:rPr>
                        <a:t>Final Exam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44014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16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12/25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Final Project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44981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17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1/1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676334"/>
                  </a:ext>
                </a:extLst>
              </a:tr>
              <a:tr h="163778">
                <a:tc>
                  <a:txBody>
                    <a:bodyPr/>
                    <a:lstStyle/>
                    <a:p>
                      <a:r>
                        <a:rPr lang="en-US" altLang="zh-TW" sz="1400"/>
                        <a:t>18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1/8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Final Project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7643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653625"/>
      </p:ext>
    </p:extLst>
  </p:cSld>
  <p:clrMapOvr>
    <a:masterClrMapping/>
  </p:clrMapOvr>
</p:sld>
</file>

<file path=ppt/theme/theme1.xml><?xml version="1.0" encoding="utf-8"?>
<a:theme xmlns:a="http://schemas.openxmlformats.org/drawingml/2006/main" name="iVSLAB-template-16-9-10709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926A4008-3B81-4B9A-8530-6EF8E0CDA6EC}" vid="{02F0CEC6-682B-4CA0-AA1C-052D897980A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ADCEBF6D3CCCD418328B9754768914B" ma:contentTypeVersion="4" ma:contentTypeDescription="建立新的文件。" ma:contentTypeScope="" ma:versionID="775209655196ea3be2880c7747682855">
  <xsd:schema xmlns:xsd="http://www.w3.org/2001/XMLSchema" xmlns:xs="http://www.w3.org/2001/XMLSchema" xmlns:p="http://schemas.microsoft.com/office/2006/metadata/properties" xmlns:ns2="ee28a107-ec53-4414-b67a-a67c7baa82c1" targetNamespace="http://schemas.microsoft.com/office/2006/metadata/properties" ma:root="true" ma:fieldsID="f1824a2700b35fb49fd7f92d5df87439" ns2:_="">
    <xsd:import namespace="ee28a107-ec53-4414-b67a-a67c7baa82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8a107-ec53-4414-b67a-a67c7baa8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51330F-09B9-49BC-B616-57016D8CCF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CB26E0-8766-4FE5-B323-BCEA84AE76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28a107-ec53-4414-b67a-a67c7baa82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0B82FC-6404-41B6-8A9E-E2301032FB50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ee28a107-ec53-4414-b67a-a67c7baa82c1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AISLab</Template>
  <TotalTime>74</TotalTime>
  <Words>476</Words>
  <Application>Microsoft Office PowerPoint</Application>
  <PresentationFormat>寬螢幕</PresentationFormat>
  <Paragraphs>132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iVSLAB-template-16-9-1070921</vt:lpstr>
      <vt:lpstr>Efficient AI Model Design for Machine Learning and Inference  2024Fall</vt:lpstr>
      <vt:lpstr>Course Information</vt:lpstr>
      <vt:lpstr>Course Information</vt:lpstr>
      <vt:lpstr>Course Grade</vt:lpstr>
      <vt:lpstr>Course Outline</vt:lpstr>
      <vt:lpstr>Course Timetable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蔡家齊 Chia-Chi Tsai</dc:title>
  <dc:creator>Windows 使用者</dc:creator>
  <cp:lastModifiedBy>王士逢</cp:lastModifiedBy>
  <cp:revision>20</cp:revision>
  <dcterms:created xsi:type="dcterms:W3CDTF">2020-07-25T14:03:32Z</dcterms:created>
  <dcterms:modified xsi:type="dcterms:W3CDTF">2024-09-10T07:14:32Z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0x0101001ADCEBF6D3CCCD418328B9754768914B</vt:lpwstr>
  </property>
</Properties>
</file>