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410" r:id="rId5"/>
    <p:sldId id="383" r:id="rId6"/>
    <p:sldId id="391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3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6327" autoAdjust="0"/>
  </p:normalViewPr>
  <p:slideViewPr>
    <p:cSldViewPr snapToGrid="0">
      <p:cViewPr varScale="1">
        <p:scale>
          <a:sx n="112" d="100"/>
          <a:sy n="112" d="100"/>
        </p:scale>
        <p:origin x="218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2A41C-80A4-A694-49E9-2A37E7628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F37618-82D0-0D2E-8C7D-D581F720AF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544D8B-8C02-3779-6E9F-C1EF350A1C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A38F7-9BB9-BD15-6157-27C7BA68D1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529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158E7-8975-F01D-05B6-C5D321EB8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EADF2F-FE50-90D2-23B1-7D84FEA1A9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F4B1B6-B883-F65E-1672-315BB611FE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BEBEB-19BD-C678-D2BE-50A5A5464D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29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A1BCE-68E9-7894-3811-64B99DF32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B20924-6664-78B8-A3D6-E60EBDFD5B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3977E2-19F3-C357-3C96-9BE675925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73E49-D7BF-97FF-4D14-4F1E7A6C72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770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90226-FD63-E8EC-E458-1E7C3BDD4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778611-5618-95F3-496A-9FE19A9136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F527F6-40B9-DD10-F608-C9D4C2E3F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F8ACB-ECD9-1D6B-43CC-400E9E2573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43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45DCA-29B0-9626-E1C9-C22907D08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0BCEB4-DE99-E364-013F-A14082CDDA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0F82FB-D4CF-1B0A-6346-0F54CC4D1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B2FED-71C3-1C8F-96A2-EF83BF89ED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862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09780-FE59-15A8-6431-692A6C1AD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292B1E-6EE0-3F7D-6490-1CCAB51692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60BF9A-3FBA-D3F6-B944-A379521890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7B21D-FC96-DF5E-3809-46C2E49888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81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EA2A5-2245-584C-A0B8-4DD4B09C9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DDC1EA-825A-F64C-8EEA-EC63253F7E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78A2BE-C781-C66F-7FD8-B1B2A3EED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33AE0-D824-59D9-61E8-AB6669D1CB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9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sz="5400" dirty="0"/>
              <a:t>Software Dashboard </a:t>
            </a:r>
            <a:r>
              <a:rPr lang="en-US" sz="5400" dirty="0" err="1"/>
              <a:t>Pajak</a:t>
            </a:r>
            <a:r>
              <a:rPr lang="en-US" sz="5400" dirty="0"/>
              <a:t> </a:t>
            </a:r>
            <a:r>
              <a:rPr lang="en-US" sz="5400" dirty="0" err="1"/>
              <a:t>Kendaraan</a:t>
            </a:r>
            <a:r>
              <a:rPr lang="en-US" sz="5400" dirty="0"/>
              <a:t> </a:t>
            </a:r>
            <a:r>
              <a:rPr lang="en-US" sz="5400" dirty="0" err="1"/>
              <a:t>Bermotor</a:t>
            </a:r>
            <a:endParaRPr lang="en-US" sz="5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6B05B3-6045-99A4-1ABF-5C7DC7896A93}"/>
              </a:ext>
            </a:extLst>
          </p:cNvPr>
          <p:cNvSpPr txBox="1">
            <a:spLocks/>
          </p:cNvSpPr>
          <p:nvPr/>
        </p:nvSpPr>
        <p:spPr>
          <a:xfrm>
            <a:off x="6309904" y="4130182"/>
            <a:ext cx="5486400" cy="77510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err="1"/>
              <a:t>Bisnis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4264B-3E1C-89F1-2DC0-963CC943A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C0014F-C394-0F52-ED52-FAB0EB6CD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s-ES" dirty="0" err="1"/>
              <a:t>Kesimpulan</a:t>
            </a:r>
            <a:r>
              <a:rPr lang="es-ES" dirty="0"/>
              <a:t> dan </a:t>
            </a:r>
            <a:r>
              <a:rPr lang="es-ES" dirty="0" err="1"/>
              <a:t>Rencana</a:t>
            </a:r>
            <a:r>
              <a:rPr lang="es-ES" dirty="0"/>
              <a:t> Ke </a:t>
            </a:r>
            <a:r>
              <a:rPr lang="es-ES" dirty="0" err="1"/>
              <a:t>Depan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0D1507-4AE5-B522-E359-6B5B76D2BC6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9"/>
            <a:ext cx="7810500" cy="1618893"/>
          </a:xfrm>
        </p:spPr>
        <p:txBody>
          <a:bodyPr>
            <a:normAutofit/>
          </a:bodyPr>
          <a:lstStyle/>
          <a:p>
            <a:r>
              <a:rPr lang="nl-NL" sz="1600" dirty="0"/>
              <a:t>Pentingnya pilot project dan ekspansi bertahap.</a:t>
            </a:r>
          </a:p>
          <a:p>
            <a:r>
              <a:rPr lang="sv-SE" sz="1600" dirty="0"/>
              <a:t>Kebutuhan standar nomenklatur dan anggaran daerah.</a:t>
            </a:r>
          </a:p>
          <a:p>
            <a:r>
              <a:rPr lang="fi-FI" sz="1600" dirty="0"/>
              <a:t>Potensi peningkatan efisiensi dan transparansi pajak kendaraan bermotor.</a:t>
            </a:r>
          </a:p>
          <a:p>
            <a:endParaRPr lang="fi-FI" sz="1600" dirty="0"/>
          </a:p>
          <a:p>
            <a:endParaRPr lang="fi-FI" sz="16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8BFDDFD-5066-C8C8-18C8-F9BEB9DB4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76ED150-6258-A119-434E-4238F2AEA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ED026F4-AC87-50ED-A8B8-E9A4280F2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EF2D75A-620C-910B-FBF9-1981EB814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7F0CD70-1075-C604-D9E0-CA0795F99220}"/>
              </a:ext>
            </a:extLst>
          </p:cNvPr>
          <p:cNvSpPr txBox="1"/>
          <p:nvPr/>
        </p:nvSpPr>
        <p:spPr>
          <a:xfrm>
            <a:off x="3666146" y="3900132"/>
            <a:ext cx="7801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dirty="0">
                <a:solidFill>
                  <a:schemeClr val="bg1"/>
                </a:solidFill>
              </a:rPr>
              <a:t>Pilot project dan </a:t>
            </a:r>
            <a:r>
              <a:rPr lang="en-ID" dirty="0" err="1">
                <a:solidFill>
                  <a:schemeClr val="bg1"/>
                </a:solidFill>
              </a:rPr>
              <a:t>ekspansi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bertahap</a:t>
            </a:r>
            <a:r>
              <a:rPr lang="en-ID" dirty="0">
                <a:solidFill>
                  <a:schemeClr val="bg1"/>
                </a:solidFill>
              </a:rPr>
              <a:t> sangat </a:t>
            </a:r>
            <a:r>
              <a:rPr lang="en-ID" dirty="0" err="1">
                <a:solidFill>
                  <a:schemeClr val="bg1"/>
                </a:solidFill>
              </a:rPr>
              <a:t>penting</a:t>
            </a:r>
            <a:r>
              <a:rPr lang="en-ID" dirty="0">
                <a:solidFill>
                  <a:schemeClr val="bg1"/>
                </a:solidFill>
              </a:rPr>
              <a:t> untuk </a:t>
            </a:r>
            <a:r>
              <a:rPr lang="en-ID" dirty="0" err="1">
                <a:solidFill>
                  <a:schemeClr val="bg1"/>
                </a:solidFill>
              </a:rPr>
              <a:t>menguji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meningkatkan</a:t>
            </a:r>
            <a:r>
              <a:rPr lang="en-ID" dirty="0">
                <a:solidFill>
                  <a:schemeClr val="bg1"/>
                </a:solidFill>
              </a:rPr>
              <a:t> software dashboard ini. Dengan </a:t>
            </a:r>
            <a:r>
              <a:rPr lang="en-ID" dirty="0" err="1">
                <a:solidFill>
                  <a:schemeClr val="bg1"/>
                </a:solidFill>
              </a:rPr>
              <a:t>standar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nomenklatur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konsisten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dukungan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anggaran</a:t>
            </a:r>
            <a:r>
              <a:rPr lang="en-ID" dirty="0">
                <a:solidFill>
                  <a:schemeClr val="bg1"/>
                </a:solidFill>
              </a:rPr>
              <a:t> dari </a:t>
            </a:r>
            <a:r>
              <a:rPr lang="en-ID" dirty="0" err="1">
                <a:solidFill>
                  <a:schemeClr val="bg1"/>
                </a:solidFill>
              </a:rPr>
              <a:t>daerah</a:t>
            </a:r>
            <a:r>
              <a:rPr lang="en-ID" dirty="0">
                <a:solidFill>
                  <a:schemeClr val="bg1"/>
                </a:solidFill>
              </a:rPr>
              <a:t>, kami </a:t>
            </a:r>
            <a:r>
              <a:rPr lang="en-ID" dirty="0" err="1">
                <a:solidFill>
                  <a:schemeClr val="bg1"/>
                </a:solidFill>
              </a:rPr>
              <a:t>dapat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meningkatkan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efisiensi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transparansi</a:t>
            </a:r>
            <a:r>
              <a:rPr lang="en-ID" dirty="0">
                <a:solidFill>
                  <a:schemeClr val="bg1"/>
                </a:solidFill>
              </a:rPr>
              <a:t> dalam </a:t>
            </a:r>
            <a:r>
              <a:rPr lang="en-ID" dirty="0" err="1">
                <a:solidFill>
                  <a:schemeClr val="bg1"/>
                </a:solidFill>
              </a:rPr>
              <a:t>pengelolaan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pajak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kendaraan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bermotor</a:t>
            </a:r>
            <a:r>
              <a:rPr lang="en-ID" dirty="0">
                <a:solidFill>
                  <a:schemeClr val="bg1"/>
                </a:solidFill>
              </a:rPr>
              <a:t>. Kami akan </a:t>
            </a:r>
            <a:r>
              <a:rPr lang="en-ID" dirty="0" err="1">
                <a:solidFill>
                  <a:schemeClr val="bg1"/>
                </a:solidFill>
              </a:rPr>
              <a:t>terus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memonitor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mengevaluasi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hasil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proyek</a:t>
            </a:r>
            <a:r>
              <a:rPr lang="en-ID" dirty="0">
                <a:solidFill>
                  <a:schemeClr val="bg1"/>
                </a:solidFill>
              </a:rPr>
              <a:t>, </a:t>
            </a:r>
            <a:r>
              <a:rPr lang="en-ID" dirty="0" err="1">
                <a:solidFill>
                  <a:schemeClr val="bg1"/>
                </a:solidFill>
              </a:rPr>
              <a:t>serta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mempersiapkan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ekspansi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lebih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lanjut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peningkatan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fitur</a:t>
            </a:r>
            <a:r>
              <a:rPr lang="en-ID" dirty="0">
                <a:solidFill>
                  <a:schemeClr val="bg1"/>
                </a:solidFill>
              </a:rPr>
              <a:t> software.</a:t>
            </a:r>
          </a:p>
        </p:txBody>
      </p:sp>
    </p:spTree>
    <p:extLst>
      <p:ext uri="{BB962C8B-B14F-4D97-AF65-F5344CB8AC3E}">
        <p14:creationId xmlns:p14="http://schemas.microsoft.com/office/powerpoint/2010/main" val="965969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Agus Wahyu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Pilot Project di Dua Kabupaten</a:t>
            </a:r>
          </a:p>
          <a:p>
            <a:r>
              <a:rPr lang="en-US" dirty="0" err="1"/>
              <a:t>Perluasan</a:t>
            </a:r>
            <a:r>
              <a:rPr lang="en-US" dirty="0"/>
              <a:t> Ke Lima Kabupaten</a:t>
            </a:r>
          </a:p>
          <a:p>
            <a:r>
              <a:rPr lang="en-US" dirty="0" err="1"/>
              <a:t>Penarikan</a:t>
            </a:r>
            <a:r>
              <a:rPr lang="en-US" dirty="0"/>
              <a:t> Data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Nomenklatur</a:t>
            </a:r>
            <a:endParaRPr lang="en-US" dirty="0"/>
          </a:p>
          <a:p>
            <a:r>
              <a:rPr lang="en-US" dirty="0" err="1"/>
              <a:t>Anggaran</a:t>
            </a:r>
            <a:r>
              <a:rPr lang="en-US" dirty="0"/>
              <a:t> Daerah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ID" dirty="0"/>
              <a:t>Pilot Project di Dua Kabupaten (2024)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2008751"/>
          </a:xfrm>
        </p:spPr>
        <p:txBody>
          <a:bodyPr>
            <a:normAutofit/>
          </a:bodyPr>
          <a:lstStyle/>
          <a:p>
            <a:r>
              <a:rPr lang="en-US" sz="1600" dirty="0"/>
              <a:t>Pilot project di dua kabupaten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langkah</a:t>
            </a:r>
            <a:r>
              <a:rPr lang="en-US" sz="1600" dirty="0"/>
              <a:t> </a:t>
            </a:r>
            <a:r>
              <a:rPr lang="en-US" sz="1600" dirty="0" err="1"/>
              <a:t>awal</a:t>
            </a:r>
            <a:r>
              <a:rPr lang="en-US" sz="1600" dirty="0"/>
              <a:t> untuk </a:t>
            </a:r>
            <a:r>
              <a:rPr lang="en-US" sz="1600" dirty="0" err="1"/>
              <a:t>pengembangan</a:t>
            </a:r>
            <a:r>
              <a:rPr lang="en-US" sz="1600" dirty="0"/>
              <a:t> software. </a:t>
            </a:r>
          </a:p>
          <a:p>
            <a:r>
              <a:rPr lang="en-US" sz="1600" dirty="0"/>
              <a:t>Dua kabupaten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minimum untuk </a:t>
            </a:r>
            <a:r>
              <a:rPr lang="en-US" sz="1600" dirty="0" err="1"/>
              <a:t>membandingkan</a:t>
            </a:r>
            <a:r>
              <a:rPr lang="en-US" sz="1600" dirty="0"/>
              <a:t> data.</a:t>
            </a:r>
          </a:p>
          <a:p>
            <a:r>
              <a:rPr lang="en-US" sz="1600" dirty="0"/>
              <a:t>Saat ini, </a:t>
            </a:r>
            <a:r>
              <a:rPr lang="en-US" sz="1600" dirty="0" err="1"/>
              <a:t>Sulut</a:t>
            </a:r>
            <a:r>
              <a:rPr lang="en-US" sz="1600" dirty="0"/>
              <a:t> dan Lampung telah </a:t>
            </a:r>
            <a:r>
              <a:rPr lang="en-US" sz="1600" dirty="0" err="1"/>
              <a:t>mengirimkan</a:t>
            </a:r>
            <a:r>
              <a:rPr lang="en-US" sz="1600" dirty="0"/>
              <a:t> data.</a:t>
            </a:r>
          </a:p>
          <a:p>
            <a:r>
              <a:rPr lang="en-US" sz="1600" dirty="0" err="1"/>
              <a:t>Pilihan</a:t>
            </a:r>
            <a:r>
              <a:rPr lang="en-US" sz="1600" dirty="0"/>
              <a:t> kabupaten untuk pilot project </a:t>
            </a:r>
            <a:r>
              <a:rPr lang="en-US" sz="1600" dirty="0" err="1"/>
              <a:t>kemungkinan</a:t>
            </a:r>
            <a:r>
              <a:rPr lang="en-US" sz="1600" dirty="0"/>
              <a:t> dari dua </a:t>
            </a:r>
            <a:r>
              <a:rPr lang="en-US" sz="1600" dirty="0" err="1"/>
              <a:t>provinsi</a:t>
            </a:r>
            <a:r>
              <a:rPr lang="en-US" sz="1600" dirty="0"/>
              <a:t> tersebut.</a:t>
            </a:r>
          </a:p>
          <a:p>
            <a:endParaRPr lang="en-US" sz="1600" dirty="0"/>
          </a:p>
          <a:p>
            <a:endParaRPr lang="en-US" sz="16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3BBE974-E71E-40CD-5893-512939DEA57C}"/>
              </a:ext>
            </a:extLst>
          </p:cNvPr>
          <p:cNvSpPr txBox="1"/>
          <p:nvPr/>
        </p:nvSpPr>
        <p:spPr>
          <a:xfrm>
            <a:off x="3666146" y="4401084"/>
            <a:ext cx="78019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dirty="0" err="1">
                <a:solidFill>
                  <a:schemeClr val="bg1"/>
                </a:solidFill>
              </a:rPr>
              <a:t>Pelaksanaan</a:t>
            </a:r>
            <a:r>
              <a:rPr lang="en-ID" dirty="0">
                <a:solidFill>
                  <a:schemeClr val="bg1"/>
                </a:solidFill>
              </a:rPr>
              <a:t> pilot project di dua kabupaten akan </a:t>
            </a:r>
            <a:r>
              <a:rPr lang="en-ID" dirty="0" err="1">
                <a:solidFill>
                  <a:schemeClr val="bg1"/>
                </a:solidFill>
              </a:rPr>
              <a:t>memberikan</a:t>
            </a:r>
            <a:r>
              <a:rPr lang="en-ID" dirty="0">
                <a:solidFill>
                  <a:schemeClr val="bg1"/>
                </a:solidFill>
              </a:rPr>
              <a:t> kami </a:t>
            </a:r>
            <a:r>
              <a:rPr lang="en-ID" dirty="0" err="1">
                <a:solidFill>
                  <a:schemeClr val="bg1"/>
                </a:solidFill>
              </a:rPr>
              <a:t>kesempatan</a:t>
            </a:r>
            <a:r>
              <a:rPr lang="en-ID" dirty="0">
                <a:solidFill>
                  <a:schemeClr val="bg1"/>
                </a:solidFill>
              </a:rPr>
              <a:t> untuk </a:t>
            </a:r>
            <a:r>
              <a:rPr lang="en-ID" dirty="0" err="1">
                <a:solidFill>
                  <a:schemeClr val="bg1"/>
                </a:solidFill>
              </a:rPr>
              <a:t>menguji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mengevaluasi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fungsi</a:t>
            </a:r>
            <a:r>
              <a:rPr lang="en-ID" dirty="0">
                <a:solidFill>
                  <a:schemeClr val="bg1"/>
                </a:solidFill>
              </a:rPr>
              <a:t> software </a:t>
            </a:r>
            <a:r>
              <a:rPr lang="en-ID" dirty="0" err="1">
                <a:solidFill>
                  <a:schemeClr val="bg1"/>
                </a:solidFill>
              </a:rPr>
              <a:t>secara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langsung</a:t>
            </a:r>
            <a:r>
              <a:rPr lang="en-ID" dirty="0">
                <a:solidFill>
                  <a:schemeClr val="bg1"/>
                </a:solidFill>
              </a:rPr>
              <a:t>. Dengan data dari </a:t>
            </a:r>
            <a:r>
              <a:rPr lang="en-ID" dirty="0" err="1">
                <a:solidFill>
                  <a:schemeClr val="bg1"/>
                </a:solidFill>
              </a:rPr>
              <a:t>Sulut</a:t>
            </a:r>
            <a:r>
              <a:rPr lang="en-ID" dirty="0">
                <a:solidFill>
                  <a:schemeClr val="bg1"/>
                </a:solidFill>
              </a:rPr>
              <a:t> dan Lampung, kami </a:t>
            </a:r>
            <a:r>
              <a:rPr lang="en-ID" dirty="0" err="1">
                <a:solidFill>
                  <a:schemeClr val="bg1"/>
                </a:solidFill>
              </a:rPr>
              <a:t>dapat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melakukan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perbandingan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efektif</a:t>
            </a:r>
            <a:r>
              <a:rPr lang="en-ID" dirty="0">
                <a:solidFill>
                  <a:schemeClr val="bg1"/>
                </a:solidFill>
              </a:rPr>
              <a:t> untuk </a:t>
            </a:r>
            <a:r>
              <a:rPr lang="en-ID" dirty="0" err="1">
                <a:solidFill>
                  <a:schemeClr val="bg1"/>
                </a:solidFill>
              </a:rPr>
              <a:t>memahami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bagaimana</a:t>
            </a:r>
            <a:r>
              <a:rPr lang="en-ID" dirty="0">
                <a:solidFill>
                  <a:schemeClr val="bg1"/>
                </a:solidFill>
              </a:rPr>
              <a:t> software ini </a:t>
            </a:r>
            <a:r>
              <a:rPr lang="en-ID" dirty="0" err="1">
                <a:solidFill>
                  <a:schemeClr val="bg1"/>
                </a:solidFill>
              </a:rPr>
              <a:t>dapat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digunakan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secara</a:t>
            </a:r>
            <a:r>
              <a:rPr lang="en-ID" dirty="0">
                <a:solidFill>
                  <a:schemeClr val="bg1"/>
                </a:solidFill>
              </a:rPr>
              <a:t> optimal.</a:t>
            </a:r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2B256-60E9-A3D7-84AB-46C0B66BE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95E1C4-62A6-231B-DFA4-56876134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ID" dirty="0"/>
              <a:t>Hasil yang </a:t>
            </a:r>
            <a:r>
              <a:rPr lang="en-ID" dirty="0" err="1"/>
              <a:t>Diharapkan</a:t>
            </a:r>
            <a:r>
              <a:rPr lang="en-ID" dirty="0"/>
              <a:t> dari Pilot Project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D69834-D717-00F6-E75E-5E217CFD25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9"/>
            <a:ext cx="7810500" cy="1477328"/>
          </a:xfrm>
        </p:spPr>
        <p:txBody>
          <a:bodyPr>
            <a:normAutofit/>
          </a:bodyPr>
          <a:lstStyle/>
          <a:p>
            <a:r>
              <a:rPr lang="en-US" sz="1600" dirty="0" err="1"/>
              <a:t>Validasi</a:t>
            </a:r>
            <a:r>
              <a:rPr lang="en-US" sz="1600" dirty="0"/>
              <a:t> </a:t>
            </a:r>
            <a:r>
              <a:rPr lang="en-US" sz="1600" dirty="0" err="1"/>
              <a:t>kemampuan</a:t>
            </a:r>
            <a:r>
              <a:rPr lang="en-US" sz="1600" dirty="0"/>
              <a:t> software.</a:t>
            </a:r>
          </a:p>
          <a:p>
            <a:r>
              <a:rPr lang="fi-FI" sz="1600" dirty="0"/>
              <a:t>Identifikasi area perbaikan dan penyempurnaan.</a:t>
            </a:r>
          </a:p>
          <a:p>
            <a:r>
              <a:rPr lang="en-US" sz="1600" dirty="0"/>
              <a:t>Feedback dari </a:t>
            </a:r>
            <a:r>
              <a:rPr lang="en-US" sz="1600" dirty="0" err="1"/>
              <a:t>pengguna</a:t>
            </a:r>
            <a:r>
              <a:rPr lang="en-US" sz="1600" dirty="0"/>
              <a:t> di kabupaten </a:t>
            </a:r>
            <a:r>
              <a:rPr lang="en-US" sz="1600" dirty="0" err="1"/>
              <a:t>terkait</a:t>
            </a:r>
            <a:r>
              <a:rPr lang="en-US" sz="1600" dirty="0"/>
              <a:t>.</a:t>
            </a:r>
          </a:p>
          <a:p>
            <a:endParaRPr lang="en-US" sz="16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58F56A-A0BE-FC11-16DD-F074AB3C5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2160561-6796-3CBF-B75C-30FBF6641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C9151FD-6A5B-74D8-BD8B-10B9F32BB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679D197-2385-6C73-662A-DC4C2ED75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90DA00F-16E8-DDBB-BC7E-0058C589934B}"/>
              </a:ext>
            </a:extLst>
          </p:cNvPr>
          <p:cNvSpPr txBox="1"/>
          <p:nvPr/>
        </p:nvSpPr>
        <p:spPr>
          <a:xfrm>
            <a:off x="3666146" y="3900132"/>
            <a:ext cx="7801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dirty="0">
                <a:solidFill>
                  <a:schemeClr val="bg1"/>
                </a:solidFill>
              </a:rPr>
              <a:t>Dari pilot project ini, kami </a:t>
            </a:r>
            <a:r>
              <a:rPr lang="en-ID" dirty="0" err="1">
                <a:solidFill>
                  <a:schemeClr val="bg1"/>
                </a:solidFill>
              </a:rPr>
              <a:t>berharap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dapat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memvalidasi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kemampuan</a:t>
            </a:r>
            <a:r>
              <a:rPr lang="en-ID" dirty="0">
                <a:solidFill>
                  <a:schemeClr val="bg1"/>
                </a:solidFill>
              </a:rPr>
              <a:t> software dalam </a:t>
            </a:r>
            <a:r>
              <a:rPr lang="en-ID" dirty="0" err="1">
                <a:solidFill>
                  <a:schemeClr val="bg1"/>
                </a:solidFill>
              </a:rPr>
              <a:t>mengelola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menganalisis</a:t>
            </a:r>
            <a:r>
              <a:rPr lang="en-ID" dirty="0">
                <a:solidFill>
                  <a:schemeClr val="bg1"/>
                </a:solidFill>
              </a:rPr>
              <a:t> data </a:t>
            </a:r>
            <a:r>
              <a:rPr lang="en-ID" dirty="0" err="1">
                <a:solidFill>
                  <a:schemeClr val="bg1"/>
                </a:solidFill>
              </a:rPr>
              <a:t>pajak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kendaraan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bermotor</a:t>
            </a:r>
            <a:r>
              <a:rPr lang="en-ID" dirty="0">
                <a:solidFill>
                  <a:schemeClr val="bg1"/>
                </a:solidFill>
              </a:rPr>
              <a:t>. </a:t>
            </a:r>
            <a:r>
              <a:rPr lang="en-ID" dirty="0" err="1">
                <a:solidFill>
                  <a:schemeClr val="bg1"/>
                </a:solidFill>
              </a:rPr>
              <a:t>Selain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itu</a:t>
            </a:r>
            <a:r>
              <a:rPr lang="en-ID" dirty="0">
                <a:solidFill>
                  <a:schemeClr val="bg1"/>
                </a:solidFill>
              </a:rPr>
              <a:t>, feedback dari </a:t>
            </a:r>
            <a:r>
              <a:rPr lang="en-ID" dirty="0" err="1">
                <a:solidFill>
                  <a:schemeClr val="bg1"/>
                </a:solidFill>
              </a:rPr>
              <a:t>pengguna</a:t>
            </a:r>
            <a:r>
              <a:rPr lang="en-ID" dirty="0">
                <a:solidFill>
                  <a:schemeClr val="bg1"/>
                </a:solidFill>
              </a:rPr>
              <a:t> akan sangat </a:t>
            </a:r>
            <a:r>
              <a:rPr lang="en-ID" dirty="0" err="1">
                <a:solidFill>
                  <a:schemeClr val="bg1"/>
                </a:solidFill>
              </a:rPr>
              <a:t>berharga</a:t>
            </a:r>
            <a:r>
              <a:rPr lang="en-ID" dirty="0">
                <a:solidFill>
                  <a:schemeClr val="bg1"/>
                </a:solidFill>
              </a:rPr>
              <a:t> untuk </a:t>
            </a:r>
            <a:r>
              <a:rPr lang="en-ID" dirty="0" err="1">
                <a:solidFill>
                  <a:schemeClr val="bg1"/>
                </a:solidFill>
              </a:rPr>
              <a:t>mengidentifikasi</a:t>
            </a:r>
            <a:r>
              <a:rPr lang="en-ID" dirty="0">
                <a:solidFill>
                  <a:schemeClr val="bg1"/>
                </a:solidFill>
              </a:rPr>
              <a:t> area yang </a:t>
            </a:r>
            <a:r>
              <a:rPr lang="en-ID" dirty="0" err="1">
                <a:solidFill>
                  <a:schemeClr val="bg1"/>
                </a:solidFill>
              </a:rPr>
              <a:t>perlu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diperbaiki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disempurnakan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201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9B13E-698B-0F0A-C2A8-0CE77E15E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940BB7-7F69-338B-4479-BDD9DC8CC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da-DK" dirty="0"/>
              <a:t>Ekspansi ke 5 Kabupaten (2025)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C78106-CCE4-1CD0-5B4A-14F5D8FEF6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9"/>
            <a:ext cx="7810500" cy="1477328"/>
          </a:xfrm>
        </p:spPr>
        <p:txBody>
          <a:bodyPr>
            <a:normAutofit/>
          </a:bodyPr>
          <a:lstStyle/>
          <a:p>
            <a:r>
              <a:rPr lang="fi-FI" sz="1600" dirty="0"/>
              <a:t>Target ekspansi ke 5 kabupaten pada tahun 2025.</a:t>
            </a:r>
          </a:p>
          <a:p>
            <a:r>
              <a:rPr lang="fi-FI" sz="1600" dirty="0"/>
              <a:t>Bertujuan untuk memperluas cakupan dan pengujian software.</a:t>
            </a:r>
          </a:p>
          <a:p>
            <a:r>
              <a:rPr lang="en-US" sz="1600" dirty="0" err="1"/>
              <a:t>Peningkatan</a:t>
            </a:r>
            <a:r>
              <a:rPr lang="en-US" sz="1600" dirty="0"/>
              <a:t> </a:t>
            </a:r>
            <a:r>
              <a:rPr lang="en-US" sz="1600" dirty="0" err="1"/>
              <a:t>adopsi</a:t>
            </a:r>
            <a:r>
              <a:rPr lang="en-US" sz="1600" dirty="0"/>
              <a:t> dan </a:t>
            </a:r>
            <a:r>
              <a:rPr lang="en-US" sz="1600" dirty="0" err="1"/>
              <a:t>kepercayaan</a:t>
            </a:r>
            <a:r>
              <a:rPr lang="en-US" sz="1600" dirty="0"/>
              <a:t> dari </a:t>
            </a:r>
            <a:r>
              <a:rPr lang="en-US" sz="1600" dirty="0" err="1"/>
              <a:t>pemerintah</a:t>
            </a:r>
            <a:r>
              <a:rPr lang="en-US" sz="1600" dirty="0"/>
              <a:t> </a:t>
            </a:r>
            <a:r>
              <a:rPr lang="en-US" sz="1600" dirty="0" err="1"/>
              <a:t>daerah</a:t>
            </a:r>
            <a:r>
              <a:rPr lang="en-US" sz="1600" dirty="0"/>
              <a:t>.</a:t>
            </a:r>
          </a:p>
          <a:p>
            <a:endParaRPr lang="en-US" sz="16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2331D76-B710-0FCF-052E-F953C7E78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B3EF966-2213-AF55-C5B4-B18D564B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62C9491-6899-96E6-2258-EB66E4C01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1B0CDC5-00AB-313C-B897-531794446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580A82C-E5C0-3B0A-B0BE-CA00C15E6758}"/>
              </a:ext>
            </a:extLst>
          </p:cNvPr>
          <p:cNvSpPr txBox="1"/>
          <p:nvPr/>
        </p:nvSpPr>
        <p:spPr>
          <a:xfrm>
            <a:off x="3666146" y="3900132"/>
            <a:ext cx="7801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dirty="0" err="1">
                <a:solidFill>
                  <a:schemeClr val="bg1"/>
                </a:solidFill>
              </a:rPr>
              <a:t>Setelah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sukses</a:t>
            </a:r>
            <a:r>
              <a:rPr lang="en-ID" dirty="0">
                <a:solidFill>
                  <a:schemeClr val="bg1"/>
                </a:solidFill>
              </a:rPr>
              <a:t> dengan pilot project, </a:t>
            </a:r>
            <a:r>
              <a:rPr lang="en-ID" dirty="0" err="1">
                <a:solidFill>
                  <a:schemeClr val="bg1"/>
                </a:solidFill>
              </a:rPr>
              <a:t>langkah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selanjutnya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adalah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melakukan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ekspansi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ke</a:t>
            </a:r>
            <a:r>
              <a:rPr lang="en-ID" dirty="0">
                <a:solidFill>
                  <a:schemeClr val="bg1"/>
                </a:solidFill>
              </a:rPr>
              <a:t> lima kabupaten pada tahun 2025. </a:t>
            </a:r>
            <a:r>
              <a:rPr lang="en-ID" dirty="0" err="1">
                <a:solidFill>
                  <a:schemeClr val="bg1"/>
                </a:solidFill>
              </a:rPr>
              <a:t>Ekspansi</a:t>
            </a:r>
            <a:r>
              <a:rPr lang="en-ID" dirty="0">
                <a:solidFill>
                  <a:schemeClr val="bg1"/>
                </a:solidFill>
              </a:rPr>
              <a:t> ini akan </a:t>
            </a:r>
            <a:r>
              <a:rPr lang="en-ID" dirty="0" err="1">
                <a:solidFill>
                  <a:schemeClr val="bg1"/>
                </a:solidFill>
              </a:rPr>
              <a:t>memperluas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cakupan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pengujian</a:t>
            </a:r>
            <a:r>
              <a:rPr lang="en-ID" dirty="0">
                <a:solidFill>
                  <a:schemeClr val="bg1"/>
                </a:solidFill>
              </a:rPr>
              <a:t> software dan </a:t>
            </a:r>
            <a:r>
              <a:rPr lang="en-ID" dirty="0" err="1">
                <a:solidFill>
                  <a:schemeClr val="bg1"/>
                </a:solidFill>
              </a:rPr>
              <a:t>diharapkan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dapat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meningkatkan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adopsi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serta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kepercayaan</a:t>
            </a:r>
            <a:r>
              <a:rPr lang="en-ID" dirty="0">
                <a:solidFill>
                  <a:schemeClr val="bg1"/>
                </a:solidFill>
              </a:rPr>
              <a:t> dari </a:t>
            </a:r>
            <a:r>
              <a:rPr lang="en-ID" dirty="0" err="1">
                <a:solidFill>
                  <a:schemeClr val="bg1"/>
                </a:solidFill>
              </a:rPr>
              <a:t>pemerintah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daerah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lainnya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6018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81A33-137A-010E-1BC8-C860D147F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20B037-C1FD-8E76-E218-5BA8F8303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da-DK" dirty="0"/>
              <a:t>Manfaat Ekspansi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5D71E2-439B-74BD-88BB-CCD2009FC7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9"/>
            <a:ext cx="7810500" cy="1477328"/>
          </a:xfrm>
        </p:spPr>
        <p:txBody>
          <a:bodyPr>
            <a:normAutofit/>
          </a:bodyPr>
          <a:lstStyle/>
          <a:p>
            <a:r>
              <a:rPr lang="fi-FI" sz="1600" dirty="0"/>
              <a:t>Lebih banyak data untuk analisis yang lebih baik.</a:t>
            </a:r>
          </a:p>
          <a:p>
            <a:r>
              <a:rPr lang="fi-FI" sz="1600" dirty="0"/>
              <a:t>Peningkatan kemampuan untuk mengidentifikasi tren dan pola.</a:t>
            </a:r>
          </a:p>
          <a:p>
            <a:r>
              <a:rPr lang="en-US" sz="1600" dirty="0" err="1"/>
              <a:t>Pengembangan</a:t>
            </a:r>
            <a:r>
              <a:rPr lang="en-US" sz="1600" dirty="0"/>
              <a:t> </a:t>
            </a:r>
            <a:r>
              <a:rPr lang="en-US" sz="1600" dirty="0" err="1"/>
              <a:t>fitur</a:t>
            </a:r>
            <a:r>
              <a:rPr lang="en-US" sz="1600" dirty="0"/>
              <a:t> </a:t>
            </a:r>
            <a:r>
              <a:rPr lang="en-US" sz="1600" dirty="0" err="1"/>
              <a:t>tambahan</a:t>
            </a:r>
            <a:r>
              <a:rPr lang="en-US" sz="1600" dirty="0"/>
              <a:t> </a:t>
            </a:r>
            <a:r>
              <a:rPr lang="en-US" sz="1600" dirty="0" err="1"/>
              <a:t>berdasarkan</a:t>
            </a:r>
            <a:r>
              <a:rPr lang="en-US" sz="1600" dirty="0"/>
              <a:t> </a:t>
            </a:r>
            <a:r>
              <a:rPr lang="en-US" sz="1600" dirty="0" err="1"/>
              <a:t>umpan</a:t>
            </a:r>
            <a:r>
              <a:rPr lang="en-US" sz="1600" dirty="0"/>
              <a:t> </a:t>
            </a:r>
            <a:r>
              <a:rPr lang="en-US" sz="1600" dirty="0" err="1"/>
              <a:t>balik</a:t>
            </a:r>
            <a:r>
              <a:rPr lang="en-US" sz="1600" dirty="0"/>
              <a:t> dari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.</a:t>
            </a:r>
          </a:p>
          <a:p>
            <a:endParaRPr lang="en-US" sz="16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2EE4E9-19A8-A2A8-CDDB-1C9CC6E76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8C91743-3B38-91F4-CC71-63A08D7DC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FE14881-6043-D398-1235-58846BE8B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4CA83F9-E176-CA20-8A47-A0DA6274B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AE7DD43-4510-A68A-2195-69944186A34D}"/>
              </a:ext>
            </a:extLst>
          </p:cNvPr>
          <p:cNvSpPr txBox="1"/>
          <p:nvPr/>
        </p:nvSpPr>
        <p:spPr>
          <a:xfrm>
            <a:off x="3666146" y="3900132"/>
            <a:ext cx="7801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dirty="0">
                <a:solidFill>
                  <a:schemeClr val="bg1"/>
                </a:solidFill>
              </a:rPr>
              <a:t>Dengan </a:t>
            </a:r>
            <a:r>
              <a:rPr lang="en-ID" dirty="0" err="1">
                <a:solidFill>
                  <a:schemeClr val="bg1"/>
                </a:solidFill>
              </a:rPr>
              <a:t>ekspansi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ke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lebih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banyak</a:t>
            </a:r>
            <a:r>
              <a:rPr lang="en-ID" dirty="0">
                <a:solidFill>
                  <a:schemeClr val="bg1"/>
                </a:solidFill>
              </a:rPr>
              <a:t> kabupaten, kami akan memiliki </a:t>
            </a:r>
            <a:r>
              <a:rPr lang="en-ID" dirty="0" err="1">
                <a:solidFill>
                  <a:schemeClr val="bg1"/>
                </a:solidFill>
              </a:rPr>
              <a:t>lebih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banyak</a:t>
            </a:r>
            <a:r>
              <a:rPr lang="en-ID" dirty="0">
                <a:solidFill>
                  <a:schemeClr val="bg1"/>
                </a:solidFill>
              </a:rPr>
              <a:t> data untuk </a:t>
            </a:r>
            <a:r>
              <a:rPr lang="en-ID" dirty="0" err="1">
                <a:solidFill>
                  <a:schemeClr val="bg1"/>
                </a:solidFill>
              </a:rPr>
              <a:t>dianalisis</a:t>
            </a:r>
            <a:r>
              <a:rPr lang="en-ID" dirty="0">
                <a:solidFill>
                  <a:schemeClr val="bg1"/>
                </a:solidFill>
              </a:rPr>
              <a:t>. Hal ini akan </a:t>
            </a:r>
            <a:r>
              <a:rPr lang="en-ID" dirty="0" err="1">
                <a:solidFill>
                  <a:schemeClr val="bg1"/>
                </a:solidFill>
              </a:rPr>
              <a:t>meningkatkan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kemampuan</a:t>
            </a:r>
            <a:r>
              <a:rPr lang="en-ID" dirty="0">
                <a:solidFill>
                  <a:schemeClr val="bg1"/>
                </a:solidFill>
              </a:rPr>
              <a:t> kami dalam </a:t>
            </a:r>
            <a:r>
              <a:rPr lang="en-ID" dirty="0" err="1">
                <a:solidFill>
                  <a:schemeClr val="bg1"/>
                </a:solidFill>
              </a:rPr>
              <a:t>mengidentifikasi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tren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pola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pembayaran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pajak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kendaraan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bermotor</a:t>
            </a:r>
            <a:r>
              <a:rPr lang="en-ID" dirty="0">
                <a:solidFill>
                  <a:schemeClr val="bg1"/>
                </a:solidFill>
              </a:rPr>
              <a:t>, </a:t>
            </a:r>
            <a:r>
              <a:rPr lang="en-ID" dirty="0" err="1">
                <a:solidFill>
                  <a:schemeClr val="bg1"/>
                </a:solidFill>
              </a:rPr>
              <a:t>serta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mengembangkan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fitur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tambahan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berdasarkan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umpan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balik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pengguna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702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EA506-FD1D-6573-74FB-95379A0C2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08193F-3A6D-0EA7-4D14-7016E91A1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da-DK" dirty="0"/>
              <a:t>Penarikan Data Sesuai Nomenklatur Pusdatin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359545-3987-429F-BBA8-6AF325FE53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9"/>
            <a:ext cx="7810500" cy="1477328"/>
          </a:xfrm>
        </p:spPr>
        <p:txBody>
          <a:bodyPr>
            <a:normAutofit/>
          </a:bodyPr>
          <a:lstStyle/>
          <a:p>
            <a:r>
              <a:rPr lang="fi-FI" sz="1600" dirty="0"/>
              <a:t>Pentingnya menarik data sesuai dengan standar nomenklatur Pusdatin.</a:t>
            </a:r>
          </a:p>
          <a:p>
            <a:r>
              <a:rPr lang="fi-FI" sz="1600" dirty="0"/>
              <a:t>Integrasi dengan Sistem Informasi Pemerintahan Daerah (SIPD).</a:t>
            </a:r>
          </a:p>
          <a:p>
            <a:r>
              <a:rPr lang="en-US" sz="1600" dirty="0"/>
              <a:t>Nilai </a:t>
            </a:r>
            <a:r>
              <a:rPr lang="en-US" sz="1600" dirty="0" err="1"/>
              <a:t>tambah</a:t>
            </a:r>
            <a:r>
              <a:rPr lang="en-US" sz="1600" dirty="0"/>
              <a:t> dari </a:t>
            </a:r>
            <a:r>
              <a:rPr lang="en-US" sz="1600" dirty="0" err="1"/>
              <a:t>integrasi</a:t>
            </a:r>
            <a:r>
              <a:rPr lang="en-US" sz="1600" dirty="0"/>
              <a:t> ini untuk </a:t>
            </a:r>
            <a:r>
              <a:rPr lang="en-US" sz="1600" dirty="0" err="1"/>
              <a:t>pemerintah</a:t>
            </a:r>
            <a:r>
              <a:rPr lang="en-US" sz="1600" dirty="0"/>
              <a:t> </a:t>
            </a:r>
            <a:r>
              <a:rPr lang="en-US" sz="1600" dirty="0" err="1"/>
              <a:t>daerah</a:t>
            </a:r>
            <a:r>
              <a:rPr lang="en-US" sz="1600" dirty="0"/>
              <a:t>.</a:t>
            </a:r>
          </a:p>
          <a:p>
            <a:endParaRPr lang="en-US" sz="16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B5A46F-4AA1-59DA-CFBD-8ECF01850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FCE23B7-1CE1-E3B4-377D-11F60E019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5956B61-F583-ED03-11A5-C9E79C2FC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BC8575B-F807-7FF4-8B4B-60C6F33E3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A2A583F-2B2B-FA13-F0B4-BFA0C4537A4D}"/>
              </a:ext>
            </a:extLst>
          </p:cNvPr>
          <p:cNvSpPr txBox="1"/>
          <p:nvPr/>
        </p:nvSpPr>
        <p:spPr>
          <a:xfrm>
            <a:off x="3666146" y="3900132"/>
            <a:ext cx="78019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dirty="0" err="1">
                <a:solidFill>
                  <a:schemeClr val="bg1"/>
                </a:solidFill>
              </a:rPr>
              <a:t>Penarikan</a:t>
            </a:r>
            <a:r>
              <a:rPr lang="en-ID" dirty="0">
                <a:solidFill>
                  <a:schemeClr val="bg1"/>
                </a:solidFill>
              </a:rPr>
              <a:t> data </a:t>
            </a:r>
            <a:r>
              <a:rPr lang="en-ID" dirty="0" err="1">
                <a:solidFill>
                  <a:schemeClr val="bg1"/>
                </a:solidFill>
              </a:rPr>
              <a:t>sesuai</a:t>
            </a:r>
            <a:r>
              <a:rPr lang="en-ID" dirty="0">
                <a:solidFill>
                  <a:schemeClr val="bg1"/>
                </a:solidFill>
              </a:rPr>
              <a:t> dengan </a:t>
            </a:r>
            <a:r>
              <a:rPr lang="en-ID" dirty="0" err="1">
                <a:solidFill>
                  <a:schemeClr val="bg1"/>
                </a:solidFill>
              </a:rPr>
              <a:t>nomenklatur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Pusdatin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adalah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kunci</a:t>
            </a:r>
            <a:r>
              <a:rPr lang="en-ID" dirty="0">
                <a:solidFill>
                  <a:schemeClr val="bg1"/>
                </a:solidFill>
              </a:rPr>
              <a:t> untuk </a:t>
            </a:r>
            <a:r>
              <a:rPr lang="en-ID" dirty="0" err="1">
                <a:solidFill>
                  <a:schemeClr val="bg1"/>
                </a:solidFill>
              </a:rPr>
              <a:t>memastikan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konsistensi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keakuratan</a:t>
            </a:r>
            <a:r>
              <a:rPr lang="en-ID" dirty="0">
                <a:solidFill>
                  <a:schemeClr val="bg1"/>
                </a:solidFill>
              </a:rPr>
              <a:t> data yang </a:t>
            </a:r>
            <a:r>
              <a:rPr lang="en-ID" dirty="0" err="1">
                <a:solidFill>
                  <a:schemeClr val="bg1"/>
                </a:solidFill>
              </a:rPr>
              <a:t>diterima</a:t>
            </a:r>
            <a:r>
              <a:rPr lang="en-ID" dirty="0">
                <a:solidFill>
                  <a:schemeClr val="bg1"/>
                </a:solidFill>
              </a:rPr>
              <a:t>. Integrasi dengan SIPD akan </a:t>
            </a:r>
            <a:r>
              <a:rPr lang="en-ID" dirty="0" err="1">
                <a:solidFill>
                  <a:schemeClr val="bg1"/>
                </a:solidFill>
              </a:rPr>
              <a:t>menjadi</a:t>
            </a:r>
            <a:r>
              <a:rPr lang="en-ID" dirty="0">
                <a:solidFill>
                  <a:schemeClr val="bg1"/>
                </a:solidFill>
              </a:rPr>
              <a:t> nilai </a:t>
            </a:r>
            <a:r>
              <a:rPr lang="en-ID" dirty="0" err="1">
                <a:solidFill>
                  <a:schemeClr val="bg1"/>
                </a:solidFill>
              </a:rPr>
              <a:t>tambah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menarik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bagi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pemerintah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daerah</a:t>
            </a:r>
            <a:r>
              <a:rPr lang="en-ID" dirty="0">
                <a:solidFill>
                  <a:schemeClr val="bg1"/>
                </a:solidFill>
              </a:rPr>
              <a:t>, </a:t>
            </a:r>
            <a:r>
              <a:rPr lang="en-ID" dirty="0" err="1">
                <a:solidFill>
                  <a:schemeClr val="bg1"/>
                </a:solidFill>
              </a:rPr>
              <a:t>karena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memudahkan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mereka</a:t>
            </a:r>
            <a:r>
              <a:rPr lang="en-ID" dirty="0">
                <a:solidFill>
                  <a:schemeClr val="bg1"/>
                </a:solidFill>
              </a:rPr>
              <a:t> dalam </a:t>
            </a:r>
            <a:r>
              <a:rPr lang="en-ID" dirty="0" err="1">
                <a:solidFill>
                  <a:schemeClr val="bg1"/>
                </a:solidFill>
              </a:rPr>
              <a:t>mengelola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melaporkan</a:t>
            </a:r>
            <a:r>
              <a:rPr lang="en-ID" dirty="0">
                <a:solidFill>
                  <a:schemeClr val="bg1"/>
                </a:solidFill>
              </a:rPr>
              <a:t> data </a:t>
            </a:r>
            <a:r>
              <a:rPr lang="en-ID" dirty="0" err="1">
                <a:solidFill>
                  <a:schemeClr val="bg1"/>
                </a:solidFill>
              </a:rPr>
              <a:t>pajak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kendaraan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bermotor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8761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2E6FF-F844-67DE-C2EB-F4278B1C2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37A359-BEF1-F295-EEFE-19E32D413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da-DK" dirty="0"/>
              <a:t>Tantangan dalam Penarikan Data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C21482-5898-AE3B-01C4-AB06FE7B625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9"/>
            <a:ext cx="7810500" cy="1477328"/>
          </a:xfrm>
        </p:spPr>
        <p:txBody>
          <a:bodyPr>
            <a:normAutofit/>
          </a:bodyPr>
          <a:lstStyle/>
          <a:p>
            <a:r>
              <a:rPr lang="nn-NO" sz="1600" dirty="0"/>
              <a:t>Perbedaan dalam format dan struktur data di tiap daerah.</a:t>
            </a:r>
          </a:p>
          <a:p>
            <a:r>
              <a:rPr lang="fi-FI" sz="1600" dirty="0"/>
              <a:t>Kebutuhan akan pelatihan dan bimbingan teknologi.</a:t>
            </a:r>
          </a:p>
          <a:p>
            <a:r>
              <a:rPr lang="en-US" sz="1600" dirty="0" err="1"/>
              <a:t>Konsistensi</a:t>
            </a:r>
            <a:r>
              <a:rPr lang="en-US" sz="1600" dirty="0"/>
              <a:t> dan </a:t>
            </a:r>
            <a:r>
              <a:rPr lang="en-US" sz="1600" dirty="0" err="1"/>
              <a:t>kepatuhan</a:t>
            </a:r>
            <a:r>
              <a:rPr lang="en-US" sz="1600" dirty="0"/>
              <a:t> </a:t>
            </a:r>
            <a:r>
              <a:rPr lang="en-US" sz="1600" dirty="0" err="1"/>
              <a:t>daerah</a:t>
            </a:r>
            <a:r>
              <a:rPr lang="en-US" sz="1600" dirty="0"/>
              <a:t> dalam </a:t>
            </a:r>
            <a:r>
              <a:rPr lang="en-US" sz="1600" dirty="0" err="1"/>
              <a:t>mengikuti</a:t>
            </a:r>
            <a:r>
              <a:rPr lang="en-US" sz="1600" dirty="0"/>
              <a:t> </a:t>
            </a:r>
            <a:r>
              <a:rPr lang="en-US" sz="1600" dirty="0" err="1"/>
              <a:t>standar</a:t>
            </a:r>
            <a:r>
              <a:rPr lang="en-US" sz="1600" dirty="0"/>
              <a:t> </a:t>
            </a:r>
            <a:r>
              <a:rPr lang="en-US" sz="1600" dirty="0" err="1"/>
              <a:t>nomenklatur</a:t>
            </a:r>
            <a:r>
              <a:rPr lang="en-US" sz="1600" dirty="0"/>
              <a:t>.</a:t>
            </a:r>
          </a:p>
          <a:p>
            <a:endParaRPr lang="en-US" sz="16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507F607-C908-392B-9BA4-B2703E8ED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B57B69C-888B-BFA3-AAEF-065A026C9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AA62912-AB90-18AF-BB65-15840A885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035E52C-E3D8-2027-3226-CC8C170E2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A3E314A-714E-8519-5559-0AD6DFBDCC44}"/>
              </a:ext>
            </a:extLst>
          </p:cNvPr>
          <p:cNvSpPr txBox="1"/>
          <p:nvPr/>
        </p:nvSpPr>
        <p:spPr>
          <a:xfrm>
            <a:off x="3666146" y="3900132"/>
            <a:ext cx="7801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dirty="0" err="1">
                <a:solidFill>
                  <a:schemeClr val="bg1"/>
                </a:solidFill>
              </a:rPr>
              <a:t>Menarik</a:t>
            </a:r>
            <a:r>
              <a:rPr lang="en-ID" dirty="0">
                <a:solidFill>
                  <a:schemeClr val="bg1"/>
                </a:solidFill>
              </a:rPr>
              <a:t> data dari </a:t>
            </a:r>
            <a:r>
              <a:rPr lang="en-ID" dirty="0" err="1">
                <a:solidFill>
                  <a:schemeClr val="bg1"/>
                </a:solidFill>
              </a:rPr>
              <a:t>berbagai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daerah</a:t>
            </a:r>
            <a:r>
              <a:rPr lang="en-ID" dirty="0">
                <a:solidFill>
                  <a:schemeClr val="bg1"/>
                </a:solidFill>
              </a:rPr>
              <a:t> memiliki </a:t>
            </a:r>
            <a:r>
              <a:rPr lang="en-ID" dirty="0" err="1">
                <a:solidFill>
                  <a:schemeClr val="bg1"/>
                </a:solidFill>
              </a:rPr>
              <a:t>tantangan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tersendiri</a:t>
            </a:r>
            <a:r>
              <a:rPr lang="en-ID" dirty="0">
                <a:solidFill>
                  <a:schemeClr val="bg1"/>
                </a:solidFill>
              </a:rPr>
              <a:t>, </a:t>
            </a:r>
            <a:r>
              <a:rPr lang="en-ID" dirty="0" err="1">
                <a:solidFill>
                  <a:schemeClr val="bg1"/>
                </a:solidFill>
              </a:rPr>
              <a:t>terutama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karena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perbedaan</a:t>
            </a:r>
            <a:r>
              <a:rPr lang="en-ID" dirty="0">
                <a:solidFill>
                  <a:schemeClr val="bg1"/>
                </a:solidFill>
              </a:rPr>
              <a:t> format dan </a:t>
            </a:r>
            <a:r>
              <a:rPr lang="en-ID" dirty="0" err="1">
                <a:solidFill>
                  <a:schemeClr val="bg1"/>
                </a:solidFill>
              </a:rPr>
              <a:t>struktur</a:t>
            </a:r>
            <a:r>
              <a:rPr lang="en-ID" dirty="0">
                <a:solidFill>
                  <a:schemeClr val="bg1"/>
                </a:solidFill>
              </a:rPr>
              <a:t> data. Untuk </a:t>
            </a:r>
            <a:r>
              <a:rPr lang="en-ID" dirty="0" err="1">
                <a:solidFill>
                  <a:schemeClr val="bg1"/>
                </a:solidFill>
              </a:rPr>
              <a:t>mengatasi</a:t>
            </a:r>
            <a:r>
              <a:rPr lang="en-ID" dirty="0">
                <a:solidFill>
                  <a:schemeClr val="bg1"/>
                </a:solidFill>
              </a:rPr>
              <a:t> ini, kami </a:t>
            </a:r>
            <a:r>
              <a:rPr lang="en-ID" dirty="0" err="1">
                <a:solidFill>
                  <a:schemeClr val="bg1"/>
                </a:solidFill>
              </a:rPr>
              <a:t>perlu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memberikan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pelatihan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bimbingan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teknologi</a:t>
            </a:r>
            <a:r>
              <a:rPr lang="en-ID" dirty="0">
                <a:solidFill>
                  <a:schemeClr val="bg1"/>
                </a:solidFill>
              </a:rPr>
              <a:t> kepada </a:t>
            </a:r>
            <a:r>
              <a:rPr lang="en-ID" dirty="0" err="1">
                <a:solidFill>
                  <a:schemeClr val="bg1"/>
                </a:solidFill>
              </a:rPr>
              <a:t>daerah</a:t>
            </a:r>
            <a:r>
              <a:rPr lang="en-ID" dirty="0">
                <a:solidFill>
                  <a:schemeClr val="bg1"/>
                </a:solidFill>
              </a:rPr>
              <a:t> agar </a:t>
            </a:r>
            <a:r>
              <a:rPr lang="en-ID" dirty="0" err="1">
                <a:solidFill>
                  <a:schemeClr val="bg1"/>
                </a:solidFill>
              </a:rPr>
              <a:t>mereka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dapat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mengirimkan</a:t>
            </a:r>
            <a:r>
              <a:rPr lang="en-ID" dirty="0">
                <a:solidFill>
                  <a:schemeClr val="bg1"/>
                </a:solidFill>
              </a:rPr>
              <a:t> data </a:t>
            </a:r>
            <a:r>
              <a:rPr lang="en-ID" dirty="0" err="1">
                <a:solidFill>
                  <a:schemeClr val="bg1"/>
                </a:solidFill>
              </a:rPr>
              <a:t>sesuai</a:t>
            </a:r>
            <a:r>
              <a:rPr lang="en-ID" dirty="0">
                <a:solidFill>
                  <a:schemeClr val="bg1"/>
                </a:solidFill>
              </a:rPr>
              <a:t> dengan </a:t>
            </a:r>
            <a:r>
              <a:rPr lang="en-ID" dirty="0" err="1">
                <a:solidFill>
                  <a:schemeClr val="bg1"/>
                </a:solidFill>
              </a:rPr>
              <a:t>standar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nomenklatur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ditetapkan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6373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0AA78-B5AD-5C47-45AC-318C239F9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176D88-5DCC-8C13-BCC7-46F495DE8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da-DK" dirty="0"/>
              <a:t>Butuhnya Anggaran Daerah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CAEB6D-E8D0-238B-9C32-27451CA5DA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9"/>
            <a:ext cx="7810500" cy="2683868"/>
          </a:xfrm>
        </p:spPr>
        <p:txBody>
          <a:bodyPr>
            <a:normAutofit lnSpcReduction="10000"/>
          </a:bodyPr>
          <a:lstStyle/>
          <a:p>
            <a:r>
              <a:rPr lang="nn-NO" sz="1600" dirty="0"/>
              <a:t>Pentingnya alokasi anggaran daerah untuk keberhasilan proyek.</a:t>
            </a:r>
          </a:p>
          <a:p>
            <a:r>
              <a:rPr lang="fi-FI" sz="1600" dirty="0"/>
              <a:t>Anggaran dibutuhkan untuk bimbingan teknologi dan konsultasi.</a:t>
            </a:r>
          </a:p>
          <a:p>
            <a:pPr marL="0" indent="0">
              <a:buNone/>
            </a:pPr>
            <a:r>
              <a:rPr lang="fi-FI" sz="1600" dirty="0"/>
              <a:t>Detail Anggaran:</a:t>
            </a:r>
          </a:p>
          <a:p>
            <a:r>
              <a:rPr lang="fi-FI" sz="1600" dirty="0"/>
              <a:t>Pelatihan penggunaan software.</a:t>
            </a:r>
          </a:p>
          <a:p>
            <a:r>
              <a:rPr lang="fi-FI" sz="1600" dirty="0"/>
              <a:t>Konsultasi teknis untuk memastikan data sesuai standar.</a:t>
            </a:r>
          </a:p>
          <a:p>
            <a:r>
              <a:rPr lang="nn-NO" sz="1600" dirty="0"/>
              <a:t>Penyediaan infrastruktur pendukung di daerah.</a:t>
            </a:r>
          </a:p>
          <a:p>
            <a:endParaRPr lang="fi-FI" sz="1600" dirty="0"/>
          </a:p>
          <a:p>
            <a:endParaRPr lang="fi-FI" sz="16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607444-5DE7-DD84-49C2-57D05E29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4367F11-0E3F-5799-BECD-9CA0041FD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0B7DA80-6458-5C6D-EB44-F9B481085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122719D-1ECB-9BFF-6091-3C9D20A09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1F3878A-FB80-6F86-5486-F2B0A2B2D76E}"/>
              </a:ext>
            </a:extLst>
          </p:cNvPr>
          <p:cNvSpPr txBox="1"/>
          <p:nvPr/>
        </p:nvSpPr>
        <p:spPr>
          <a:xfrm>
            <a:off x="3657600" y="5074921"/>
            <a:ext cx="7801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dirty="0" err="1">
                <a:solidFill>
                  <a:schemeClr val="bg1"/>
                </a:solidFill>
              </a:rPr>
              <a:t>Keberhasilan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proyek</a:t>
            </a:r>
            <a:r>
              <a:rPr lang="en-ID" dirty="0">
                <a:solidFill>
                  <a:schemeClr val="bg1"/>
                </a:solidFill>
              </a:rPr>
              <a:t> ini sangat </a:t>
            </a:r>
            <a:r>
              <a:rPr lang="en-ID" dirty="0" err="1">
                <a:solidFill>
                  <a:schemeClr val="bg1"/>
                </a:solidFill>
              </a:rPr>
              <a:t>bergantung</a:t>
            </a:r>
            <a:r>
              <a:rPr lang="en-ID" dirty="0">
                <a:solidFill>
                  <a:schemeClr val="bg1"/>
                </a:solidFill>
              </a:rPr>
              <a:t> pada </a:t>
            </a:r>
            <a:r>
              <a:rPr lang="en-ID" dirty="0" err="1">
                <a:solidFill>
                  <a:schemeClr val="bg1"/>
                </a:solidFill>
              </a:rPr>
              <a:t>dukungan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anggaran</a:t>
            </a:r>
            <a:r>
              <a:rPr lang="en-ID" dirty="0">
                <a:solidFill>
                  <a:schemeClr val="bg1"/>
                </a:solidFill>
              </a:rPr>
              <a:t> dari </a:t>
            </a:r>
            <a:r>
              <a:rPr lang="en-ID" dirty="0" err="1">
                <a:solidFill>
                  <a:schemeClr val="bg1"/>
                </a:solidFill>
              </a:rPr>
              <a:t>pemerintah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daerah</a:t>
            </a:r>
            <a:r>
              <a:rPr lang="en-ID" dirty="0">
                <a:solidFill>
                  <a:schemeClr val="bg1"/>
                </a:solidFill>
              </a:rPr>
              <a:t>. </a:t>
            </a:r>
            <a:r>
              <a:rPr lang="en-ID" dirty="0" err="1">
                <a:solidFill>
                  <a:schemeClr val="bg1"/>
                </a:solidFill>
              </a:rPr>
              <a:t>Anggaran</a:t>
            </a:r>
            <a:r>
              <a:rPr lang="en-ID" dirty="0">
                <a:solidFill>
                  <a:schemeClr val="bg1"/>
                </a:solidFill>
              </a:rPr>
              <a:t> ini akan </a:t>
            </a:r>
            <a:r>
              <a:rPr lang="en-ID" dirty="0" err="1">
                <a:solidFill>
                  <a:schemeClr val="bg1"/>
                </a:solidFill>
              </a:rPr>
              <a:t>digunakan</a:t>
            </a:r>
            <a:r>
              <a:rPr lang="en-ID" dirty="0">
                <a:solidFill>
                  <a:schemeClr val="bg1"/>
                </a:solidFill>
              </a:rPr>
              <a:t> untuk </a:t>
            </a:r>
            <a:r>
              <a:rPr lang="en-ID" dirty="0" err="1">
                <a:solidFill>
                  <a:schemeClr val="bg1"/>
                </a:solidFill>
              </a:rPr>
              <a:t>memberikan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pelatihan</a:t>
            </a:r>
            <a:r>
              <a:rPr lang="en-ID" dirty="0">
                <a:solidFill>
                  <a:schemeClr val="bg1"/>
                </a:solidFill>
              </a:rPr>
              <a:t>, </a:t>
            </a:r>
            <a:r>
              <a:rPr lang="en-ID" dirty="0" err="1">
                <a:solidFill>
                  <a:schemeClr val="bg1"/>
                </a:solidFill>
              </a:rPr>
              <a:t>konsultasi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teknis</a:t>
            </a:r>
            <a:r>
              <a:rPr lang="en-ID" dirty="0">
                <a:solidFill>
                  <a:schemeClr val="bg1"/>
                </a:solidFill>
              </a:rPr>
              <a:t>, dan </a:t>
            </a:r>
            <a:r>
              <a:rPr lang="en-ID" dirty="0" err="1">
                <a:solidFill>
                  <a:schemeClr val="bg1"/>
                </a:solidFill>
              </a:rPr>
              <a:t>penyediaan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infrastruktur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pendukung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dibutuhkan</a:t>
            </a:r>
            <a:r>
              <a:rPr lang="en-ID" dirty="0">
                <a:solidFill>
                  <a:schemeClr val="bg1"/>
                </a:solidFill>
              </a:rPr>
              <a:t> agar </a:t>
            </a:r>
            <a:r>
              <a:rPr lang="en-ID" dirty="0" err="1">
                <a:solidFill>
                  <a:schemeClr val="bg1"/>
                </a:solidFill>
              </a:rPr>
              <a:t>proyek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dapat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berjalan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lancar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28887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{D9B37C0A-CE03-440C-82C8-664A6578DA3B}tf78853419_win32</Template>
  <TotalTime>112</TotalTime>
  <Words>636</Words>
  <Application>Microsoft Office PowerPoint</Application>
  <PresentationFormat>Widescreen</PresentationFormat>
  <Paragraphs>64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Franklin Gothic Book</vt:lpstr>
      <vt:lpstr>Franklin Gothic Demi</vt:lpstr>
      <vt:lpstr>Custom</vt:lpstr>
      <vt:lpstr>Software Dashboard Pajak Kendaraan Bermotor</vt:lpstr>
      <vt:lpstr>Agenda</vt:lpstr>
      <vt:lpstr>Pilot Project di Dua Kabupaten (2024)</vt:lpstr>
      <vt:lpstr>Hasil yang Diharapkan dari Pilot Project</vt:lpstr>
      <vt:lpstr>Ekspansi ke 5 Kabupaten (2025)</vt:lpstr>
      <vt:lpstr>Manfaat Ekspansi</vt:lpstr>
      <vt:lpstr>Penarikan Data Sesuai Nomenklatur Pusdatin</vt:lpstr>
      <vt:lpstr>Tantangan dalam Penarikan Data</vt:lpstr>
      <vt:lpstr>Butuhnya Anggaran Daerah</vt:lpstr>
      <vt:lpstr>Kesimpulan dan Rencana Ke Depan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ABIYYU TAJ MAHASIN BAGINDO</dc:creator>
  <cp:lastModifiedBy>ABIYYU TAJ MAHASIN BAGINDO</cp:lastModifiedBy>
  <cp:revision>3</cp:revision>
  <dcterms:created xsi:type="dcterms:W3CDTF">2024-10-21T00:33:07Z</dcterms:created>
  <dcterms:modified xsi:type="dcterms:W3CDTF">2024-10-21T02:25:40Z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