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3844" r:id="rId6"/>
    <p:sldId id="3846" r:id="rId7"/>
    <p:sldId id="3852" r:id="rId8"/>
    <p:sldId id="3853" r:id="rId9"/>
    <p:sldId id="3854" r:id="rId10"/>
    <p:sldId id="3855" r:id="rId11"/>
    <p:sldId id="3856" r:id="rId12"/>
    <p:sldId id="3857" r:id="rId13"/>
    <p:sldId id="384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94" autoAdjust="0"/>
  </p:normalViewPr>
  <p:slideViewPr>
    <p:cSldViewPr snapToGrid="0">
      <p:cViewPr varScale="1">
        <p:scale>
          <a:sx n="106" d="100"/>
          <a:sy n="106" d="100"/>
        </p:scale>
        <p:origin x="2424" y="96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2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62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09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13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73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902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45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49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96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B8A6E1-44B2-54E1-6460-1C9B27EE7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698912" cy="6858001"/>
            <a:chOff x="0" y="-1"/>
            <a:chExt cx="5698912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22D7888-22FA-4AA1-9BA4-CC61D6643D47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BB6E464-8999-4773-A1F2-E6CAA990E572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A14BE8-FDD0-4434-9C3E-BFF78C22D9E3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494E364-7EA8-4D92-915D-75D1A3A67C07}"/>
                </a:ext>
              </a:extLst>
            </p:cNvPr>
            <p:cNvSpPr/>
            <p:nvPr userDrawn="1"/>
          </p:nvSpPr>
          <p:spPr>
            <a:xfrm flipH="1">
              <a:off x="4132972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4F9EBE3B-A856-C23C-4698-B764DF4BC7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2118" y="262762"/>
            <a:ext cx="5507421" cy="3649718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4C9CB37-5251-201C-ACE3-FD69A00C77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7393" y="847600"/>
            <a:ext cx="4619625" cy="4617720"/>
          </a:xfrm>
          <a:prstGeom prst="ellipse">
            <a:avLst/>
          </a:prstGeom>
          <a:noFill/>
        </p:spPr>
        <p:txBody>
          <a:bodyPr tIns="54864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F08299-9068-827D-783B-BFF5B95E95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22118" y="4058263"/>
            <a:ext cx="5507421" cy="214148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 typeface="Arial" panose="020B0604020202020204" pitchFamily="34" charset="0"/>
              <a:buNone/>
              <a:defRPr sz="2400"/>
            </a:lvl1pPr>
            <a:lvl2pPr marL="228600">
              <a:lnSpc>
                <a:spcPct val="90000"/>
              </a:lnSpc>
              <a:buClr>
                <a:schemeClr val="accent2"/>
              </a:buClr>
              <a:defRPr sz="2000"/>
            </a:lvl2pPr>
            <a:lvl3pPr marL="457200">
              <a:lnSpc>
                <a:spcPct val="90000"/>
              </a:lnSpc>
              <a:buClr>
                <a:schemeClr val="accent2"/>
              </a:buClr>
              <a:defRPr sz="1800"/>
            </a:lvl3pPr>
            <a:lvl4pPr marL="685800">
              <a:lnSpc>
                <a:spcPct val="90000"/>
              </a:lnSpc>
              <a:buClr>
                <a:schemeClr val="accent2"/>
              </a:buClr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6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67" r:id="rId4"/>
    <p:sldLayoutId id="2147483650" r:id="rId5"/>
    <p:sldLayoutId id="2147483649" r:id="rId6"/>
    <p:sldLayoutId id="2147483662" r:id="rId7"/>
    <p:sldLayoutId id="2147483663" r:id="rId8"/>
    <p:sldLayoutId id="2147483652" r:id="rId9"/>
    <p:sldLayoutId id="2147483666" r:id="rId10"/>
    <p:sldLayoutId id="2147483664" r:id="rId11"/>
    <p:sldLayoutId id="2147483665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4474" y="2949739"/>
            <a:ext cx="6261291" cy="2396686"/>
          </a:xfrm>
          <a:noFill/>
        </p:spPr>
        <p:txBody>
          <a:bodyPr anchor="b">
            <a:noAutofit/>
          </a:bodyPr>
          <a:lstStyle/>
          <a:p>
            <a:r>
              <a:rPr lang="en-US" dirty="0" err="1"/>
              <a:t>Paparan</a:t>
            </a:r>
            <a:br>
              <a:rPr lang="en-US" dirty="0"/>
            </a:br>
            <a:r>
              <a:rPr lang="en-US" dirty="0"/>
              <a:t>Software Dashboard</a:t>
            </a:r>
            <a:br>
              <a:rPr lang="en-US" dirty="0"/>
            </a:br>
            <a:r>
              <a:rPr lang="en-US" dirty="0"/>
              <a:t>Abiyyu Bagindo</a:t>
            </a:r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  <a:noFill/>
        </p:spPr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455" y="755171"/>
            <a:ext cx="4619937" cy="5315035"/>
          </a:xfrm>
          <a:noFill/>
        </p:spPr>
        <p:txBody>
          <a:bodyPr>
            <a:normAutofit/>
          </a:bodyPr>
          <a:lstStyle/>
          <a:p>
            <a:r>
              <a:rPr lang="en-US" dirty="0"/>
              <a:t>Abiyyu Bagindo</a:t>
            </a:r>
          </a:p>
          <a:p>
            <a:r>
              <a:rPr lang="en-US" dirty="0"/>
              <a:t>23 </a:t>
            </a:r>
            <a:r>
              <a:rPr lang="en-US" dirty="0" err="1"/>
              <a:t>Agustus</a:t>
            </a:r>
            <a:r>
              <a:rPr lang="en-US" dirty="0"/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156248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5" descr="Boy playing in playground in front of apartment building&#10;">
            <a:extLst>
              <a:ext uri="{FF2B5EF4-FFF2-40B4-BE49-F238E27FC236}">
                <a16:creationId xmlns:a16="http://schemas.microsoft.com/office/drawing/2014/main" id="{46148692-01F9-F0AF-248D-A06D949F31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168" y="923544"/>
            <a:ext cx="6455664" cy="5010912"/>
          </a:xfrm>
          <a:noFill/>
        </p:spPr>
        <p:txBody>
          <a:bodyPr anchor="ctr"/>
          <a:lstStyle/>
          <a:p>
            <a:r>
              <a:rPr lang="en-US" dirty="0" err="1"/>
              <a:t>Uraian</a:t>
            </a:r>
            <a:br>
              <a:rPr lang="en-US" dirty="0"/>
            </a:br>
            <a:r>
              <a:rPr lang="en-US" dirty="0"/>
              <a:t>Chart PKB</a:t>
            </a:r>
          </a:p>
        </p:txBody>
      </p:sp>
    </p:spTree>
    <p:extLst>
      <p:ext uri="{BB962C8B-B14F-4D97-AF65-F5344CB8AC3E}">
        <p14:creationId xmlns:p14="http://schemas.microsoft.com/office/powerpoint/2010/main" val="175612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C37F52-5C08-7C02-C9CA-E2AD930A9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297" y="1465337"/>
            <a:ext cx="5075242" cy="3927324"/>
          </a:xfrm>
        </p:spPr>
        <p:txBody>
          <a:bodyPr>
            <a:normAutofit/>
          </a:bodyPr>
          <a:lstStyle/>
          <a:p>
            <a:r>
              <a:rPr lang="en-US" dirty="0"/>
              <a:t>Chart ini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 di suatu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. Data untuk chart ini </a:t>
            </a:r>
            <a:r>
              <a:rPr lang="en-US" dirty="0" err="1"/>
              <a:t>dihitung</a:t>
            </a:r>
            <a:r>
              <a:rPr lang="en-US" dirty="0"/>
              <a:t> dengan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 pada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kemudiaan</a:t>
            </a:r>
            <a:r>
              <a:rPr lang="en-US" dirty="0"/>
              <a:t> </a:t>
            </a:r>
            <a:r>
              <a:rPr lang="en-US" dirty="0" err="1"/>
              <a:t>dikelompokkan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B27F36E-D87F-56B9-2622-0D25F442B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297" y="624901"/>
            <a:ext cx="5075242" cy="47962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Kendaraan</a:t>
            </a:r>
            <a:r>
              <a:rPr lang="en-US" sz="2800" dirty="0"/>
              <a:t> per </a:t>
            </a:r>
            <a:r>
              <a:rPr lang="en-US" sz="2800" dirty="0" err="1"/>
              <a:t>Tipe</a:t>
            </a:r>
            <a:endParaRPr lang="en-ID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B435D8-B8FE-50AE-B94A-D3EBF1091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2" y="1465337"/>
            <a:ext cx="6125066" cy="392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92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C37F52-5C08-7C02-C9CA-E2AD930A9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297" y="1465337"/>
            <a:ext cx="5075242" cy="3927324"/>
          </a:xfrm>
        </p:spPr>
        <p:txBody>
          <a:bodyPr>
            <a:normAutofit/>
          </a:bodyPr>
          <a:lstStyle/>
          <a:p>
            <a:r>
              <a:rPr lang="en-US" dirty="0"/>
              <a:t>Chart ini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 di suatu </a:t>
            </a:r>
            <a:r>
              <a:rPr lang="en-US" dirty="0" err="1"/>
              <a:t>daerah</a:t>
            </a:r>
            <a:r>
              <a:rPr lang="en-US" dirty="0"/>
              <a:t> yang </a:t>
            </a:r>
            <a:r>
              <a:rPr lang="en-US" dirty="0" err="1"/>
              <a:t>menunggak</a:t>
            </a:r>
            <a:r>
              <a:rPr lang="en-US" dirty="0"/>
              <a:t> </a:t>
            </a:r>
            <a:r>
              <a:rPr lang="en-US" dirty="0" err="1"/>
              <a:t>pajak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5 tahun dan 7 tahun. Data untuk chart ini </a:t>
            </a:r>
            <a:r>
              <a:rPr lang="en-US" dirty="0" err="1"/>
              <a:t>dihitung</a:t>
            </a:r>
            <a:r>
              <a:rPr lang="en-US" dirty="0"/>
              <a:t> dengan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 yang </a:t>
            </a:r>
            <a:r>
              <a:rPr lang="en-US" dirty="0" err="1"/>
              <a:t>menunggak</a:t>
            </a:r>
            <a:r>
              <a:rPr lang="en-US" dirty="0"/>
              <a:t> </a:t>
            </a:r>
            <a:r>
              <a:rPr lang="en-US" dirty="0" err="1"/>
              <a:t>pajak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5 tahun dan 7 tahun pada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dikelompokkan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B27F36E-D87F-56B9-2622-0D25F442B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297" y="851237"/>
            <a:ext cx="5075242" cy="47962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Kendaraan</a:t>
            </a:r>
            <a:r>
              <a:rPr lang="en-US" sz="2800" dirty="0"/>
              <a:t> yang Tidak </a:t>
            </a:r>
            <a:r>
              <a:rPr lang="en-US" sz="2800" dirty="0" err="1"/>
              <a:t>Membayar</a:t>
            </a:r>
            <a:r>
              <a:rPr lang="en-US" sz="2800" dirty="0"/>
              <a:t> </a:t>
            </a:r>
            <a:r>
              <a:rPr lang="en-US" sz="2800" dirty="0" err="1"/>
              <a:t>Pajak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(5 Tahun dan 7 Tahun)</a:t>
            </a:r>
            <a:endParaRPr lang="en-ID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B435D8-B8FE-50AE-B94A-D3EBF1091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2" y="1465337"/>
            <a:ext cx="6125066" cy="3927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6E4ADF-D31D-7302-560D-1EEF40792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52" y="1465337"/>
            <a:ext cx="6125066" cy="392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1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C37F52-5C08-7C02-C9CA-E2AD930A9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297" y="1465337"/>
            <a:ext cx="5075242" cy="3927324"/>
          </a:xfrm>
        </p:spPr>
        <p:txBody>
          <a:bodyPr>
            <a:normAutofit/>
          </a:bodyPr>
          <a:lstStyle/>
          <a:p>
            <a:r>
              <a:rPr lang="en-US" dirty="0"/>
              <a:t>Chart ini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 di suatu </a:t>
            </a:r>
            <a:r>
              <a:rPr lang="en-US" dirty="0" err="1"/>
              <a:t>daerah</a:t>
            </a:r>
            <a:r>
              <a:rPr lang="en-US" dirty="0"/>
              <a:t> yang </a:t>
            </a:r>
            <a:r>
              <a:rPr lang="en-US" dirty="0" err="1"/>
              <a:t>membayar</a:t>
            </a:r>
            <a:r>
              <a:rPr lang="en-US" dirty="0"/>
              <a:t> </a:t>
            </a:r>
            <a:r>
              <a:rPr lang="en-US" dirty="0" err="1"/>
              <a:t>pajak</a:t>
            </a:r>
            <a:r>
              <a:rPr lang="en-US" dirty="0"/>
              <a:t> tahun </a:t>
            </a:r>
            <a:r>
              <a:rPr lang="en-US" dirty="0" err="1"/>
              <a:t>berjalan</a:t>
            </a:r>
            <a:r>
              <a:rPr lang="en-US" dirty="0"/>
              <a:t>. Data untuk chart ini </a:t>
            </a:r>
            <a:r>
              <a:rPr lang="en-US" dirty="0" err="1"/>
              <a:t>dihitung</a:t>
            </a:r>
            <a:r>
              <a:rPr lang="en-US" dirty="0"/>
              <a:t> dengan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 yang </a:t>
            </a:r>
            <a:r>
              <a:rPr lang="en-US" dirty="0" err="1"/>
              <a:t>membayar</a:t>
            </a:r>
            <a:r>
              <a:rPr lang="en-US" dirty="0"/>
              <a:t> </a:t>
            </a:r>
            <a:r>
              <a:rPr lang="en-US" dirty="0" err="1"/>
              <a:t>pajak</a:t>
            </a:r>
            <a:r>
              <a:rPr lang="en-US" dirty="0"/>
              <a:t> tahun </a:t>
            </a:r>
            <a:r>
              <a:rPr lang="en-US" dirty="0" err="1"/>
              <a:t>berjalan</a:t>
            </a:r>
            <a:r>
              <a:rPr lang="en-US" dirty="0"/>
              <a:t> pada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dikelompokkan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kendaran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B27F36E-D87F-56B9-2622-0D25F442B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297" y="851237"/>
            <a:ext cx="5075242" cy="47962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Kendaraan</a:t>
            </a:r>
            <a:r>
              <a:rPr lang="en-US" sz="2800" dirty="0"/>
              <a:t> yang </a:t>
            </a:r>
            <a:r>
              <a:rPr lang="en-US" sz="2800" dirty="0" err="1"/>
              <a:t>Membayar</a:t>
            </a:r>
            <a:r>
              <a:rPr lang="en-US" sz="2800" dirty="0"/>
              <a:t> </a:t>
            </a:r>
            <a:r>
              <a:rPr lang="en-US" sz="2800" dirty="0" err="1"/>
              <a:t>Pajak</a:t>
            </a:r>
            <a:r>
              <a:rPr lang="en-US" sz="2800" dirty="0"/>
              <a:t> Tahun </a:t>
            </a:r>
            <a:r>
              <a:rPr lang="en-US" sz="2800" dirty="0" err="1"/>
              <a:t>Berjalan</a:t>
            </a:r>
            <a:endParaRPr lang="en-ID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B435D8-B8FE-50AE-B94A-D3EBF1091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2" y="1465337"/>
            <a:ext cx="6125066" cy="3927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6E4ADF-D31D-7302-560D-1EEF40792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52" y="1465337"/>
            <a:ext cx="6125066" cy="39273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1CEB8D-BDC7-EDF1-6629-52A6CAB3E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52" y="1465337"/>
            <a:ext cx="6125066" cy="392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0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C37F52-5C08-7C02-C9CA-E2AD930A9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297" y="1465337"/>
            <a:ext cx="5075242" cy="3927324"/>
          </a:xfrm>
        </p:spPr>
        <p:txBody>
          <a:bodyPr>
            <a:normAutofit/>
          </a:bodyPr>
          <a:lstStyle/>
          <a:p>
            <a:r>
              <a:rPr lang="en-US" dirty="0"/>
              <a:t>Chart ini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di suatu </a:t>
            </a:r>
            <a:r>
              <a:rPr lang="en-US" dirty="0" err="1"/>
              <a:t>daerah</a:t>
            </a:r>
            <a:r>
              <a:rPr lang="en-US" dirty="0"/>
              <a:t>. Data untuk chart ini </a:t>
            </a:r>
            <a:r>
              <a:rPr lang="en-US" dirty="0" err="1"/>
              <a:t>dihitung</a:t>
            </a:r>
            <a:r>
              <a:rPr lang="en-US" dirty="0"/>
              <a:t> dengan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selisih</a:t>
            </a:r>
            <a:r>
              <a:rPr lang="en-US" dirty="0"/>
              <a:t> antara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 tahun </a:t>
            </a:r>
            <a:r>
              <a:rPr lang="en-US" dirty="0" err="1"/>
              <a:t>berjalan</a:t>
            </a:r>
            <a:r>
              <a:rPr lang="en-US" dirty="0"/>
              <a:t> dengan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 tahun </a:t>
            </a:r>
            <a:r>
              <a:rPr lang="en-US" dirty="0" err="1"/>
              <a:t>lalu</a:t>
            </a:r>
            <a:r>
              <a:rPr lang="en-US" dirty="0"/>
              <a:t>. Total dari </a:t>
            </a:r>
            <a:r>
              <a:rPr lang="en-US" dirty="0" err="1"/>
              <a:t>selisih</a:t>
            </a:r>
            <a:r>
              <a:rPr lang="en-US" dirty="0"/>
              <a:t> tersebut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dan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dikelompokkan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kendaran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B27F36E-D87F-56B9-2622-0D25F442B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297" y="851237"/>
            <a:ext cx="5075242" cy="47962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Kendaraan</a:t>
            </a:r>
            <a:r>
              <a:rPr lang="en-US" sz="2800" dirty="0"/>
              <a:t> Baru 2024</a:t>
            </a:r>
            <a:endParaRPr lang="en-ID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B435D8-B8FE-50AE-B94A-D3EBF1091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2" y="1465337"/>
            <a:ext cx="6125066" cy="3927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6E4ADF-D31D-7302-560D-1EEF40792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52" y="1465337"/>
            <a:ext cx="6125066" cy="39273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1CEB8D-BDC7-EDF1-6629-52A6CAB3E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52" y="1465337"/>
            <a:ext cx="6125066" cy="39273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FF1DED-973C-AEB1-9526-031740C3B2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734" y="1465337"/>
            <a:ext cx="6110384" cy="392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69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C37F52-5C08-7C02-C9CA-E2AD930A9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297" y="1465337"/>
            <a:ext cx="5075242" cy="3927324"/>
          </a:xfrm>
        </p:spPr>
        <p:txBody>
          <a:bodyPr>
            <a:normAutofit/>
          </a:bodyPr>
          <a:lstStyle/>
          <a:p>
            <a:r>
              <a:rPr lang="en-US" dirty="0"/>
              <a:t>Chart ini </a:t>
            </a:r>
            <a:r>
              <a:rPr lang="en-US" dirty="0" err="1"/>
              <a:t>menunjukkan</a:t>
            </a:r>
            <a:r>
              <a:rPr lang="en-US" dirty="0"/>
              <a:t> nominal </a:t>
            </a:r>
            <a:r>
              <a:rPr lang="en-US" dirty="0" err="1"/>
              <a:t>kendaraan</a:t>
            </a:r>
            <a:r>
              <a:rPr lang="en-US" dirty="0"/>
              <a:t> yang </a:t>
            </a:r>
            <a:r>
              <a:rPr lang="en-US" dirty="0" err="1"/>
              <a:t>menunggak</a:t>
            </a:r>
            <a:r>
              <a:rPr lang="en-US" dirty="0"/>
              <a:t> </a:t>
            </a:r>
            <a:r>
              <a:rPr lang="en-US" dirty="0" err="1"/>
              <a:t>pajak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1, 5, dan 7 tahun dalam rupiah di suatu </a:t>
            </a:r>
            <a:r>
              <a:rPr lang="en-US" dirty="0" err="1"/>
              <a:t>daerah</a:t>
            </a:r>
            <a:r>
              <a:rPr lang="en-US" dirty="0"/>
              <a:t>. Data untuk chart ini </a:t>
            </a:r>
            <a:r>
              <a:rPr lang="en-US" dirty="0" err="1"/>
              <a:t>dihitung</a:t>
            </a:r>
            <a:r>
              <a:rPr lang="en-US" dirty="0"/>
              <a:t> dengan </a:t>
            </a:r>
            <a:r>
              <a:rPr lang="en-US" dirty="0" err="1"/>
              <a:t>menambahkan</a:t>
            </a:r>
            <a:r>
              <a:rPr lang="en-US" dirty="0"/>
              <a:t> nominal </a:t>
            </a:r>
            <a:r>
              <a:rPr lang="en-US" dirty="0" err="1"/>
              <a:t>kendaraan</a:t>
            </a:r>
            <a:r>
              <a:rPr lang="en-US" dirty="0"/>
              <a:t> pada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menunggak</a:t>
            </a:r>
            <a:r>
              <a:rPr lang="en-US" dirty="0"/>
              <a:t> </a:t>
            </a:r>
            <a:r>
              <a:rPr lang="en-US" dirty="0" err="1"/>
              <a:t>pajak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1, 5, dan 7 tahun dalam rupiah </a:t>
            </a:r>
            <a:r>
              <a:rPr lang="en-US" dirty="0" err="1"/>
              <a:t>kemudiaan</a:t>
            </a:r>
            <a:r>
              <a:rPr lang="en-US" dirty="0"/>
              <a:t> </a:t>
            </a:r>
            <a:r>
              <a:rPr lang="en-US" dirty="0" err="1"/>
              <a:t>dikelompokkan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B27F36E-D87F-56B9-2622-0D25F442B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297" y="851237"/>
            <a:ext cx="5075242" cy="47962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Kendaraan</a:t>
            </a:r>
            <a:r>
              <a:rPr lang="en-US" sz="2800" dirty="0"/>
              <a:t> yang Tidak </a:t>
            </a:r>
            <a:r>
              <a:rPr lang="en-US" sz="2800" dirty="0" err="1"/>
              <a:t>Membayar</a:t>
            </a:r>
            <a:r>
              <a:rPr lang="en-US" sz="2800" dirty="0"/>
              <a:t> </a:t>
            </a:r>
            <a:r>
              <a:rPr lang="en-US" sz="2800" dirty="0" err="1"/>
              <a:t>Pajak</a:t>
            </a:r>
            <a:r>
              <a:rPr lang="en-US" sz="2800" dirty="0"/>
              <a:t> 1, 5, dan 7 Tahun</a:t>
            </a:r>
            <a:br>
              <a:rPr lang="en-US" sz="2800" dirty="0"/>
            </a:br>
            <a:r>
              <a:rPr lang="en-US" sz="2800" dirty="0"/>
              <a:t>(Dalam Rupiah) </a:t>
            </a:r>
            <a:endParaRPr lang="en-ID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B435D8-B8FE-50AE-B94A-D3EBF1091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2" y="1465337"/>
            <a:ext cx="6125066" cy="3927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6E4ADF-D31D-7302-560D-1EEF40792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52" y="1465337"/>
            <a:ext cx="6125066" cy="39273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1CEB8D-BDC7-EDF1-6629-52A6CAB3E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52" y="1465337"/>
            <a:ext cx="6125066" cy="39273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FF1DED-973C-AEB1-9526-031740C3B2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734" y="1465337"/>
            <a:ext cx="6110384" cy="39273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817BEA-DA29-47E1-D5AD-3CEF06629F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734" y="1485150"/>
            <a:ext cx="6110384" cy="392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66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C37F52-5C08-7C02-C9CA-E2AD930A9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297" y="1465337"/>
            <a:ext cx="5075242" cy="3927324"/>
          </a:xfrm>
        </p:spPr>
        <p:txBody>
          <a:bodyPr>
            <a:normAutofit/>
          </a:bodyPr>
          <a:lstStyle/>
          <a:p>
            <a:r>
              <a:rPr lang="en-US" dirty="0"/>
              <a:t>Chart ini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per </a:t>
            </a:r>
            <a:r>
              <a:rPr lang="en-US" dirty="0" err="1"/>
              <a:t>metode</a:t>
            </a:r>
            <a:r>
              <a:rPr lang="en-US" dirty="0"/>
              <a:t> di suatu </a:t>
            </a:r>
            <a:r>
              <a:rPr lang="en-US" dirty="0" err="1"/>
              <a:t>daerah</a:t>
            </a:r>
            <a:r>
              <a:rPr lang="en-US" dirty="0"/>
              <a:t>. Data untuk chart ini </a:t>
            </a:r>
            <a:r>
              <a:rPr lang="en-US" dirty="0" err="1"/>
              <a:t>dihitung</a:t>
            </a:r>
            <a:r>
              <a:rPr lang="en-US" dirty="0"/>
              <a:t> dengan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online dan offline </a:t>
            </a:r>
            <a:r>
              <a:rPr lang="en-US" dirty="0" err="1"/>
              <a:t>dimana</a:t>
            </a:r>
            <a:r>
              <a:rPr lang="en-US" dirty="0"/>
              <a:t> online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digital </a:t>
            </a:r>
            <a:r>
              <a:rPr lang="en-US" dirty="0" err="1"/>
              <a:t>sementara</a:t>
            </a:r>
            <a:r>
              <a:rPr lang="en-US" dirty="0"/>
              <a:t> offline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di </a:t>
            </a:r>
            <a:r>
              <a:rPr lang="en-US" dirty="0" err="1"/>
              <a:t>samsat</a:t>
            </a:r>
            <a:r>
              <a:rPr lang="en-US" dirty="0"/>
              <a:t>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B27F36E-D87F-56B9-2622-0D25F442B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297" y="851237"/>
            <a:ext cx="5075242" cy="47962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Pembayaran</a:t>
            </a:r>
            <a:r>
              <a:rPr lang="en-US" sz="2800" dirty="0"/>
              <a:t> per </a:t>
            </a:r>
            <a:r>
              <a:rPr lang="en-US" sz="2800" dirty="0" err="1"/>
              <a:t>Metode</a:t>
            </a:r>
            <a:endParaRPr lang="en-ID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B435D8-B8FE-50AE-B94A-D3EBF1091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2" y="1465337"/>
            <a:ext cx="6125066" cy="3927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6E4ADF-D31D-7302-560D-1EEF40792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52" y="1465337"/>
            <a:ext cx="6125066" cy="39273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1CEB8D-BDC7-EDF1-6629-52A6CAB3E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52" y="1465337"/>
            <a:ext cx="6125066" cy="39273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FF1DED-973C-AEB1-9526-031740C3B2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734" y="1465337"/>
            <a:ext cx="6110384" cy="39273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817BEA-DA29-47E1-D5AD-3CEF06629F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734" y="1485150"/>
            <a:ext cx="6110384" cy="39200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26D6A7-0397-B01F-C316-21DAF82E34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734" y="1485150"/>
            <a:ext cx="6110384" cy="38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56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C37F52-5C08-7C02-C9CA-E2AD930A9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297" y="1465337"/>
            <a:ext cx="5075242" cy="3927324"/>
          </a:xfrm>
        </p:spPr>
        <p:txBody>
          <a:bodyPr>
            <a:normAutofit/>
          </a:bodyPr>
          <a:lstStyle/>
          <a:p>
            <a:r>
              <a:rPr lang="en-US" dirty="0"/>
              <a:t>Chart ini </a:t>
            </a:r>
            <a:r>
              <a:rPr lang="en-US" dirty="0" err="1"/>
              <a:t>menunjukkan</a:t>
            </a:r>
            <a:r>
              <a:rPr lang="en-US" dirty="0"/>
              <a:t> nominal </a:t>
            </a:r>
            <a:r>
              <a:rPr lang="en-US" dirty="0" err="1"/>
              <a:t>pembayaran</a:t>
            </a:r>
            <a:r>
              <a:rPr lang="en-US" dirty="0"/>
              <a:t> per </a:t>
            </a:r>
            <a:r>
              <a:rPr lang="en-US" dirty="0" err="1"/>
              <a:t>metode</a:t>
            </a:r>
            <a:r>
              <a:rPr lang="en-US" dirty="0"/>
              <a:t> dalam rupiah di suatu </a:t>
            </a:r>
            <a:r>
              <a:rPr lang="en-US" dirty="0" err="1"/>
              <a:t>daerah</a:t>
            </a:r>
            <a:r>
              <a:rPr lang="en-US" dirty="0"/>
              <a:t>. Data untuk chart ini </a:t>
            </a:r>
            <a:r>
              <a:rPr lang="en-US" dirty="0" err="1"/>
              <a:t>dihitung</a:t>
            </a:r>
            <a:r>
              <a:rPr lang="en-US" dirty="0"/>
              <a:t> dengan </a:t>
            </a:r>
            <a:r>
              <a:rPr lang="en-US" dirty="0" err="1"/>
              <a:t>menambahkan</a:t>
            </a:r>
            <a:r>
              <a:rPr lang="en-US" dirty="0"/>
              <a:t> nominal </a:t>
            </a:r>
            <a:r>
              <a:rPr lang="en-US" dirty="0" err="1"/>
              <a:t>pembayaran</a:t>
            </a:r>
            <a:r>
              <a:rPr lang="en-US" dirty="0"/>
              <a:t> online dan offline dalam rupiah </a:t>
            </a:r>
            <a:r>
              <a:rPr lang="en-US" dirty="0" err="1"/>
              <a:t>dimana</a:t>
            </a:r>
            <a:r>
              <a:rPr lang="en-US" dirty="0"/>
              <a:t> online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digital </a:t>
            </a:r>
            <a:r>
              <a:rPr lang="en-US" dirty="0" err="1"/>
              <a:t>sementara</a:t>
            </a:r>
            <a:r>
              <a:rPr lang="en-US" dirty="0"/>
              <a:t> offline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di </a:t>
            </a:r>
            <a:r>
              <a:rPr lang="en-US" dirty="0" err="1"/>
              <a:t>samsat</a:t>
            </a:r>
            <a:r>
              <a:rPr lang="en-US" dirty="0"/>
              <a:t>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B27F36E-D87F-56B9-2622-0D25F442B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297" y="851237"/>
            <a:ext cx="5075242" cy="47962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Nominal </a:t>
            </a:r>
            <a:r>
              <a:rPr lang="en-US" sz="2800" dirty="0" err="1"/>
              <a:t>Pembayaran</a:t>
            </a:r>
            <a:r>
              <a:rPr lang="en-US" sz="2800" dirty="0"/>
              <a:t> per </a:t>
            </a:r>
            <a:r>
              <a:rPr lang="en-US" sz="2800" dirty="0" err="1"/>
              <a:t>Metode</a:t>
            </a:r>
            <a:br>
              <a:rPr lang="en-US" sz="2800" dirty="0"/>
            </a:br>
            <a:r>
              <a:rPr lang="en-US" sz="2800" dirty="0"/>
              <a:t>(Dalam Rupiah)</a:t>
            </a:r>
            <a:endParaRPr lang="en-ID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B435D8-B8FE-50AE-B94A-D3EBF1091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2" y="1465337"/>
            <a:ext cx="6125066" cy="3927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6E4ADF-D31D-7302-560D-1EEF40792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52" y="1465337"/>
            <a:ext cx="6125066" cy="39273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1CEB8D-BDC7-EDF1-6629-52A6CAB3E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52" y="1465337"/>
            <a:ext cx="6125066" cy="39273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FF1DED-973C-AEB1-9526-031740C3B2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734" y="1465337"/>
            <a:ext cx="6110384" cy="39273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817BEA-DA29-47E1-D5AD-3CEF06629F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734" y="1485150"/>
            <a:ext cx="6110384" cy="39200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26D6A7-0397-B01F-C316-21DAF82E34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734" y="1485150"/>
            <a:ext cx="6110384" cy="3887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0F24D4-F581-3B61-A3AC-6728361131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734" y="1465337"/>
            <a:ext cx="6110384" cy="38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5460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{1935E554-D08B-40F1-A3A4-0F763499C057}tf78504181_win32</Template>
  <TotalTime>43</TotalTime>
  <Words>390</Words>
  <Application>Microsoft Office PowerPoint</Application>
  <PresentationFormat>Widescreen</PresentationFormat>
  <Paragraphs>29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Avenir Next LT Pro</vt:lpstr>
      <vt:lpstr>Avenir Next LT Pro Light</vt:lpstr>
      <vt:lpstr>Calibri</vt:lpstr>
      <vt:lpstr>Tw Cen MT</vt:lpstr>
      <vt:lpstr>Custom</vt:lpstr>
      <vt:lpstr>Paparan Software Dashboard Abiyyu Bagindo</vt:lpstr>
      <vt:lpstr>Uraian Chart PKB</vt:lpstr>
      <vt:lpstr>Jumlah Kendaraan per Tipe</vt:lpstr>
      <vt:lpstr>Jumlah Kendaraan yang Tidak Membayar Pajak  (5 Tahun dan 7 Tahun)</vt:lpstr>
      <vt:lpstr>Jumlah Kendaraan yang Membayar Pajak Tahun Berjalan</vt:lpstr>
      <vt:lpstr>Jumlah Kendaraan Baru 2024</vt:lpstr>
      <vt:lpstr>Jumlah Kendaraan yang Tidak Membayar Pajak 1, 5, dan 7 Tahun (Dalam Rupiah) </vt:lpstr>
      <vt:lpstr>Jumlah Pembayaran per Metode</vt:lpstr>
      <vt:lpstr>Nominal Pembayaran per Metode (Dalam Rupiah)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ABIYYU TAJ MAHASIN BAGINDO</dc:creator>
  <cp:lastModifiedBy>ABIYYU TAJ MAHASIN BAGINDO</cp:lastModifiedBy>
  <cp:revision>1</cp:revision>
  <dcterms:created xsi:type="dcterms:W3CDTF">2024-08-27T23:19:13Z</dcterms:created>
  <dcterms:modified xsi:type="dcterms:W3CDTF">2024-08-28T00:02:34Z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