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83" r:id="rId6"/>
    <p:sldId id="391" r:id="rId7"/>
    <p:sldId id="411" r:id="rId8"/>
    <p:sldId id="408" r:id="rId9"/>
    <p:sldId id="407" r:id="rId10"/>
    <p:sldId id="404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21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CFAEA9-79DA-4AE3-8CA7-CBA68922224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864EC34B-F425-4859-A329-500AAA68B457}">
      <dgm:prSet phldrT="[Text]"/>
      <dgm:spPr/>
      <dgm:t>
        <a:bodyPr/>
        <a:lstStyle/>
        <a:p>
          <a:r>
            <a:rPr lang="en-US" dirty="0"/>
            <a:t>Bagan PKB</a:t>
          </a:r>
          <a:endParaRPr lang="en-ID" dirty="0"/>
        </a:p>
      </dgm:t>
    </dgm:pt>
    <dgm:pt modelId="{74546C28-9BCA-44E2-8E6E-B9B3FC2EEFB2}" type="parTrans" cxnId="{ED4F580A-B1A7-4227-BA4A-E8197DB1624F}">
      <dgm:prSet/>
      <dgm:spPr/>
      <dgm:t>
        <a:bodyPr/>
        <a:lstStyle/>
        <a:p>
          <a:endParaRPr lang="en-ID"/>
        </a:p>
      </dgm:t>
    </dgm:pt>
    <dgm:pt modelId="{A05FB860-BE6F-4212-9CE3-C2670E7578C8}" type="sibTrans" cxnId="{ED4F580A-B1A7-4227-BA4A-E8197DB1624F}">
      <dgm:prSet/>
      <dgm:spPr/>
      <dgm:t>
        <a:bodyPr/>
        <a:lstStyle/>
        <a:p>
          <a:endParaRPr lang="en-ID"/>
        </a:p>
      </dgm:t>
    </dgm:pt>
    <dgm:pt modelId="{A39C7A93-6A80-4D1A-8C1B-1CBC39C9A83B}">
      <dgm:prSet phldrT="[Text]"/>
      <dgm:spPr/>
      <dgm:t>
        <a:bodyPr/>
        <a:lstStyle/>
        <a:p>
          <a:r>
            <a:rPr lang="en-US" dirty="0" err="1"/>
            <a:t>Tabel</a:t>
          </a:r>
          <a:r>
            <a:rPr lang="en-US" dirty="0"/>
            <a:t> Data Provinsi</a:t>
          </a:r>
          <a:endParaRPr lang="en-ID" dirty="0"/>
        </a:p>
      </dgm:t>
    </dgm:pt>
    <dgm:pt modelId="{DABFFE63-023B-4620-A29E-622CE26666D8}" type="parTrans" cxnId="{70A511ED-E238-47E5-AB8A-6C3878821A7E}">
      <dgm:prSet/>
      <dgm:spPr/>
      <dgm:t>
        <a:bodyPr/>
        <a:lstStyle/>
        <a:p>
          <a:endParaRPr lang="en-ID"/>
        </a:p>
      </dgm:t>
    </dgm:pt>
    <dgm:pt modelId="{659CF081-F33E-4736-A294-BB165D8D5D96}" type="sibTrans" cxnId="{70A511ED-E238-47E5-AB8A-6C3878821A7E}">
      <dgm:prSet/>
      <dgm:spPr/>
      <dgm:t>
        <a:bodyPr/>
        <a:lstStyle/>
        <a:p>
          <a:endParaRPr lang="en-ID"/>
        </a:p>
      </dgm:t>
    </dgm:pt>
    <dgm:pt modelId="{CE9E3522-315B-4774-A679-E2CBC198DFE7}">
      <dgm:prSet phldrT="[Text]"/>
      <dgm:spPr/>
      <dgm:t>
        <a:bodyPr/>
        <a:lstStyle/>
        <a:p>
          <a:r>
            <a:rPr lang="en-US" dirty="0" err="1"/>
            <a:t>Uraian</a:t>
          </a:r>
          <a:r>
            <a:rPr lang="en-US" baseline="0" dirty="0"/>
            <a:t> Data Provinsi per Kabupaten/Kota</a:t>
          </a:r>
          <a:endParaRPr lang="en-ID" dirty="0"/>
        </a:p>
      </dgm:t>
    </dgm:pt>
    <dgm:pt modelId="{4E605A25-AE16-4434-A5D6-A50911A96B26}" type="parTrans" cxnId="{BEFFB13A-19A3-42B9-A201-232343665633}">
      <dgm:prSet/>
      <dgm:spPr/>
      <dgm:t>
        <a:bodyPr/>
        <a:lstStyle/>
        <a:p>
          <a:endParaRPr lang="en-ID"/>
        </a:p>
      </dgm:t>
    </dgm:pt>
    <dgm:pt modelId="{6F1E9B61-B726-4352-878D-0F016E5857CE}" type="sibTrans" cxnId="{BEFFB13A-19A3-42B9-A201-232343665633}">
      <dgm:prSet/>
      <dgm:spPr/>
      <dgm:t>
        <a:bodyPr/>
        <a:lstStyle/>
        <a:p>
          <a:endParaRPr lang="en-ID"/>
        </a:p>
      </dgm:t>
    </dgm:pt>
    <dgm:pt modelId="{18E63029-6677-44BA-8D5B-8E8A8540D938}">
      <dgm:prSet/>
      <dgm:spPr/>
      <dgm:t>
        <a:bodyPr/>
        <a:lstStyle/>
        <a:p>
          <a:r>
            <a:rPr lang="en-US" dirty="0" err="1"/>
            <a:t>Pematangan</a:t>
          </a:r>
          <a:r>
            <a:rPr lang="en-US" dirty="0"/>
            <a:t> Format Data </a:t>
          </a:r>
          <a:r>
            <a:rPr lang="en-US" dirty="0" err="1"/>
            <a:t>Standar</a:t>
          </a:r>
          <a:r>
            <a:rPr lang="en-US" dirty="0"/>
            <a:t> Nasional</a:t>
          </a:r>
          <a:endParaRPr lang="en-ID" dirty="0"/>
        </a:p>
      </dgm:t>
    </dgm:pt>
    <dgm:pt modelId="{E854FAA1-D7D4-4AF4-8E7D-95E9EF1474C7}" type="parTrans" cxnId="{1C02468B-61F1-49E0-918B-A29F03A3B49F}">
      <dgm:prSet/>
      <dgm:spPr/>
      <dgm:t>
        <a:bodyPr/>
        <a:lstStyle/>
        <a:p>
          <a:endParaRPr lang="en-ID"/>
        </a:p>
      </dgm:t>
    </dgm:pt>
    <dgm:pt modelId="{F66DF713-B36B-4F25-A8CB-AAC4B1327458}" type="sibTrans" cxnId="{1C02468B-61F1-49E0-918B-A29F03A3B49F}">
      <dgm:prSet/>
      <dgm:spPr/>
      <dgm:t>
        <a:bodyPr/>
        <a:lstStyle/>
        <a:p>
          <a:endParaRPr lang="en-ID"/>
        </a:p>
      </dgm:t>
    </dgm:pt>
    <dgm:pt modelId="{014A5264-D4E2-4F4F-8056-1992C096C9A0}" type="pres">
      <dgm:prSet presAssocID="{F3CFAEA9-79DA-4AE3-8CA7-CBA689222245}" presName="Name0" presStyleCnt="0">
        <dgm:presLayoutVars>
          <dgm:dir/>
          <dgm:resizeHandles val="exact"/>
        </dgm:presLayoutVars>
      </dgm:prSet>
      <dgm:spPr/>
    </dgm:pt>
    <dgm:pt modelId="{5FA91882-ADA0-4F5C-8DE0-80830C3E38A2}" type="pres">
      <dgm:prSet presAssocID="{864EC34B-F425-4859-A329-500AAA68B457}" presName="composite" presStyleCnt="0"/>
      <dgm:spPr/>
    </dgm:pt>
    <dgm:pt modelId="{4A80448C-CEEA-4B2B-8D7A-A139615C51C4}" type="pres">
      <dgm:prSet presAssocID="{864EC34B-F425-4859-A329-500AAA68B457}" presName="bgChev" presStyleLbl="node1" presStyleIdx="0" presStyleCnt="4"/>
      <dgm:spPr/>
    </dgm:pt>
    <dgm:pt modelId="{C80FBBEE-BF19-49E0-AB9B-6555166ACD34}" type="pres">
      <dgm:prSet presAssocID="{864EC34B-F425-4859-A329-500AAA68B457}" presName="txNode" presStyleLbl="fgAcc1" presStyleIdx="0" presStyleCnt="4">
        <dgm:presLayoutVars>
          <dgm:bulletEnabled val="1"/>
        </dgm:presLayoutVars>
      </dgm:prSet>
      <dgm:spPr/>
    </dgm:pt>
    <dgm:pt modelId="{F387C872-499A-406F-8DDC-875342271264}" type="pres">
      <dgm:prSet presAssocID="{A05FB860-BE6F-4212-9CE3-C2670E7578C8}" presName="compositeSpace" presStyleCnt="0"/>
      <dgm:spPr/>
    </dgm:pt>
    <dgm:pt modelId="{97BD9C1E-18FF-433D-8FFF-00593A1E3FBC}" type="pres">
      <dgm:prSet presAssocID="{A39C7A93-6A80-4D1A-8C1B-1CBC39C9A83B}" presName="composite" presStyleCnt="0"/>
      <dgm:spPr/>
    </dgm:pt>
    <dgm:pt modelId="{211C54B0-E589-499B-B140-21A68B09E294}" type="pres">
      <dgm:prSet presAssocID="{A39C7A93-6A80-4D1A-8C1B-1CBC39C9A83B}" presName="bgChev" presStyleLbl="node1" presStyleIdx="1" presStyleCnt="4"/>
      <dgm:spPr/>
    </dgm:pt>
    <dgm:pt modelId="{5565B6C2-7E1A-4A0B-93F5-C7C7DCC11759}" type="pres">
      <dgm:prSet presAssocID="{A39C7A93-6A80-4D1A-8C1B-1CBC39C9A83B}" presName="txNode" presStyleLbl="fgAcc1" presStyleIdx="1" presStyleCnt="4">
        <dgm:presLayoutVars>
          <dgm:bulletEnabled val="1"/>
        </dgm:presLayoutVars>
      </dgm:prSet>
      <dgm:spPr/>
    </dgm:pt>
    <dgm:pt modelId="{5A69D47B-C65F-435B-BB1B-E22BB440DD75}" type="pres">
      <dgm:prSet presAssocID="{659CF081-F33E-4736-A294-BB165D8D5D96}" presName="compositeSpace" presStyleCnt="0"/>
      <dgm:spPr/>
    </dgm:pt>
    <dgm:pt modelId="{FC06F0B1-1245-4B56-9776-81C81262B3BE}" type="pres">
      <dgm:prSet presAssocID="{CE9E3522-315B-4774-A679-E2CBC198DFE7}" presName="composite" presStyleCnt="0"/>
      <dgm:spPr/>
    </dgm:pt>
    <dgm:pt modelId="{3D46C36B-FFCF-41D5-89D7-6BAF141C397A}" type="pres">
      <dgm:prSet presAssocID="{CE9E3522-315B-4774-A679-E2CBC198DFE7}" presName="bgChev" presStyleLbl="node1" presStyleIdx="2" presStyleCnt="4"/>
      <dgm:spPr/>
    </dgm:pt>
    <dgm:pt modelId="{7C09BC2F-6AE3-4D05-8273-762B60091104}" type="pres">
      <dgm:prSet presAssocID="{CE9E3522-315B-4774-A679-E2CBC198DFE7}" presName="txNode" presStyleLbl="fgAcc1" presStyleIdx="2" presStyleCnt="4">
        <dgm:presLayoutVars>
          <dgm:bulletEnabled val="1"/>
        </dgm:presLayoutVars>
      </dgm:prSet>
      <dgm:spPr/>
    </dgm:pt>
    <dgm:pt modelId="{31935707-AB16-4EFE-9CC0-31138669255D}" type="pres">
      <dgm:prSet presAssocID="{6F1E9B61-B726-4352-878D-0F016E5857CE}" presName="compositeSpace" presStyleCnt="0"/>
      <dgm:spPr/>
    </dgm:pt>
    <dgm:pt modelId="{B1DB2A06-F27C-4ECC-A9A9-A6D7B647E2F6}" type="pres">
      <dgm:prSet presAssocID="{18E63029-6677-44BA-8D5B-8E8A8540D938}" presName="composite" presStyleCnt="0"/>
      <dgm:spPr/>
    </dgm:pt>
    <dgm:pt modelId="{3BF4C89A-2A43-45C4-9645-3169B537EFBC}" type="pres">
      <dgm:prSet presAssocID="{18E63029-6677-44BA-8D5B-8E8A8540D938}" presName="bgChev" presStyleLbl="node1" presStyleIdx="3" presStyleCnt="4"/>
      <dgm:spPr/>
    </dgm:pt>
    <dgm:pt modelId="{0F1D9CE4-A126-44A3-A287-21C8572CB801}" type="pres">
      <dgm:prSet presAssocID="{18E63029-6677-44BA-8D5B-8E8A8540D938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D6BBBE02-2AE0-42C9-B068-6FCA8F5E91DC}" type="presOf" srcId="{CE9E3522-315B-4774-A679-E2CBC198DFE7}" destId="{7C09BC2F-6AE3-4D05-8273-762B60091104}" srcOrd="0" destOrd="0" presId="urn:microsoft.com/office/officeart/2005/8/layout/chevronAccent+Icon"/>
    <dgm:cxn modelId="{ED4F580A-B1A7-4227-BA4A-E8197DB1624F}" srcId="{F3CFAEA9-79DA-4AE3-8CA7-CBA689222245}" destId="{864EC34B-F425-4859-A329-500AAA68B457}" srcOrd="0" destOrd="0" parTransId="{74546C28-9BCA-44E2-8E6E-B9B3FC2EEFB2}" sibTransId="{A05FB860-BE6F-4212-9CE3-C2670E7578C8}"/>
    <dgm:cxn modelId="{6BCEBE21-AF0E-42D8-83B3-B89A783784DB}" type="presOf" srcId="{F3CFAEA9-79DA-4AE3-8CA7-CBA689222245}" destId="{014A5264-D4E2-4F4F-8056-1992C096C9A0}" srcOrd="0" destOrd="0" presId="urn:microsoft.com/office/officeart/2005/8/layout/chevronAccent+Icon"/>
    <dgm:cxn modelId="{BEFFB13A-19A3-42B9-A201-232343665633}" srcId="{F3CFAEA9-79DA-4AE3-8CA7-CBA689222245}" destId="{CE9E3522-315B-4774-A679-E2CBC198DFE7}" srcOrd="2" destOrd="0" parTransId="{4E605A25-AE16-4434-A5D6-A50911A96B26}" sibTransId="{6F1E9B61-B726-4352-878D-0F016E5857CE}"/>
    <dgm:cxn modelId="{64F88B5B-76F8-49CB-8AC4-E64576D1285C}" type="presOf" srcId="{A39C7A93-6A80-4D1A-8C1B-1CBC39C9A83B}" destId="{5565B6C2-7E1A-4A0B-93F5-C7C7DCC11759}" srcOrd="0" destOrd="0" presId="urn:microsoft.com/office/officeart/2005/8/layout/chevronAccent+Icon"/>
    <dgm:cxn modelId="{1C02468B-61F1-49E0-918B-A29F03A3B49F}" srcId="{F3CFAEA9-79DA-4AE3-8CA7-CBA689222245}" destId="{18E63029-6677-44BA-8D5B-8E8A8540D938}" srcOrd="3" destOrd="0" parTransId="{E854FAA1-D7D4-4AF4-8E7D-95E9EF1474C7}" sibTransId="{F66DF713-B36B-4F25-A8CB-AAC4B1327458}"/>
    <dgm:cxn modelId="{262196AD-D7EE-4ECA-B55C-425C95E80495}" type="presOf" srcId="{864EC34B-F425-4859-A329-500AAA68B457}" destId="{C80FBBEE-BF19-49E0-AB9B-6555166ACD34}" srcOrd="0" destOrd="0" presId="urn:microsoft.com/office/officeart/2005/8/layout/chevronAccent+Icon"/>
    <dgm:cxn modelId="{088F5FE3-7999-43E2-B257-8FA5A70D8DB2}" type="presOf" srcId="{18E63029-6677-44BA-8D5B-8E8A8540D938}" destId="{0F1D9CE4-A126-44A3-A287-21C8572CB801}" srcOrd="0" destOrd="0" presId="urn:microsoft.com/office/officeart/2005/8/layout/chevronAccent+Icon"/>
    <dgm:cxn modelId="{70A511ED-E238-47E5-AB8A-6C3878821A7E}" srcId="{F3CFAEA9-79DA-4AE3-8CA7-CBA689222245}" destId="{A39C7A93-6A80-4D1A-8C1B-1CBC39C9A83B}" srcOrd="1" destOrd="0" parTransId="{DABFFE63-023B-4620-A29E-622CE26666D8}" sibTransId="{659CF081-F33E-4736-A294-BB165D8D5D96}"/>
    <dgm:cxn modelId="{69D71C49-9572-4752-B808-84B0EBC83873}" type="presParOf" srcId="{014A5264-D4E2-4F4F-8056-1992C096C9A0}" destId="{5FA91882-ADA0-4F5C-8DE0-80830C3E38A2}" srcOrd="0" destOrd="0" presId="urn:microsoft.com/office/officeart/2005/8/layout/chevronAccent+Icon"/>
    <dgm:cxn modelId="{81A2630C-7DFE-401F-AC6D-180CF25DF4AD}" type="presParOf" srcId="{5FA91882-ADA0-4F5C-8DE0-80830C3E38A2}" destId="{4A80448C-CEEA-4B2B-8D7A-A139615C51C4}" srcOrd="0" destOrd="0" presId="urn:microsoft.com/office/officeart/2005/8/layout/chevronAccent+Icon"/>
    <dgm:cxn modelId="{247B19B2-8EC1-45C6-A419-75902F131267}" type="presParOf" srcId="{5FA91882-ADA0-4F5C-8DE0-80830C3E38A2}" destId="{C80FBBEE-BF19-49E0-AB9B-6555166ACD34}" srcOrd="1" destOrd="0" presId="urn:microsoft.com/office/officeart/2005/8/layout/chevronAccent+Icon"/>
    <dgm:cxn modelId="{C4084188-3001-41DC-A628-1A2AFCEAF256}" type="presParOf" srcId="{014A5264-D4E2-4F4F-8056-1992C096C9A0}" destId="{F387C872-499A-406F-8DDC-875342271264}" srcOrd="1" destOrd="0" presId="urn:microsoft.com/office/officeart/2005/8/layout/chevronAccent+Icon"/>
    <dgm:cxn modelId="{900E2303-3048-4647-8373-4063FE16DC3B}" type="presParOf" srcId="{014A5264-D4E2-4F4F-8056-1992C096C9A0}" destId="{97BD9C1E-18FF-433D-8FFF-00593A1E3FBC}" srcOrd="2" destOrd="0" presId="urn:microsoft.com/office/officeart/2005/8/layout/chevronAccent+Icon"/>
    <dgm:cxn modelId="{49AEBD12-3B35-4864-9692-51A0D542AEF3}" type="presParOf" srcId="{97BD9C1E-18FF-433D-8FFF-00593A1E3FBC}" destId="{211C54B0-E589-499B-B140-21A68B09E294}" srcOrd="0" destOrd="0" presId="urn:microsoft.com/office/officeart/2005/8/layout/chevronAccent+Icon"/>
    <dgm:cxn modelId="{587A927D-F92E-43BC-AF52-F4FD18B0458C}" type="presParOf" srcId="{97BD9C1E-18FF-433D-8FFF-00593A1E3FBC}" destId="{5565B6C2-7E1A-4A0B-93F5-C7C7DCC11759}" srcOrd="1" destOrd="0" presId="urn:microsoft.com/office/officeart/2005/8/layout/chevronAccent+Icon"/>
    <dgm:cxn modelId="{2EFEBD56-0A37-4DBC-9C70-8618279CDC5F}" type="presParOf" srcId="{014A5264-D4E2-4F4F-8056-1992C096C9A0}" destId="{5A69D47B-C65F-435B-BB1B-E22BB440DD75}" srcOrd="3" destOrd="0" presId="urn:microsoft.com/office/officeart/2005/8/layout/chevronAccent+Icon"/>
    <dgm:cxn modelId="{42BD0A54-D6C7-4DD8-8353-277E2E886891}" type="presParOf" srcId="{014A5264-D4E2-4F4F-8056-1992C096C9A0}" destId="{FC06F0B1-1245-4B56-9776-81C81262B3BE}" srcOrd="4" destOrd="0" presId="urn:microsoft.com/office/officeart/2005/8/layout/chevronAccent+Icon"/>
    <dgm:cxn modelId="{5A808EB5-3026-4898-B20E-583304561F4F}" type="presParOf" srcId="{FC06F0B1-1245-4B56-9776-81C81262B3BE}" destId="{3D46C36B-FFCF-41D5-89D7-6BAF141C397A}" srcOrd="0" destOrd="0" presId="urn:microsoft.com/office/officeart/2005/8/layout/chevronAccent+Icon"/>
    <dgm:cxn modelId="{F8244C05-C60D-4366-B4FE-CD0DCB39B550}" type="presParOf" srcId="{FC06F0B1-1245-4B56-9776-81C81262B3BE}" destId="{7C09BC2F-6AE3-4D05-8273-762B60091104}" srcOrd="1" destOrd="0" presId="urn:microsoft.com/office/officeart/2005/8/layout/chevronAccent+Icon"/>
    <dgm:cxn modelId="{892CA0CB-0898-486A-8518-95DBCD10DC9A}" type="presParOf" srcId="{014A5264-D4E2-4F4F-8056-1992C096C9A0}" destId="{31935707-AB16-4EFE-9CC0-31138669255D}" srcOrd="5" destOrd="0" presId="urn:microsoft.com/office/officeart/2005/8/layout/chevronAccent+Icon"/>
    <dgm:cxn modelId="{B325805C-0559-4ADD-93E4-16328D3F837A}" type="presParOf" srcId="{014A5264-D4E2-4F4F-8056-1992C096C9A0}" destId="{B1DB2A06-F27C-4ECC-A9A9-A6D7B647E2F6}" srcOrd="6" destOrd="0" presId="urn:microsoft.com/office/officeart/2005/8/layout/chevronAccent+Icon"/>
    <dgm:cxn modelId="{63E5904B-EE4E-43A4-B71C-6B31595495D2}" type="presParOf" srcId="{B1DB2A06-F27C-4ECC-A9A9-A6D7B647E2F6}" destId="{3BF4C89A-2A43-45C4-9645-3169B537EFBC}" srcOrd="0" destOrd="0" presId="urn:microsoft.com/office/officeart/2005/8/layout/chevronAccent+Icon"/>
    <dgm:cxn modelId="{99B57BBB-D5DF-4F7D-9C9D-4E1875D6843B}" type="presParOf" srcId="{B1DB2A06-F27C-4ECC-A9A9-A6D7B647E2F6}" destId="{0F1D9CE4-A126-44A3-A287-21C8572CB80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0448C-CEEA-4B2B-8D7A-A139615C51C4}">
      <dsp:nvSpPr>
        <dsp:cNvPr id="0" name=""/>
        <dsp:cNvSpPr/>
      </dsp:nvSpPr>
      <dsp:spPr>
        <a:xfrm>
          <a:off x="5195" y="2119438"/>
          <a:ext cx="2445161" cy="94383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FBBEE-BF19-49E0-AB9B-6555166ACD34}">
      <dsp:nvSpPr>
        <dsp:cNvPr id="0" name=""/>
        <dsp:cNvSpPr/>
      </dsp:nvSpPr>
      <dsp:spPr>
        <a:xfrm>
          <a:off x="657238" y="2355396"/>
          <a:ext cx="2064803" cy="943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Bagan PKB</a:t>
          </a:r>
          <a:endParaRPr lang="en-ID" sz="1600" kern="1200" dirty="0"/>
        </a:p>
      </dsp:txBody>
      <dsp:txXfrm>
        <a:off x="684882" y="2383040"/>
        <a:ext cx="2009515" cy="888544"/>
      </dsp:txXfrm>
    </dsp:sp>
    <dsp:sp modelId="{211C54B0-E589-499B-B140-21A68B09E294}">
      <dsp:nvSpPr>
        <dsp:cNvPr id="0" name=""/>
        <dsp:cNvSpPr/>
      </dsp:nvSpPr>
      <dsp:spPr>
        <a:xfrm>
          <a:off x="2798112" y="2119438"/>
          <a:ext cx="2445161" cy="94383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5B6C2-7E1A-4A0B-93F5-C7C7DCC11759}">
      <dsp:nvSpPr>
        <dsp:cNvPr id="0" name=""/>
        <dsp:cNvSpPr/>
      </dsp:nvSpPr>
      <dsp:spPr>
        <a:xfrm>
          <a:off x="3450156" y="2355396"/>
          <a:ext cx="2064803" cy="943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Tabel</a:t>
          </a:r>
          <a:r>
            <a:rPr lang="en-US" sz="1600" kern="1200" dirty="0"/>
            <a:t> Data Provinsi</a:t>
          </a:r>
          <a:endParaRPr lang="en-ID" sz="1600" kern="1200" dirty="0"/>
        </a:p>
      </dsp:txBody>
      <dsp:txXfrm>
        <a:off x="3477800" y="2383040"/>
        <a:ext cx="2009515" cy="888544"/>
      </dsp:txXfrm>
    </dsp:sp>
    <dsp:sp modelId="{3D46C36B-FFCF-41D5-89D7-6BAF141C397A}">
      <dsp:nvSpPr>
        <dsp:cNvPr id="0" name=""/>
        <dsp:cNvSpPr/>
      </dsp:nvSpPr>
      <dsp:spPr>
        <a:xfrm>
          <a:off x="5591030" y="2119438"/>
          <a:ext cx="2445161" cy="94383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9BC2F-6AE3-4D05-8273-762B60091104}">
      <dsp:nvSpPr>
        <dsp:cNvPr id="0" name=""/>
        <dsp:cNvSpPr/>
      </dsp:nvSpPr>
      <dsp:spPr>
        <a:xfrm>
          <a:off x="6243073" y="2355396"/>
          <a:ext cx="2064803" cy="943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Uraian</a:t>
          </a:r>
          <a:r>
            <a:rPr lang="en-US" sz="1600" kern="1200" baseline="0" dirty="0"/>
            <a:t> Data Provinsi per Kabupaten/Kota</a:t>
          </a:r>
          <a:endParaRPr lang="en-ID" sz="1600" kern="1200" dirty="0"/>
        </a:p>
      </dsp:txBody>
      <dsp:txXfrm>
        <a:off x="6270717" y="2383040"/>
        <a:ext cx="2009515" cy="888544"/>
      </dsp:txXfrm>
    </dsp:sp>
    <dsp:sp modelId="{3BF4C89A-2A43-45C4-9645-3169B537EFBC}">
      <dsp:nvSpPr>
        <dsp:cNvPr id="0" name=""/>
        <dsp:cNvSpPr/>
      </dsp:nvSpPr>
      <dsp:spPr>
        <a:xfrm>
          <a:off x="8383948" y="2119438"/>
          <a:ext cx="2445161" cy="94383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D9CE4-A126-44A3-A287-21C8572CB801}">
      <dsp:nvSpPr>
        <dsp:cNvPr id="0" name=""/>
        <dsp:cNvSpPr/>
      </dsp:nvSpPr>
      <dsp:spPr>
        <a:xfrm>
          <a:off x="9035991" y="2355396"/>
          <a:ext cx="2064803" cy="943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Pematangan</a:t>
          </a:r>
          <a:r>
            <a:rPr lang="en-US" sz="1600" kern="1200" dirty="0"/>
            <a:t> Format Data </a:t>
          </a:r>
          <a:r>
            <a:rPr lang="en-US" sz="1600" kern="1200" dirty="0" err="1"/>
            <a:t>Standar</a:t>
          </a:r>
          <a:r>
            <a:rPr lang="en-US" sz="1600" kern="1200" dirty="0"/>
            <a:t> Nasional</a:t>
          </a:r>
          <a:endParaRPr lang="en-ID" sz="1600" kern="1200" dirty="0"/>
        </a:p>
      </dsp:txBody>
      <dsp:txXfrm>
        <a:off x="9063635" y="2383040"/>
        <a:ext cx="2009515" cy="88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5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err="1"/>
              <a:t>Paparan</a:t>
            </a:r>
            <a:r>
              <a:rPr lang="en-US" dirty="0"/>
              <a:t> </a:t>
            </a:r>
            <a:r>
              <a:rPr lang="en-US" dirty="0" err="1"/>
              <a:t>Bisnis</a:t>
            </a:r>
            <a:br>
              <a:rPr lang="en-US" dirty="0"/>
            </a:br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 err="1"/>
              <a:t>Pendahuluan</a:t>
            </a:r>
            <a:endParaRPr lang="en-US" dirty="0"/>
          </a:p>
          <a:p>
            <a:r>
              <a:rPr lang="en-US" dirty="0" err="1"/>
              <a:t>Keperluan</a:t>
            </a:r>
            <a:r>
              <a:rPr lang="en-US" dirty="0"/>
              <a:t> Format Data</a:t>
            </a:r>
          </a:p>
          <a:p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Data</a:t>
            </a:r>
          </a:p>
          <a:p>
            <a:r>
              <a:rPr lang="en-US" dirty="0"/>
              <a:t>Proses </a:t>
            </a:r>
            <a:r>
              <a:rPr lang="en-US" dirty="0" err="1"/>
              <a:t>Pengembangan</a:t>
            </a:r>
            <a:r>
              <a:rPr lang="en-US" dirty="0"/>
              <a:t> Software</a:t>
            </a:r>
          </a:p>
          <a:p>
            <a:r>
              <a:rPr lang="en-US" dirty="0" err="1"/>
              <a:t>Fokus</a:t>
            </a:r>
            <a:r>
              <a:rPr lang="en-US" dirty="0"/>
              <a:t> dan Target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Kebutuhan</a:t>
            </a:r>
            <a:r>
              <a:rPr lang="en-ID" dirty="0"/>
              <a:t> akan software dashboard di </a:t>
            </a:r>
            <a:r>
              <a:rPr lang="en-ID" dirty="0" err="1"/>
              <a:t>Kemendagri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mendesak</a:t>
            </a:r>
            <a:r>
              <a:rPr lang="en-ID" dirty="0"/>
              <a:t> untuk </a:t>
            </a:r>
            <a:r>
              <a:rPr lang="en-ID" dirty="0" err="1"/>
              <a:t>mempercepat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berbasis</a:t>
            </a:r>
            <a:r>
              <a:rPr lang="en-ID" dirty="0"/>
              <a:t> data. Dengan </a:t>
            </a:r>
            <a:r>
              <a:rPr lang="en-ID" dirty="0" err="1"/>
              <a:t>beragamnya</a:t>
            </a:r>
            <a:r>
              <a:rPr lang="en-ID" dirty="0"/>
              <a:t> data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dikelola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penduduk</a:t>
            </a:r>
            <a:r>
              <a:rPr lang="en-ID" dirty="0"/>
              <a:t>, </a:t>
            </a:r>
            <a:r>
              <a:rPr lang="en-ID" dirty="0" err="1"/>
              <a:t>pemerintahan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, dan </a:t>
            </a:r>
            <a:r>
              <a:rPr lang="en-ID" dirty="0" err="1"/>
              <a:t>administrasi</a:t>
            </a:r>
            <a:r>
              <a:rPr lang="en-ID" dirty="0"/>
              <a:t> wilayah, software dashboard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konsolidasi</a:t>
            </a:r>
            <a:r>
              <a:rPr lang="en-ID" dirty="0"/>
              <a:t> dan </a:t>
            </a:r>
            <a:r>
              <a:rPr lang="en-ID" dirty="0" err="1"/>
              <a:t>visualisasi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real-time. Ini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pemantauan</a:t>
            </a:r>
            <a:r>
              <a:rPr lang="en-ID" dirty="0"/>
              <a:t>, </a:t>
            </a:r>
            <a:r>
              <a:rPr lang="en-ID" dirty="0" err="1"/>
              <a:t>analisis</a:t>
            </a:r>
            <a:r>
              <a:rPr lang="en-ID" dirty="0"/>
              <a:t>, dan </a:t>
            </a:r>
            <a:r>
              <a:rPr lang="en-ID" dirty="0" err="1"/>
              <a:t>pelaporan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koordinasi</a:t>
            </a:r>
            <a:r>
              <a:rPr lang="en-ID" dirty="0"/>
              <a:t> </a:t>
            </a:r>
            <a:r>
              <a:rPr lang="en-ID" dirty="0" err="1"/>
              <a:t>lintas</a:t>
            </a:r>
            <a:r>
              <a:rPr lang="en-ID" dirty="0"/>
              <a:t> </a:t>
            </a:r>
            <a:r>
              <a:rPr lang="en-ID" dirty="0" err="1"/>
              <a:t>sektor</a:t>
            </a:r>
            <a:r>
              <a:rPr lang="en-ID" dirty="0"/>
              <a:t> dalam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nasional</a:t>
            </a:r>
            <a:r>
              <a:rPr lang="en-ID" dirty="0"/>
              <a:t>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Keperluan</a:t>
            </a:r>
            <a:r>
              <a:rPr lang="en-US" dirty="0"/>
              <a:t> Format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dirty="0"/>
              <a:t>Dalam era </a:t>
            </a:r>
            <a:r>
              <a:rPr lang="en-ID" dirty="0" err="1"/>
              <a:t>digitalisasi</a:t>
            </a:r>
            <a:r>
              <a:rPr lang="en-ID" dirty="0"/>
              <a:t>, </a:t>
            </a:r>
            <a:r>
              <a:rPr lang="en-ID" dirty="0" err="1"/>
              <a:t>pentingnya</a:t>
            </a:r>
            <a:r>
              <a:rPr lang="en-ID" dirty="0"/>
              <a:t> software dashboard </a:t>
            </a:r>
            <a:r>
              <a:rPr lang="en-ID" dirty="0" err="1"/>
              <a:t>terpadu</a:t>
            </a:r>
            <a:r>
              <a:rPr lang="en-ID" dirty="0"/>
              <a:t> untuk </a:t>
            </a:r>
            <a:r>
              <a:rPr lang="en-ID" dirty="0" err="1"/>
              <a:t>mengelola</a:t>
            </a:r>
            <a:r>
              <a:rPr lang="en-ID" dirty="0"/>
              <a:t> data </a:t>
            </a:r>
            <a:r>
              <a:rPr lang="en-ID" dirty="0" err="1"/>
              <a:t>Pajak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Bermotor</a:t>
            </a:r>
            <a:r>
              <a:rPr lang="en-ID" dirty="0"/>
              <a:t> (PKB)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mendesak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format data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yang </a:t>
            </a:r>
            <a:r>
              <a:rPr lang="en-ID" dirty="0" err="1"/>
              <a:t>menghambat</a:t>
            </a:r>
            <a:r>
              <a:rPr lang="en-ID" dirty="0"/>
              <a:t> </a:t>
            </a:r>
            <a:r>
              <a:rPr lang="en-ID" dirty="0" err="1"/>
              <a:t>konsolidasi</a:t>
            </a:r>
            <a:r>
              <a:rPr lang="en-ID" dirty="0"/>
              <a:t> </a:t>
            </a:r>
            <a:r>
              <a:rPr lang="en-ID" dirty="0" err="1"/>
              <a:t>nasional</a:t>
            </a:r>
            <a:r>
              <a:rPr lang="en-ID" dirty="0"/>
              <a:t>. Untuk </a:t>
            </a:r>
            <a:r>
              <a:rPr lang="en-ID" dirty="0" err="1"/>
              <a:t>mengatasi</a:t>
            </a:r>
            <a:r>
              <a:rPr lang="en-ID" dirty="0"/>
              <a:t> ini, </a:t>
            </a:r>
            <a:r>
              <a:rPr lang="en-ID" dirty="0" err="1"/>
              <a:t>diperlukan</a:t>
            </a:r>
            <a:r>
              <a:rPr lang="en-ID" dirty="0"/>
              <a:t> format data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nasional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penyatuan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dan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 Dokumen ini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panduan</a:t>
            </a:r>
            <a:r>
              <a:rPr lang="en-ID" dirty="0"/>
              <a:t> untuk format data </a:t>
            </a:r>
            <a:r>
              <a:rPr lang="en-ID" dirty="0" err="1"/>
              <a:t>rekapitulasi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yang akan </a:t>
            </a:r>
            <a:r>
              <a:rPr lang="en-ID" dirty="0" err="1"/>
              <a:t>digunakan</a:t>
            </a:r>
            <a:r>
              <a:rPr lang="en-ID" dirty="0"/>
              <a:t> dalam </a:t>
            </a:r>
            <a:r>
              <a:rPr lang="en-ID" dirty="0" err="1"/>
              <a:t>Aplikasi</a:t>
            </a:r>
            <a:r>
              <a:rPr lang="en-ID" dirty="0"/>
              <a:t> Dashboard PKB, yang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, </a:t>
            </a:r>
            <a:r>
              <a:rPr lang="en-ID" dirty="0" err="1"/>
              <a:t>realisasi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, dan </a:t>
            </a:r>
            <a:r>
              <a:rPr lang="en-ID" dirty="0" err="1"/>
              <a:t>tunggakan</a:t>
            </a:r>
            <a:r>
              <a:rPr lang="en-ID" dirty="0"/>
              <a:t>. </a:t>
            </a:r>
            <a:r>
              <a:rPr lang="en-ID" dirty="0" err="1"/>
              <a:t>Konsistensi</a:t>
            </a:r>
            <a:r>
              <a:rPr lang="en-ID" dirty="0"/>
              <a:t> dan </a:t>
            </a:r>
            <a:r>
              <a:rPr lang="en-ID" dirty="0" err="1"/>
              <a:t>akurasi</a:t>
            </a:r>
            <a:r>
              <a:rPr lang="en-ID" dirty="0"/>
              <a:t> data sangat </a:t>
            </a:r>
            <a:r>
              <a:rPr lang="en-ID" dirty="0" err="1"/>
              <a:t>penting</a:t>
            </a:r>
            <a:r>
              <a:rPr lang="en-ID" dirty="0"/>
              <a:t> agar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disajikan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diandalkan</a:t>
            </a:r>
            <a:r>
              <a:rPr lang="en-ID" dirty="0"/>
              <a:t>, dan dokumen ini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data, </a:t>
            </a:r>
            <a:r>
              <a:rPr lang="en-ID" dirty="0" err="1"/>
              <a:t>jenis</a:t>
            </a:r>
            <a:r>
              <a:rPr lang="en-ID" dirty="0"/>
              <a:t> data,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 untuk </a:t>
            </a:r>
            <a:r>
              <a:rPr lang="en-ID" dirty="0" err="1"/>
              <a:t>integrasi</a:t>
            </a:r>
            <a:r>
              <a:rPr lang="en-ID" dirty="0"/>
              <a:t> yang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dalam dashboard.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08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>
            <a:normAutofit/>
          </a:bodyPr>
          <a:lstStyle/>
          <a:p>
            <a:pPr algn="just"/>
            <a:r>
              <a:rPr lang="en-ID" sz="1400" dirty="0" err="1"/>
              <a:t>Menarik</a:t>
            </a:r>
            <a:r>
              <a:rPr lang="en-ID" sz="1400" dirty="0"/>
              <a:t> data dari </a:t>
            </a:r>
            <a:r>
              <a:rPr lang="en-ID" sz="1400" dirty="0" err="1"/>
              <a:t>setiap</a:t>
            </a:r>
            <a:r>
              <a:rPr lang="en-ID" sz="1400" dirty="0"/>
              <a:t> kabupaten/</a:t>
            </a:r>
            <a:r>
              <a:rPr lang="en-ID" sz="1400" dirty="0" err="1"/>
              <a:t>kota</a:t>
            </a:r>
            <a:r>
              <a:rPr lang="en-ID" sz="1400" dirty="0"/>
              <a:t> untuk software dashboard di </a:t>
            </a:r>
            <a:r>
              <a:rPr lang="en-ID" sz="1400" dirty="0" err="1"/>
              <a:t>Kemendagri</a:t>
            </a:r>
            <a:r>
              <a:rPr lang="en-ID" sz="1400" dirty="0"/>
              <a:t> sangat </a:t>
            </a:r>
            <a:r>
              <a:rPr lang="en-ID" sz="1400" dirty="0" err="1"/>
              <a:t>penting</a:t>
            </a:r>
            <a:r>
              <a:rPr lang="en-ID" sz="1400" dirty="0"/>
              <a:t> untuk </a:t>
            </a:r>
            <a:r>
              <a:rPr lang="en-ID" sz="1400" dirty="0" err="1"/>
              <a:t>memastikan</a:t>
            </a:r>
            <a:r>
              <a:rPr lang="en-ID" sz="1400" dirty="0"/>
              <a:t> </a:t>
            </a:r>
            <a:r>
              <a:rPr lang="en-ID" sz="1400" dirty="0" err="1"/>
              <a:t>akurasi</a:t>
            </a:r>
            <a:r>
              <a:rPr lang="en-ID" sz="1400" dirty="0"/>
              <a:t> dan </a:t>
            </a:r>
            <a:r>
              <a:rPr lang="en-ID" sz="1400" dirty="0" err="1"/>
              <a:t>representasi</a:t>
            </a:r>
            <a:r>
              <a:rPr lang="en-ID" sz="1400" dirty="0"/>
              <a:t> yang </a:t>
            </a:r>
            <a:r>
              <a:rPr lang="en-ID" sz="1400" dirty="0" err="1"/>
              <a:t>lengkap</a:t>
            </a:r>
            <a:r>
              <a:rPr lang="en-ID" sz="1400" dirty="0"/>
              <a:t> dari </a:t>
            </a:r>
            <a:r>
              <a:rPr lang="en-ID" sz="1400" dirty="0" err="1"/>
              <a:t>seluruh</a:t>
            </a:r>
            <a:r>
              <a:rPr lang="en-ID" sz="1400" dirty="0"/>
              <a:t> wilayah Indonesia. Setiap kabupaten/</a:t>
            </a:r>
            <a:r>
              <a:rPr lang="en-ID" sz="1400" dirty="0" err="1"/>
              <a:t>kota</a:t>
            </a:r>
            <a:r>
              <a:rPr lang="en-ID" sz="1400" dirty="0"/>
              <a:t> memiliki </a:t>
            </a:r>
            <a:r>
              <a:rPr lang="en-ID" sz="1400" dirty="0" err="1"/>
              <a:t>karakteristik</a:t>
            </a:r>
            <a:r>
              <a:rPr lang="en-ID" sz="1400" dirty="0"/>
              <a:t> unik dalam </a:t>
            </a:r>
            <a:r>
              <a:rPr lang="en-ID" sz="1400" dirty="0" err="1"/>
              <a:t>hal</a:t>
            </a:r>
            <a:r>
              <a:rPr lang="en-ID" sz="1400" dirty="0"/>
              <a:t> </a:t>
            </a:r>
            <a:r>
              <a:rPr lang="en-ID" sz="1400" dirty="0" err="1"/>
              <a:t>demografi</a:t>
            </a:r>
            <a:r>
              <a:rPr lang="en-ID" sz="1400" dirty="0"/>
              <a:t>, </a:t>
            </a:r>
            <a:r>
              <a:rPr lang="en-ID" sz="1400" dirty="0" err="1"/>
              <a:t>infrastruktur</a:t>
            </a:r>
            <a:r>
              <a:rPr lang="en-ID" sz="1400" dirty="0"/>
              <a:t>, dan </a:t>
            </a:r>
            <a:r>
              <a:rPr lang="en-ID" sz="1400" dirty="0" err="1"/>
              <a:t>administrasi</a:t>
            </a:r>
            <a:r>
              <a:rPr lang="en-ID" sz="1400" dirty="0"/>
              <a:t> yang </a:t>
            </a:r>
            <a:r>
              <a:rPr lang="en-ID" sz="1400" dirty="0" err="1"/>
              <a:t>perlu</a:t>
            </a:r>
            <a:r>
              <a:rPr lang="en-ID" sz="1400" dirty="0"/>
              <a:t> </a:t>
            </a:r>
            <a:r>
              <a:rPr lang="en-ID" sz="1400" dirty="0" err="1"/>
              <a:t>diperhitungkan</a:t>
            </a:r>
            <a:r>
              <a:rPr lang="en-ID" sz="1400" dirty="0"/>
              <a:t> dalam </a:t>
            </a:r>
            <a:r>
              <a:rPr lang="en-ID" sz="1400" dirty="0" err="1"/>
              <a:t>pengambilan</a:t>
            </a:r>
            <a:r>
              <a:rPr lang="en-ID" sz="1400" dirty="0"/>
              <a:t> </a:t>
            </a:r>
            <a:r>
              <a:rPr lang="en-ID" sz="1400" dirty="0" err="1"/>
              <a:t>keputusan</a:t>
            </a:r>
            <a:r>
              <a:rPr lang="en-ID" sz="1400" dirty="0"/>
              <a:t> </a:t>
            </a:r>
            <a:r>
              <a:rPr lang="en-ID" sz="1400" dirty="0" err="1"/>
              <a:t>nasional</a:t>
            </a:r>
            <a:r>
              <a:rPr lang="en-ID" sz="1400" dirty="0"/>
              <a:t>. Dengan </a:t>
            </a:r>
            <a:r>
              <a:rPr lang="en-ID" sz="1400" dirty="0" err="1"/>
              <a:t>menarik</a:t>
            </a:r>
            <a:r>
              <a:rPr lang="en-ID" sz="1400" dirty="0"/>
              <a:t> data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langsung</a:t>
            </a:r>
            <a:r>
              <a:rPr lang="en-ID" sz="1400" dirty="0"/>
              <a:t> dari </a:t>
            </a:r>
            <a:r>
              <a:rPr lang="en-ID" sz="1400" dirty="0" err="1"/>
              <a:t>sumber</a:t>
            </a:r>
            <a:r>
              <a:rPr lang="en-ID" sz="1400" dirty="0"/>
              <a:t> </a:t>
            </a:r>
            <a:r>
              <a:rPr lang="en-ID" sz="1400" dirty="0" err="1"/>
              <a:t>lokal</a:t>
            </a:r>
            <a:r>
              <a:rPr lang="en-ID" sz="1400" dirty="0"/>
              <a:t>, dashboard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menyajikan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yang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spesifik</a:t>
            </a:r>
            <a:r>
              <a:rPr lang="en-ID" sz="1400" dirty="0"/>
              <a:t> dan </a:t>
            </a:r>
            <a:r>
              <a:rPr lang="en-ID" sz="1400" dirty="0" err="1"/>
              <a:t>relevan</a:t>
            </a:r>
            <a:r>
              <a:rPr lang="en-ID" sz="1400" dirty="0"/>
              <a:t>, yang pada </a:t>
            </a:r>
            <a:r>
              <a:rPr lang="en-ID" sz="1400" dirty="0" err="1"/>
              <a:t>gilirannya</a:t>
            </a:r>
            <a:r>
              <a:rPr lang="en-ID" sz="1400" dirty="0"/>
              <a:t> </a:t>
            </a:r>
            <a:r>
              <a:rPr lang="en-ID" sz="1400" dirty="0" err="1"/>
              <a:t>mendukung</a:t>
            </a:r>
            <a:r>
              <a:rPr lang="en-ID" sz="1400" dirty="0"/>
              <a:t> </a:t>
            </a:r>
            <a:r>
              <a:rPr lang="en-ID" sz="1400" dirty="0" err="1"/>
              <a:t>perumusan</a:t>
            </a:r>
            <a:r>
              <a:rPr lang="en-ID" sz="1400" dirty="0"/>
              <a:t> </a:t>
            </a:r>
            <a:r>
              <a:rPr lang="en-ID" sz="1400" dirty="0" err="1"/>
              <a:t>kebijakan</a:t>
            </a:r>
            <a:r>
              <a:rPr lang="en-ID" sz="1400" dirty="0"/>
              <a:t> yang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tepat</a:t>
            </a:r>
            <a:r>
              <a:rPr lang="en-ID" sz="1400" dirty="0"/>
              <a:t> </a:t>
            </a:r>
            <a:r>
              <a:rPr lang="en-ID" sz="1400" dirty="0" err="1"/>
              <a:t>sasaran</a:t>
            </a:r>
            <a:endParaRPr lang="en-ID" sz="1400" dirty="0"/>
          </a:p>
          <a:p>
            <a:pPr lvl="1" algn="just"/>
            <a:r>
              <a:rPr lang="nn-NO" sz="1400" dirty="0"/>
              <a:t>Menjamin akurasi data dari tingkat lokal.</a:t>
            </a:r>
            <a:r>
              <a:rPr lang="en-US" sz="1400" dirty="0"/>
              <a:t>Tone inflection</a:t>
            </a:r>
          </a:p>
          <a:p>
            <a:pPr lvl="1" algn="just"/>
            <a:r>
              <a:rPr lang="en-ID" sz="1400" dirty="0" err="1"/>
              <a:t>Mewakili</a:t>
            </a:r>
            <a:r>
              <a:rPr lang="en-ID" sz="1400" dirty="0"/>
              <a:t> </a:t>
            </a:r>
            <a:r>
              <a:rPr lang="en-ID" sz="1400" dirty="0" err="1"/>
              <a:t>karakteristik</a:t>
            </a:r>
            <a:r>
              <a:rPr lang="en-ID" sz="1400" dirty="0"/>
              <a:t> unik </a:t>
            </a:r>
            <a:r>
              <a:rPr lang="en-ID" sz="1400" dirty="0" err="1"/>
              <a:t>setiap</a:t>
            </a:r>
            <a:r>
              <a:rPr lang="en-ID" sz="1400" dirty="0"/>
              <a:t> </a:t>
            </a:r>
            <a:r>
              <a:rPr lang="en-ID" sz="1400" dirty="0" err="1"/>
              <a:t>daerah</a:t>
            </a:r>
            <a:r>
              <a:rPr lang="en-ID" sz="1400" dirty="0"/>
              <a:t>.</a:t>
            </a:r>
          </a:p>
          <a:p>
            <a:pPr lvl="1" algn="just"/>
            <a:r>
              <a:rPr lang="en-ID" sz="1400" dirty="0" err="1"/>
              <a:t>Mendukung</a:t>
            </a:r>
            <a:r>
              <a:rPr lang="en-ID" sz="1400" dirty="0"/>
              <a:t> </a:t>
            </a:r>
            <a:r>
              <a:rPr lang="en-ID" sz="1400" dirty="0" err="1"/>
              <a:t>kebijakan</a:t>
            </a:r>
            <a:r>
              <a:rPr lang="en-ID" sz="1400" dirty="0"/>
              <a:t> yang </a:t>
            </a:r>
            <a:r>
              <a:rPr lang="en-ID" sz="1400" dirty="0" err="1"/>
              <a:t>tepat</a:t>
            </a:r>
            <a:r>
              <a:rPr lang="en-ID" sz="1400" dirty="0"/>
              <a:t> </a:t>
            </a:r>
            <a:r>
              <a:rPr lang="en-ID" sz="1400" dirty="0" err="1"/>
              <a:t>sasaran</a:t>
            </a:r>
            <a:r>
              <a:rPr lang="en-ID" sz="1400" dirty="0"/>
              <a:t>.</a:t>
            </a:r>
          </a:p>
          <a:p>
            <a:pPr lvl="1"/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mengintegrasikan</a:t>
            </a:r>
            <a:r>
              <a:rPr lang="en-ID" dirty="0"/>
              <a:t> data dari </a:t>
            </a:r>
            <a:r>
              <a:rPr lang="en-ID" dirty="0" err="1"/>
              <a:t>setiap</a:t>
            </a:r>
            <a:r>
              <a:rPr lang="en-ID" dirty="0"/>
              <a:t> kabupaten/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Kemendagri</a:t>
            </a:r>
            <a:r>
              <a:rPr lang="en-ID" dirty="0"/>
              <a:t> untuk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komparatif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wilayah. Hal ini </a:t>
            </a:r>
            <a:r>
              <a:rPr lang="en-ID" dirty="0" err="1"/>
              <a:t>penting</a:t>
            </a:r>
            <a:r>
              <a:rPr lang="en-ID" dirty="0"/>
              <a:t> untuk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kesenjangan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dalam </a:t>
            </a:r>
            <a:r>
              <a:rPr lang="en-ID" dirty="0" err="1"/>
              <a:t>implementasi</a:t>
            </a:r>
            <a:r>
              <a:rPr lang="en-ID" dirty="0"/>
              <a:t> program </a:t>
            </a:r>
            <a:r>
              <a:rPr lang="en-ID" dirty="0" err="1"/>
              <a:t>pemerintah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efektivitas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di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. Dengan data yang </a:t>
            </a:r>
            <a:r>
              <a:rPr lang="en-ID" dirty="0" err="1"/>
              <a:t>komprehensif</a:t>
            </a:r>
            <a:r>
              <a:rPr lang="en-ID" dirty="0"/>
              <a:t> dan </a:t>
            </a:r>
            <a:r>
              <a:rPr lang="en-ID" dirty="0" err="1"/>
              <a:t>terstruktur</a:t>
            </a:r>
            <a:r>
              <a:rPr lang="en-ID" dirty="0"/>
              <a:t>, </a:t>
            </a:r>
            <a:r>
              <a:rPr lang="en-ID" dirty="0" err="1"/>
              <a:t>Kemendagri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mengoordinasikan</a:t>
            </a:r>
            <a:r>
              <a:rPr lang="en-ID" dirty="0"/>
              <a:t> program </a:t>
            </a:r>
            <a:r>
              <a:rPr lang="en-ID" dirty="0" err="1"/>
              <a:t>nasional</a:t>
            </a:r>
            <a:r>
              <a:rPr lang="en-ID" dirty="0"/>
              <a:t> dengan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merespons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dan </a:t>
            </a:r>
            <a:r>
              <a:rPr lang="en-ID" dirty="0" err="1"/>
              <a:t>tepat</a:t>
            </a:r>
            <a:r>
              <a:rPr lang="en-ID" dirty="0"/>
              <a:t>.</a:t>
            </a:r>
            <a:r>
              <a:rPr lang="en-US" dirty="0"/>
              <a:t>Meaningful eye contact</a:t>
            </a:r>
          </a:p>
          <a:p>
            <a:pPr lvl="1"/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komparatif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daerah</a:t>
            </a:r>
            <a:endParaRPr lang="en-US" dirty="0"/>
          </a:p>
          <a:p>
            <a:pPr lvl="1"/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kesenjangan</a:t>
            </a:r>
            <a:r>
              <a:rPr lang="en-US" dirty="0"/>
              <a:t> dalam </a:t>
            </a:r>
            <a:r>
              <a:rPr lang="en-US" dirty="0" err="1"/>
              <a:t>implementasi</a:t>
            </a:r>
            <a:r>
              <a:rPr lang="en-US" dirty="0"/>
              <a:t> program</a:t>
            </a:r>
          </a:p>
          <a:p>
            <a:pPr lvl="1"/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lokal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41ABC93-804A-54BA-C2D0-34CDAEBF8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Menjamin akurasi data dari tingkat lokal.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Mewakili karakteristik unik setiap daerah.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Mendukung kebijakan yang tepat sasaran.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639D8FD-F2EF-0369-9309-F20B7295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Memungkinkan analisis komparatif antar wilayah.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1F544A-08D4-57E7-5E6D-33DAB6D84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Memungkinkan analisis komparatif antar wilayah.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2" y="192444"/>
            <a:ext cx="4939666" cy="1704722"/>
          </a:xfrm>
        </p:spPr>
        <p:txBody>
          <a:bodyPr/>
          <a:lstStyle/>
          <a:p>
            <a:r>
              <a:rPr lang="en-US" dirty="0"/>
              <a:t>Progress </a:t>
            </a:r>
            <a:r>
              <a:rPr lang="en-US" dirty="0" err="1"/>
              <a:t>Pengembangan</a:t>
            </a:r>
            <a:r>
              <a:rPr lang="en-US" dirty="0"/>
              <a:t> Software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3064E5F-7665-6790-22C3-EB1927348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479140"/>
              </p:ext>
            </p:extLst>
          </p:nvPr>
        </p:nvGraphicFramePr>
        <p:xfrm>
          <a:off x="543005" y="1639996"/>
          <a:ext cx="111059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BED2FF7-BF86-C3A7-76AC-3C4C597AF0A7}"/>
              </a:ext>
            </a:extLst>
          </p:cNvPr>
          <p:cNvSpPr/>
          <p:nvPr/>
        </p:nvSpPr>
        <p:spPr>
          <a:xfrm>
            <a:off x="6212793" y="6110243"/>
            <a:ext cx="2512463" cy="341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Fokus dan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 err="1"/>
              <a:t>Pematangan</a:t>
            </a:r>
            <a:r>
              <a:rPr lang="en-US" dirty="0"/>
              <a:t> software dan </a:t>
            </a:r>
            <a:r>
              <a:rPr lang="en-US" dirty="0" err="1"/>
              <a:t>persiapan</a:t>
            </a:r>
            <a:r>
              <a:rPr lang="en-US" dirty="0"/>
              <a:t> launching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Pematangan</a:t>
            </a:r>
            <a:r>
              <a:rPr lang="en-US" dirty="0"/>
              <a:t> format data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standar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Penarikan</a:t>
            </a:r>
            <a:r>
              <a:rPr lang="en-US" dirty="0"/>
              <a:t> data </a:t>
            </a:r>
            <a:r>
              <a:rPr lang="en-US" dirty="0" err="1"/>
              <a:t>perpajakan</a:t>
            </a:r>
            <a:r>
              <a:rPr lang="en-US" dirty="0"/>
              <a:t> </a:t>
            </a:r>
            <a:r>
              <a:rPr lang="en-US" dirty="0" err="1"/>
              <a:t>daerah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Uji </a:t>
            </a:r>
            <a:r>
              <a:rPr lang="en-US" dirty="0" err="1"/>
              <a:t>coba</a:t>
            </a:r>
            <a:r>
              <a:rPr lang="en-US" dirty="0"/>
              <a:t> software </a:t>
            </a:r>
            <a:r>
              <a:rPr lang="en-US" dirty="0" err="1"/>
              <a:t>secara</a:t>
            </a:r>
            <a:r>
              <a:rPr lang="en-US" dirty="0"/>
              <a:t> internal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Deployment software </a:t>
            </a:r>
            <a:r>
              <a:rPr lang="en-US" dirty="0" err="1"/>
              <a:t>ke</a:t>
            </a:r>
            <a:r>
              <a:rPr lang="en-US" dirty="0"/>
              <a:t> environment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Perawatan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Agus Wahyu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{0B17F1BE-63DA-4964-8E72-5DA205F25276}tf78853419_win32</Template>
  <TotalTime>886</TotalTime>
  <Words>491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Custom</vt:lpstr>
      <vt:lpstr>Paparan Bisnis Software Dashboard</vt:lpstr>
      <vt:lpstr>Agenda</vt:lpstr>
      <vt:lpstr>Pendahuluan</vt:lpstr>
      <vt:lpstr>Keperluan Format Data</vt:lpstr>
      <vt:lpstr>Pentingnya Menarik Data</vt:lpstr>
      <vt:lpstr>Progress Pengembangan Software</vt:lpstr>
      <vt:lpstr>Fokus dan Target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ABIYYU TAJ MAHASIN BAGINDO</dc:creator>
  <cp:lastModifiedBy>ABIYYU TAJ MAHASIN BAGINDO</cp:lastModifiedBy>
  <cp:revision>2</cp:revision>
  <dcterms:created xsi:type="dcterms:W3CDTF">2024-08-13T07:36:52Z</dcterms:created>
  <dcterms:modified xsi:type="dcterms:W3CDTF">2024-08-13T22:23:32Z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