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0" r:id="rId2"/>
  </p:sldMasterIdLst>
  <p:notesMasterIdLst>
    <p:notesMasterId r:id="rId21"/>
  </p:notesMasterIdLst>
  <p:sldIdLst>
    <p:sldId id="2141411761" r:id="rId3"/>
    <p:sldId id="2141411755" r:id="rId4"/>
    <p:sldId id="1159" r:id="rId5"/>
    <p:sldId id="2141411771" r:id="rId6"/>
    <p:sldId id="2141411772" r:id="rId7"/>
    <p:sldId id="1141" r:id="rId8"/>
    <p:sldId id="2141411758" r:id="rId9"/>
    <p:sldId id="2141411775" r:id="rId10"/>
    <p:sldId id="2141411774" r:id="rId11"/>
    <p:sldId id="1143" r:id="rId12"/>
    <p:sldId id="2141411776" r:id="rId13"/>
    <p:sldId id="1160" r:id="rId14"/>
    <p:sldId id="1145" r:id="rId15"/>
    <p:sldId id="1144" r:id="rId16"/>
    <p:sldId id="2141411804" r:id="rId17"/>
    <p:sldId id="2141411803" r:id="rId18"/>
    <p:sldId id="2141411778" r:id="rId19"/>
    <p:sldId id="2141411777"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2905" autoAdjust="0"/>
  </p:normalViewPr>
  <p:slideViewPr>
    <p:cSldViewPr snapToGrid="0">
      <p:cViewPr varScale="1">
        <p:scale>
          <a:sx n="64" d="100"/>
          <a:sy n="64" d="100"/>
        </p:scale>
        <p:origin x="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to Yamanouchi" userId="50ee4665010d8f08" providerId="LiveId" clId="{F5FBDAD0-7FDC-4577-98EB-88F20D26B3CC}"/>
    <pc:docChg chg="modSld">
      <pc:chgData name="yuto Yamanouchi" userId="50ee4665010d8f08" providerId="LiveId" clId="{F5FBDAD0-7FDC-4577-98EB-88F20D26B3CC}" dt="2024-11-10T08:29:24.502" v="68" actId="20577"/>
      <pc:docMkLst>
        <pc:docMk/>
      </pc:docMkLst>
      <pc:sldChg chg="modSp mod">
        <pc:chgData name="yuto Yamanouchi" userId="50ee4665010d8f08" providerId="LiveId" clId="{F5FBDAD0-7FDC-4577-98EB-88F20D26B3CC}" dt="2024-11-10T08:29:24.502" v="68" actId="20577"/>
        <pc:sldMkLst>
          <pc:docMk/>
          <pc:sldMk cId="962726896" sldId="2141411755"/>
        </pc:sldMkLst>
        <pc:spChg chg="mod">
          <ac:chgData name="yuto Yamanouchi" userId="50ee4665010d8f08" providerId="LiveId" clId="{F5FBDAD0-7FDC-4577-98EB-88F20D26B3CC}" dt="2024-11-10T08:29:24.502" v="68" actId="20577"/>
          <ac:spMkLst>
            <pc:docMk/>
            <pc:sldMk cId="962726896" sldId="2141411755"/>
            <ac:spMk id="26" creationId="{15791FC0-E800-416E-A683-32FB96BF7992}"/>
          </ac:spMkLst>
        </pc:spChg>
        <pc:spChg chg="mod">
          <ac:chgData name="yuto Yamanouchi" userId="50ee4665010d8f08" providerId="LiveId" clId="{F5FBDAD0-7FDC-4577-98EB-88F20D26B3CC}" dt="2024-11-04T09:10:50.055" v="39" actId="20577"/>
          <ac:spMkLst>
            <pc:docMk/>
            <pc:sldMk cId="962726896" sldId="2141411755"/>
            <ac:spMk id="34" creationId="{F2EA4A24-8034-4711-8C68-0B86AFC47BC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413E90-A60A-45D1-A8DA-DE33F863ACF9}" type="doc">
      <dgm:prSet loTypeId="urn:microsoft.com/office/officeart/2005/8/layout/process1" loCatId="process" qsTypeId="urn:microsoft.com/office/officeart/2005/8/quickstyle/simple1" qsCatId="simple" csTypeId="urn:microsoft.com/office/officeart/2005/8/colors/accent1_2" csCatId="accent1" phldr="0"/>
      <dgm:spPr/>
    </dgm:pt>
    <dgm:pt modelId="{B94D6D8F-7B54-4C48-8953-5525B0837197}">
      <dgm:prSet phldrT="[テキスト]" phldr="1"/>
      <dgm:spPr/>
      <dgm:t>
        <a:bodyPr/>
        <a:lstStyle/>
        <a:p>
          <a:endParaRPr kumimoji="1" lang="ja-JP" altLang="en-US"/>
        </a:p>
      </dgm:t>
    </dgm:pt>
    <dgm:pt modelId="{A9C4B520-B386-44E1-8D1F-D297B48D93A3}" type="parTrans" cxnId="{C7894CE8-9573-4FC9-A226-906B48C24F4B}">
      <dgm:prSet/>
      <dgm:spPr/>
      <dgm:t>
        <a:bodyPr/>
        <a:lstStyle/>
        <a:p>
          <a:endParaRPr kumimoji="1" lang="ja-JP" altLang="en-US"/>
        </a:p>
      </dgm:t>
    </dgm:pt>
    <dgm:pt modelId="{AE4F39D9-627A-49E9-B838-EDA79C29CB22}" type="sibTrans" cxnId="{C7894CE8-9573-4FC9-A226-906B48C24F4B}">
      <dgm:prSet/>
      <dgm:spPr/>
      <dgm:t>
        <a:bodyPr/>
        <a:lstStyle/>
        <a:p>
          <a:endParaRPr kumimoji="1" lang="ja-JP" altLang="en-US"/>
        </a:p>
      </dgm:t>
    </dgm:pt>
    <dgm:pt modelId="{FCADE470-6766-48F7-AC85-943BB48E8A62}">
      <dgm:prSet phldrT="[テキスト]" phldr="1"/>
      <dgm:spPr/>
      <dgm:t>
        <a:bodyPr/>
        <a:lstStyle/>
        <a:p>
          <a:endParaRPr kumimoji="1" lang="ja-JP" altLang="en-US" dirty="0"/>
        </a:p>
      </dgm:t>
    </dgm:pt>
    <dgm:pt modelId="{A1512C58-5770-4DF6-A5F3-3078A32B35D4}" type="parTrans" cxnId="{FFB69C38-A2B4-4997-9BE8-B76424CD38B4}">
      <dgm:prSet/>
      <dgm:spPr/>
      <dgm:t>
        <a:bodyPr/>
        <a:lstStyle/>
        <a:p>
          <a:endParaRPr kumimoji="1" lang="ja-JP" altLang="en-US"/>
        </a:p>
      </dgm:t>
    </dgm:pt>
    <dgm:pt modelId="{9E053D43-8566-432A-A437-0929C10789F1}" type="sibTrans" cxnId="{FFB69C38-A2B4-4997-9BE8-B76424CD38B4}">
      <dgm:prSet/>
      <dgm:spPr/>
      <dgm:t>
        <a:bodyPr/>
        <a:lstStyle/>
        <a:p>
          <a:endParaRPr kumimoji="1" lang="ja-JP" altLang="en-US"/>
        </a:p>
      </dgm:t>
    </dgm:pt>
    <dgm:pt modelId="{DD4D4728-415A-45EE-BABF-71E32B4738DD}">
      <dgm:prSet phldrT="[テキスト]" phldr="1"/>
      <dgm:spPr/>
      <dgm:t>
        <a:bodyPr/>
        <a:lstStyle/>
        <a:p>
          <a:endParaRPr kumimoji="1" lang="ja-JP" altLang="en-US"/>
        </a:p>
      </dgm:t>
    </dgm:pt>
    <dgm:pt modelId="{24351B49-8F36-4D76-9774-B7DA54C4FF0F}" type="parTrans" cxnId="{81E102D2-DA55-40D0-AC31-4DFF487754A3}">
      <dgm:prSet/>
      <dgm:spPr/>
      <dgm:t>
        <a:bodyPr/>
        <a:lstStyle/>
        <a:p>
          <a:endParaRPr kumimoji="1" lang="ja-JP" altLang="en-US"/>
        </a:p>
      </dgm:t>
    </dgm:pt>
    <dgm:pt modelId="{4C9108F6-AC3C-45E0-A3C5-4096EBC7F060}" type="sibTrans" cxnId="{81E102D2-DA55-40D0-AC31-4DFF487754A3}">
      <dgm:prSet/>
      <dgm:spPr/>
      <dgm:t>
        <a:bodyPr/>
        <a:lstStyle/>
        <a:p>
          <a:endParaRPr kumimoji="1" lang="ja-JP" altLang="en-US"/>
        </a:p>
      </dgm:t>
    </dgm:pt>
    <dgm:pt modelId="{5B1AEFD9-AEEB-4E38-9C34-71C518336584}" type="pres">
      <dgm:prSet presAssocID="{9A413E90-A60A-45D1-A8DA-DE33F863ACF9}" presName="Name0" presStyleCnt="0">
        <dgm:presLayoutVars>
          <dgm:dir/>
          <dgm:resizeHandles val="exact"/>
        </dgm:presLayoutVars>
      </dgm:prSet>
      <dgm:spPr/>
    </dgm:pt>
    <dgm:pt modelId="{F596367E-6AAD-4CB5-A550-C3F5DE15C51E}" type="pres">
      <dgm:prSet presAssocID="{B94D6D8F-7B54-4C48-8953-5525B0837197}" presName="node" presStyleLbl="node1" presStyleIdx="0" presStyleCnt="3">
        <dgm:presLayoutVars>
          <dgm:bulletEnabled val="1"/>
        </dgm:presLayoutVars>
      </dgm:prSet>
      <dgm:spPr/>
    </dgm:pt>
    <dgm:pt modelId="{04FD10B8-E026-4C07-85D4-60E5C9BADA92}" type="pres">
      <dgm:prSet presAssocID="{AE4F39D9-627A-49E9-B838-EDA79C29CB22}" presName="sibTrans" presStyleLbl="sibTrans2D1" presStyleIdx="0" presStyleCnt="2"/>
      <dgm:spPr/>
    </dgm:pt>
    <dgm:pt modelId="{BC95DD1B-1CFD-43D0-930B-3221D4F10C3A}" type="pres">
      <dgm:prSet presAssocID="{AE4F39D9-627A-49E9-B838-EDA79C29CB22}" presName="connectorText" presStyleLbl="sibTrans2D1" presStyleIdx="0" presStyleCnt="2"/>
      <dgm:spPr/>
    </dgm:pt>
    <dgm:pt modelId="{28A6E79E-9EE3-40E5-9633-70E67129181F}" type="pres">
      <dgm:prSet presAssocID="{FCADE470-6766-48F7-AC85-943BB48E8A62}" presName="node" presStyleLbl="node1" presStyleIdx="1" presStyleCnt="3">
        <dgm:presLayoutVars>
          <dgm:bulletEnabled val="1"/>
        </dgm:presLayoutVars>
      </dgm:prSet>
      <dgm:spPr/>
    </dgm:pt>
    <dgm:pt modelId="{F67F68E9-C9BA-4F68-9266-24DDF0EABDCC}" type="pres">
      <dgm:prSet presAssocID="{9E053D43-8566-432A-A437-0929C10789F1}" presName="sibTrans" presStyleLbl="sibTrans2D1" presStyleIdx="1" presStyleCnt="2"/>
      <dgm:spPr/>
    </dgm:pt>
    <dgm:pt modelId="{5779794E-FC5F-4E93-B6A1-70EC38EAD6D1}" type="pres">
      <dgm:prSet presAssocID="{9E053D43-8566-432A-A437-0929C10789F1}" presName="connectorText" presStyleLbl="sibTrans2D1" presStyleIdx="1" presStyleCnt="2"/>
      <dgm:spPr/>
    </dgm:pt>
    <dgm:pt modelId="{DBD84560-D445-4D8C-A87F-765772856C12}" type="pres">
      <dgm:prSet presAssocID="{DD4D4728-415A-45EE-BABF-71E32B4738DD}" presName="node" presStyleLbl="node1" presStyleIdx="2" presStyleCnt="3">
        <dgm:presLayoutVars>
          <dgm:bulletEnabled val="1"/>
        </dgm:presLayoutVars>
      </dgm:prSet>
      <dgm:spPr/>
    </dgm:pt>
  </dgm:ptLst>
  <dgm:cxnLst>
    <dgm:cxn modelId="{9F17FE08-BD8A-4C4F-9176-9107D6F033E7}" type="presOf" srcId="{DD4D4728-415A-45EE-BABF-71E32B4738DD}" destId="{DBD84560-D445-4D8C-A87F-765772856C12}" srcOrd="0" destOrd="0" presId="urn:microsoft.com/office/officeart/2005/8/layout/process1"/>
    <dgm:cxn modelId="{C6977730-A9D5-46E9-97D7-1F98F1EC60F4}" type="presOf" srcId="{9E053D43-8566-432A-A437-0929C10789F1}" destId="{5779794E-FC5F-4E93-B6A1-70EC38EAD6D1}" srcOrd="1" destOrd="0" presId="urn:microsoft.com/office/officeart/2005/8/layout/process1"/>
    <dgm:cxn modelId="{FFB69C38-A2B4-4997-9BE8-B76424CD38B4}" srcId="{9A413E90-A60A-45D1-A8DA-DE33F863ACF9}" destId="{FCADE470-6766-48F7-AC85-943BB48E8A62}" srcOrd="1" destOrd="0" parTransId="{A1512C58-5770-4DF6-A5F3-3078A32B35D4}" sibTransId="{9E053D43-8566-432A-A437-0929C10789F1}"/>
    <dgm:cxn modelId="{346D3C3A-DF67-40AB-AE6A-231746A8CE5F}" type="presOf" srcId="{AE4F39D9-627A-49E9-B838-EDA79C29CB22}" destId="{BC95DD1B-1CFD-43D0-930B-3221D4F10C3A}" srcOrd="1" destOrd="0" presId="urn:microsoft.com/office/officeart/2005/8/layout/process1"/>
    <dgm:cxn modelId="{3C502B5F-705C-40D8-AA26-EB2A82825E06}" type="presOf" srcId="{FCADE470-6766-48F7-AC85-943BB48E8A62}" destId="{28A6E79E-9EE3-40E5-9633-70E67129181F}" srcOrd="0" destOrd="0" presId="urn:microsoft.com/office/officeart/2005/8/layout/process1"/>
    <dgm:cxn modelId="{66AAD091-B173-4B75-A834-EAA74D3C58D9}" type="presOf" srcId="{9E053D43-8566-432A-A437-0929C10789F1}" destId="{F67F68E9-C9BA-4F68-9266-24DDF0EABDCC}" srcOrd="0" destOrd="0" presId="urn:microsoft.com/office/officeart/2005/8/layout/process1"/>
    <dgm:cxn modelId="{A804059A-E2EC-48B8-9D54-8F9ACE1B434C}" type="presOf" srcId="{9A413E90-A60A-45D1-A8DA-DE33F863ACF9}" destId="{5B1AEFD9-AEEB-4E38-9C34-71C518336584}" srcOrd="0" destOrd="0" presId="urn:microsoft.com/office/officeart/2005/8/layout/process1"/>
    <dgm:cxn modelId="{81E102D2-DA55-40D0-AC31-4DFF487754A3}" srcId="{9A413E90-A60A-45D1-A8DA-DE33F863ACF9}" destId="{DD4D4728-415A-45EE-BABF-71E32B4738DD}" srcOrd="2" destOrd="0" parTransId="{24351B49-8F36-4D76-9774-B7DA54C4FF0F}" sibTransId="{4C9108F6-AC3C-45E0-A3C5-4096EBC7F060}"/>
    <dgm:cxn modelId="{147D73E5-F52E-4546-B8FE-69D40B12E857}" type="presOf" srcId="{B94D6D8F-7B54-4C48-8953-5525B0837197}" destId="{F596367E-6AAD-4CB5-A550-C3F5DE15C51E}" srcOrd="0" destOrd="0" presId="urn:microsoft.com/office/officeart/2005/8/layout/process1"/>
    <dgm:cxn modelId="{C7894CE8-9573-4FC9-A226-906B48C24F4B}" srcId="{9A413E90-A60A-45D1-A8DA-DE33F863ACF9}" destId="{B94D6D8F-7B54-4C48-8953-5525B0837197}" srcOrd="0" destOrd="0" parTransId="{A9C4B520-B386-44E1-8D1F-D297B48D93A3}" sibTransId="{AE4F39D9-627A-49E9-B838-EDA79C29CB22}"/>
    <dgm:cxn modelId="{E415CAF9-B6D8-40D2-9139-041664848A4B}" type="presOf" srcId="{AE4F39D9-627A-49E9-B838-EDA79C29CB22}" destId="{04FD10B8-E026-4C07-85D4-60E5C9BADA92}" srcOrd="0" destOrd="0" presId="urn:microsoft.com/office/officeart/2005/8/layout/process1"/>
    <dgm:cxn modelId="{6ED9471B-D49F-41B4-B2A5-82D3870C46E4}" type="presParOf" srcId="{5B1AEFD9-AEEB-4E38-9C34-71C518336584}" destId="{F596367E-6AAD-4CB5-A550-C3F5DE15C51E}" srcOrd="0" destOrd="0" presId="urn:microsoft.com/office/officeart/2005/8/layout/process1"/>
    <dgm:cxn modelId="{E24729D5-F61D-4DF2-9796-268995FFF097}" type="presParOf" srcId="{5B1AEFD9-AEEB-4E38-9C34-71C518336584}" destId="{04FD10B8-E026-4C07-85D4-60E5C9BADA92}" srcOrd="1" destOrd="0" presId="urn:microsoft.com/office/officeart/2005/8/layout/process1"/>
    <dgm:cxn modelId="{DD1D8F3C-084B-47D7-B1D0-ADFF62ED9644}" type="presParOf" srcId="{04FD10B8-E026-4C07-85D4-60E5C9BADA92}" destId="{BC95DD1B-1CFD-43D0-930B-3221D4F10C3A}" srcOrd="0" destOrd="0" presId="urn:microsoft.com/office/officeart/2005/8/layout/process1"/>
    <dgm:cxn modelId="{1A4FACE8-7286-4C47-A263-DBB70FAF64EE}" type="presParOf" srcId="{5B1AEFD9-AEEB-4E38-9C34-71C518336584}" destId="{28A6E79E-9EE3-40E5-9633-70E67129181F}" srcOrd="2" destOrd="0" presId="urn:microsoft.com/office/officeart/2005/8/layout/process1"/>
    <dgm:cxn modelId="{4D7362B7-08F6-4605-82A6-E88EC5555766}" type="presParOf" srcId="{5B1AEFD9-AEEB-4E38-9C34-71C518336584}" destId="{F67F68E9-C9BA-4F68-9266-24DDF0EABDCC}" srcOrd="3" destOrd="0" presId="urn:microsoft.com/office/officeart/2005/8/layout/process1"/>
    <dgm:cxn modelId="{8A6988E0-DF0D-4579-91D6-B1E685322B7B}" type="presParOf" srcId="{F67F68E9-C9BA-4F68-9266-24DDF0EABDCC}" destId="{5779794E-FC5F-4E93-B6A1-70EC38EAD6D1}" srcOrd="0" destOrd="0" presId="urn:microsoft.com/office/officeart/2005/8/layout/process1"/>
    <dgm:cxn modelId="{43C7B40F-53D1-4396-9B91-357EAA7A1E7B}" type="presParOf" srcId="{5B1AEFD9-AEEB-4E38-9C34-71C518336584}" destId="{DBD84560-D445-4D8C-A87F-765772856C1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6367E-6AAD-4CB5-A550-C3F5DE15C51E}">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kumimoji="1" lang="ja-JP" altLang="en-US" sz="3000" kern="1200"/>
        </a:p>
      </dsp:txBody>
      <dsp:txXfrm>
        <a:off x="44665" y="2106299"/>
        <a:ext cx="2060143" cy="1206068"/>
      </dsp:txXfrm>
    </dsp:sp>
    <dsp:sp modelId="{04FD10B8-E026-4C07-85D4-60E5C9BADA92}">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kumimoji="1" lang="ja-JP" altLang="en-US" sz="2300" kern="1200"/>
        </a:p>
      </dsp:txBody>
      <dsp:txXfrm>
        <a:off x="2355850" y="2550475"/>
        <a:ext cx="316861" cy="317716"/>
      </dsp:txXfrm>
    </dsp:sp>
    <dsp:sp modelId="{28A6E79E-9EE3-40E5-9633-70E67129181F}">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kumimoji="1" lang="ja-JP" altLang="en-US" sz="3000" kern="1200" dirty="0"/>
        </a:p>
      </dsp:txBody>
      <dsp:txXfrm>
        <a:off x="3033928" y="2106299"/>
        <a:ext cx="2060143" cy="1206068"/>
      </dsp:txXfrm>
    </dsp:sp>
    <dsp:sp modelId="{F67F68E9-C9BA-4F68-9266-24DDF0EABDCC}">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kumimoji="1" lang="ja-JP" altLang="en-US" sz="2300" kern="1200"/>
        </a:p>
      </dsp:txBody>
      <dsp:txXfrm>
        <a:off x="5345112" y="2550475"/>
        <a:ext cx="316861" cy="317716"/>
      </dsp:txXfrm>
    </dsp:sp>
    <dsp:sp modelId="{DBD84560-D445-4D8C-A87F-765772856C12}">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kumimoji="1" lang="ja-JP" altLang="en-US" sz="3000" kern="1200"/>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C41E7-3B32-4D15-AC46-E95C8E022078}" type="datetimeFigureOut">
              <a:rPr kumimoji="1" lang="ja-JP" altLang="en-US" smtClean="0"/>
              <a:t>2024/12/30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22D11-FF07-4580-A49A-AEFDE11C6B9B}" type="slidenum">
              <a:rPr kumimoji="1" lang="ja-JP" altLang="en-US" smtClean="0"/>
              <a:t>‹#›</a:t>
            </a:fld>
            <a:endParaRPr kumimoji="1" lang="ja-JP" altLang="en-US"/>
          </a:p>
        </p:txBody>
      </p:sp>
    </p:spTree>
    <p:extLst>
      <p:ext uri="{BB962C8B-B14F-4D97-AF65-F5344CB8AC3E}">
        <p14:creationId xmlns:p14="http://schemas.microsoft.com/office/powerpoint/2010/main" val="25544173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1022D11-FF07-4580-A49A-AEFDE11C6B9B}" type="slidenum">
              <a:rPr kumimoji="1" lang="ja-JP" altLang="en-US" smtClean="0"/>
              <a:t>1</a:t>
            </a:fld>
            <a:endParaRPr kumimoji="1" lang="ja-JP" altLang="en-US"/>
          </a:p>
        </p:txBody>
      </p:sp>
    </p:spTree>
    <p:extLst>
      <p:ext uri="{BB962C8B-B14F-4D97-AF65-F5344CB8AC3E}">
        <p14:creationId xmlns:p14="http://schemas.microsoft.com/office/powerpoint/2010/main" val="386648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9F19EA-126C-A647-B974-14965E3F84F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21469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1022D11-FF07-4580-A49A-AEFDE11C6B9B}" type="slidenum">
              <a:rPr kumimoji="1" lang="ja-JP" altLang="en-US" smtClean="0"/>
              <a:t>3</a:t>
            </a:fld>
            <a:endParaRPr kumimoji="1" lang="ja-JP" altLang="en-US"/>
          </a:p>
        </p:txBody>
      </p:sp>
    </p:spTree>
    <p:extLst>
      <p:ext uri="{BB962C8B-B14F-4D97-AF65-F5344CB8AC3E}">
        <p14:creationId xmlns:p14="http://schemas.microsoft.com/office/powerpoint/2010/main" val="3848924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データの内容</a:t>
            </a:r>
          </a:p>
        </p:txBody>
      </p:sp>
      <p:sp>
        <p:nvSpPr>
          <p:cNvPr id="4" name="スライド番号プレースホルダー 3"/>
          <p:cNvSpPr>
            <a:spLocks noGrp="1"/>
          </p:cNvSpPr>
          <p:nvPr>
            <p:ph type="sldNum" sz="quarter" idx="5"/>
          </p:nvPr>
        </p:nvSpPr>
        <p:spPr/>
        <p:txBody>
          <a:bodyPr/>
          <a:lstStyle/>
          <a:p>
            <a:fld id="{11022D11-FF07-4580-A49A-AEFDE11C6B9B}" type="slidenum">
              <a:rPr kumimoji="1" lang="ja-JP" altLang="en-US" smtClean="0"/>
              <a:t>5</a:t>
            </a:fld>
            <a:endParaRPr kumimoji="1" lang="ja-JP" altLang="en-US"/>
          </a:p>
        </p:txBody>
      </p:sp>
    </p:spTree>
    <p:extLst>
      <p:ext uri="{BB962C8B-B14F-4D97-AF65-F5344CB8AC3E}">
        <p14:creationId xmlns:p14="http://schemas.microsoft.com/office/powerpoint/2010/main" val="30893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つあるという結論を言う</a:t>
            </a:r>
          </a:p>
        </p:txBody>
      </p:sp>
      <p:sp>
        <p:nvSpPr>
          <p:cNvPr id="4" name="スライド番号プレースホルダー 3"/>
          <p:cNvSpPr>
            <a:spLocks noGrp="1"/>
          </p:cNvSpPr>
          <p:nvPr>
            <p:ph type="sldNum" sz="quarter" idx="5"/>
          </p:nvPr>
        </p:nvSpPr>
        <p:spPr/>
        <p:txBody>
          <a:bodyPr/>
          <a:lstStyle/>
          <a:p>
            <a:fld id="{11022D11-FF07-4580-A49A-AEFDE11C6B9B}" type="slidenum">
              <a:rPr kumimoji="1" lang="ja-JP" altLang="en-US" smtClean="0"/>
              <a:t>8</a:t>
            </a:fld>
            <a:endParaRPr kumimoji="1" lang="ja-JP" altLang="en-US"/>
          </a:p>
        </p:txBody>
      </p:sp>
    </p:spTree>
    <p:extLst>
      <p:ext uri="{BB962C8B-B14F-4D97-AF65-F5344CB8AC3E}">
        <p14:creationId xmlns:p14="http://schemas.microsoft.com/office/powerpoint/2010/main" val="3000047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4268815" y="-139695"/>
            <a:ext cx="6858001" cy="7137392"/>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sp>
        <p:nvSpPr>
          <p:cNvPr id="2" name="タイトル 1"/>
          <p:cNvSpPr>
            <a:spLocks noGrp="1"/>
          </p:cNvSpPr>
          <p:nvPr>
            <p:ph type="ctrTitle" hasCustomPrompt="1"/>
          </p:nvPr>
        </p:nvSpPr>
        <p:spPr>
          <a:xfrm>
            <a:off x="4412121" y="1695620"/>
            <a:ext cx="6411131"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4412121" y="3579732"/>
            <a:ext cx="6411131"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22pt. </a:t>
            </a:r>
            <a:r>
              <a:rPr kumimoji="1" lang="ja-JP" altLang="en-US" dirty="0"/>
              <a:t>行間</a:t>
            </a:r>
            <a:r>
              <a:rPr kumimoji="1" lang="en-US" altLang="ja-JP" dirty="0"/>
              <a:t>30pt. Gray)</a:t>
            </a:r>
          </a:p>
        </p:txBody>
      </p:sp>
      <p:pic>
        <p:nvPicPr>
          <p:cNvPr id="9" name="図 8" descr="PERSOL_BrandSymbol_Vertical_Gray.gi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593" y="1974850"/>
            <a:ext cx="3241105" cy="2827754"/>
          </a:xfrm>
          <a:prstGeom prst="rect">
            <a:avLst/>
          </a:prstGeom>
        </p:spPr>
      </p:pic>
    </p:spTree>
    <p:extLst>
      <p:ext uri="{BB962C8B-B14F-4D97-AF65-F5344CB8AC3E}">
        <p14:creationId xmlns:p14="http://schemas.microsoft.com/office/powerpoint/2010/main" val="37186512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360343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3814688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2536818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1556381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149903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1103731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608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4178511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7137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243262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4268815" y="-139695"/>
            <a:ext cx="6858001" cy="7137392"/>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sp>
        <p:nvSpPr>
          <p:cNvPr id="2" name="タイトル 1"/>
          <p:cNvSpPr>
            <a:spLocks noGrp="1"/>
          </p:cNvSpPr>
          <p:nvPr>
            <p:ph type="ctrTitle" hasCustomPrompt="1"/>
          </p:nvPr>
        </p:nvSpPr>
        <p:spPr>
          <a:xfrm>
            <a:off x="4412121" y="1695620"/>
            <a:ext cx="6411131" cy="1769963"/>
          </a:xfrm>
        </p:spPr>
        <p:txBody>
          <a:bodyPr anchor="b">
            <a:normAutofit/>
          </a:bodyPr>
          <a:lstStyle>
            <a:lvl1pPr algn="l">
              <a:lnSpc>
                <a:spcPts val="3600"/>
              </a:lnSpc>
              <a:defRPr sz="2800" b="1" baseline="0">
                <a:solidFill>
                  <a:schemeClr val="bg1"/>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4412121" y="3579732"/>
            <a:ext cx="6411131" cy="1781725"/>
          </a:xfrm>
        </p:spPr>
        <p:txBody>
          <a:bodyPr>
            <a:normAutofit/>
          </a:bodyPr>
          <a:lstStyle>
            <a:lvl1pPr marL="0" indent="0" algn="l">
              <a:buNone/>
              <a:defRPr sz="2200" baseline="0">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Tree>
    <p:extLst>
      <p:ext uri="{BB962C8B-B14F-4D97-AF65-F5344CB8AC3E}">
        <p14:creationId xmlns:p14="http://schemas.microsoft.com/office/powerpoint/2010/main" val="29892478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1527122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262167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4268815" y="-139695"/>
            <a:ext cx="6858001" cy="7137392"/>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sp>
        <p:nvSpPr>
          <p:cNvPr id="2" name="タイトル 1"/>
          <p:cNvSpPr>
            <a:spLocks noGrp="1"/>
          </p:cNvSpPr>
          <p:nvPr>
            <p:ph type="ctrTitle" hasCustomPrompt="1"/>
          </p:nvPr>
        </p:nvSpPr>
        <p:spPr>
          <a:xfrm>
            <a:off x="4412121" y="1695620"/>
            <a:ext cx="6411131" cy="1769963"/>
          </a:xfrm>
        </p:spPr>
        <p:txBody>
          <a:bodyPr anchor="b">
            <a:normAutofit/>
          </a:bodyPr>
          <a:lstStyle>
            <a:lvl1pPr algn="l">
              <a:lnSpc>
                <a:spcPts val="3600"/>
              </a:lnSpc>
              <a:defRPr sz="2800" b="1" baseline="0">
                <a:solidFill>
                  <a:schemeClr val="tx2">
                    <a:lumMod val="75000"/>
                  </a:schemeClr>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4412121" y="3579732"/>
            <a:ext cx="6411131" cy="1781725"/>
          </a:xfrm>
        </p:spPr>
        <p:txBody>
          <a:bodyPr>
            <a:normAutofit/>
          </a:bodyPr>
          <a:lstStyle>
            <a:lvl1pPr marL="0" indent="0" algn="l">
              <a:buNone/>
              <a:defRPr sz="2200" baseline="0">
                <a:solidFill>
                  <a:schemeClr val="tx2">
                    <a:lumMod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Tree>
    <p:extLst>
      <p:ext uri="{BB962C8B-B14F-4D97-AF65-F5344CB8AC3E}">
        <p14:creationId xmlns:p14="http://schemas.microsoft.com/office/powerpoint/2010/main" val="20923793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大見出しとコンテンツ">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98811"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sp>
        <p:nvSpPr>
          <p:cNvPr id="2" name="タイトル 1"/>
          <p:cNvSpPr>
            <a:spLocks noGrp="1"/>
          </p:cNvSpPr>
          <p:nvPr userDrawn="1">
            <p:ph type="title" hasCustomPrompt="1"/>
          </p:nvPr>
        </p:nvSpPr>
        <p:spPr>
          <a:xfrm>
            <a:off x="448556" y="290033"/>
            <a:ext cx="11255466" cy="572029"/>
          </a:xfrm>
        </p:spPr>
        <p:txBody>
          <a:bodyPr/>
          <a:lstStyle>
            <a:lvl1pPr algn="l">
              <a:defRPr sz="2400" b="1">
                <a:latin typeface="+mj-ea"/>
                <a:ea typeface="+mj-ea"/>
              </a:defRPr>
            </a:lvl1pPr>
          </a:lstStyle>
          <a:p>
            <a:r>
              <a:rPr lang="ja-JP" altLang="en-US" dirty="0"/>
              <a:t>タイトルの書式設定（メイリオ</a:t>
            </a:r>
            <a:r>
              <a:rPr lang="en-US" altLang="ja-JP" dirty="0"/>
              <a:t>B 24pt.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448557" y="946727"/>
            <a:ext cx="11265106" cy="5487940"/>
          </a:xfrm>
        </p:spPr>
        <p:txBody>
          <a:bodyPr/>
          <a:lstStyle>
            <a:lvl1pPr>
              <a:defRPr sz="20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20pt.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16pt.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dirty="0"/>
          </a:p>
        </p:txBody>
      </p:sp>
      <p:sp>
        <p:nvSpPr>
          <p:cNvPr id="12" name="フローチャート: 処理 11"/>
          <p:cNvSpPr/>
          <p:nvPr userDrawn="1"/>
        </p:nvSpPr>
        <p:spPr>
          <a:xfrm>
            <a:off x="12093189" y="0"/>
            <a:ext cx="98811"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02448" y="149226"/>
            <a:ext cx="987433" cy="860425"/>
          </a:xfrm>
          <a:prstGeom prst="rect">
            <a:avLst/>
          </a:prstGeom>
        </p:spPr>
      </p:pic>
    </p:spTree>
    <p:extLst>
      <p:ext uri="{BB962C8B-B14F-4D97-AF65-F5344CB8AC3E}">
        <p14:creationId xmlns:p14="http://schemas.microsoft.com/office/powerpoint/2010/main" val="182464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98811"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sp>
        <p:nvSpPr>
          <p:cNvPr id="2" name="タイトル 1"/>
          <p:cNvSpPr>
            <a:spLocks noGrp="1"/>
          </p:cNvSpPr>
          <p:nvPr userDrawn="1">
            <p:ph type="title" hasCustomPrompt="1"/>
          </p:nvPr>
        </p:nvSpPr>
        <p:spPr>
          <a:xfrm>
            <a:off x="448556" y="290033"/>
            <a:ext cx="11255466" cy="572029"/>
          </a:xfrm>
        </p:spPr>
        <p:txBody>
          <a:bodyPr/>
          <a:lstStyle>
            <a:lvl1pPr algn="l">
              <a:defRPr sz="2400" b="1">
                <a:latin typeface="+mj-ea"/>
                <a:ea typeface="+mj-ea"/>
              </a:defRPr>
            </a:lvl1pPr>
          </a:lstStyle>
          <a:p>
            <a:r>
              <a:rPr lang="ja-JP" altLang="en-US" dirty="0"/>
              <a:t>タイトルの書式設定（メイリオ</a:t>
            </a:r>
            <a:r>
              <a:rPr lang="en-US" altLang="ja-JP" dirty="0"/>
              <a:t>B 24pt.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448557" y="946727"/>
            <a:ext cx="11265106" cy="5487940"/>
          </a:xfrm>
        </p:spPr>
        <p:txBody>
          <a:bodyPr/>
          <a:lstStyle>
            <a:lvl1pPr marL="0" indent="0">
              <a:buNone/>
              <a:defRPr sz="20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20pt.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dirty="0"/>
          </a:p>
        </p:txBody>
      </p:sp>
      <p:sp>
        <p:nvSpPr>
          <p:cNvPr id="12" name="フローチャート: 処理 11"/>
          <p:cNvSpPr/>
          <p:nvPr userDrawn="1"/>
        </p:nvSpPr>
        <p:spPr>
          <a:xfrm>
            <a:off x="12093189" y="0"/>
            <a:ext cx="98811"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02448" y="149226"/>
            <a:ext cx="987433" cy="860425"/>
          </a:xfrm>
          <a:prstGeom prst="rect">
            <a:avLst/>
          </a:prstGeom>
        </p:spPr>
      </p:pic>
    </p:spTree>
    <p:extLst>
      <p:ext uri="{BB962C8B-B14F-4D97-AF65-F5344CB8AC3E}">
        <p14:creationId xmlns:p14="http://schemas.microsoft.com/office/powerpoint/2010/main" val="379612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20632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316754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227145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D8374F-8E30-42B2-A14A-F32BFDA43E74}" type="datetimeFigureOut">
              <a:rPr kumimoji="1" lang="ja-JP" altLang="en-US" smtClean="0"/>
              <a:t>2024/12/30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E90D19-D118-4100-B4D3-E39A771BCDE8}" type="slidenum">
              <a:rPr kumimoji="1" lang="ja-JP" altLang="en-US" smtClean="0"/>
              <a:t>‹#›</a:t>
            </a:fld>
            <a:endParaRPr kumimoji="1" lang="ja-JP" altLang="en-US"/>
          </a:p>
        </p:txBody>
      </p:sp>
    </p:spTree>
    <p:extLst>
      <p:ext uri="{BB962C8B-B14F-4D97-AF65-F5344CB8AC3E}">
        <p14:creationId xmlns:p14="http://schemas.microsoft.com/office/powerpoint/2010/main" val="17313048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 5"/>
          <p:cNvSpPr>
            <a:spLocks noGrp="1"/>
          </p:cNvSpPr>
          <p:nvPr>
            <p:ph type="sldNum" sz="quarter" idx="4"/>
          </p:nvPr>
        </p:nvSpPr>
        <p:spPr>
          <a:xfrm>
            <a:off x="11502139" y="6583407"/>
            <a:ext cx="523387"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0DE500AB-5460-4E7E-9C90-EACD799BBA71}" type="slidenum">
              <a:rPr lang="ja-JP" altLang="en-US" smtClean="0"/>
              <a:pPr/>
              <a:t>‹#›</a:t>
            </a:fld>
            <a:endParaRPr lang="ja-JP" altLang="en-US" dirty="0"/>
          </a:p>
        </p:txBody>
      </p:sp>
      <p:sp>
        <p:nvSpPr>
          <p:cNvPr id="7" name="フッター プレースホルダ 4"/>
          <p:cNvSpPr txBox="1">
            <a:spLocks/>
          </p:cNvSpPr>
          <p:nvPr/>
        </p:nvSpPr>
        <p:spPr>
          <a:xfrm>
            <a:off x="5113212" y="6583407"/>
            <a:ext cx="6273036"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5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500" kern="1200" dirty="0">
                <a:solidFill>
                  <a:schemeClr val="tx1">
                    <a:tint val="75000"/>
                  </a:schemeClr>
                </a:solidFill>
                <a:latin typeface="+mn-lt"/>
                <a:ea typeface="+mn-ea"/>
                <a:cs typeface="+mn-cs"/>
              </a:rPr>
              <a:t>Copyright © PERSOL DIVERSE CO., LTD.</a:t>
            </a:r>
            <a:r>
              <a:rPr kumimoji="1" lang="ja-JP" altLang="en-US" sz="500" kern="1200" dirty="0">
                <a:solidFill>
                  <a:schemeClr val="tx1">
                    <a:tint val="75000"/>
                  </a:schemeClr>
                </a:solidFill>
                <a:latin typeface="+mn-lt"/>
                <a:ea typeface="+mn-ea"/>
                <a:cs typeface="+mn-cs"/>
              </a:rPr>
              <a:t> </a:t>
            </a:r>
            <a:r>
              <a:rPr kumimoji="1" lang="en-US" altLang="ja-JP" sz="500" kern="1200" dirty="0">
                <a:solidFill>
                  <a:schemeClr val="tx1">
                    <a:tint val="75000"/>
                  </a:schemeClr>
                </a:solidFill>
                <a:latin typeface="+mn-lt"/>
                <a:ea typeface="+mn-ea"/>
                <a:cs typeface="+mn-cs"/>
              </a:rPr>
              <a:t>All Rights Reserved.</a:t>
            </a:r>
            <a:endParaRPr lang="en-US" altLang="ja-JP" sz="500" dirty="0"/>
          </a:p>
        </p:txBody>
      </p:sp>
    </p:spTree>
    <p:extLst>
      <p:ext uri="{BB962C8B-B14F-4D97-AF65-F5344CB8AC3E}">
        <p14:creationId xmlns:p14="http://schemas.microsoft.com/office/powerpoint/2010/main" val="2668119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E500AB-5460-4E7E-9C90-EACD799BBA71}" type="slidenum">
              <a:rPr lang="ja-JP" altLang="en-US" smtClean="0"/>
              <a:pPr/>
              <a:t>‹#›</a:t>
            </a:fld>
            <a:endParaRPr lang="ja-JP" altLang="en-US" dirty="0"/>
          </a:p>
        </p:txBody>
      </p:sp>
    </p:spTree>
    <p:extLst>
      <p:ext uri="{BB962C8B-B14F-4D97-AF65-F5344CB8AC3E}">
        <p14:creationId xmlns:p14="http://schemas.microsoft.com/office/powerpoint/2010/main" val="74925493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hf hdr="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52309-4F30-0E09-31A3-4C2AFF11C2BE}"/>
              </a:ext>
            </a:extLst>
          </p:cNvPr>
          <p:cNvSpPr>
            <a:spLocks noGrp="1"/>
          </p:cNvSpPr>
          <p:nvPr>
            <p:ph type="ctrTitle"/>
          </p:nvPr>
        </p:nvSpPr>
        <p:spPr>
          <a:xfrm>
            <a:off x="1524000" y="1122364"/>
            <a:ext cx="9144000" cy="1202274"/>
          </a:xfrm>
          <a:no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r>
              <a:rPr kumimoji="1" lang="ja-JP" altLang="en-US" b="1" dirty="0">
                <a:solidFill>
                  <a:schemeClr val="tx1"/>
                </a:solidFill>
              </a:rPr>
              <a:t>引越しの需要予測</a:t>
            </a:r>
          </a:p>
        </p:txBody>
      </p:sp>
      <p:sp>
        <p:nvSpPr>
          <p:cNvPr id="4" name="字幕 2">
            <a:extLst>
              <a:ext uri="{FF2B5EF4-FFF2-40B4-BE49-F238E27FC236}">
                <a16:creationId xmlns:a16="http://schemas.microsoft.com/office/drawing/2014/main" id="{DA38BE8B-B15E-E280-4660-ACF6F51111F3}"/>
              </a:ext>
            </a:extLst>
          </p:cNvPr>
          <p:cNvSpPr txBox="1">
            <a:spLocks/>
          </p:cNvSpPr>
          <p:nvPr/>
        </p:nvSpPr>
        <p:spPr>
          <a:xfrm>
            <a:off x="10660666" y="-1769591"/>
            <a:ext cx="8999671" cy="130590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学習データ：</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2010</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7</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2016</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endPar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予測期間：</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2016</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4</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2017</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p>
        </p:txBody>
      </p:sp>
      <p:sp>
        <p:nvSpPr>
          <p:cNvPr id="3" name="正方形/長方形 2">
            <a:extLst>
              <a:ext uri="{FF2B5EF4-FFF2-40B4-BE49-F238E27FC236}">
                <a16:creationId xmlns:a16="http://schemas.microsoft.com/office/drawing/2014/main" id="{B88E7FA9-ECC1-07F5-8E77-FAE44DA6C79D}"/>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このページには</a:t>
            </a:r>
            <a:endParaRPr kumimoji="1" lang="en-US" altLang="ja-JP" dirty="0">
              <a:solidFill>
                <a:schemeClr val="tx1"/>
              </a:solidFill>
            </a:endParaRPr>
          </a:p>
          <a:p>
            <a:pPr algn="ctr"/>
            <a:r>
              <a:rPr lang="ja-JP" altLang="en-US" dirty="0">
                <a:solidFill>
                  <a:schemeClr val="tx1"/>
                </a:solidFill>
              </a:rPr>
              <a:t>①何をこれから発表するのかキーワードを書きましょう。</a:t>
            </a:r>
            <a:endParaRPr lang="en-US" altLang="ja-JP" dirty="0">
              <a:solidFill>
                <a:schemeClr val="tx1"/>
              </a:solidFill>
            </a:endParaRPr>
          </a:p>
          <a:p>
            <a:pPr algn="ctr"/>
            <a:r>
              <a:rPr lang="ja-JP" altLang="en-US" dirty="0">
                <a:solidFill>
                  <a:schemeClr val="tx1"/>
                </a:solidFill>
              </a:rPr>
              <a:t>「引っ越しの需要予測」</a:t>
            </a:r>
            <a:endParaRPr lang="en-US" altLang="ja-JP" dirty="0">
              <a:solidFill>
                <a:schemeClr val="tx1"/>
              </a:solidFill>
            </a:endParaRPr>
          </a:p>
          <a:p>
            <a:pPr algn="ctr"/>
            <a:r>
              <a:rPr kumimoji="1" lang="ja-JP" altLang="en-US" dirty="0">
                <a:solidFill>
                  <a:schemeClr val="tx1"/>
                </a:solidFill>
              </a:rPr>
              <a:t>②いつ発表したものか日付を書きましょう。</a:t>
            </a:r>
            <a:endParaRPr kumimoji="1" lang="en-US" altLang="ja-JP" dirty="0">
              <a:solidFill>
                <a:schemeClr val="tx1"/>
              </a:solidFill>
            </a:endParaRPr>
          </a:p>
          <a:p>
            <a:pPr algn="ctr"/>
            <a:r>
              <a:rPr lang="ja-JP" altLang="en-US" dirty="0">
                <a:solidFill>
                  <a:schemeClr val="tx1"/>
                </a:solidFill>
              </a:rPr>
              <a:t>「</a:t>
            </a:r>
            <a:r>
              <a:rPr lang="en-US" altLang="ja-JP" dirty="0">
                <a:solidFill>
                  <a:schemeClr val="tx1"/>
                </a:solidFill>
              </a:rPr>
              <a:t>2024</a:t>
            </a:r>
            <a:r>
              <a:rPr lang="ja-JP" altLang="en-US" dirty="0">
                <a:solidFill>
                  <a:schemeClr val="tx1"/>
                </a:solidFill>
              </a:rPr>
              <a:t>年</a:t>
            </a:r>
            <a:r>
              <a:rPr lang="en-US" altLang="ja-JP" dirty="0">
                <a:solidFill>
                  <a:schemeClr val="tx1"/>
                </a:solidFill>
              </a:rPr>
              <a:t>5</a:t>
            </a:r>
            <a:r>
              <a:rPr lang="ja-JP" altLang="en-US" dirty="0">
                <a:solidFill>
                  <a:schemeClr val="tx1"/>
                </a:solidFill>
              </a:rPr>
              <a:t>月</a:t>
            </a:r>
            <a:r>
              <a:rPr lang="en-US" altLang="ja-JP" dirty="0">
                <a:solidFill>
                  <a:schemeClr val="tx1"/>
                </a:solidFill>
              </a:rPr>
              <a:t>17</a:t>
            </a:r>
            <a:r>
              <a:rPr lang="ja-JP" altLang="en-US" dirty="0">
                <a:solidFill>
                  <a:schemeClr val="tx1"/>
                </a:solidFill>
              </a:rPr>
              <a:t>日</a:t>
            </a:r>
            <a:r>
              <a:rPr lang="en-US" altLang="ja-JP" dirty="0">
                <a:solidFill>
                  <a:schemeClr val="tx1"/>
                </a:solidFill>
              </a:rPr>
              <a:t>(</a:t>
            </a:r>
            <a:r>
              <a:rPr lang="ja-JP" altLang="en-US" dirty="0">
                <a:solidFill>
                  <a:schemeClr val="tx1"/>
                </a:solidFill>
              </a:rPr>
              <a:t>金</a:t>
            </a:r>
            <a:r>
              <a:rPr lang="en-US" altLang="ja-JP" dirty="0">
                <a:solidFill>
                  <a:schemeClr val="tx1"/>
                </a:solidFill>
              </a:rPr>
              <a:t>)</a:t>
            </a:r>
            <a:r>
              <a:rPr lang="ja-JP" altLang="en-US" dirty="0">
                <a:solidFill>
                  <a:schemeClr val="tx1"/>
                </a:solidFill>
              </a:rPr>
              <a:t>」</a:t>
            </a:r>
            <a:endParaRPr kumimoji="1"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成果物発表のスライドは、以下の順番で記載しましょう。</a:t>
            </a:r>
            <a:endParaRPr lang="en-US" altLang="ja-JP" dirty="0">
              <a:solidFill>
                <a:schemeClr val="tx1"/>
              </a:solidFill>
            </a:endParaRPr>
          </a:p>
          <a:p>
            <a:pPr algn="ctr"/>
            <a:r>
              <a:rPr kumimoji="1" lang="ja-JP" altLang="en-US" dirty="0">
                <a:solidFill>
                  <a:schemeClr val="tx1"/>
                </a:solidFill>
              </a:rPr>
              <a:t>①題名</a:t>
            </a:r>
            <a:endParaRPr kumimoji="1" lang="en-US" altLang="ja-JP" dirty="0">
              <a:solidFill>
                <a:schemeClr val="tx1"/>
              </a:solidFill>
            </a:endParaRPr>
          </a:p>
          <a:p>
            <a:pPr algn="ctr"/>
            <a:r>
              <a:rPr lang="ja-JP" altLang="en-US" dirty="0">
                <a:solidFill>
                  <a:schemeClr val="tx1"/>
                </a:solidFill>
              </a:rPr>
              <a:t>②自己紹介</a:t>
            </a:r>
            <a:endParaRPr lang="en-US" altLang="ja-JP" dirty="0">
              <a:solidFill>
                <a:schemeClr val="tx1"/>
              </a:solidFill>
            </a:endParaRPr>
          </a:p>
          <a:p>
            <a:pPr algn="ctr"/>
            <a:r>
              <a:rPr kumimoji="1" lang="ja-JP" altLang="en-US" dirty="0">
                <a:solidFill>
                  <a:schemeClr val="tx1"/>
                </a:solidFill>
              </a:rPr>
              <a:t>③問題・目的</a:t>
            </a:r>
            <a:endParaRPr kumimoji="1" lang="en-US" altLang="ja-JP" dirty="0">
              <a:solidFill>
                <a:schemeClr val="tx1"/>
              </a:solidFill>
            </a:endParaRPr>
          </a:p>
          <a:p>
            <a:pPr algn="ctr"/>
            <a:r>
              <a:rPr lang="ja-JP" altLang="en-US" dirty="0">
                <a:solidFill>
                  <a:schemeClr val="tx1"/>
                </a:solidFill>
              </a:rPr>
              <a:t>④方法</a:t>
            </a:r>
            <a:endParaRPr lang="en-US" altLang="ja-JP" dirty="0">
              <a:solidFill>
                <a:schemeClr val="tx1"/>
              </a:solidFill>
            </a:endParaRPr>
          </a:p>
          <a:p>
            <a:pPr algn="ctr"/>
            <a:r>
              <a:rPr kumimoji="1" lang="ja-JP" altLang="en-US" dirty="0">
                <a:solidFill>
                  <a:schemeClr val="tx1"/>
                </a:solidFill>
              </a:rPr>
              <a:t>⑤結果</a:t>
            </a:r>
            <a:endParaRPr kumimoji="1" lang="en-US" altLang="ja-JP" dirty="0">
              <a:solidFill>
                <a:schemeClr val="tx1"/>
              </a:solidFill>
            </a:endParaRPr>
          </a:p>
          <a:p>
            <a:pPr algn="ctr"/>
            <a:r>
              <a:rPr lang="ja-JP" altLang="en-US" dirty="0">
                <a:solidFill>
                  <a:schemeClr val="tx1"/>
                </a:solidFill>
              </a:rPr>
              <a:t>⑥考察・課題点・今後の施策など</a:t>
            </a:r>
            <a:endParaRPr kumimoji="1"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学習予測と予測期間は「方法」の項目で書きましょう</a:t>
            </a:r>
            <a:endParaRPr lang="en-US" altLang="ja-JP" dirty="0">
              <a:solidFill>
                <a:schemeClr val="tx1"/>
              </a:solidFill>
            </a:endParaRPr>
          </a:p>
          <a:p>
            <a:pPr algn="ctr"/>
            <a:endParaRPr kumimoji="1" lang="en-US" altLang="ja-JP" dirty="0">
              <a:solidFill>
                <a:schemeClr val="tx1"/>
              </a:solidFill>
            </a:endParaRPr>
          </a:p>
          <a:p>
            <a:pPr algn="ctr"/>
            <a:r>
              <a:rPr lang="ja-JP" altLang="en-US" dirty="0">
                <a:solidFill>
                  <a:schemeClr val="tx1"/>
                </a:solidFill>
              </a:rPr>
              <a:t>■全体的な気になる点</a:t>
            </a:r>
            <a:endParaRPr kumimoji="1" lang="en-US" altLang="ja-JP" dirty="0">
              <a:solidFill>
                <a:schemeClr val="tx1"/>
              </a:solidFill>
            </a:endParaRPr>
          </a:p>
          <a:p>
            <a:pPr algn="ctr"/>
            <a:r>
              <a:rPr kumimoji="1" lang="ja-JP" altLang="en-US" dirty="0">
                <a:solidFill>
                  <a:schemeClr val="tx1"/>
                </a:solidFill>
              </a:rPr>
              <a:t>・デザインを使用しましょう</a:t>
            </a:r>
            <a:r>
              <a:rPr lang="ja-JP" altLang="en-US" dirty="0">
                <a:solidFill>
                  <a:schemeClr val="tx1"/>
                </a:solidFill>
              </a:rPr>
              <a:t>。</a:t>
            </a:r>
            <a:endParaRPr lang="en-US" altLang="ja-JP" dirty="0">
              <a:solidFill>
                <a:schemeClr val="tx1"/>
              </a:solidFill>
            </a:endParaRPr>
          </a:p>
          <a:p>
            <a:pPr algn="ctr"/>
            <a:r>
              <a:rPr kumimoji="1" lang="ja-JP" altLang="en-US" dirty="0">
                <a:solidFill>
                  <a:schemeClr val="tx1"/>
                </a:solidFill>
              </a:rPr>
              <a:t>・字体をそろえましょう。</a:t>
            </a:r>
            <a:endParaRPr kumimoji="1" lang="en-US" altLang="ja-JP" dirty="0">
              <a:solidFill>
                <a:schemeClr val="tx1"/>
              </a:solidFill>
            </a:endParaRPr>
          </a:p>
          <a:p>
            <a:pPr algn="ctr"/>
            <a:r>
              <a:rPr lang="ja-JP" altLang="en-US" dirty="0">
                <a:solidFill>
                  <a:schemeClr val="tx1"/>
                </a:solidFill>
              </a:rPr>
              <a:t>・文字の大きさをそろえましょう。</a:t>
            </a:r>
            <a:endParaRPr lang="en-US" altLang="ja-JP" dirty="0">
              <a:solidFill>
                <a:schemeClr val="tx1"/>
              </a:solidFill>
            </a:endParaRPr>
          </a:p>
          <a:p>
            <a:pPr algn="ctr"/>
            <a:r>
              <a:rPr kumimoji="1" lang="ja-JP" altLang="en-US" dirty="0">
                <a:solidFill>
                  <a:schemeClr val="tx1"/>
                </a:solidFill>
              </a:rPr>
              <a:t>（見出し：</a:t>
            </a:r>
            <a:r>
              <a:rPr kumimoji="1" lang="en-US" altLang="ja-JP" dirty="0">
                <a:solidFill>
                  <a:schemeClr val="tx1"/>
                </a:solidFill>
              </a:rPr>
              <a:t>44pt</a:t>
            </a:r>
            <a:r>
              <a:rPr kumimoji="1" lang="ja-JP" altLang="en-US" dirty="0">
                <a:solidFill>
                  <a:schemeClr val="tx1"/>
                </a:solidFill>
              </a:rPr>
              <a:t>／本文</a:t>
            </a:r>
            <a:r>
              <a:rPr kumimoji="1" lang="en-US" altLang="ja-JP" dirty="0">
                <a:solidFill>
                  <a:schemeClr val="tx1"/>
                </a:solidFill>
              </a:rPr>
              <a:t>20</a:t>
            </a:r>
            <a:r>
              <a:rPr kumimoji="1" lang="ja-JP" altLang="en-US" dirty="0">
                <a:solidFill>
                  <a:schemeClr val="tx1"/>
                </a:solidFill>
              </a:rPr>
              <a:t>～</a:t>
            </a:r>
            <a:r>
              <a:rPr kumimoji="1" lang="en-US" altLang="ja-JP" dirty="0">
                <a:solidFill>
                  <a:schemeClr val="tx1"/>
                </a:solidFill>
              </a:rPr>
              <a:t>22pt</a:t>
            </a:r>
            <a:endParaRPr lang="en-US" altLang="ja-JP" dirty="0">
              <a:solidFill>
                <a:schemeClr val="tx1"/>
              </a:solidFill>
            </a:endParaRPr>
          </a:p>
          <a:p>
            <a:pPr algn="ctr"/>
            <a:r>
              <a:rPr kumimoji="1" lang="en-US" altLang="ja-JP" dirty="0">
                <a:solidFill>
                  <a:schemeClr val="tx1"/>
                </a:solidFill>
              </a:rPr>
              <a:t>※</a:t>
            </a:r>
            <a:r>
              <a:rPr kumimoji="1" lang="ja-JP" altLang="en-US" dirty="0">
                <a:solidFill>
                  <a:schemeClr val="tx1"/>
                </a:solidFill>
              </a:rPr>
              <a:t>本文の文字は最小でも</a:t>
            </a:r>
            <a:r>
              <a:rPr kumimoji="1" lang="en-US" altLang="ja-JP" dirty="0">
                <a:solidFill>
                  <a:schemeClr val="tx1"/>
                </a:solidFill>
              </a:rPr>
              <a:t>18pt</a:t>
            </a:r>
            <a:r>
              <a:rPr kumimoji="1" lang="ja-JP" altLang="en-US" dirty="0">
                <a:solidFill>
                  <a:schemeClr val="tx1"/>
                </a:solidFill>
              </a:rPr>
              <a:t>くらいにしましょう）</a:t>
            </a:r>
            <a:endParaRPr kumimoji="1" lang="en-US" altLang="ja-JP" dirty="0">
              <a:solidFill>
                <a:schemeClr val="tx1"/>
              </a:solidFill>
            </a:endParaRPr>
          </a:p>
        </p:txBody>
      </p:sp>
      <p:sp>
        <p:nvSpPr>
          <p:cNvPr id="5" name="テキスト ボックス 4">
            <a:extLst>
              <a:ext uri="{FF2B5EF4-FFF2-40B4-BE49-F238E27FC236}">
                <a16:creationId xmlns:a16="http://schemas.microsoft.com/office/drawing/2014/main" id="{F7B145E3-7F67-49B6-6F72-EEDCB899820B}"/>
              </a:ext>
            </a:extLst>
          </p:cNvPr>
          <p:cNvSpPr txBox="1"/>
          <p:nvPr/>
        </p:nvSpPr>
        <p:spPr>
          <a:xfrm>
            <a:off x="4866639" y="4537751"/>
            <a:ext cx="5724451" cy="830997"/>
          </a:xfrm>
          <a:prstGeom prst="rect">
            <a:avLst/>
          </a:prstGeom>
          <a:noFill/>
        </p:spPr>
        <p:txBody>
          <a:bodyPr wrap="square" rtlCol="0">
            <a:spAutoFit/>
          </a:bodyPr>
          <a:lstStyle/>
          <a:p>
            <a:r>
              <a:rPr lang="ja-JP" altLang="en-US" sz="2400" dirty="0">
                <a:solidFill>
                  <a:schemeClr val="tx1"/>
                </a:solidFill>
              </a:rPr>
              <a:t>氏名：山内 雄登</a:t>
            </a:r>
            <a:endParaRPr lang="en-US" altLang="ja-JP" sz="2400" dirty="0">
              <a:solidFill>
                <a:schemeClr val="tx1"/>
              </a:solidFill>
            </a:endParaRPr>
          </a:p>
          <a:p>
            <a:r>
              <a:rPr lang="ja-JP" altLang="en-US" sz="2400" dirty="0">
                <a:solidFill>
                  <a:schemeClr val="tx1"/>
                </a:solidFill>
              </a:rPr>
              <a:t>発表日：</a:t>
            </a:r>
            <a:r>
              <a:rPr lang="en-US" altLang="ja-JP" sz="2400" dirty="0">
                <a:solidFill>
                  <a:schemeClr val="tx1"/>
                </a:solidFill>
              </a:rPr>
              <a:t>2024</a:t>
            </a:r>
            <a:r>
              <a:rPr lang="ja-JP" altLang="en-US" sz="2400" dirty="0">
                <a:solidFill>
                  <a:schemeClr val="tx1"/>
                </a:solidFill>
              </a:rPr>
              <a:t>年</a:t>
            </a:r>
            <a:r>
              <a:rPr lang="en-US" altLang="ja-JP" sz="2400" dirty="0">
                <a:solidFill>
                  <a:schemeClr val="tx1"/>
                </a:solidFill>
              </a:rPr>
              <a:t>5</a:t>
            </a:r>
            <a:r>
              <a:rPr lang="ja-JP" altLang="en-US" sz="2400" dirty="0">
                <a:solidFill>
                  <a:schemeClr val="tx1"/>
                </a:solidFill>
              </a:rPr>
              <a:t>月</a:t>
            </a:r>
            <a:r>
              <a:rPr lang="en-US" altLang="ja-JP" sz="2400" dirty="0">
                <a:solidFill>
                  <a:schemeClr val="tx1"/>
                </a:solidFill>
              </a:rPr>
              <a:t>17</a:t>
            </a:r>
            <a:r>
              <a:rPr lang="ja-JP" altLang="en-US" sz="2400" dirty="0">
                <a:solidFill>
                  <a:schemeClr val="tx1"/>
                </a:solidFill>
              </a:rPr>
              <a:t>日</a:t>
            </a:r>
            <a:r>
              <a:rPr lang="en-US" altLang="ja-JP" sz="2400" dirty="0">
                <a:solidFill>
                  <a:schemeClr val="tx1"/>
                </a:solidFill>
              </a:rPr>
              <a:t>(</a:t>
            </a:r>
            <a:r>
              <a:rPr lang="ja-JP" altLang="en-US" sz="2400" dirty="0">
                <a:solidFill>
                  <a:schemeClr val="tx1"/>
                </a:solidFill>
              </a:rPr>
              <a:t>金</a:t>
            </a:r>
            <a:r>
              <a:rPr lang="en-US" altLang="ja-JP" sz="2400" dirty="0">
                <a:solidFill>
                  <a:schemeClr val="tx1"/>
                </a:solidFill>
              </a:rPr>
              <a:t>)</a:t>
            </a:r>
            <a:endParaRPr kumimoji="1" lang="ja-JP" altLang="en-US" sz="2400" dirty="0"/>
          </a:p>
        </p:txBody>
      </p:sp>
    </p:spTree>
    <p:extLst>
      <p:ext uri="{BB962C8B-B14F-4D97-AF65-F5344CB8AC3E}">
        <p14:creationId xmlns:p14="http://schemas.microsoft.com/office/powerpoint/2010/main" val="87271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lang="en-US" altLang="ja-JP" b="1" dirty="0"/>
              <a:t>AI</a:t>
            </a:r>
            <a:r>
              <a:rPr lang="ja-JP" altLang="en-US" b="1" dirty="0"/>
              <a:t>で引越し需要件数を予測する</a:t>
            </a:r>
            <a:endParaRPr kumimoji="1" lang="ja-JP" altLang="en-US"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352282"/>
            <a:ext cx="10515600" cy="4824681"/>
          </a:xfrm>
        </p:spPr>
        <p:txBody>
          <a:bodyPr>
            <a:normAutofit/>
          </a:bodyPr>
          <a:lstStyle/>
          <a:p>
            <a:pPr marL="0" indent="0">
              <a:buNone/>
            </a:pPr>
            <a:r>
              <a:rPr kumimoji="1" lang="ja-JP" altLang="en-US" sz="2800" b="1" dirty="0"/>
              <a:t>もし、需要予測ができれば⋯</a:t>
            </a:r>
            <a:endParaRPr kumimoji="1" lang="en-US" altLang="ja-JP" sz="2800" b="1" dirty="0"/>
          </a:p>
          <a:p>
            <a:pPr marL="0" indent="0">
              <a:buNone/>
            </a:pPr>
            <a:r>
              <a:rPr lang="ja-JP" altLang="en-US" sz="2800" dirty="0"/>
              <a:t>・予測に応じて適切に料金設定ができる</a:t>
            </a:r>
            <a:endParaRPr kumimoji="1" lang="en-US" altLang="ja-JP" sz="2800" dirty="0"/>
          </a:p>
          <a:p>
            <a:pPr marL="0" indent="0">
              <a:buNone/>
            </a:pPr>
            <a:r>
              <a:rPr lang="ja-JP" altLang="en-US" sz="2800" dirty="0"/>
              <a:t>・予測に応じて適切に人員配置ができる</a:t>
            </a:r>
            <a:endParaRPr lang="en-US" altLang="ja-JP" sz="2800" dirty="0"/>
          </a:p>
          <a:p>
            <a:pPr marL="0" indent="0">
              <a:buNone/>
            </a:pPr>
            <a:r>
              <a:rPr kumimoji="1" lang="ja-JP" altLang="en-US" sz="2800" dirty="0"/>
              <a:t>・現場スタッフが働きやすくなり、人材が定着しやすくなる</a:t>
            </a:r>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2" name="図 1">
            <a:extLst>
              <a:ext uri="{FF2B5EF4-FFF2-40B4-BE49-F238E27FC236}">
                <a16:creationId xmlns:a16="http://schemas.microsoft.com/office/drawing/2014/main" id="{27C852CE-9540-8434-A0F5-72811ED7C9A6}"/>
              </a:ext>
            </a:extLst>
          </p:cNvPr>
          <p:cNvPicPr>
            <a:picLocks noChangeAspect="1"/>
          </p:cNvPicPr>
          <p:nvPr/>
        </p:nvPicPr>
        <p:blipFill>
          <a:blip r:embed="rId2"/>
          <a:stretch>
            <a:fillRect/>
          </a:stretch>
        </p:blipFill>
        <p:spPr>
          <a:xfrm>
            <a:off x="5143359" y="3947375"/>
            <a:ext cx="1905282" cy="1905282"/>
          </a:xfrm>
          <a:prstGeom prst="rect">
            <a:avLst/>
          </a:prstGeom>
        </p:spPr>
      </p:pic>
      <p:sp>
        <p:nvSpPr>
          <p:cNvPr id="7" name="矢印: 右 6">
            <a:extLst>
              <a:ext uri="{FF2B5EF4-FFF2-40B4-BE49-F238E27FC236}">
                <a16:creationId xmlns:a16="http://schemas.microsoft.com/office/drawing/2014/main" id="{8CF4EE72-370C-8EC2-AEB4-5B9267B0054D}"/>
              </a:ext>
            </a:extLst>
          </p:cNvPr>
          <p:cNvSpPr/>
          <p:nvPr/>
        </p:nvSpPr>
        <p:spPr>
          <a:xfrm>
            <a:off x="3889420" y="4404574"/>
            <a:ext cx="1146220" cy="10238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学習</a:t>
            </a:r>
          </a:p>
        </p:txBody>
      </p:sp>
      <p:sp>
        <p:nvSpPr>
          <p:cNvPr id="8" name="矢印: 右 7">
            <a:extLst>
              <a:ext uri="{FF2B5EF4-FFF2-40B4-BE49-F238E27FC236}">
                <a16:creationId xmlns:a16="http://schemas.microsoft.com/office/drawing/2014/main" id="{8E30291B-EDDA-8A2C-EBA9-4881BD636DB6}"/>
              </a:ext>
            </a:extLst>
          </p:cNvPr>
          <p:cNvSpPr/>
          <p:nvPr/>
        </p:nvSpPr>
        <p:spPr>
          <a:xfrm>
            <a:off x="7154214" y="4406400"/>
            <a:ext cx="1146220" cy="10238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t>予測</a:t>
            </a:r>
            <a:endParaRPr kumimoji="1" lang="ja-JP" altLang="en-US" b="1" dirty="0"/>
          </a:p>
        </p:txBody>
      </p:sp>
      <p:pic>
        <p:nvPicPr>
          <p:cNvPr id="10" name="図 9">
            <a:extLst>
              <a:ext uri="{FF2B5EF4-FFF2-40B4-BE49-F238E27FC236}">
                <a16:creationId xmlns:a16="http://schemas.microsoft.com/office/drawing/2014/main" id="{C5B93EFF-28E3-4D37-4D78-FBF9E52AF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9645"/>
            <a:ext cx="3884506" cy="2906186"/>
          </a:xfrm>
          <a:prstGeom prst="rect">
            <a:avLst/>
          </a:prstGeom>
        </p:spPr>
      </p:pic>
      <p:pic>
        <p:nvPicPr>
          <p:cNvPr id="12" name="図 11">
            <a:extLst>
              <a:ext uri="{FF2B5EF4-FFF2-40B4-BE49-F238E27FC236}">
                <a16:creationId xmlns:a16="http://schemas.microsoft.com/office/drawing/2014/main" id="{7766AD2D-C4A4-9ADD-CF04-44B231288C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7600" y="3600000"/>
            <a:ext cx="3884400" cy="2891720"/>
          </a:xfrm>
          <a:prstGeom prst="rect">
            <a:avLst/>
          </a:prstGeom>
        </p:spPr>
      </p:pic>
      <p:sp>
        <p:nvSpPr>
          <p:cNvPr id="6" name="正方形/長方形 5">
            <a:extLst>
              <a:ext uri="{FF2B5EF4-FFF2-40B4-BE49-F238E27FC236}">
                <a16:creationId xmlns:a16="http://schemas.microsoft.com/office/drawing/2014/main" id="{37CE9CDF-B07F-D840-97C8-B4CEA4BB7550}"/>
              </a:ext>
            </a:extLst>
          </p:cNvPr>
          <p:cNvSpPr/>
          <p:nvPr/>
        </p:nvSpPr>
        <p:spPr>
          <a:xfrm>
            <a:off x="12723528" y="52413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このページは「方法」の項目に書きましょう</a:t>
            </a:r>
            <a:endParaRPr kumimoji="1" lang="en-US" altLang="ja-JP" dirty="0">
              <a:solidFill>
                <a:schemeClr val="tx1"/>
              </a:solidFill>
            </a:endParaRPr>
          </a:p>
          <a:p>
            <a:pPr algn="ctr"/>
            <a:endParaRPr lang="en-US" altLang="ja-JP" dirty="0">
              <a:solidFill>
                <a:schemeClr val="tx1"/>
              </a:solidFill>
            </a:endParaRPr>
          </a:p>
          <a:p>
            <a:pPr algn="ctr"/>
            <a:r>
              <a:rPr kumimoji="1" lang="en-US" altLang="ja-JP" dirty="0">
                <a:solidFill>
                  <a:schemeClr val="tx1"/>
                </a:solidFill>
              </a:rPr>
              <a:t>AI</a:t>
            </a:r>
            <a:r>
              <a:rPr kumimoji="1" lang="ja-JP" altLang="en-US" dirty="0">
                <a:solidFill>
                  <a:schemeClr val="tx1"/>
                </a:solidFill>
              </a:rPr>
              <a:t>って何ですか？</a:t>
            </a:r>
            <a:endParaRPr kumimoji="1" lang="en-US" altLang="ja-JP" dirty="0">
              <a:solidFill>
                <a:schemeClr val="tx1"/>
              </a:solidFill>
            </a:endParaRPr>
          </a:p>
        </p:txBody>
      </p:sp>
    </p:spTree>
    <p:extLst>
      <p:ext uri="{BB962C8B-B14F-4D97-AF65-F5344CB8AC3E}">
        <p14:creationId xmlns:p14="http://schemas.microsoft.com/office/powerpoint/2010/main" val="127854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lang="ja-JP" altLang="en-US" b="1" dirty="0"/>
              <a:t>予測モデルの説明</a:t>
            </a:r>
            <a:endParaRPr kumimoji="1" lang="ja-JP" altLang="en-US"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952762" y="7447882"/>
            <a:ext cx="10515600" cy="5170867"/>
          </a:xfrm>
        </p:spPr>
        <p:txBody>
          <a:bodyPr/>
          <a:lstStyle/>
          <a:p>
            <a:pPr marL="0" indent="0">
              <a:buNone/>
            </a:pPr>
            <a:r>
              <a:rPr lang="ja-JP" altLang="en-US" sz="2400" dirty="0"/>
              <a:t>　</a:t>
            </a:r>
            <a:endParaRPr kumimoji="1" lang="ja-JP" altLang="en-US" sz="2400" dirty="0"/>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7" name="正方形/長方形 6">
            <a:extLst>
              <a:ext uri="{FF2B5EF4-FFF2-40B4-BE49-F238E27FC236}">
                <a16:creationId xmlns:a16="http://schemas.microsoft.com/office/drawing/2014/main" id="{03B33D93-A8D5-8F87-BE2D-6F63A6BBA2BC}"/>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このページは「方法」の項目に書きましょう</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2" name="表 1">
            <a:extLst>
              <a:ext uri="{FF2B5EF4-FFF2-40B4-BE49-F238E27FC236}">
                <a16:creationId xmlns:a16="http://schemas.microsoft.com/office/drawing/2014/main" id="{71F28EED-FF2E-92E0-6D3B-A5826A2A9933}"/>
              </a:ext>
            </a:extLst>
          </p:cNvPr>
          <p:cNvGraphicFramePr>
            <a:graphicFrameLocks noGrp="1"/>
          </p:cNvGraphicFramePr>
          <p:nvPr>
            <p:extLst>
              <p:ext uri="{D42A27DB-BD31-4B8C-83A1-F6EECF244321}">
                <p14:modId xmlns:p14="http://schemas.microsoft.com/office/powerpoint/2010/main" val="3813909027"/>
              </p:ext>
            </p:extLst>
          </p:nvPr>
        </p:nvGraphicFramePr>
        <p:xfrm>
          <a:off x="383953" y="1144968"/>
          <a:ext cx="11365023" cy="5608982"/>
        </p:xfrm>
        <a:graphic>
          <a:graphicData uri="http://schemas.openxmlformats.org/drawingml/2006/table">
            <a:tbl>
              <a:tblPr firstRow="1" bandRow="1">
                <a:tableStyleId>{5940675A-B579-460E-94D1-54222C63F5DA}</a:tableStyleId>
              </a:tblPr>
              <a:tblGrid>
                <a:gridCol w="1367059">
                  <a:extLst>
                    <a:ext uri="{9D8B030D-6E8A-4147-A177-3AD203B41FA5}">
                      <a16:colId xmlns:a16="http://schemas.microsoft.com/office/drawing/2014/main" val="3974022163"/>
                    </a:ext>
                  </a:extLst>
                </a:gridCol>
                <a:gridCol w="4896676">
                  <a:extLst>
                    <a:ext uri="{9D8B030D-6E8A-4147-A177-3AD203B41FA5}">
                      <a16:colId xmlns:a16="http://schemas.microsoft.com/office/drawing/2014/main" val="1287526307"/>
                    </a:ext>
                  </a:extLst>
                </a:gridCol>
                <a:gridCol w="5101288">
                  <a:extLst>
                    <a:ext uri="{9D8B030D-6E8A-4147-A177-3AD203B41FA5}">
                      <a16:colId xmlns:a16="http://schemas.microsoft.com/office/drawing/2014/main" val="51558563"/>
                    </a:ext>
                  </a:extLst>
                </a:gridCol>
              </a:tblGrid>
              <a:tr h="976440">
                <a:tc>
                  <a:txBody>
                    <a:bodyPr/>
                    <a:lstStyle/>
                    <a:p>
                      <a:pPr algn="ctr"/>
                      <a:endParaRPr kumimoji="1" lang="ja-JP" altLang="en-US" sz="2400" b="1" dirty="0"/>
                    </a:p>
                  </a:txBody>
                  <a:tcPr anchor="ctr">
                    <a:solidFill>
                      <a:schemeClr val="bg1"/>
                    </a:solidFill>
                  </a:tcPr>
                </a:tc>
                <a:tc>
                  <a:txBody>
                    <a:bodyPr/>
                    <a:lstStyle/>
                    <a:p>
                      <a:pPr algn="ctr"/>
                      <a:r>
                        <a:rPr kumimoji="1" lang="ja-JP" altLang="en-US" sz="2400" b="1" dirty="0"/>
                        <a:t>強み</a:t>
                      </a:r>
                    </a:p>
                  </a:txBody>
                  <a:tcPr anchor="ctr">
                    <a:solidFill>
                      <a:schemeClr val="bg1"/>
                    </a:solidFill>
                  </a:tcPr>
                </a:tc>
                <a:tc>
                  <a:txBody>
                    <a:bodyPr/>
                    <a:lstStyle/>
                    <a:p>
                      <a:pPr algn="ctr"/>
                      <a:r>
                        <a:rPr kumimoji="1" lang="ja-JP" altLang="en-US" sz="2400" b="1" dirty="0"/>
                        <a:t>弱み</a:t>
                      </a:r>
                    </a:p>
                  </a:txBody>
                  <a:tcPr anchor="ctr">
                    <a:solidFill>
                      <a:schemeClr val="bg1"/>
                    </a:solidFill>
                  </a:tcPr>
                </a:tc>
                <a:extLst>
                  <a:ext uri="{0D108BD9-81ED-4DB2-BD59-A6C34878D82A}">
                    <a16:rowId xmlns:a16="http://schemas.microsoft.com/office/drawing/2014/main" val="260321412"/>
                  </a:ext>
                </a:extLst>
              </a:tr>
              <a:tr h="2209382">
                <a:tc>
                  <a:txBody>
                    <a:bodyPr/>
                    <a:lstStyle/>
                    <a:p>
                      <a:pPr algn="ctr"/>
                      <a:r>
                        <a:rPr kumimoji="1" lang="en-US" altLang="ja-JP" b="1" dirty="0"/>
                        <a:t>Prophet</a:t>
                      </a:r>
                      <a:endParaRPr kumimoji="1" lang="ja-JP" altLang="en-US" b="1" dirty="0"/>
                    </a:p>
                  </a:txBody>
                  <a:tcPr anchor="ctr">
                    <a:solidFill>
                      <a:schemeClr val="bg1"/>
                    </a:solidFill>
                  </a:tcPr>
                </a:tc>
                <a:tc>
                  <a:txBody>
                    <a:bodyPr/>
                    <a:lstStyle/>
                    <a:p>
                      <a:pPr marL="0" indent="0">
                        <a:buNone/>
                      </a:pPr>
                      <a:r>
                        <a:rPr lang="ja-JP" altLang="en-US" sz="2000" b="1" dirty="0"/>
                        <a:t>周期的なパターンを持つデータに適している</a:t>
                      </a:r>
                      <a:endParaRPr lang="en-US" altLang="ja-JP" b="1" dirty="0"/>
                    </a:p>
                    <a:p>
                      <a:pPr marL="0" indent="0">
                        <a:spcBef>
                          <a:spcPts val="600"/>
                        </a:spcBef>
                        <a:buNone/>
                      </a:pPr>
                      <a:r>
                        <a:rPr kumimoji="1" lang="ja-JP" altLang="en-US" sz="1800" dirty="0"/>
                        <a:t>・長期的な上昇や下降の傾向、週単位や年単</a:t>
                      </a:r>
                      <a:br>
                        <a:rPr kumimoji="1" lang="en-US" altLang="ja-JP" sz="1800" dirty="0"/>
                      </a:br>
                      <a:r>
                        <a:rPr kumimoji="1" lang="ja-JP" altLang="en-US" sz="1800" dirty="0"/>
                        <a:t>　位などの繰り返しパターン、</a:t>
                      </a:r>
                      <a:br>
                        <a:rPr kumimoji="1" lang="en-US" altLang="ja-JP" sz="1800" dirty="0"/>
                      </a:br>
                      <a:r>
                        <a:rPr kumimoji="1" lang="ja-JP" altLang="en-US" sz="1800" dirty="0"/>
                        <a:t>　祝日や特別な日などの影響を考慮して予測</a:t>
                      </a:r>
                      <a:br>
                        <a:rPr kumimoji="1" lang="en-US" altLang="ja-JP" sz="1800" dirty="0"/>
                      </a:br>
                      <a:r>
                        <a:rPr kumimoji="1" lang="ja-JP" altLang="en-US" sz="1800" dirty="0"/>
                        <a:t>　を行います。</a:t>
                      </a:r>
                      <a:endParaRPr kumimoji="1" lang="en-US" altLang="ja-JP" sz="1800" dirty="0"/>
                    </a:p>
                    <a:p>
                      <a:endParaRPr kumimoji="1" lang="ja-JP" altLang="en-US" dirty="0"/>
                    </a:p>
                  </a:txBody>
                  <a:tcPr>
                    <a:solidFill>
                      <a:schemeClr val="bg1"/>
                    </a:solidFill>
                  </a:tcPr>
                </a:tc>
                <a:tc>
                  <a:txBody>
                    <a:bodyPr/>
                    <a:lstStyle/>
                    <a:p>
                      <a:r>
                        <a:rPr kumimoji="1" lang="ja-JP" altLang="en-US" sz="2000" b="1" dirty="0"/>
                        <a:t>データは区切られた区間ごとの関係性のみを反映します</a:t>
                      </a:r>
                    </a:p>
                    <a:p>
                      <a:r>
                        <a:rPr kumimoji="1" lang="ja-JP" altLang="en-US" dirty="0"/>
                        <a:t>・トレンドや季節性を把握するために、時間ス</a:t>
                      </a:r>
                      <a:br>
                        <a:rPr kumimoji="1" lang="ja-JP" altLang="en-US" dirty="0"/>
                      </a:br>
                      <a:r>
                        <a:rPr kumimoji="1" lang="ja-JP" altLang="en-US" dirty="0"/>
                        <a:t>　テップごとの細かな変動は一括で処理されま</a:t>
                      </a:r>
                      <a:br>
                        <a:rPr kumimoji="1" lang="ja-JP" altLang="en-US" dirty="0"/>
                      </a:br>
                      <a:r>
                        <a:rPr kumimoji="1" lang="ja-JP" altLang="en-US" dirty="0"/>
                        <a:t>　す。</a:t>
                      </a:r>
                    </a:p>
                    <a:p>
                      <a:endParaRPr kumimoji="1" lang="ja-JP" altLang="en-US" dirty="0"/>
                    </a:p>
                  </a:txBody>
                  <a:tcPr>
                    <a:solidFill>
                      <a:schemeClr val="bg1"/>
                    </a:solidFill>
                  </a:tcPr>
                </a:tc>
                <a:extLst>
                  <a:ext uri="{0D108BD9-81ED-4DB2-BD59-A6C34878D82A}">
                    <a16:rowId xmlns:a16="http://schemas.microsoft.com/office/drawing/2014/main" val="1626668271"/>
                  </a:ext>
                </a:extLst>
              </a:tr>
              <a:tr h="2345577">
                <a:tc>
                  <a:txBody>
                    <a:bodyPr/>
                    <a:lstStyle/>
                    <a:p>
                      <a:pPr algn="ctr"/>
                      <a:r>
                        <a:rPr kumimoji="1" lang="en-US" altLang="ja-JP" b="1" dirty="0" err="1"/>
                        <a:t>LightGBM</a:t>
                      </a:r>
                      <a:endParaRPr kumimoji="1" lang="ja-JP" altLang="en-US" b="1" dirty="0"/>
                    </a:p>
                  </a:txBody>
                  <a:tcPr anchor="ctr">
                    <a:solidFill>
                      <a:schemeClr val="bg1"/>
                    </a:solidFill>
                  </a:tcPr>
                </a:tc>
                <a:tc>
                  <a:txBody>
                    <a:bodyPr/>
                    <a:lstStyle/>
                    <a:p>
                      <a:pPr marL="0" indent="0">
                        <a:buNone/>
                      </a:pPr>
                      <a:r>
                        <a:rPr lang="ja-JP" altLang="en-US" sz="2000" b="1" dirty="0"/>
                        <a:t>複雑な関係性や相互作用を持つデータに適している</a:t>
                      </a:r>
                      <a:endParaRPr lang="en-US" altLang="ja-JP" sz="2000" b="1" dirty="0"/>
                    </a:p>
                    <a:p>
                      <a:pPr marL="0" indent="0">
                        <a:spcBef>
                          <a:spcPts val="600"/>
                        </a:spcBef>
                        <a:buNone/>
                      </a:pPr>
                      <a:r>
                        <a:rPr kumimoji="1" lang="ja-JP" altLang="en-US" sz="1800" dirty="0"/>
                        <a:t>・</a:t>
                      </a:r>
                      <a:r>
                        <a:rPr lang="ja-JP" altLang="en-US" sz="1800" dirty="0"/>
                        <a:t>分類や回帰などの幅広い機械学習タスクに</a:t>
                      </a:r>
                      <a:br>
                        <a:rPr lang="en-US" altLang="ja-JP" sz="1800" dirty="0"/>
                      </a:br>
                      <a:r>
                        <a:rPr lang="ja-JP" altLang="en-US" sz="1800" dirty="0"/>
                        <a:t>　おいて、複雑なデータ構造を捉える能力を</a:t>
                      </a:r>
                      <a:br>
                        <a:rPr lang="en-US" altLang="ja-JP" sz="1800" dirty="0"/>
                      </a:br>
                      <a:r>
                        <a:rPr lang="ja-JP" altLang="en-US" sz="1800" dirty="0"/>
                        <a:t>　持っています。</a:t>
                      </a:r>
                      <a:endParaRPr kumimoji="1" lang="en-US" altLang="ja-JP" sz="1800" dirty="0"/>
                    </a:p>
                    <a:p>
                      <a:endParaRPr kumimoji="1" lang="ja-JP" altLang="en-US" dirty="0"/>
                    </a:p>
                  </a:txBody>
                  <a:tcPr>
                    <a:solidFill>
                      <a:schemeClr val="bg1"/>
                    </a:solidFill>
                  </a:tcPr>
                </a:tc>
                <a:tc>
                  <a:txBody>
                    <a:bodyPr/>
                    <a:lstStyle/>
                    <a:p>
                      <a:pPr marL="0" indent="0">
                        <a:spcBef>
                          <a:spcPts val="600"/>
                        </a:spcBef>
                        <a:buNone/>
                      </a:pPr>
                      <a:r>
                        <a:rPr kumimoji="1" lang="ja-JP" altLang="en-US" sz="2000" b="1" dirty="0"/>
                        <a:t>学習データに存在する範囲の値しか予測できません</a:t>
                      </a:r>
                      <a:endParaRPr kumimoji="1" lang="en-US" altLang="ja-JP" sz="2000" b="1" dirty="0"/>
                    </a:p>
                    <a:p>
                      <a:pPr marL="0" indent="0">
                        <a:spcBef>
                          <a:spcPts val="600"/>
                        </a:spcBef>
                        <a:buNone/>
                      </a:pPr>
                      <a:r>
                        <a:rPr lang="ja-JP" altLang="en-US" sz="1800" dirty="0"/>
                        <a:t>・</a:t>
                      </a:r>
                      <a:r>
                        <a:rPr lang="en-US" altLang="ja-JP" sz="1800" dirty="0" err="1"/>
                        <a:t>LightGBM</a:t>
                      </a:r>
                      <a:r>
                        <a:rPr lang="ja-JP" altLang="en-US" sz="1800" dirty="0"/>
                        <a:t>も過去のデータから学習した　　</a:t>
                      </a:r>
                      <a:br>
                        <a:rPr lang="en-US" altLang="ja-JP" sz="1800" dirty="0"/>
                      </a:br>
                      <a:r>
                        <a:rPr lang="ja-JP" altLang="en-US" sz="1800" dirty="0"/>
                        <a:t>　長期的な上昇や下降の傾向、季節性のパター</a:t>
                      </a:r>
                      <a:br>
                        <a:rPr lang="en-US" altLang="ja-JP" sz="1800" dirty="0"/>
                      </a:br>
                      <a:r>
                        <a:rPr lang="ja-JP" altLang="en-US" sz="1800" dirty="0"/>
                        <a:t>　ンを用いて未来の値を予測しますが、未来の</a:t>
                      </a:r>
                      <a:br>
                        <a:rPr lang="en-US" altLang="ja-JP" sz="1800" dirty="0"/>
                      </a:br>
                      <a:r>
                        <a:rPr lang="ja-JP" altLang="en-US" sz="1800" dirty="0"/>
                        <a:t>　値が学習データの範囲外の場合、モデルがそ</a:t>
                      </a:r>
                      <a:br>
                        <a:rPr lang="en-US" altLang="ja-JP" sz="1800" dirty="0"/>
                      </a:br>
                      <a:r>
                        <a:rPr lang="ja-JP" altLang="en-US" sz="1800" dirty="0"/>
                        <a:t>　の新しい傾向を正確に捉える事は難しいです。</a:t>
                      </a:r>
                      <a:endParaRPr lang="en-US" altLang="ja-JP" sz="1800" dirty="0"/>
                    </a:p>
                    <a:p>
                      <a:endParaRPr kumimoji="1" lang="ja-JP" altLang="en-US" dirty="0"/>
                    </a:p>
                  </a:txBody>
                  <a:tcPr>
                    <a:solidFill>
                      <a:schemeClr val="bg1"/>
                    </a:solidFill>
                  </a:tcPr>
                </a:tc>
                <a:extLst>
                  <a:ext uri="{0D108BD9-81ED-4DB2-BD59-A6C34878D82A}">
                    <a16:rowId xmlns:a16="http://schemas.microsoft.com/office/drawing/2014/main" val="1415690190"/>
                  </a:ext>
                </a:extLst>
              </a:tr>
            </a:tbl>
          </a:graphicData>
        </a:graphic>
      </p:graphicFrame>
    </p:spTree>
    <p:extLst>
      <p:ext uri="{BB962C8B-B14F-4D97-AF65-F5344CB8AC3E}">
        <p14:creationId xmlns:p14="http://schemas.microsoft.com/office/powerpoint/2010/main" val="348656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kumimoji="1" lang="ja-JP" altLang="en-US" b="1" dirty="0"/>
              <a:t>モデルのアンサンブル</a:t>
            </a:r>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352282"/>
            <a:ext cx="10515600" cy="5170867"/>
          </a:xfrm>
        </p:spPr>
        <p:txBody>
          <a:bodyPr>
            <a:normAutofit/>
          </a:bodyPr>
          <a:lstStyle/>
          <a:p>
            <a:pPr marL="0" indent="0" defTabSz="180000">
              <a:buNone/>
            </a:pPr>
            <a:r>
              <a:rPr kumimoji="1" lang="ja-JP" altLang="en-US" sz="2000" b="1" dirty="0"/>
              <a:t>・</a:t>
            </a:r>
            <a:r>
              <a:rPr kumimoji="1" lang="en-US" altLang="ja-JP" sz="2000" b="1" dirty="0"/>
              <a:t>Prophet		</a:t>
            </a:r>
            <a:r>
              <a:rPr kumimoji="1" lang="ja-JP" altLang="en-US" sz="2000" b="1" dirty="0">
                <a:ln w="0"/>
                <a:solidFill>
                  <a:srgbClr val="0070C0"/>
                </a:solidFill>
                <a:effectLst>
                  <a:outerShdw blurRad="38100" dist="25400" dir="5400000" algn="ctr" rotWithShape="0">
                    <a:srgbClr val="6E747A">
                      <a:alpha val="43000"/>
                    </a:srgbClr>
                  </a:outerShdw>
                </a:effectLst>
              </a:rPr>
              <a:t>←予測の大半を担当</a:t>
            </a:r>
            <a:endParaRPr lang="en-US" altLang="ja-JP" sz="2000" b="1" dirty="0">
              <a:solidFill>
                <a:srgbClr val="0070C0"/>
              </a:solidFill>
            </a:endParaRPr>
          </a:p>
          <a:p>
            <a:pPr marL="0" indent="0">
              <a:buNone/>
            </a:pPr>
            <a:r>
              <a:rPr kumimoji="1" lang="ja-JP" altLang="en-US" sz="2000" b="1" dirty="0"/>
              <a:t>　　</a:t>
            </a:r>
            <a:r>
              <a:rPr kumimoji="1" lang="ja-JP" altLang="en-US" sz="2000" dirty="0"/>
              <a:t>時系列データのトレンドと季節性を捉えるが、細かい変動は見逃してしまう</a:t>
            </a:r>
            <a:endParaRPr kumimoji="1" lang="en-US" altLang="ja-JP" sz="2000" dirty="0"/>
          </a:p>
          <a:p>
            <a:pPr marL="0" indent="0">
              <a:buNone/>
            </a:pPr>
            <a:r>
              <a:rPr lang="ja-JP" altLang="en-US" sz="2000" b="1" dirty="0"/>
              <a:t>・残差</a:t>
            </a:r>
            <a:endParaRPr lang="en-US" altLang="ja-JP" sz="2000" b="1" dirty="0"/>
          </a:p>
          <a:p>
            <a:pPr marL="0" indent="0">
              <a:buNone/>
            </a:pPr>
            <a:r>
              <a:rPr lang="ja-JP" altLang="en-US" sz="2000" b="1" dirty="0"/>
              <a:t>　　</a:t>
            </a:r>
            <a:r>
              <a:rPr lang="en-US" altLang="ja-JP" sz="2000" dirty="0"/>
              <a:t>Prophet</a:t>
            </a:r>
            <a:r>
              <a:rPr lang="ja-JP" altLang="en-US" sz="2000" dirty="0"/>
              <a:t>の実測値と予測値の差には見逃した情報が含まれる。</a:t>
            </a:r>
            <a:endParaRPr lang="en-US" altLang="ja-JP" sz="2000" dirty="0"/>
          </a:p>
          <a:p>
            <a:pPr marL="0" indent="0">
              <a:buNone/>
            </a:pPr>
            <a:r>
              <a:rPr lang="ja-JP" altLang="en-US" sz="2000" dirty="0"/>
              <a:t>　　残差は時間が経っても長期的な上昇や下降の傾向がなくなる。</a:t>
            </a:r>
            <a:endParaRPr lang="en-US" altLang="ja-JP" sz="2000" dirty="0"/>
          </a:p>
          <a:p>
            <a:pPr marL="0" indent="0">
              <a:buNone/>
            </a:pPr>
            <a:r>
              <a:rPr lang="ja-JP" altLang="en-US" sz="2000" b="1" dirty="0"/>
              <a:t>・</a:t>
            </a:r>
            <a:r>
              <a:rPr lang="en-US" altLang="ja-JP" sz="2000" b="1" dirty="0" err="1"/>
              <a:t>LightGBM</a:t>
            </a:r>
            <a:r>
              <a:rPr lang="en-US" altLang="ja-JP" sz="2000" b="1" dirty="0"/>
              <a:t>	   </a:t>
            </a:r>
            <a:r>
              <a:rPr kumimoji="1" lang="ja-JP" altLang="en-US" sz="2000" b="1" dirty="0">
                <a:ln w="0"/>
                <a:solidFill>
                  <a:schemeClr val="accent4"/>
                </a:solidFill>
                <a:effectLst>
                  <a:outerShdw blurRad="38100" dist="25400" dir="5400000" algn="ctr" rotWithShape="0">
                    <a:srgbClr val="6E747A">
                      <a:alpha val="43000"/>
                    </a:srgbClr>
                  </a:outerShdw>
                </a:effectLst>
              </a:rPr>
              <a:t>←細かい見落としを修正</a:t>
            </a:r>
            <a:endParaRPr lang="en-US" altLang="ja-JP" sz="2000" b="1" dirty="0">
              <a:solidFill>
                <a:schemeClr val="accent4"/>
              </a:solidFill>
            </a:endParaRPr>
          </a:p>
          <a:p>
            <a:pPr marL="0" indent="0">
              <a:buNone/>
            </a:pPr>
            <a:r>
              <a:rPr kumimoji="1" lang="ja-JP" altLang="en-US" sz="2000" b="1" dirty="0"/>
              <a:t>　　</a:t>
            </a:r>
            <a:r>
              <a:rPr kumimoji="1" lang="ja-JP" altLang="en-US" sz="2000" dirty="0"/>
              <a:t>残差を</a:t>
            </a:r>
            <a:r>
              <a:rPr kumimoji="1" lang="en-US" altLang="ja-JP" sz="2000" dirty="0" err="1"/>
              <a:t>LightGBM</a:t>
            </a:r>
            <a:r>
              <a:rPr kumimoji="1" lang="ja-JP" altLang="en-US" sz="2000" dirty="0"/>
              <a:t>で学習し、</a:t>
            </a:r>
            <a:r>
              <a:rPr kumimoji="1" lang="en-US" altLang="ja-JP" sz="2000" dirty="0"/>
              <a:t>Prophet</a:t>
            </a:r>
            <a:r>
              <a:rPr kumimoji="1" lang="ja-JP" altLang="en-US" sz="2000" dirty="0"/>
              <a:t>の予測値を補完</a:t>
            </a:r>
            <a:endParaRPr kumimoji="1" lang="en-US" altLang="ja-JP" sz="2000" dirty="0"/>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14" name="図 13">
            <a:extLst>
              <a:ext uri="{FF2B5EF4-FFF2-40B4-BE49-F238E27FC236}">
                <a16:creationId xmlns:a16="http://schemas.microsoft.com/office/drawing/2014/main" id="{07AEA7EA-D02B-AD2D-95D2-21CCA6E5F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3841" y="5300041"/>
            <a:ext cx="1143645" cy="1143645"/>
          </a:xfrm>
          <a:prstGeom prst="rect">
            <a:avLst/>
          </a:prstGeom>
        </p:spPr>
      </p:pic>
      <p:sp>
        <p:nvSpPr>
          <p:cNvPr id="16" name="吹き出し: 角を丸めた四角形 15">
            <a:extLst>
              <a:ext uri="{FF2B5EF4-FFF2-40B4-BE49-F238E27FC236}">
                <a16:creationId xmlns:a16="http://schemas.microsoft.com/office/drawing/2014/main" id="{CDD12DA4-3918-2832-9472-6F2574409CF2}"/>
              </a:ext>
            </a:extLst>
          </p:cNvPr>
          <p:cNvSpPr/>
          <p:nvPr/>
        </p:nvSpPr>
        <p:spPr>
          <a:xfrm>
            <a:off x="6420804" y="4343400"/>
            <a:ext cx="1964244" cy="872701"/>
          </a:xfrm>
          <a:prstGeom prst="wedgeRoundRectCallout">
            <a:avLst>
              <a:gd name="adj1" fmla="val -31178"/>
              <a:gd name="adj2" fmla="val 74548"/>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もっと複雑な関係を探します</a:t>
            </a:r>
          </a:p>
        </p:txBody>
      </p:sp>
      <p:sp>
        <p:nvSpPr>
          <p:cNvPr id="2" name="正方形/長方形 1">
            <a:extLst>
              <a:ext uri="{FF2B5EF4-FFF2-40B4-BE49-F238E27FC236}">
                <a16:creationId xmlns:a16="http://schemas.microsoft.com/office/drawing/2014/main" id="{366EA72F-9190-1555-78AC-1DEB7C06A68F}"/>
              </a:ext>
            </a:extLst>
          </p:cNvPr>
          <p:cNvSpPr/>
          <p:nvPr/>
        </p:nvSpPr>
        <p:spPr>
          <a:xfrm>
            <a:off x="1130233" y="5040258"/>
            <a:ext cx="1777559" cy="1488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学習データ</a:t>
            </a:r>
            <a:endParaRPr kumimoji="1" lang="en-US" altLang="ja-JP" dirty="0"/>
          </a:p>
          <a:p>
            <a:pPr algn="ctr"/>
            <a:r>
              <a:rPr lang="en-US" altLang="ja-JP" dirty="0"/>
              <a:t>(</a:t>
            </a:r>
            <a:r>
              <a:rPr lang="ja-JP" altLang="en-US" dirty="0"/>
              <a:t>過去のデータ</a:t>
            </a:r>
            <a:r>
              <a:rPr lang="en-US" altLang="ja-JP" dirty="0"/>
              <a:t>)</a:t>
            </a:r>
            <a:endParaRPr kumimoji="1" lang="ja-JP" altLang="en-US" dirty="0"/>
          </a:p>
        </p:txBody>
      </p:sp>
      <p:sp>
        <p:nvSpPr>
          <p:cNvPr id="6" name="矢印: 右 5">
            <a:extLst>
              <a:ext uri="{FF2B5EF4-FFF2-40B4-BE49-F238E27FC236}">
                <a16:creationId xmlns:a16="http://schemas.microsoft.com/office/drawing/2014/main" id="{7B5D03D7-016B-04A0-7CB5-3AE59242D652}"/>
              </a:ext>
            </a:extLst>
          </p:cNvPr>
          <p:cNvSpPr/>
          <p:nvPr/>
        </p:nvSpPr>
        <p:spPr>
          <a:xfrm>
            <a:off x="3185204" y="5389164"/>
            <a:ext cx="602731" cy="6741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297A784A-6ED5-C78E-91E9-5A5930DECBD1}"/>
              </a:ext>
            </a:extLst>
          </p:cNvPr>
          <p:cNvSpPr/>
          <p:nvPr/>
        </p:nvSpPr>
        <p:spPr>
          <a:xfrm>
            <a:off x="7602356" y="5389200"/>
            <a:ext cx="645661" cy="669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E69B6C63-8C14-9DA8-6C1D-5C2EA135239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4166804" y="5188510"/>
            <a:ext cx="1286372" cy="1301996"/>
          </a:xfrm>
          <a:prstGeom prst="rect">
            <a:avLst/>
          </a:prstGeom>
        </p:spPr>
      </p:pic>
      <p:sp>
        <p:nvSpPr>
          <p:cNvPr id="10" name="吹き出し: 角を丸めた四角形 9">
            <a:extLst>
              <a:ext uri="{FF2B5EF4-FFF2-40B4-BE49-F238E27FC236}">
                <a16:creationId xmlns:a16="http://schemas.microsoft.com/office/drawing/2014/main" id="{7A545EF5-F8FF-AF7E-EC6F-490FDF1F6644}"/>
              </a:ext>
            </a:extLst>
          </p:cNvPr>
          <p:cNvSpPr/>
          <p:nvPr/>
        </p:nvSpPr>
        <p:spPr>
          <a:xfrm>
            <a:off x="3574488" y="4343400"/>
            <a:ext cx="2359968" cy="979335"/>
          </a:xfrm>
          <a:prstGeom prst="wedgeRoundRectCallout">
            <a:avLst>
              <a:gd name="adj1" fmla="val -18896"/>
              <a:gd name="adj2" fmla="val 60633"/>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毎年増加傾向にある⋯</a:t>
            </a:r>
            <a:endParaRPr kumimoji="1" lang="en-US" altLang="ja-JP" sz="1600" dirty="0">
              <a:solidFill>
                <a:schemeClr val="tx1"/>
              </a:solidFill>
            </a:endParaRPr>
          </a:p>
          <a:p>
            <a:r>
              <a:rPr kumimoji="1" lang="ja-JP" altLang="en-US" sz="1600" dirty="0">
                <a:solidFill>
                  <a:schemeClr val="tx1"/>
                </a:solidFill>
              </a:rPr>
              <a:t>毎年</a:t>
            </a:r>
            <a:r>
              <a:rPr kumimoji="1" lang="en-US" altLang="ja-JP" sz="1600" dirty="0">
                <a:solidFill>
                  <a:schemeClr val="tx1"/>
                </a:solidFill>
              </a:rPr>
              <a:t>3</a:t>
            </a:r>
            <a:r>
              <a:rPr kumimoji="1" lang="ja-JP" altLang="en-US" sz="1600" dirty="0">
                <a:solidFill>
                  <a:schemeClr val="tx1"/>
                </a:solidFill>
              </a:rPr>
              <a:t>月あたりが多い</a:t>
            </a:r>
            <a:endParaRPr kumimoji="1" lang="en-US" altLang="ja-JP" sz="1600" dirty="0">
              <a:solidFill>
                <a:schemeClr val="tx1"/>
              </a:solidFill>
            </a:endParaRPr>
          </a:p>
          <a:p>
            <a:r>
              <a:rPr lang="ja-JP" altLang="en-US" sz="1600" dirty="0">
                <a:solidFill>
                  <a:schemeClr val="tx1"/>
                </a:solidFill>
              </a:rPr>
              <a:t>土日祝に依頼件数多め</a:t>
            </a:r>
            <a:endParaRPr kumimoji="1" lang="ja-JP" altLang="en-US" sz="1600" dirty="0">
              <a:solidFill>
                <a:schemeClr val="tx1"/>
              </a:solidFill>
            </a:endParaRPr>
          </a:p>
        </p:txBody>
      </p:sp>
      <p:sp>
        <p:nvSpPr>
          <p:cNvPr id="8" name="正方形/長方形 7">
            <a:extLst>
              <a:ext uri="{FF2B5EF4-FFF2-40B4-BE49-F238E27FC236}">
                <a16:creationId xmlns:a16="http://schemas.microsoft.com/office/drawing/2014/main" id="{8B123C00-DE26-97FB-C16D-7312D25551C0}"/>
              </a:ext>
            </a:extLst>
          </p:cNvPr>
          <p:cNvSpPr/>
          <p:nvPr/>
        </p:nvSpPr>
        <p:spPr>
          <a:xfrm>
            <a:off x="8914468" y="5040000"/>
            <a:ext cx="1710000" cy="150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予測結果</a:t>
            </a:r>
            <a:endParaRPr kumimoji="1" lang="en-US" altLang="ja-JP" dirty="0"/>
          </a:p>
        </p:txBody>
      </p:sp>
      <p:sp>
        <p:nvSpPr>
          <p:cNvPr id="11" name="テキスト ボックス 10">
            <a:extLst>
              <a:ext uri="{FF2B5EF4-FFF2-40B4-BE49-F238E27FC236}">
                <a16:creationId xmlns:a16="http://schemas.microsoft.com/office/drawing/2014/main" id="{C6DE2763-5376-290D-52C4-7D727734C471}"/>
              </a:ext>
            </a:extLst>
          </p:cNvPr>
          <p:cNvSpPr txBox="1"/>
          <p:nvPr/>
        </p:nvSpPr>
        <p:spPr>
          <a:xfrm>
            <a:off x="4299096" y="6347611"/>
            <a:ext cx="1056067" cy="369332"/>
          </a:xfrm>
          <a:prstGeom prst="rect">
            <a:avLst/>
          </a:prstGeom>
          <a:noFill/>
        </p:spPr>
        <p:txBody>
          <a:bodyPr wrap="square" rtlCol="0">
            <a:spAutoFit/>
          </a:bodyPr>
          <a:lstStyle/>
          <a:p>
            <a:r>
              <a:rPr kumimoji="1" lang="en-US" altLang="ja-JP" dirty="0">
                <a:ln w="0"/>
                <a:solidFill>
                  <a:srgbClr val="0070C0"/>
                </a:solidFill>
                <a:effectLst>
                  <a:outerShdw blurRad="38100" dist="25400" dir="5400000" algn="ctr" rotWithShape="0">
                    <a:srgbClr val="6E747A">
                      <a:alpha val="43000"/>
                    </a:srgbClr>
                  </a:outerShdw>
                </a:effectLst>
              </a:rPr>
              <a:t>Prophet</a:t>
            </a:r>
            <a:endParaRPr kumimoji="1" lang="ja-JP" altLang="en-US" dirty="0">
              <a:ln w="0"/>
              <a:solidFill>
                <a:srgbClr val="0070C0"/>
              </a:solidFill>
              <a:effectLst>
                <a:outerShdw blurRad="38100" dist="25400" dir="5400000" algn="ctr" rotWithShape="0">
                  <a:srgbClr val="6E747A">
                    <a:alpha val="43000"/>
                  </a:srgbClr>
                </a:outerShdw>
              </a:effectLst>
            </a:endParaRPr>
          </a:p>
        </p:txBody>
      </p:sp>
      <p:sp>
        <p:nvSpPr>
          <p:cNvPr id="13" name="テキスト ボックス 12">
            <a:extLst>
              <a:ext uri="{FF2B5EF4-FFF2-40B4-BE49-F238E27FC236}">
                <a16:creationId xmlns:a16="http://schemas.microsoft.com/office/drawing/2014/main" id="{8910C6BF-5D32-FCE0-71F5-34808F5D909B}"/>
              </a:ext>
            </a:extLst>
          </p:cNvPr>
          <p:cNvSpPr txBox="1"/>
          <p:nvPr/>
        </p:nvSpPr>
        <p:spPr>
          <a:xfrm>
            <a:off x="6037617" y="6347507"/>
            <a:ext cx="1448873" cy="369332"/>
          </a:xfrm>
          <a:prstGeom prst="rect">
            <a:avLst/>
          </a:prstGeom>
          <a:noFill/>
        </p:spPr>
        <p:txBody>
          <a:bodyPr wrap="square" rtlCol="0">
            <a:spAutoFit/>
          </a:bodyPr>
          <a:lstStyle/>
          <a:p>
            <a:r>
              <a:rPr kumimoji="1" lang="en-US" altLang="ja-JP" dirty="0" err="1">
                <a:ln w="0"/>
                <a:solidFill>
                  <a:schemeClr val="accent4"/>
                </a:solidFill>
                <a:effectLst>
                  <a:outerShdw blurRad="38100" dist="25400" dir="5400000" algn="ctr" rotWithShape="0">
                    <a:srgbClr val="6E747A">
                      <a:alpha val="43000"/>
                    </a:srgbClr>
                  </a:outerShdw>
                </a:effectLst>
              </a:rPr>
              <a:t>LightGBM</a:t>
            </a:r>
            <a:endParaRPr kumimoji="1" lang="ja-JP" altLang="en-US" dirty="0">
              <a:ln w="0"/>
              <a:solidFill>
                <a:schemeClr val="accent4"/>
              </a:solidFill>
              <a:effectLst>
                <a:outerShdw blurRad="38100" dist="25400" dir="5400000" algn="ctr" rotWithShape="0">
                  <a:srgbClr val="6E747A">
                    <a:alpha val="43000"/>
                  </a:srgbClr>
                </a:outerShdw>
              </a:effectLst>
            </a:endParaRPr>
          </a:p>
        </p:txBody>
      </p:sp>
      <p:sp>
        <p:nvSpPr>
          <p:cNvPr id="15" name="テキスト ボックス 14">
            <a:extLst>
              <a:ext uri="{FF2B5EF4-FFF2-40B4-BE49-F238E27FC236}">
                <a16:creationId xmlns:a16="http://schemas.microsoft.com/office/drawing/2014/main" id="{940FD953-5E4A-C629-A63B-98D485BBCC21}"/>
              </a:ext>
            </a:extLst>
          </p:cNvPr>
          <p:cNvSpPr txBox="1"/>
          <p:nvPr/>
        </p:nvSpPr>
        <p:spPr>
          <a:xfrm>
            <a:off x="4699199" y="7333529"/>
            <a:ext cx="2331680" cy="369332"/>
          </a:xfrm>
          <a:prstGeom prst="rect">
            <a:avLst/>
          </a:prstGeom>
          <a:noFill/>
        </p:spPr>
        <p:txBody>
          <a:bodyPr wrap="square" rtlCol="0">
            <a:spAutoFit/>
          </a:bodyPr>
          <a:lstStyle/>
          <a:p>
            <a:r>
              <a:rPr kumimoji="1" lang="ja-JP" altLang="en-US" b="1" dirty="0">
                <a:ln w="0"/>
                <a:solidFill>
                  <a:schemeClr val="accent1"/>
                </a:solidFill>
                <a:effectLst>
                  <a:outerShdw blurRad="38100" dist="25400" dir="5400000" algn="ctr" rotWithShape="0">
                    <a:srgbClr val="6E747A">
                      <a:alpha val="43000"/>
                    </a:srgbClr>
                  </a:outerShdw>
                </a:effectLst>
              </a:rPr>
              <a:t>←予測の大半を担当</a:t>
            </a:r>
          </a:p>
        </p:txBody>
      </p:sp>
      <p:sp>
        <p:nvSpPr>
          <p:cNvPr id="17" name="テキスト ボックス 16">
            <a:extLst>
              <a:ext uri="{FF2B5EF4-FFF2-40B4-BE49-F238E27FC236}">
                <a16:creationId xmlns:a16="http://schemas.microsoft.com/office/drawing/2014/main" id="{8573F055-B2C3-BE37-3002-A750047129F4}"/>
              </a:ext>
            </a:extLst>
          </p:cNvPr>
          <p:cNvSpPr txBox="1"/>
          <p:nvPr/>
        </p:nvSpPr>
        <p:spPr>
          <a:xfrm>
            <a:off x="3634804" y="7508382"/>
            <a:ext cx="1996226" cy="276999"/>
          </a:xfrm>
          <a:prstGeom prst="rect">
            <a:avLst/>
          </a:prstGeom>
          <a:noFill/>
        </p:spPr>
        <p:txBody>
          <a:bodyPr wrap="square" rtlCol="0">
            <a:spAutoFit/>
          </a:bodyPr>
          <a:lstStyle/>
          <a:p>
            <a:r>
              <a:rPr kumimoji="1" lang="ja-JP" altLang="en-US" sz="1200" b="1" dirty="0">
                <a:ln w="0"/>
                <a:solidFill>
                  <a:schemeClr val="accent2"/>
                </a:solidFill>
                <a:effectLst>
                  <a:outerShdw blurRad="38100" dist="25400" dir="5400000" algn="ctr" rotWithShape="0">
                    <a:srgbClr val="6E747A">
                      <a:alpha val="43000"/>
                    </a:srgbClr>
                  </a:outerShdw>
                </a:effectLst>
              </a:rPr>
              <a:t>←細かい見落としを修正</a:t>
            </a:r>
          </a:p>
        </p:txBody>
      </p:sp>
      <p:sp>
        <p:nvSpPr>
          <p:cNvPr id="12" name="正方形/長方形 11">
            <a:extLst>
              <a:ext uri="{FF2B5EF4-FFF2-40B4-BE49-F238E27FC236}">
                <a16:creationId xmlns:a16="http://schemas.microsoft.com/office/drawing/2014/main" id="{20F49269-B6FD-55CF-84A5-D612AD3981DA}"/>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このページは「方法」の項目に書きましょう</a:t>
            </a:r>
            <a:endParaRPr kumimoji="1" lang="en-US" altLang="ja-JP" dirty="0">
              <a:solidFill>
                <a:schemeClr val="tx1"/>
              </a:solidFill>
            </a:endParaRPr>
          </a:p>
        </p:txBody>
      </p:sp>
    </p:spTree>
    <p:extLst>
      <p:ext uri="{BB962C8B-B14F-4D97-AF65-F5344CB8AC3E}">
        <p14:creationId xmlns:p14="http://schemas.microsoft.com/office/powerpoint/2010/main" val="140599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lang="ja-JP" altLang="en-US" b="1" dirty="0"/>
              <a:t>予測結果</a:t>
            </a:r>
            <a:endParaRPr kumimoji="1" lang="ja-JP" altLang="en-US"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352282"/>
            <a:ext cx="10701528" cy="5299656"/>
          </a:xfrm>
        </p:spPr>
        <p:txBody>
          <a:bodyPr/>
          <a:lstStyle/>
          <a:p>
            <a:pPr marL="0" indent="0">
              <a:buNone/>
            </a:pPr>
            <a:r>
              <a:rPr lang="ja-JP" altLang="en-US" b="1" dirty="0">
                <a:solidFill>
                  <a:srgbClr val="3C4A4A"/>
                </a:solidFill>
                <a:latin typeface="游ゴシック 本文"/>
              </a:rPr>
              <a:t>未来の</a:t>
            </a:r>
            <a:r>
              <a:rPr lang="en-US" altLang="ja-JP" b="1" dirty="0">
                <a:solidFill>
                  <a:srgbClr val="3C4A4A"/>
                </a:solidFill>
                <a:latin typeface="游ゴシック 本文"/>
              </a:rPr>
              <a:t>1</a:t>
            </a:r>
            <a:r>
              <a:rPr lang="ja-JP" altLang="en-US" b="1" dirty="0">
                <a:solidFill>
                  <a:srgbClr val="3C4A4A"/>
                </a:solidFill>
                <a:latin typeface="游ゴシック 本文"/>
              </a:rPr>
              <a:t>年分の予測が</a:t>
            </a:r>
            <a:r>
              <a:rPr lang="en-US" altLang="ja-JP" b="1" dirty="0">
                <a:solidFill>
                  <a:srgbClr val="3C4A4A"/>
                </a:solidFill>
                <a:latin typeface="游ゴシック 本文"/>
              </a:rPr>
              <a:t>1</a:t>
            </a:r>
            <a:r>
              <a:rPr lang="ja-JP" altLang="en-US" b="1" dirty="0">
                <a:solidFill>
                  <a:srgbClr val="3C4A4A"/>
                </a:solidFill>
                <a:latin typeface="游ゴシック 本文"/>
              </a:rPr>
              <a:t>日あたり約</a:t>
            </a:r>
            <a:r>
              <a:rPr lang="en-US" altLang="ja-JP" b="1" dirty="0">
                <a:solidFill>
                  <a:srgbClr val="3C4A4A"/>
                </a:solidFill>
                <a:latin typeface="游ゴシック 本文"/>
              </a:rPr>
              <a:t>9</a:t>
            </a:r>
            <a:r>
              <a:rPr lang="ja-JP" altLang="en-US" b="1" dirty="0">
                <a:solidFill>
                  <a:srgbClr val="3C4A4A"/>
                </a:solidFill>
                <a:latin typeface="游ゴシック 本文"/>
              </a:rPr>
              <a:t>件の誤差で予測できた</a:t>
            </a:r>
            <a:endParaRPr lang="en-US" altLang="ja-JP" dirty="0">
              <a:latin typeface="游ゴシック 本文"/>
            </a:endParaRPr>
          </a:p>
          <a:p>
            <a:pPr marL="0" indent="0">
              <a:buNone/>
            </a:pPr>
            <a:r>
              <a:rPr lang="ja-JP" altLang="en-US" sz="2400" dirty="0">
                <a:latin typeface="游ゴシック 本文"/>
              </a:rPr>
              <a:t>・暫定評価</a:t>
            </a:r>
            <a:r>
              <a:rPr lang="en-US" altLang="ja-JP" sz="2400" dirty="0">
                <a:latin typeface="游ゴシック 本文"/>
              </a:rPr>
              <a:t>(MAE)</a:t>
            </a:r>
            <a:r>
              <a:rPr lang="ja-JP" altLang="en-US" sz="2400" dirty="0">
                <a:latin typeface="游ゴシック 本文"/>
              </a:rPr>
              <a:t>：</a:t>
            </a:r>
            <a:r>
              <a:rPr lang="en-US" altLang="ja-JP" sz="2400" b="0" i="0" dirty="0">
                <a:solidFill>
                  <a:srgbClr val="3C4A4A"/>
                </a:solidFill>
                <a:effectLst/>
                <a:latin typeface="游ゴシック 本文"/>
              </a:rPr>
              <a:t>9.0784</a:t>
            </a:r>
          </a:p>
          <a:p>
            <a:pPr marL="0" indent="0">
              <a:buNone/>
            </a:pPr>
            <a:r>
              <a:rPr lang="ja-JP" altLang="en-US" sz="2400" dirty="0">
                <a:solidFill>
                  <a:srgbClr val="3C4A4A"/>
                </a:solidFill>
                <a:latin typeface="游ゴシック 本文"/>
              </a:rPr>
              <a:t>・最終評価</a:t>
            </a:r>
            <a:r>
              <a:rPr lang="en-US" altLang="ja-JP" sz="2400" dirty="0">
                <a:solidFill>
                  <a:srgbClr val="3C4A4A"/>
                </a:solidFill>
                <a:latin typeface="游ゴシック 本文"/>
              </a:rPr>
              <a:t>(MAE)</a:t>
            </a:r>
            <a:r>
              <a:rPr lang="ja-JP" altLang="en-US" sz="2400" dirty="0">
                <a:solidFill>
                  <a:srgbClr val="3C4A4A"/>
                </a:solidFill>
                <a:latin typeface="游ゴシック 本文"/>
              </a:rPr>
              <a:t>：</a:t>
            </a:r>
            <a:r>
              <a:rPr lang="en-US" altLang="ja-JP" sz="2400" dirty="0">
                <a:solidFill>
                  <a:srgbClr val="3C4A4A"/>
                </a:solidFill>
                <a:latin typeface="游ゴシック 本文"/>
              </a:rPr>
              <a:t>9.1547 =&gt;1047</a:t>
            </a:r>
            <a:r>
              <a:rPr lang="ja-JP" altLang="en-US" sz="2400" dirty="0">
                <a:solidFill>
                  <a:srgbClr val="3C4A4A"/>
                </a:solidFill>
                <a:latin typeface="游ゴシック 本文"/>
              </a:rPr>
              <a:t>人中</a:t>
            </a:r>
            <a:r>
              <a:rPr lang="en-US" altLang="ja-JP" sz="2400" dirty="0">
                <a:solidFill>
                  <a:srgbClr val="3C4A4A"/>
                </a:solidFill>
                <a:latin typeface="游ゴシック 本文"/>
              </a:rPr>
              <a:t>260</a:t>
            </a:r>
            <a:r>
              <a:rPr lang="ja-JP" altLang="en-US" sz="2400" dirty="0">
                <a:solidFill>
                  <a:srgbClr val="3C4A4A"/>
                </a:solidFill>
                <a:latin typeface="游ゴシック 本文"/>
              </a:rPr>
              <a:t>位</a:t>
            </a:r>
            <a:endParaRPr lang="en-US" altLang="ja-JP" sz="2400" dirty="0">
              <a:solidFill>
                <a:srgbClr val="3C4A4A"/>
              </a:solidFill>
              <a:latin typeface="游ゴシック 本文"/>
            </a:endParaRPr>
          </a:p>
          <a:p>
            <a:pPr marL="0" indent="0">
              <a:buNone/>
            </a:pPr>
            <a:r>
              <a:rPr lang="ja-JP" altLang="en-US" sz="2400" b="0" i="0" dirty="0">
                <a:solidFill>
                  <a:srgbClr val="3C4A4A"/>
                </a:solidFill>
                <a:effectLst/>
                <a:latin typeface="游ゴシック 本文"/>
              </a:rPr>
              <a:t>↪上記</a:t>
            </a:r>
            <a:r>
              <a:rPr lang="en-US" altLang="ja-JP" sz="2400" b="0" i="0" dirty="0">
                <a:solidFill>
                  <a:srgbClr val="3C4A4A"/>
                </a:solidFill>
                <a:effectLst/>
                <a:latin typeface="游ゴシック 本文"/>
              </a:rPr>
              <a:t>2</a:t>
            </a:r>
            <a:r>
              <a:rPr lang="ja-JP" altLang="en-US" sz="2400" b="0" i="0" dirty="0">
                <a:solidFill>
                  <a:srgbClr val="3C4A4A"/>
                </a:solidFill>
                <a:effectLst/>
                <a:latin typeface="游ゴシック 本文"/>
              </a:rPr>
              <a:t>つのスコアの差は小さいので予測が安定したモデル</a:t>
            </a:r>
            <a:endParaRPr lang="en-US" altLang="ja-JP" sz="2400" b="1" i="0" dirty="0">
              <a:solidFill>
                <a:srgbClr val="3C4A4A"/>
              </a:solidFill>
              <a:effectLst/>
              <a:latin typeface="游ゴシック 本文"/>
            </a:endParaRPr>
          </a:p>
          <a:p>
            <a:pPr marL="0" indent="0">
              <a:buNone/>
            </a:pPr>
            <a:endParaRPr lang="en-US" altLang="ja-JP" b="0" i="0" dirty="0">
              <a:solidFill>
                <a:srgbClr val="3C4A4A"/>
              </a:solidFill>
              <a:effectLst/>
              <a:latin typeface="Roboto" panose="02000000000000000000" pitchFamily="2" charset="0"/>
            </a:endParaRPr>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6" name="図 5">
            <a:extLst>
              <a:ext uri="{FF2B5EF4-FFF2-40B4-BE49-F238E27FC236}">
                <a16:creationId xmlns:a16="http://schemas.microsoft.com/office/drawing/2014/main" id="{0E19B8CA-A65F-9603-FB14-E062BDC2268D}"/>
              </a:ext>
            </a:extLst>
          </p:cNvPr>
          <p:cNvPicPr>
            <a:picLocks noChangeAspect="1"/>
          </p:cNvPicPr>
          <p:nvPr/>
        </p:nvPicPr>
        <p:blipFill>
          <a:blip r:embed="rId2"/>
          <a:stretch>
            <a:fillRect/>
          </a:stretch>
        </p:blipFill>
        <p:spPr>
          <a:xfrm>
            <a:off x="799629" y="7898503"/>
            <a:ext cx="5348096" cy="3338623"/>
          </a:xfrm>
          <a:prstGeom prst="rect">
            <a:avLst/>
          </a:prstGeom>
        </p:spPr>
      </p:pic>
      <p:sp>
        <p:nvSpPr>
          <p:cNvPr id="2" name="正方形/長方形 1">
            <a:extLst>
              <a:ext uri="{FF2B5EF4-FFF2-40B4-BE49-F238E27FC236}">
                <a16:creationId xmlns:a16="http://schemas.microsoft.com/office/drawing/2014/main" id="{A4CA8E79-2A82-85DC-0CE6-05101608F76E}"/>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このページは「結果」の項目に書きましょう</a:t>
            </a:r>
            <a:endParaRPr kumimoji="1" lang="en-US" altLang="ja-JP" dirty="0">
              <a:solidFill>
                <a:schemeClr val="tx1"/>
              </a:solidFill>
            </a:endParaRPr>
          </a:p>
          <a:p>
            <a:pPr algn="ctr"/>
            <a:endParaRPr lang="en-US" altLang="ja-JP" dirty="0">
              <a:solidFill>
                <a:schemeClr val="tx1"/>
              </a:solidFill>
            </a:endParaRPr>
          </a:p>
          <a:p>
            <a:pPr algn="ctr"/>
            <a:r>
              <a:rPr kumimoji="1" lang="ja-JP" altLang="en-US" dirty="0">
                <a:solidFill>
                  <a:schemeClr val="tx1"/>
                </a:solidFill>
              </a:rPr>
              <a:t>暫定評価と最終評価は</a:t>
            </a:r>
            <a:endParaRPr kumimoji="1" lang="en-US" altLang="ja-JP" dirty="0">
              <a:solidFill>
                <a:schemeClr val="tx1"/>
              </a:solidFill>
            </a:endParaRPr>
          </a:p>
          <a:p>
            <a:pPr algn="ctr"/>
            <a:r>
              <a:rPr kumimoji="1" lang="ja-JP" altLang="en-US" dirty="0">
                <a:solidFill>
                  <a:schemeClr val="tx1"/>
                </a:solidFill>
              </a:rPr>
              <a:t>「引っ越し業者の困りごと」についてプログラミング技術を用いて解決する施策</a:t>
            </a:r>
            <a:r>
              <a:rPr lang="ja-JP" altLang="en-US" dirty="0">
                <a:solidFill>
                  <a:schemeClr val="tx1"/>
                </a:solidFill>
              </a:rPr>
              <a:t>・方法を述べることに必要ですか？</a:t>
            </a:r>
            <a:endParaRPr kumimoji="1" lang="en-US" altLang="ja-JP" dirty="0">
              <a:solidFill>
                <a:schemeClr val="tx1"/>
              </a:solidFill>
            </a:endParaRPr>
          </a:p>
        </p:txBody>
      </p:sp>
      <p:pic>
        <p:nvPicPr>
          <p:cNvPr id="8" name="図 7">
            <a:extLst>
              <a:ext uri="{FF2B5EF4-FFF2-40B4-BE49-F238E27FC236}">
                <a16:creationId xmlns:a16="http://schemas.microsoft.com/office/drawing/2014/main" id="{7E2D452F-7238-B37C-C9C7-D147330A566B}"/>
              </a:ext>
            </a:extLst>
          </p:cNvPr>
          <p:cNvPicPr>
            <a:picLocks noChangeAspect="1"/>
          </p:cNvPicPr>
          <p:nvPr/>
        </p:nvPicPr>
        <p:blipFill>
          <a:blip r:embed="rId3"/>
          <a:stretch>
            <a:fillRect/>
          </a:stretch>
        </p:blipFill>
        <p:spPr>
          <a:xfrm>
            <a:off x="1901323" y="3370888"/>
            <a:ext cx="8138789" cy="3487112"/>
          </a:xfrm>
          <a:prstGeom prst="rect">
            <a:avLst/>
          </a:prstGeom>
        </p:spPr>
      </p:pic>
    </p:spTree>
    <p:extLst>
      <p:ext uri="{BB962C8B-B14F-4D97-AF65-F5344CB8AC3E}">
        <p14:creationId xmlns:p14="http://schemas.microsoft.com/office/powerpoint/2010/main" val="12540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lang="ja-JP" altLang="en-US" b="1" dirty="0"/>
              <a:t>予測精度</a:t>
            </a:r>
            <a:endParaRPr kumimoji="1" lang="ja-JP" altLang="en-US"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352282"/>
            <a:ext cx="10515600" cy="4824681"/>
          </a:xfrm>
        </p:spPr>
        <p:txBody>
          <a:bodyPr>
            <a:normAutofit/>
          </a:bodyPr>
          <a:lstStyle/>
          <a:p>
            <a:pPr marL="0" indent="0">
              <a:buNone/>
            </a:pPr>
            <a:r>
              <a:rPr kumimoji="1" lang="ja-JP" altLang="en-US" sz="2800" dirty="0"/>
              <a:t>予測モデルの精度や信頼性を評価する指標としては</a:t>
            </a:r>
            <a:r>
              <a:rPr kumimoji="1" lang="en-US" altLang="ja-JP" sz="2800" dirty="0"/>
              <a:t>MAE(</a:t>
            </a:r>
            <a:r>
              <a:rPr kumimoji="1" lang="ja-JP" altLang="en-US" sz="2800" dirty="0"/>
              <a:t>平均絶対誤差</a:t>
            </a:r>
            <a:r>
              <a:rPr kumimoji="1" lang="en-US" altLang="ja-JP" sz="2800" dirty="0"/>
              <a:t>)</a:t>
            </a:r>
            <a:r>
              <a:rPr kumimoji="1" lang="ja-JP" altLang="en-US" sz="2800" dirty="0"/>
              <a:t>を使用します。この値が小さいほど予測の誤差が少ないといえます。</a:t>
            </a:r>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6" name="図 5">
            <a:extLst>
              <a:ext uri="{FF2B5EF4-FFF2-40B4-BE49-F238E27FC236}">
                <a16:creationId xmlns:a16="http://schemas.microsoft.com/office/drawing/2014/main" id="{7E364401-6310-625B-C70E-E1FC1ED1C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1" y="2918702"/>
            <a:ext cx="6639864" cy="2624500"/>
          </a:xfrm>
          <a:prstGeom prst="rect">
            <a:avLst/>
          </a:prstGeom>
        </p:spPr>
      </p:pic>
      <p:sp>
        <p:nvSpPr>
          <p:cNvPr id="7" name="テキスト ボックス 6">
            <a:extLst>
              <a:ext uri="{FF2B5EF4-FFF2-40B4-BE49-F238E27FC236}">
                <a16:creationId xmlns:a16="http://schemas.microsoft.com/office/drawing/2014/main" id="{5A132C24-971C-1F5E-0C88-F35C4F7FE1F8}"/>
              </a:ext>
            </a:extLst>
          </p:cNvPr>
          <p:cNvSpPr txBox="1"/>
          <p:nvPr/>
        </p:nvSpPr>
        <p:spPr>
          <a:xfrm>
            <a:off x="5761722" y="4036096"/>
            <a:ext cx="3580327" cy="646331"/>
          </a:xfrm>
          <a:prstGeom prst="rect">
            <a:avLst/>
          </a:prstGeom>
          <a:noFill/>
        </p:spPr>
        <p:txBody>
          <a:bodyPr wrap="square" rtlCol="0">
            <a:spAutoFit/>
          </a:bodyPr>
          <a:lstStyle/>
          <a:p>
            <a:pPr algn="ctr"/>
            <a:r>
              <a:rPr kumimoji="1" lang="ja-JP" altLang="en-US" dirty="0"/>
              <a:t>誤差の絶対値の総和＝</a:t>
            </a:r>
            <a:r>
              <a:rPr kumimoji="1" lang="en-US" altLang="ja-JP" dirty="0"/>
              <a:t>80</a:t>
            </a:r>
          </a:p>
          <a:p>
            <a:pPr algn="ctr"/>
            <a:r>
              <a:rPr kumimoji="1" lang="ja-JP" altLang="en-US" dirty="0"/>
              <a:t>データの数＝</a:t>
            </a:r>
            <a:r>
              <a:rPr kumimoji="1" lang="en-US" altLang="ja-JP" dirty="0"/>
              <a:t>5</a:t>
            </a:r>
            <a:endParaRPr kumimoji="1" lang="ja-JP" altLang="en-US" dirty="0"/>
          </a:p>
        </p:txBody>
      </p:sp>
      <p:sp>
        <p:nvSpPr>
          <p:cNvPr id="8" name="矢印: 右 7">
            <a:extLst>
              <a:ext uri="{FF2B5EF4-FFF2-40B4-BE49-F238E27FC236}">
                <a16:creationId xmlns:a16="http://schemas.microsoft.com/office/drawing/2014/main" id="{8F02C3EC-DCF0-A30E-33FB-AC4FF0F7B748}"/>
              </a:ext>
            </a:extLst>
          </p:cNvPr>
          <p:cNvSpPr/>
          <p:nvPr/>
        </p:nvSpPr>
        <p:spPr>
          <a:xfrm>
            <a:off x="9132123" y="4186206"/>
            <a:ext cx="547352" cy="48463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0BB0FE7-8F97-FCA5-EF7A-1F65FDD9AB34}"/>
              </a:ext>
            </a:extLst>
          </p:cNvPr>
          <p:cNvSpPr txBox="1"/>
          <p:nvPr/>
        </p:nvSpPr>
        <p:spPr>
          <a:xfrm>
            <a:off x="9940773" y="4222839"/>
            <a:ext cx="1571223" cy="369332"/>
          </a:xfrm>
          <a:prstGeom prst="rect">
            <a:avLst/>
          </a:prstGeom>
          <a:noFill/>
        </p:spPr>
        <p:txBody>
          <a:bodyPr wrap="square" rtlCol="0">
            <a:spAutoFit/>
          </a:bodyPr>
          <a:lstStyle/>
          <a:p>
            <a:r>
              <a:rPr kumimoji="1" lang="en-US" altLang="ja-JP" b="1" dirty="0"/>
              <a:t>MAE</a:t>
            </a:r>
            <a:r>
              <a:rPr kumimoji="1" lang="ja-JP" altLang="en-US" b="1" dirty="0"/>
              <a:t>：</a:t>
            </a:r>
            <a:r>
              <a:rPr kumimoji="1" lang="en-US" altLang="ja-JP" b="1" dirty="0"/>
              <a:t>16</a:t>
            </a:r>
            <a:endParaRPr kumimoji="1" lang="ja-JP" altLang="en-US" b="1" dirty="0"/>
          </a:p>
        </p:txBody>
      </p:sp>
      <p:sp>
        <p:nvSpPr>
          <p:cNvPr id="10" name="テキスト ボックス 9">
            <a:extLst>
              <a:ext uri="{FF2B5EF4-FFF2-40B4-BE49-F238E27FC236}">
                <a16:creationId xmlns:a16="http://schemas.microsoft.com/office/drawing/2014/main" id="{CB7A49E1-248A-A2F7-9A7C-D826F1371AD1}"/>
              </a:ext>
            </a:extLst>
          </p:cNvPr>
          <p:cNvSpPr txBox="1"/>
          <p:nvPr/>
        </p:nvSpPr>
        <p:spPr>
          <a:xfrm>
            <a:off x="9073166" y="3724999"/>
            <a:ext cx="1126902" cy="369332"/>
          </a:xfrm>
          <a:prstGeom prst="rect">
            <a:avLst/>
          </a:prstGeom>
          <a:noFill/>
        </p:spPr>
        <p:txBody>
          <a:bodyPr wrap="square" rtlCol="0">
            <a:spAutoFit/>
          </a:bodyPr>
          <a:lstStyle/>
          <a:p>
            <a:r>
              <a:rPr kumimoji="1" lang="ja-JP" altLang="en-US" dirty="0"/>
              <a:t>平均</a:t>
            </a:r>
          </a:p>
        </p:txBody>
      </p:sp>
      <p:sp>
        <p:nvSpPr>
          <p:cNvPr id="2" name="テキスト ボックス 1">
            <a:extLst>
              <a:ext uri="{FF2B5EF4-FFF2-40B4-BE49-F238E27FC236}">
                <a16:creationId xmlns:a16="http://schemas.microsoft.com/office/drawing/2014/main" id="{6763A08C-5705-1C22-7B41-0994DD16820B}"/>
              </a:ext>
            </a:extLst>
          </p:cNvPr>
          <p:cNvSpPr txBox="1"/>
          <p:nvPr/>
        </p:nvSpPr>
        <p:spPr>
          <a:xfrm>
            <a:off x="2768957" y="5499279"/>
            <a:ext cx="7443989" cy="923330"/>
          </a:xfrm>
          <a:prstGeom prst="rect">
            <a:avLst/>
          </a:prstGeom>
          <a:noFill/>
        </p:spPr>
        <p:txBody>
          <a:bodyPr wrap="square" rtlCol="0">
            <a:spAutoFit/>
          </a:bodyPr>
          <a:lstStyle/>
          <a:p>
            <a:r>
              <a:rPr kumimoji="1" lang="en-US" altLang="ja-JP" dirty="0"/>
              <a:t>MAE</a:t>
            </a:r>
            <a:r>
              <a:rPr kumimoji="1" lang="ja-JP" altLang="en-US" dirty="0"/>
              <a:t>は</a:t>
            </a:r>
            <a:r>
              <a:rPr kumimoji="1" lang="ja-JP" altLang="en-US" dirty="0">
                <a:highlight>
                  <a:srgbClr val="FFFF00"/>
                </a:highlight>
              </a:rPr>
              <a:t>予測の偏りを検出できない</a:t>
            </a:r>
            <a:r>
              <a:rPr kumimoji="1" lang="ja-JP" altLang="en-US" dirty="0"/>
              <a:t>点に注意</a:t>
            </a:r>
            <a:endParaRPr kumimoji="1" lang="en-US" altLang="ja-JP" dirty="0"/>
          </a:p>
          <a:p>
            <a:r>
              <a:rPr lang="ja-JP" altLang="en-US" dirty="0"/>
              <a:t>上記の例だと</a:t>
            </a:r>
            <a:r>
              <a:rPr lang="en-US" altLang="ja-JP" dirty="0"/>
              <a:t>1</a:t>
            </a:r>
            <a:r>
              <a:rPr lang="ja-JP" altLang="en-US" dirty="0"/>
              <a:t>データ誤差が</a:t>
            </a:r>
            <a:r>
              <a:rPr lang="en-US" altLang="ja-JP" dirty="0"/>
              <a:t>30</a:t>
            </a:r>
            <a:r>
              <a:rPr lang="ja-JP" altLang="en-US" dirty="0"/>
              <a:t>でも</a:t>
            </a:r>
            <a:r>
              <a:rPr lang="en-US" altLang="ja-JP" dirty="0"/>
              <a:t>0</a:t>
            </a:r>
            <a:r>
              <a:rPr lang="ja-JP" altLang="en-US" dirty="0"/>
              <a:t>でも「</a:t>
            </a:r>
            <a:r>
              <a:rPr lang="en-US" altLang="ja-JP" dirty="0"/>
              <a:t>1</a:t>
            </a:r>
            <a:r>
              <a:rPr lang="ja-JP" altLang="en-US" dirty="0"/>
              <a:t>データ辺りの誤差は</a:t>
            </a:r>
            <a:r>
              <a:rPr lang="en-US" altLang="ja-JP" dirty="0"/>
              <a:t>16</a:t>
            </a:r>
            <a:r>
              <a:rPr lang="ja-JP" altLang="en-US" dirty="0"/>
              <a:t>」と結論付けられます。</a:t>
            </a:r>
            <a:endParaRPr kumimoji="1" lang="ja-JP" altLang="en-US" dirty="0"/>
          </a:p>
        </p:txBody>
      </p:sp>
      <p:pic>
        <p:nvPicPr>
          <p:cNvPr id="12" name="グラフィックス 11" descr="警告 単色塗りつぶし">
            <a:extLst>
              <a:ext uri="{FF2B5EF4-FFF2-40B4-BE49-F238E27FC236}">
                <a16:creationId xmlns:a16="http://schemas.microsoft.com/office/drawing/2014/main" id="{3784E142-83A0-F5D8-19C7-A68990BB79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2057" y="5492839"/>
            <a:ext cx="966988" cy="966988"/>
          </a:xfrm>
          <a:prstGeom prst="rect">
            <a:avLst/>
          </a:prstGeom>
        </p:spPr>
      </p:pic>
      <p:sp>
        <p:nvSpPr>
          <p:cNvPr id="11" name="正方形/長方形 10">
            <a:extLst>
              <a:ext uri="{FF2B5EF4-FFF2-40B4-BE49-F238E27FC236}">
                <a16:creationId xmlns:a16="http://schemas.microsoft.com/office/drawing/2014/main" id="{C01E467F-7669-A88D-406F-8624EB664670}"/>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このページは「方法」の項目に書きましょう</a:t>
            </a:r>
            <a:endParaRPr kumimoji="1" lang="en-US" altLang="ja-JP" dirty="0">
              <a:solidFill>
                <a:schemeClr val="tx1"/>
              </a:solidFill>
            </a:endParaRPr>
          </a:p>
          <a:p>
            <a:pPr algn="ctr"/>
            <a:endParaRPr kumimoji="1" lang="en-US" altLang="ja-JP" dirty="0">
              <a:solidFill>
                <a:schemeClr val="tx1"/>
              </a:solidFill>
            </a:endParaRPr>
          </a:p>
          <a:p>
            <a:pPr algn="ctr"/>
            <a:r>
              <a:rPr kumimoji="1" lang="en-US" altLang="ja-JP" dirty="0">
                <a:solidFill>
                  <a:schemeClr val="tx1"/>
                </a:solidFill>
              </a:rPr>
              <a:t>MAE(</a:t>
            </a:r>
            <a:r>
              <a:rPr kumimoji="1" lang="ja-JP" altLang="en-US" dirty="0">
                <a:solidFill>
                  <a:schemeClr val="tx1"/>
                </a:solidFill>
              </a:rPr>
              <a:t>平均絶対誤差</a:t>
            </a:r>
            <a:r>
              <a:rPr kumimoji="1" lang="en-US" altLang="ja-JP" dirty="0">
                <a:solidFill>
                  <a:schemeClr val="tx1"/>
                </a:solidFill>
              </a:rPr>
              <a:t>)</a:t>
            </a:r>
            <a:r>
              <a:rPr kumimoji="1" lang="ja-JP" altLang="en-US" dirty="0">
                <a:solidFill>
                  <a:schemeClr val="tx1"/>
                </a:solidFill>
              </a:rPr>
              <a:t>って何ですか？</a:t>
            </a:r>
            <a:endParaRPr kumimoji="1" lang="en-US" altLang="ja-JP" dirty="0">
              <a:solidFill>
                <a:schemeClr val="tx1"/>
              </a:solidFill>
            </a:endParaRPr>
          </a:p>
        </p:txBody>
      </p:sp>
      <p:pic>
        <p:nvPicPr>
          <p:cNvPr id="13" name="図 12">
            <a:extLst>
              <a:ext uri="{FF2B5EF4-FFF2-40B4-BE49-F238E27FC236}">
                <a16:creationId xmlns:a16="http://schemas.microsoft.com/office/drawing/2014/main" id="{25617744-9608-4A2C-2B6F-3B87A52EC62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834202" y="2523199"/>
            <a:ext cx="3191761" cy="933492"/>
          </a:xfrm>
          <a:prstGeom prst="rect">
            <a:avLst/>
          </a:prstGeom>
        </p:spPr>
      </p:pic>
      <p:sp>
        <p:nvSpPr>
          <p:cNvPr id="14" name="正方形/長方形 13">
            <a:extLst>
              <a:ext uri="{FF2B5EF4-FFF2-40B4-BE49-F238E27FC236}">
                <a16:creationId xmlns:a16="http://schemas.microsoft.com/office/drawing/2014/main" id="{93817B7C-F2B7-C486-E492-7EC02463138C}"/>
              </a:ext>
            </a:extLst>
          </p:cNvPr>
          <p:cNvSpPr/>
          <p:nvPr/>
        </p:nvSpPr>
        <p:spPr>
          <a:xfrm>
            <a:off x="2688336" y="7278624"/>
            <a:ext cx="1243584" cy="301752"/>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31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3C347-2163-0820-2C16-7AD81394F210}"/>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40ACC524-4135-646F-C538-7E6D8ECB848E}"/>
              </a:ext>
            </a:extLst>
          </p:cNvPr>
          <p:cNvSpPr>
            <a:spLocks noGrp="1"/>
          </p:cNvSpPr>
          <p:nvPr>
            <p:ph type="title"/>
          </p:nvPr>
        </p:nvSpPr>
        <p:spPr>
          <a:xfrm>
            <a:off x="812442" y="294291"/>
            <a:ext cx="10515600" cy="729579"/>
          </a:xfrm>
        </p:spPr>
        <p:txBody>
          <a:bodyPr>
            <a:normAutofit/>
          </a:bodyPr>
          <a:lstStyle/>
          <a:p>
            <a:r>
              <a:rPr kumimoji="1" lang="fr-FR" altLang="ja-JP" b="1" dirty="0"/>
              <a:t>Prophet×LightGBM: </a:t>
            </a:r>
            <a:r>
              <a:rPr kumimoji="1" lang="ja-JP" altLang="en-US" b="1" dirty="0"/>
              <a:t>残差補正による予測精度向上</a:t>
            </a:r>
          </a:p>
        </p:txBody>
      </p:sp>
      <p:cxnSp>
        <p:nvCxnSpPr>
          <p:cNvPr id="5" name="直線コネクタ 4">
            <a:extLst>
              <a:ext uri="{FF2B5EF4-FFF2-40B4-BE49-F238E27FC236}">
                <a16:creationId xmlns:a16="http://schemas.microsoft.com/office/drawing/2014/main" id="{E63B7D47-8DC4-0641-0D9D-36108A83CFA8}"/>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6" name="図 5">
            <a:extLst>
              <a:ext uri="{FF2B5EF4-FFF2-40B4-BE49-F238E27FC236}">
                <a16:creationId xmlns:a16="http://schemas.microsoft.com/office/drawing/2014/main" id="{A70418F4-E2F1-D7A1-909B-8A3C36BF53D6}"/>
              </a:ext>
            </a:extLst>
          </p:cNvPr>
          <p:cNvPicPr>
            <a:picLocks noChangeAspect="1"/>
          </p:cNvPicPr>
          <p:nvPr/>
        </p:nvPicPr>
        <p:blipFill>
          <a:blip r:embed="rId2"/>
          <a:stretch>
            <a:fillRect/>
          </a:stretch>
        </p:blipFill>
        <p:spPr>
          <a:xfrm>
            <a:off x="799629" y="7898503"/>
            <a:ext cx="5348096" cy="3338623"/>
          </a:xfrm>
          <a:prstGeom prst="rect">
            <a:avLst/>
          </a:prstGeom>
        </p:spPr>
      </p:pic>
      <p:sp>
        <p:nvSpPr>
          <p:cNvPr id="2" name="正方形/長方形 1">
            <a:extLst>
              <a:ext uri="{FF2B5EF4-FFF2-40B4-BE49-F238E27FC236}">
                <a16:creationId xmlns:a16="http://schemas.microsoft.com/office/drawing/2014/main" id="{21482807-A915-1D20-0360-4B52D33BBE3E}"/>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このページは「結果」の項目に書きましょう</a:t>
            </a:r>
            <a:endParaRPr kumimoji="1" lang="en-US" altLang="ja-JP" dirty="0">
              <a:solidFill>
                <a:schemeClr val="tx1"/>
              </a:solidFill>
            </a:endParaRPr>
          </a:p>
          <a:p>
            <a:pPr algn="ctr"/>
            <a:endParaRPr lang="en-US" altLang="ja-JP" dirty="0">
              <a:solidFill>
                <a:schemeClr val="tx1"/>
              </a:solidFill>
            </a:endParaRPr>
          </a:p>
          <a:p>
            <a:pPr algn="ctr"/>
            <a:r>
              <a:rPr kumimoji="1" lang="ja-JP" altLang="en-US" dirty="0">
                <a:solidFill>
                  <a:schemeClr val="tx1"/>
                </a:solidFill>
              </a:rPr>
              <a:t>暫定評価と最終評価は</a:t>
            </a:r>
            <a:endParaRPr kumimoji="1" lang="en-US" altLang="ja-JP" dirty="0">
              <a:solidFill>
                <a:schemeClr val="tx1"/>
              </a:solidFill>
            </a:endParaRPr>
          </a:p>
          <a:p>
            <a:pPr algn="ctr"/>
            <a:r>
              <a:rPr kumimoji="1" lang="ja-JP" altLang="en-US" dirty="0">
                <a:solidFill>
                  <a:schemeClr val="tx1"/>
                </a:solidFill>
              </a:rPr>
              <a:t>「引っ越し業者の困りごと」についてプログラミング技術を用いて解決する施策</a:t>
            </a:r>
            <a:r>
              <a:rPr lang="ja-JP" altLang="en-US" dirty="0">
                <a:solidFill>
                  <a:schemeClr val="tx1"/>
                </a:solidFill>
              </a:rPr>
              <a:t>・方法を述べることに必要ですか？</a:t>
            </a:r>
            <a:endParaRPr kumimoji="1" lang="en-US" altLang="ja-JP" dirty="0">
              <a:solidFill>
                <a:schemeClr val="tx1"/>
              </a:solidFill>
            </a:endParaRPr>
          </a:p>
        </p:txBody>
      </p:sp>
      <p:pic>
        <p:nvPicPr>
          <p:cNvPr id="13" name="図 12">
            <a:extLst>
              <a:ext uri="{FF2B5EF4-FFF2-40B4-BE49-F238E27FC236}">
                <a16:creationId xmlns:a16="http://schemas.microsoft.com/office/drawing/2014/main" id="{4D5A618B-D2B7-DAC5-0A8B-864BCDDBD662}"/>
              </a:ext>
            </a:extLst>
          </p:cNvPr>
          <p:cNvPicPr>
            <a:picLocks noChangeAspect="1"/>
          </p:cNvPicPr>
          <p:nvPr/>
        </p:nvPicPr>
        <p:blipFill>
          <a:blip r:embed="rId3"/>
          <a:stretch>
            <a:fillRect/>
          </a:stretch>
        </p:blipFill>
        <p:spPr>
          <a:xfrm>
            <a:off x="3359943" y="2912285"/>
            <a:ext cx="6934201" cy="3821890"/>
          </a:xfrm>
          <a:prstGeom prst="rect">
            <a:avLst/>
          </a:prstGeom>
        </p:spPr>
      </p:pic>
      <p:sp>
        <p:nvSpPr>
          <p:cNvPr id="14" name="コンテンツ プレースホルダー 2">
            <a:extLst>
              <a:ext uri="{FF2B5EF4-FFF2-40B4-BE49-F238E27FC236}">
                <a16:creationId xmlns:a16="http://schemas.microsoft.com/office/drawing/2014/main" id="{26EB1EA4-F0A5-0906-51FC-9D44822E13B9}"/>
              </a:ext>
            </a:extLst>
          </p:cNvPr>
          <p:cNvSpPr>
            <a:spLocks noGrp="1"/>
          </p:cNvSpPr>
          <p:nvPr>
            <p:ph idx="1"/>
          </p:nvPr>
        </p:nvSpPr>
        <p:spPr>
          <a:xfrm>
            <a:off x="838200" y="1352282"/>
            <a:ext cx="10515600" cy="4824681"/>
          </a:xfrm>
        </p:spPr>
        <p:txBody>
          <a:bodyPr>
            <a:normAutofit/>
          </a:bodyPr>
          <a:lstStyle/>
          <a:p>
            <a:pPr marL="0" indent="0">
              <a:buNone/>
            </a:pPr>
            <a:r>
              <a:rPr kumimoji="1" lang="ja-JP" altLang="en-US" sz="2400" dirty="0"/>
              <a:t>比較結果</a:t>
            </a:r>
            <a:r>
              <a:rPr kumimoji="1" lang="en-US" altLang="ja-JP" sz="2400" dirty="0"/>
              <a:t>:</a:t>
            </a:r>
          </a:p>
          <a:p>
            <a:pPr marL="0" indent="0">
              <a:buNone/>
            </a:pPr>
            <a:r>
              <a:rPr kumimoji="1" lang="fr-FR" altLang="ja-JP" sz="2400" dirty="0"/>
              <a:t>Prophet</a:t>
            </a:r>
            <a:r>
              <a:rPr kumimoji="1" lang="ja-JP" altLang="en-US" sz="2400" dirty="0"/>
              <a:t>のみ</a:t>
            </a:r>
            <a:r>
              <a:rPr kumimoji="1" lang="en-US" altLang="ja-JP" sz="2400" dirty="0"/>
              <a:t>: </a:t>
            </a:r>
            <a:r>
              <a:rPr kumimoji="1" lang="fr-FR" altLang="ja-JP" sz="2400" dirty="0"/>
              <a:t>MAE 5.3578</a:t>
            </a:r>
          </a:p>
          <a:p>
            <a:pPr marL="0" indent="0">
              <a:buNone/>
            </a:pPr>
            <a:r>
              <a:rPr kumimoji="1" lang="fr-FR" altLang="ja-JP" sz="2400" dirty="0"/>
              <a:t>Prophet + LightGBM: MAE 5.1957</a:t>
            </a:r>
            <a:endParaRPr kumimoji="1" lang="ja-JP" altLang="en-US" sz="2400" dirty="0"/>
          </a:p>
        </p:txBody>
      </p:sp>
      <p:sp>
        <p:nvSpPr>
          <p:cNvPr id="15" name="テキスト ボックス 14">
            <a:extLst>
              <a:ext uri="{FF2B5EF4-FFF2-40B4-BE49-F238E27FC236}">
                <a16:creationId xmlns:a16="http://schemas.microsoft.com/office/drawing/2014/main" id="{B66BEA2B-68DC-3B8C-0E16-934062468E97}"/>
              </a:ext>
            </a:extLst>
          </p:cNvPr>
          <p:cNvSpPr txBox="1"/>
          <p:nvPr/>
        </p:nvSpPr>
        <p:spPr>
          <a:xfrm>
            <a:off x="928688" y="4129087"/>
            <a:ext cx="2164556" cy="646331"/>
          </a:xfrm>
          <a:prstGeom prst="rect">
            <a:avLst/>
          </a:prstGeom>
          <a:noFill/>
        </p:spPr>
        <p:txBody>
          <a:bodyPr wrap="square" rtlCol="0">
            <a:spAutoFit/>
          </a:bodyPr>
          <a:lstStyle/>
          <a:p>
            <a:r>
              <a:rPr kumimoji="1" lang="en-US" altLang="ja-JP" dirty="0"/>
              <a:t>2</a:t>
            </a:r>
            <a:r>
              <a:rPr kumimoji="1" lang="ja-JP" altLang="en-US" dirty="0"/>
              <a:t>月以外の月は精度が改善されている</a:t>
            </a:r>
          </a:p>
        </p:txBody>
      </p:sp>
    </p:spTree>
    <p:extLst>
      <p:ext uri="{BB962C8B-B14F-4D97-AF65-F5344CB8AC3E}">
        <p14:creationId xmlns:p14="http://schemas.microsoft.com/office/powerpoint/2010/main" val="2261821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996D6-6E39-DB75-7D6F-2DE438DB385A}"/>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ABD47179-FF1C-B854-E36B-584451927565}"/>
              </a:ext>
            </a:extLst>
          </p:cNvPr>
          <p:cNvSpPr>
            <a:spLocks noGrp="1"/>
          </p:cNvSpPr>
          <p:nvPr>
            <p:ph type="title"/>
          </p:nvPr>
        </p:nvSpPr>
        <p:spPr>
          <a:xfrm>
            <a:off x="812442" y="294291"/>
            <a:ext cx="10515600" cy="729579"/>
          </a:xfrm>
        </p:spPr>
        <p:txBody>
          <a:bodyPr/>
          <a:lstStyle/>
          <a:p>
            <a:r>
              <a:rPr kumimoji="1" lang="ja-JP" altLang="en-US" b="1" dirty="0"/>
              <a:t>特に効果があった特徴量</a:t>
            </a:r>
          </a:p>
        </p:txBody>
      </p:sp>
      <p:cxnSp>
        <p:nvCxnSpPr>
          <p:cNvPr id="5" name="直線コネクタ 4">
            <a:extLst>
              <a:ext uri="{FF2B5EF4-FFF2-40B4-BE49-F238E27FC236}">
                <a16:creationId xmlns:a16="http://schemas.microsoft.com/office/drawing/2014/main" id="{D2424EBA-B517-36F7-F7F8-3A0C9091CFA1}"/>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6" name="図 5">
            <a:extLst>
              <a:ext uri="{FF2B5EF4-FFF2-40B4-BE49-F238E27FC236}">
                <a16:creationId xmlns:a16="http://schemas.microsoft.com/office/drawing/2014/main" id="{250E5A62-579B-6584-DD73-8D85C0A1909F}"/>
              </a:ext>
            </a:extLst>
          </p:cNvPr>
          <p:cNvPicPr>
            <a:picLocks noChangeAspect="1"/>
          </p:cNvPicPr>
          <p:nvPr/>
        </p:nvPicPr>
        <p:blipFill>
          <a:blip r:embed="rId2"/>
          <a:stretch>
            <a:fillRect/>
          </a:stretch>
        </p:blipFill>
        <p:spPr>
          <a:xfrm>
            <a:off x="799629" y="7898503"/>
            <a:ext cx="5348096" cy="3338623"/>
          </a:xfrm>
          <a:prstGeom prst="rect">
            <a:avLst/>
          </a:prstGeom>
        </p:spPr>
      </p:pic>
      <p:sp>
        <p:nvSpPr>
          <p:cNvPr id="2" name="正方形/長方形 1">
            <a:extLst>
              <a:ext uri="{FF2B5EF4-FFF2-40B4-BE49-F238E27FC236}">
                <a16:creationId xmlns:a16="http://schemas.microsoft.com/office/drawing/2014/main" id="{1F1A885E-17BB-C6EB-6526-EDC37E15386E}"/>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このページは「結果」の項目に書きましょう</a:t>
            </a:r>
            <a:endParaRPr kumimoji="1" lang="en-US" altLang="ja-JP" dirty="0">
              <a:solidFill>
                <a:schemeClr val="tx1"/>
              </a:solidFill>
            </a:endParaRPr>
          </a:p>
          <a:p>
            <a:pPr algn="ctr"/>
            <a:endParaRPr lang="en-US" altLang="ja-JP" dirty="0">
              <a:solidFill>
                <a:schemeClr val="tx1"/>
              </a:solidFill>
            </a:endParaRPr>
          </a:p>
          <a:p>
            <a:pPr algn="ctr"/>
            <a:r>
              <a:rPr kumimoji="1" lang="ja-JP" altLang="en-US" dirty="0">
                <a:solidFill>
                  <a:schemeClr val="tx1"/>
                </a:solidFill>
              </a:rPr>
              <a:t>暫定評価と最終評価は</a:t>
            </a:r>
            <a:endParaRPr kumimoji="1" lang="en-US" altLang="ja-JP" dirty="0">
              <a:solidFill>
                <a:schemeClr val="tx1"/>
              </a:solidFill>
            </a:endParaRPr>
          </a:p>
          <a:p>
            <a:pPr algn="ctr"/>
            <a:r>
              <a:rPr kumimoji="1" lang="ja-JP" altLang="en-US" dirty="0">
                <a:solidFill>
                  <a:schemeClr val="tx1"/>
                </a:solidFill>
              </a:rPr>
              <a:t>「引っ越し業者の困りごと」についてプログラミング技術を用いて解決する施策</a:t>
            </a:r>
            <a:r>
              <a:rPr lang="ja-JP" altLang="en-US" dirty="0">
                <a:solidFill>
                  <a:schemeClr val="tx1"/>
                </a:solidFill>
              </a:rPr>
              <a:t>・方法を述べることに必要ですか？</a:t>
            </a:r>
            <a:endParaRPr kumimoji="1" lang="en-US" altLang="ja-JP" dirty="0">
              <a:solidFill>
                <a:schemeClr val="tx1"/>
              </a:solidFill>
            </a:endParaRPr>
          </a:p>
        </p:txBody>
      </p:sp>
      <p:graphicFrame>
        <p:nvGraphicFramePr>
          <p:cNvPr id="11" name="表 10">
            <a:extLst>
              <a:ext uri="{FF2B5EF4-FFF2-40B4-BE49-F238E27FC236}">
                <a16:creationId xmlns:a16="http://schemas.microsoft.com/office/drawing/2014/main" id="{8CBE5F89-DE82-FA86-F7FC-74B97BC40B51}"/>
              </a:ext>
            </a:extLst>
          </p:cNvPr>
          <p:cNvGraphicFramePr>
            <a:graphicFrameLocks noGrp="1"/>
          </p:cNvGraphicFramePr>
          <p:nvPr>
            <p:extLst>
              <p:ext uri="{D42A27DB-BD31-4B8C-83A1-F6EECF244321}">
                <p14:modId xmlns:p14="http://schemas.microsoft.com/office/powerpoint/2010/main" val="277678863"/>
              </p:ext>
            </p:extLst>
          </p:nvPr>
        </p:nvGraphicFramePr>
        <p:xfrm>
          <a:off x="506955" y="1223559"/>
          <a:ext cx="11365958" cy="4866462"/>
        </p:xfrm>
        <a:graphic>
          <a:graphicData uri="http://schemas.openxmlformats.org/drawingml/2006/table">
            <a:tbl>
              <a:tblPr firstRow="1" bandRow="1">
                <a:tableStyleId>{5C22544A-7EE6-4342-B048-85BDC9FD1C3A}</a:tableStyleId>
              </a:tblPr>
              <a:tblGrid>
                <a:gridCol w="2060872">
                  <a:extLst>
                    <a:ext uri="{9D8B030D-6E8A-4147-A177-3AD203B41FA5}">
                      <a16:colId xmlns:a16="http://schemas.microsoft.com/office/drawing/2014/main" val="1798613907"/>
                    </a:ext>
                  </a:extLst>
                </a:gridCol>
                <a:gridCol w="3211296">
                  <a:extLst>
                    <a:ext uri="{9D8B030D-6E8A-4147-A177-3AD203B41FA5}">
                      <a16:colId xmlns:a16="http://schemas.microsoft.com/office/drawing/2014/main" val="1254388143"/>
                    </a:ext>
                  </a:extLst>
                </a:gridCol>
                <a:gridCol w="6093790">
                  <a:extLst>
                    <a:ext uri="{9D8B030D-6E8A-4147-A177-3AD203B41FA5}">
                      <a16:colId xmlns:a16="http://schemas.microsoft.com/office/drawing/2014/main" val="325971535"/>
                    </a:ext>
                  </a:extLst>
                </a:gridCol>
              </a:tblGrid>
              <a:tr h="410327">
                <a:tc>
                  <a:txBody>
                    <a:bodyPr/>
                    <a:lstStyle/>
                    <a:p>
                      <a:r>
                        <a:rPr kumimoji="1" lang="ja-JP" altLang="en-US" dirty="0"/>
                        <a:t>モデル</a:t>
                      </a:r>
                    </a:p>
                  </a:txBody>
                  <a:tcPr/>
                </a:tc>
                <a:tc>
                  <a:txBody>
                    <a:bodyPr/>
                    <a:lstStyle/>
                    <a:p>
                      <a:r>
                        <a:rPr kumimoji="1" lang="en-US" altLang="ja-JP" dirty="0" err="1"/>
                        <a:t>LightGBM</a:t>
                      </a:r>
                      <a:endParaRPr kumimoji="1" lang="ja-JP" altLang="en-US" dirty="0"/>
                    </a:p>
                  </a:txBody>
                  <a:tcPr/>
                </a:tc>
                <a:tc>
                  <a:txBody>
                    <a:bodyPr/>
                    <a:lstStyle/>
                    <a:p>
                      <a:r>
                        <a:rPr kumimoji="1" lang="ja-JP" altLang="en-US" dirty="0"/>
                        <a:t>特徴量の説明</a:t>
                      </a:r>
                    </a:p>
                  </a:txBody>
                  <a:tcPr/>
                </a:tc>
                <a:extLst>
                  <a:ext uri="{0D108BD9-81ED-4DB2-BD59-A6C34878D82A}">
                    <a16:rowId xmlns:a16="http://schemas.microsoft.com/office/drawing/2014/main" val="3674045063"/>
                  </a:ext>
                </a:extLst>
              </a:tr>
              <a:tr h="432775">
                <a:tc>
                  <a:txBody>
                    <a:bodyPr/>
                    <a:lstStyle/>
                    <a:p>
                      <a:r>
                        <a:rPr kumimoji="1" lang="ja-JP" altLang="en-US" dirty="0"/>
                        <a:t>損失関数</a:t>
                      </a:r>
                    </a:p>
                  </a:txBody>
                  <a:tcPr/>
                </a:tc>
                <a:tc>
                  <a:txBody>
                    <a:bodyPr/>
                    <a:lstStyle/>
                    <a:p>
                      <a:r>
                        <a:rPr kumimoji="1" lang="en-US" altLang="ja-JP" dirty="0"/>
                        <a:t>l1</a:t>
                      </a:r>
                      <a:endParaRPr kumimoji="1" lang="ja-JP" altLang="en-US" dirty="0"/>
                    </a:p>
                  </a:txBody>
                  <a:tcPr/>
                </a:tc>
                <a:tc>
                  <a:txBody>
                    <a:bodyPr/>
                    <a:lstStyle/>
                    <a:p>
                      <a:endParaRPr kumimoji="1" lang="ja-JP" altLang="en-US" dirty="0"/>
                    </a:p>
                  </a:txBody>
                  <a:tcP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3542667971"/>
                  </a:ext>
                </a:extLst>
              </a:tr>
              <a:tr h="557561">
                <a:tc>
                  <a:txBody>
                    <a:bodyPr/>
                    <a:lstStyle/>
                    <a:p>
                      <a:r>
                        <a:rPr kumimoji="1" lang="ja-JP" altLang="en-US" dirty="0"/>
                        <a:t>目的変数</a:t>
                      </a:r>
                    </a:p>
                  </a:txBody>
                  <a:tcPr/>
                </a:tc>
                <a:tc>
                  <a:txBody>
                    <a:bodyPr/>
                    <a:lstStyle/>
                    <a:p>
                      <a:r>
                        <a:rPr kumimoji="1" lang="en-US" altLang="ja-JP" dirty="0"/>
                        <a:t>[</a:t>
                      </a:r>
                      <a:r>
                        <a:rPr kumimoji="1" lang="ja-JP" altLang="en-US" dirty="0"/>
                        <a:t>引越し件数</a:t>
                      </a:r>
                      <a:r>
                        <a:rPr kumimoji="1" lang="en-US" altLang="ja-JP" dirty="0"/>
                        <a:t>]-[Prophet</a:t>
                      </a:r>
                      <a:r>
                        <a:rPr kumimoji="1" lang="ja-JP" altLang="en-US" dirty="0"/>
                        <a:t>が予測した引越し件数</a:t>
                      </a:r>
                      <a:r>
                        <a:rPr kumimoji="1" lang="en-US" altLang="ja-JP" dirty="0"/>
                        <a:t>]</a:t>
                      </a:r>
                      <a:endParaRPr kumimoji="1" lang="ja-JP" altLang="en-US" dirty="0"/>
                    </a:p>
                  </a:txBody>
                  <a:tcPr/>
                </a:tc>
                <a:tc>
                  <a:txBody>
                    <a:bodyPr/>
                    <a:lstStyle/>
                    <a:p>
                      <a:endParaRPr kumimoji="1" lang="ja-JP" altLang="en-US" dirty="0"/>
                    </a:p>
                  </a:txBody>
                  <a:tcP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841302653"/>
                  </a:ext>
                </a:extLst>
              </a:tr>
              <a:tr h="996030">
                <a:tc>
                  <a:txBody>
                    <a:bodyPr/>
                    <a:lstStyle/>
                    <a:p>
                      <a:r>
                        <a:rPr kumimoji="1" lang="ja-JP" altLang="en-US" dirty="0"/>
                        <a:t>特徴量重要度</a:t>
                      </a:r>
                      <a:endParaRPr kumimoji="1" lang="en-US" altLang="ja-JP" dirty="0"/>
                    </a:p>
                    <a:p>
                      <a:r>
                        <a:rPr kumimoji="1" lang="en-US" altLang="ja-JP" dirty="0"/>
                        <a:t>(</a:t>
                      </a:r>
                      <a:r>
                        <a:rPr kumimoji="1" lang="ja-JP" altLang="en-US" dirty="0"/>
                        <a:t>上位</a:t>
                      </a:r>
                      <a:r>
                        <a:rPr kumimoji="1" lang="en-US" altLang="ja-JP" dirty="0"/>
                        <a:t>11</a:t>
                      </a:r>
                      <a:r>
                        <a:rPr kumimoji="1" lang="ja-JP" altLang="en-US" dirty="0"/>
                        <a:t>個</a:t>
                      </a:r>
                      <a:r>
                        <a:rPr kumimoji="1" lang="en-US" altLang="ja-JP" dirty="0"/>
                        <a:t>)</a:t>
                      </a:r>
                      <a:endParaRPr kumimoji="1" lang="ja-JP" altLang="en-US" dirty="0"/>
                    </a:p>
                  </a:txBody>
                  <a:tcPr/>
                </a:tc>
                <a:tc>
                  <a:txBody>
                    <a:bodyPr/>
                    <a:lstStyle/>
                    <a:p>
                      <a:r>
                        <a:rPr kumimoji="1" lang="en-US" altLang="ja-JP" dirty="0"/>
                        <a:t>trend</a:t>
                      </a:r>
                    </a:p>
                    <a:p>
                      <a:r>
                        <a:rPr kumimoji="1" lang="en-US" altLang="ja-JP" dirty="0" err="1"/>
                        <a:t>dayofyear</a:t>
                      </a:r>
                      <a:endParaRPr kumimoji="1" lang="en-US" altLang="ja-JP" dirty="0"/>
                    </a:p>
                    <a:p>
                      <a:r>
                        <a:rPr kumimoji="1" lang="en-US" altLang="ja-JP" dirty="0" err="1"/>
                        <a:t>multiplicative_terms</a:t>
                      </a:r>
                      <a:endParaRPr kumimoji="1" lang="en-US" altLang="ja-JP" dirty="0"/>
                    </a:p>
                    <a:p>
                      <a:r>
                        <a:rPr kumimoji="1" lang="en-US" altLang="ja-JP" dirty="0"/>
                        <a:t>yearly</a:t>
                      </a:r>
                    </a:p>
                    <a:p>
                      <a:r>
                        <a:rPr kumimoji="1" lang="en-US" altLang="ja-JP" dirty="0" err="1"/>
                        <a:t>x_dayofyear</a:t>
                      </a:r>
                      <a:endParaRPr kumimoji="1" lang="en-US" altLang="ja-JP" dirty="0"/>
                    </a:p>
                    <a:p>
                      <a:r>
                        <a:rPr kumimoji="1" lang="en-US" altLang="ja-JP" dirty="0" err="1"/>
                        <a:t>weekly_lower</a:t>
                      </a:r>
                      <a:endParaRPr kumimoji="1" lang="en-US" altLang="ja-JP" dirty="0"/>
                    </a:p>
                    <a:p>
                      <a:r>
                        <a:rPr kumimoji="1" lang="en-US" altLang="ja-JP" dirty="0"/>
                        <a:t>weekly</a:t>
                      </a:r>
                    </a:p>
                    <a:p>
                      <a:r>
                        <a:rPr kumimoji="1" lang="en-US" altLang="ja-JP" dirty="0" err="1"/>
                        <a:t>trend_lower</a:t>
                      </a:r>
                      <a:endParaRPr kumimoji="1" lang="en-US" altLang="ja-JP" dirty="0"/>
                    </a:p>
                    <a:p>
                      <a:r>
                        <a:rPr kumimoji="1" lang="en-US" altLang="ja-JP" dirty="0" err="1"/>
                        <a:t>monthly_lower</a:t>
                      </a:r>
                      <a:endParaRPr kumimoji="1" lang="en-US" altLang="ja-JP"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err="1"/>
                        <a:t>multiplicative_terms_upper</a:t>
                      </a:r>
                      <a:endParaRPr kumimoji="1" lang="en-US" altLang="ja-JP" dirty="0"/>
                    </a:p>
                    <a:p>
                      <a:r>
                        <a:rPr kumimoji="1" lang="en-US" altLang="ja-JP" dirty="0"/>
                        <a:t>day</a:t>
                      </a:r>
                    </a:p>
                    <a:p>
                      <a:r>
                        <a:rPr kumimoji="1" lang="en-US" altLang="ja-JP" dirty="0" err="1"/>
                        <a:t>y_dayofyear</a:t>
                      </a:r>
                      <a:endParaRPr kumimoji="1" lang="en-US" altLang="ja-JP" dirty="0"/>
                    </a:p>
                  </a:txBody>
                  <a:tcPr/>
                </a:tc>
                <a:tc>
                  <a:txBody>
                    <a:bodyPr/>
                    <a:lstStyle/>
                    <a:p>
                      <a:r>
                        <a:rPr kumimoji="1" lang="ja-JP" altLang="en-US" dirty="0"/>
                        <a:t>データの長期的な変動</a:t>
                      </a:r>
                      <a:endParaRPr kumimoji="1" lang="en-US" altLang="ja-JP" dirty="0"/>
                    </a:p>
                    <a:p>
                      <a:r>
                        <a:rPr kumimoji="1" lang="en-US" altLang="ja-JP" dirty="0"/>
                        <a:t>1</a:t>
                      </a:r>
                      <a:r>
                        <a:rPr kumimoji="1" lang="ja-JP" altLang="en-US" dirty="0"/>
                        <a:t>年の何日目か</a:t>
                      </a:r>
                      <a:endParaRPr kumimoji="1" lang="en-US" altLang="ja-JP" dirty="0"/>
                    </a:p>
                    <a:p>
                      <a:r>
                        <a:rPr kumimoji="1" lang="ja-JP" altLang="en-US" dirty="0"/>
                        <a:t>トレンドの大きさに比例して増減する「乗法的な影響」</a:t>
                      </a:r>
                      <a:endParaRPr kumimoji="1" lang="en-US" altLang="ja-JP" dirty="0"/>
                    </a:p>
                    <a:p>
                      <a:r>
                        <a:rPr kumimoji="1" lang="ja-JP" altLang="en-US" dirty="0"/>
                        <a:t>年次の季節性</a:t>
                      </a:r>
                      <a:endParaRPr kumimoji="1" lang="en-US" altLang="ja-JP" dirty="0"/>
                    </a:p>
                    <a:p>
                      <a:endParaRPr kumimoji="1" lang="en-US" altLang="ja-JP" dirty="0"/>
                    </a:p>
                    <a:p>
                      <a:r>
                        <a:rPr kumimoji="1" lang="ja-JP" altLang="en-US" dirty="0"/>
                        <a:t>週次の季節性の信頼区間の下限</a:t>
                      </a:r>
                      <a:endParaRPr kumimoji="1" lang="en-US" altLang="ja-JP" dirty="0"/>
                    </a:p>
                    <a:p>
                      <a:r>
                        <a:rPr kumimoji="1" lang="ja-JP" altLang="en-US" dirty="0"/>
                        <a:t>週次の季節性</a:t>
                      </a:r>
                      <a:endParaRPr kumimoji="1" lang="en-US" altLang="ja-JP" dirty="0"/>
                    </a:p>
                    <a:p>
                      <a:r>
                        <a:rPr kumimoji="1" lang="ja-JP" altLang="en-US" dirty="0"/>
                        <a:t>「データの長期的な変動」の信頼区間の下限</a:t>
                      </a:r>
                      <a:endParaRPr kumimoji="1" lang="en-US" altLang="ja-JP" dirty="0"/>
                    </a:p>
                    <a:p>
                      <a:r>
                        <a:rPr kumimoji="1" lang="ja-JP" altLang="en-US" dirty="0"/>
                        <a:t>月次の季節性の信頼区間の下限</a:t>
                      </a:r>
                      <a:endParaRPr kumimoji="1" lang="en-US" altLang="ja-JP" dirty="0"/>
                    </a:p>
                    <a:p>
                      <a:r>
                        <a:rPr lang="ja-JP" altLang="en-US" dirty="0"/>
                        <a:t>トレンドの大きさに比例して増減する「乗法的な影響」</a:t>
                      </a:r>
                      <a:endParaRPr kumimoji="1" lang="en-US" altLang="ja-JP" dirty="0"/>
                    </a:p>
                    <a:p>
                      <a:r>
                        <a:rPr kumimoji="1" lang="en-US" altLang="ja-JP" dirty="0"/>
                        <a:t>1</a:t>
                      </a:r>
                      <a:r>
                        <a:rPr kumimoji="1" lang="ja-JP" altLang="en-US" dirty="0"/>
                        <a:t>ヶ月中の何日目か</a:t>
                      </a:r>
                      <a:endParaRPr kumimoji="1" lang="en-US" altLang="ja-JP" dirty="0"/>
                    </a:p>
                  </a:txBody>
                  <a:tcPr/>
                </a:tc>
                <a:extLst>
                  <a:ext uri="{0D108BD9-81ED-4DB2-BD59-A6C34878D82A}">
                    <a16:rowId xmlns:a16="http://schemas.microsoft.com/office/drawing/2014/main" val="2974881040"/>
                  </a:ext>
                </a:extLst>
              </a:tr>
            </a:tbl>
          </a:graphicData>
        </a:graphic>
      </p:graphicFrame>
      <p:sp>
        <p:nvSpPr>
          <p:cNvPr id="7" name="テキスト ボックス 6">
            <a:extLst>
              <a:ext uri="{FF2B5EF4-FFF2-40B4-BE49-F238E27FC236}">
                <a16:creationId xmlns:a16="http://schemas.microsoft.com/office/drawing/2014/main" id="{A031F906-ECE6-8366-4B84-12E96DBB4FE6}"/>
              </a:ext>
            </a:extLst>
          </p:cNvPr>
          <p:cNvSpPr txBox="1"/>
          <p:nvPr/>
        </p:nvSpPr>
        <p:spPr>
          <a:xfrm>
            <a:off x="650081" y="3686175"/>
            <a:ext cx="1685926" cy="2246769"/>
          </a:xfrm>
          <a:prstGeom prst="rect">
            <a:avLst/>
          </a:prstGeom>
          <a:noFill/>
          <a:ln>
            <a:solidFill>
              <a:schemeClr val="tx1"/>
            </a:solidFill>
          </a:ln>
        </p:spPr>
        <p:txBody>
          <a:bodyPr wrap="square" rtlCol="0">
            <a:spAutoFit/>
          </a:bodyPr>
          <a:lstStyle/>
          <a:p>
            <a:r>
              <a:rPr kumimoji="1" lang="en-US" altLang="ja-JP" sz="1400" dirty="0"/>
              <a:t>X=-1~1,y=-1~1</a:t>
            </a:r>
            <a:r>
              <a:rPr kumimoji="1" lang="ja-JP" altLang="en-US" sz="1400" dirty="0"/>
              <a:t>の円周上のどの点に位置しているかを表している。</a:t>
            </a:r>
            <a:endParaRPr kumimoji="1" lang="en-US" altLang="ja-JP" sz="1400" dirty="0"/>
          </a:p>
          <a:p>
            <a:r>
              <a:rPr lang="en-US" altLang="ja-JP" sz="1400" dirty="0"/>
              <a:t>(</a:t>
            </a:r>
            <a:r>
              <a:rPr lang="ja-JP" altLang="en-US" sz="1400" dirty="0"/>
              <a:t>例</a:t>
            </a:r>
            <a:r>
              <a:rPr lang="en-US" altLang="ja-JP" sz="1400" dirty="0"/>
              <a:t>:</a:t>
            </a:r>
            <a:r>
              <a:rPr lang="ja-JP" altLang="en-US" sz="1400" dirty="0"/>
              <a:t>○年</a:t>
            </a:r>
            <a:r>
              <a:rPr lang="en-US" altLang="ja-JP" sz="1400" dirty="0"/>
              <a:t>1</a:t>
            </a:r>
            <a:r>
              <a:rPr lang="ja-JP" altLang="en-US" sz="1400" dirty="0"/>
              <a:t>月</a:t>
            </a:r>
            <a:r>
              <a:rPr lang="en-US" altLang="ja-JP" sz="1400" dirty="0"/>
              <a:t>1</a:t>
            </a:r>
            <a:r>
              <a:rPr lang="ja-JP" altLang="en-US" sz="1400" dirty="0"/>
              <a:t>日と○年</a:t>
            </a:r>
            <a:r>
              <a:rPr lang="en-US" altLang="ja-JP" sz="1400" dirty="0"/>
              <a:t>12</a:t>
            </a:r>
            <a:r>
              <a:rPr lang="ja-JP" altLang="en-US" sz="1400" dirty="0"/>
              <a:t>月</a:t>
            </a:r>
            <a:r>
              <a:rPr lang="en-US" altLang="ja-JP" sz="1400" dirty="0"/>
              <a:t>31</a:t>
            </a:r>
            <a:r>
              <a:rPr lang="ja-JP" altLang="en-US" sz="1400" dirty="0"/>
              <a:t>日は日数的に離れているが、年の季節性的には近いことを表現している</a:t>
            </a:r>
            <a:r>
              <a:rPr lang="en-US" altLang="ja-JP" sz="1400" dirty="0"/>
              <a:t>)</a:t>
            </a:r>
            <a:endParaRPr kumimoji="1" lang="ja-JP" altLang="en-US" sz="1400" dirty="0"/>
          </a:p>
        </p:txBody>
      </p:sp>
      <p:cxnSp>
        <p:nvCxnSpPr>
          <p:cNvPr id="9" name="直線矢印コネクタ 8">
            <a:extLst>
              <a:ext uri="{FF2B5EF4-FFF2-40B4-BE49-F238E27FC236}">
                <a16:creationId xmlns:a16="http://schemas.microsoft.com/office/drawing/2014/main" id="{AD532771-BF2C-BD9A-DD60-11710B55F746}"/>
              </a:ext>
            </a:extLst>
          </p:cNvPr>
          <p:cNvCxnSpPr/>
          <p:nvPr/>
        </p:nvCxnSpPr>
        <p:spPr>
          <a:xfrm flipH="1">
            <a:off x="2350294" y="4057651"/>
            <a:ext cx="257175" cy="192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DED71E9D-0A79-F61B-E02F-147336EB791F}"/>
              </a:ext>
            </a:extLst>
          </p:cNvPr>
          <p:cNvCxnSpPr/>
          <p:nvPr/>
        </p:nvCxnSpPr>
        <p:spPr>
          <a:xfrm flipH="1" flipV="1">
            <a:off x="2343149" y="5636419"/>
            <a:ext cx="278607" cy="307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683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68398-B048-96F2-52B8-B328457858BB}"/>
              </a:ext>
            </a:extLst>
          </p:cNvPr>
          <p:cNvSpPr>
            <a:spLocks noGrp="1"/>
          </p:cNvSpPr>
          <p:nvPr>
            <p:ph type="title"/>
          </p:nvPr>
        </p:nvSpPr>
        <p:spPr>
          <a:xfrm>
            <a:off x="838800" y="363600"/>
            <a:ext cx="8596668" cy="1320800"/>
          </a:xfrm>
        </p:spPr>
        <p:txBody>
          <a:bodyPr/>
          <a:lstStyle/>
          <a:p>
            <a:r>
              <a:rPr lang="ja-JP" altLang="en-US" b="1" dirty="0"/>
              <a:t>考察・課題点・今後の施策</a:t>
            </a:r>
            <a:endParaRPr kumimoji="1" lang="ja-JP" altLang="en-US" b="1" dirty="0"/>
          </a:p>
        </p:txBody>
      </p:sp>
      <p:cxnSp>
        <p:nvCxnSpPr>
          <p:cNvPr id="4" name="直線コネクタ 3">
            <a:extLst>
              <a:ext uri="{FF2B5EF4-FFF2-40B4-BE49-F238E27FC236}">
                <a16:creationId xmlns:a16="http://schemas.microsoft.com/office/drawing/2014/main" id="{60B901DE-DA93-C2EA-E6C9-43C93EA73D38}"/>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3" name="コンテンツ プレースホルダー 2">
            <a:extLst>
              <a:ext uri="{FF2B5EF4-FFF2-40B4-BE49-F238E27FC236}">
                <a16:creationId xmlns:a16="http://schemas.microsoft.com/office/drawing/2014/main" id="{1687A233-7144-AC9A-4899-8EB56C14690F}"/>
              </a:ext>
            </a:extLst>
          </p:cNvPr>
          <p:cNvSpPr>
            <a:spLocks noGrp="1"/>
          </p:cNvSpPr>
          <p:nvPr>
            <p:ph idx="1"/>
          </p:nvPr>
        </p:nvSpPr>
        <p:spPr>
          <a:xfrm>
            <a:off x="677334" y="1463041"/>
            <a:ext cx="10460058" cy="4578322"/>
          </a:xfrm>
        </p:spPr>
        <p:txBody>
          <a:bodyPr>
            <a:normAutofit fontScale="70000" lnSpcReduction="20000"/>
          </a:bodyPr>
          <a:lstStyle/>
          <a:p>
            <a:pPr marL="0" indent="0">
              <a:buNone/>
            </a:pPr>
            <a:r>
              <a:rPr lang="ja-JP" altLang="en-US" sz="3800" b="1" dirty="0"/>
              <a:t>・</a:t>
            </a:r>
            <a:r>
              <a:rPr kumimoji="1" lang="ja-JP" altLang="en-US" sz="3800" b="1" dirty="0"/>
              <a:t>予測データからの考察</a:t>
            </a:r>
            <a:endParaRPr kumimoji="1" lang="en-US" altLang="ja-JP" sz="3800" b="1" dirty="0"/>
          </a:p>
          <a:p>
            <a:pPr marL="0" indent="0">
              <a:buNone/>
            </a:pPr>
            <a:r>
              <a:rPr lang="ja-JP" altLang="en-US" sz="2900" dirty="0"/>
              <a:t>支店</a:t>
            </a:r>
            <a:r>
              <a:rPr kumimoji="1" lang="ja-JP" altLang="en-US" sz="2900" dirty="0"/>
              <a:t>の場所のデータや担当地域が分かれば駅の降車人数や人口推移のデータを追加する事でより精度の高い予測が出来る可能性が高い。</a:t>
            </a:r>
            <a:endParaRPr kumimoji="1" lang="en-US" altLang="ja-JP" sz="2900" dirty="0"/>
          </a:p>
          <a:p>
            <a:pPr marL="0" indent="0">
              <a:buNone/>
            </a:pPr>
            <a:endParaRPr kumimoji="1" lang="en-US" altLang="ja-JP" dirty="0"/>
          </a:p>
          <a:p>
            <a:pPr marL="0" indent="0">
              <a:buNone/>
            </a:pPr>
            <a:r>
              <a:rPr lang="ja-JP" altLang="en-US" sz="3800" b="1" dirty="0"/>
              <a:t>・</a:t>
            </a:r>
            <a:r>
              <a:rPr lang="en-US" altLang="ja-JP" sz="3800" b="1" dirty="0"/>
              <a:t>Prophet</a:t>
            </a:r>
            <a:r>
              <a:rPr lang="ja-JP" altLang="en-US" sz="3800" b="1" dirty="0"/>
              <a:t>の扱い方を工夫する</a:t>
            </a:r>
            <a:endParaRPr lang="en-US" altLang="ja-JP" sz="3800" b="1" dirty="0"/>
          </a:p>
          <a:p>
            <a:pPr marL="0" indent="0">
              <a:buNone/>
            </a:pPr>
            <a:r>
              <a:rPr lang="en-US" altLang="ja-JP" sz="2800" dirty="0"/>
              <a:t>MAE</a:t>
            </a:r>
            <a:r>
              <a:rPr lang="ja-JP" altLang="en-US" sz="2800" dirty="0"/>
              <a:t>以外の評価指標の使用、パラメータの調整、交差検証の間隔調整を組み合わせて精度向上が見込めると考えています。</a:t>
            </a:r>
            <a:endParaRPr lang="en-US" altLang="ja-JP" sz="2800" dirty="0"/>
          </a:p>
          <a:p>
            <a:pPr marL="0" indent="0">
              <a:buNone/>
            </a:pPr>
            <a:endParaRPr lang="en-US" altLang="ja-JP" dirty="0"/>
          </a:p>
          <a:p>
            <a:pPr marL="0" indent="0">
              <a:buNone/>
            </a:pPr>
            <a:r>
              <a:rPr lang="ja-JP" altLang="en-US" sz="3800" b="1" dirty="0"/>
              <a:t>・アンサンブル学習を工夫する</a:t>
            </a:r>
            <a:endParaRPr lang="en-US" altLang="ja-JP" sz="3800" b="1" dirty="0"/>
          </a:p>
          <a:p>
            <a:pPr marL="0" indent="0">
              <a:buNone/>
            </a:pPr>
            <a:r>
              <a:rPr lang="en-US" altLang="ja-JP" sz="2800" dirty="0"/>
              <a:t>Prophet</a:t>
            </a:r>
            <a:r>
              <a:rPr lang="ja-JP" altLang="en-US" sz="2800" dirty="0"/>
              <a:t>で得られたトレンド成分を実測値から差分をとり、それに対して</a:t>
            </a:r>
            <a:r>
              <a:rPr lang="en-US" altLang="ja-JP" sz="2800" dirty="0" err="1"/>
              <a:t>LightGBM</a:t>
            </a:r>
            <a:r>
              <a:rPr lang="ja-JP" altLang="en-US" sz="2800" dirty="0"/>
              <a:t>を使用する等のアンサンブルも有効な可能性が高いと考えています。この時、</a:t>
            </a:r>
            <a:r>
              <a:rPr lang="en-US" altLang="ja-JP" sz="2800" dirty="0"/>
              <a:t>Prophet</a:t>
            </a:r>
            <a:r>
              <a:rPr lang="ja-JP" altLang="en-US" sz="2800" dirty="0"/>
              <a:t>がトレンドを捉える事に重点を置いた使い方も有効かもしれないと考えています。　</a:t>
            </a:r>
            <a:endParaRPr lang="en-US" altLang="ja-JP" sz="2800" dirty="0"/>
          </a:p>
        </p:txBody>
      </p:sp>
    </p:spTree>
    <p:extLst>
      <p:ext uri="{BB962C8B-B14F-4D97-AF65-F5344CB8AC3E}">
        <p14:creationId xmlns:p14="http://schemas.microsoft.com/office/powerpoint/2010/main" val="46340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lang="ja-JP" altLang="en-US" b="1" dirty="0"/>
              <a:t>付録</a:t>
            </a:r>
            <a:r>
              <a:rPr lang="en-US" altLang="ja-JP" b="1" dirty="0"/>
              <a:t>  Prophet</a:t>
            </a:r>
            <a:r>
              <a:rPr lang="ja-JP" altLang="en-US" b="1" dirty="0"/>
              <a:t>は他に何ができるのか</a:t>
            </a:r>
            <a:endParaRPr kumimoji="1" lang="ja-JP" altLang="en-US"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352282"/>
            <a:ext cx="10515600" cy="5170867"/>
          </a:xfrm>
        </p:spPr>
        <p:txBody>
          <a:bodyPr>
            <a:normAutofit/>
          </a:bodyPr>
          <a:lstStyle/>
          <a:p>
            <a:pPr marL="0" marR="0" lvl="0" indent="0" algn="l" defTabSz="914400" rtl="0" eaLnBrk="1" fontAlgn="auto" latinLnBrk="0" hangingPunct="1">
              <a:lnSpc>
                <a:spcPct val="100000"/>
              </a:lnSpc>
              <a:spcBef>
                <a:spcPts val="0"/>
              </a:spcBef>
              <a:spcAft>
                <a:spcPts val="0"/>
              </a:spcAft>
              <a:buClrTx/>
              <a:buSzTx/>
              <a:buNone/>
              <a:tabLst/>
              <a:defRPr/>
            </a:pPr>
            <a:endParaRPr lang="en-US" altLang="ja-JP" sz="2400" b="1" dirty="0">
              <a:solidFill>
                <a:srgbClr val="111111"/>
              </a:solidFill>
              <a:highlight>
                <a:srgbClr val="FFFFFF"/>
              </a:highlight>
              <a:latin typeface="-apple-system"/>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None/>
              <a:tabLst/>
              <a:defRPr/>
            </a:pPr>
            <a:r>
              <a:rPr lang="ja-JP" altLang="en-US" sz="2400" b="1" dirty="0">
                <a:solidFill>
                  <a:srgbClr val="111111"/>
                </a:solidFill>
                <a:latin typeface="-apple-system"/>
                <a:ea typeface="游ゴシック" panose="020B0400000000000000" pitchFamily="50" charset="-128"/>
              </a:rPr>
              <a:t>何らかの周期性があるデータに対して高い予測精度を発揮します。</a:t>
            </a:r>
            <a:endParaRPr lang="en-US" altLang="ja-JP" sz="2400" b="1" dirty="0">
              <a:solidFill>
                <a:srgbClr val="111111"/>
              </a:solidFill>
              <a:latin typeface="-apple-system"/>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None/>
              <a:tabLst/>
              <a:defRPr/>
            </a:pPr>
            <a:endParaRPr lang="en-US" altLang="ja-JP" sz="2400" b="1" dirty="0">
              <a:solidFill>
                <a:srgbClr val="111111"/>
              </a:solidFill>
              <a:highlight>
                <a:srgbClr val="FFFFFF"/>
              </a:highlight>
              <a:latin typeface="-apple-system"/>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None/>
              <a:tabLst/>
              <a:defRPr/>
            </a:pPr>
            <a:r>
              <a:rPr lang="ja-JP" altLang="en-US" sz="2400" b="1" dirty="0">
                <a:solidFill>
                  <a:srgbClr val="111111"/>
                </a:solidFill>
                <a:highlight>
                  <a:srgbClr val="FFFFFF"/>
                </a:highlight>
                <a:latin typeface="-apple-system"/>
                <a:ea typeface="游ゴシック" panose="020B0400000000000000" pitchFamily="50" charset="-128"/>
              </a:rPr>
              <a:t>     ・今回の予測に似た例だと→商品の売上予測</a:t>
            </a:r>
            <a:r>
              <a:rPr lang="en-US" altLang="ja-JP" sz="2400" b="1" dirty="0">
                <a:solidFill>
                  <a:srgbClr val="111111"/>
                </a:solidFill>
                <a:highlight>
                  <a:srgbClr val="FFFFFF"/>
                </a:highlight>
                <a:latin typeface="-apple-system"/>
                <a:ea typeface="游ゴシック" panose="020B0400000000000000" pitchFamily="50" charset="-128"/>
              </a:rPr>
              <a:t>(</a:t>
            </a:r>
            <a:r>
              <a:rPr lang="ja-JP" altLang="en-US" sz="2400" b="1" dirty="0">
                <a:solidFill>
                  <a:srgbClr val="111111"/>
                </a:solidFill>
                <a:highlight>
                  <a:srgbClr val="FFFFFF"/>
                </a:highlight>
                <a:latin typeface="-apple-system"/>
                <a:ea typeface="游ゴシック" panose="020B0400000000000000" pitchFamily="50" charset="-128"/>
              </a:rPr>
              <a:t>個数</a:t>
            </a:r>
            <a:r>
              <a:rPr lang="en-US" altLang="ja-JP" sz="2400" b="1" dirty="0">
                <a:solidFill>
                  <a:srgbClr val="111111"/>
                </a:solidFill>
                <a:highlight>
                  <a:srgbClr val="FFFFFF"/>
                </a:highlight>
                <a:latin typeface="-apple-system"/>
                <a:ea typeface="游ゴシック" panose="020B0400000000000000" pitchFamily="50" charset="-128"/>
              </a:rPr>
              <a:t>,</a:t>
            </a:r>
            <a:r>
              <a:rPr lang="ja-JP" altLang="en-US" sz="2400" b="1" dirty="0">
                <a:solidFill>
                  <a:srgbClr val="111111"/>
                </a:solidFill>
                <a:highlight>
                  <a:srgbClr val="FFFFFF"/>
                </a:highlight>
                <a:latin typeface="-apple-system"/>
                <a:ea typeface="游ゴシック" panose="020B0400000000000000" pitchFamily="50" charset="-128"/>
              </a:rPr>
              <a:t>売上金額</a:t>
            </a:r>
            <a:r>
              <a:rPr lang="en-US" altLang="ja-JP" sz="2400" b="1" dirty="0">
                <a:solidFill>
                  <a:srgbClr val="111111"/>
                </a:solidFill>
                <a:highlight>
                  <a:srgbClr val="FFFFFF"/>
                </a:highlight>
                <a:latin typeface="-apple-system"/>
                <a:ea typeface="游ゴシック" panose="020B0400000000000000" pitchFamily="50" charset="-128"/>
              </a:rPr>
              <a:t>)</a:t>
            </a:r>
          </a:p>
          <a:p>
            <a:pPr marL="0" marR="0" lvl="0" indent="0" algn="l" defTabSz="914400" rtl="0" eaLnBrk="1" fontAlgn="auto" latinLnBrk="0" hangingPunct="1">
              <a:lnSpc>
                <a:spcPct val="100000"/>
              </a:lnSpc>
              <a:spcBef>
                <a:spcPts val="0"/>
              </a:spcBef>
              <a:spcAft>
                <a:spcPts val="0"/>
              </a:spcAft>
              <a:buClrTx/>
              <a:buSzTx/>
              <a:buNone/>
              <a:tabLst/>
              <a:defRPr/>
            </a:pPr>
            <a:endParaRPr lang="en-US" altLang="ja-JP" sz="2400" b="1" dirty="0">
              <a:solidFill>
                <a:srgbClr val="111111"/>
              </a:solidFill>
              <a:highlight>
                <a:srgbClr val="FFFFFF"/>
              </a:highlight>
              <a:latin typeface="-apple-system"/>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None/>
              <a:tabLst/>
              <a:defRPr/>
            </a:pPr>
            <a:r>
              <a:rPr lang="ja-JP" altLang="en-US" sz="2400" b="1" dirty="0">
                <a:solidFill>
                  <a:srgbClr val="111111"/>
                </a:solidFill>
                <a:highlight>
                  <a:srgbClr val="FFFFFF"/>
                </a:highlight>
                <a:latin typeface="-apple-system"/>
                <a:ea typeface="游ゴシック" panose="020B0400000000000000" pitchFamily="50" charset="-128"/>
              </a:rPr>
              <a:t>     ・他にも                                    →電力需要</a:t>
            </a:r>
            <a:r>
              <a:rPr lang="en-US" altLang="ja-JP" sz="2400" b="1" dirty="0">
                <a:solidFill>
                  <a:srgbClr val="111111"/>
                </a:solidFill>
                <a:highlight>
                  <a:srgbClr val="FFFFFF"/>
                </a:highlight>
                <a:latin typeface="-apple-system"/>
                <a:ea typeface="游ゴシック" panose="020B0400000000000000" pitchFamily="50" charset="-128"/>
              </a:rPr>
              <a:t>,</a:t>
            </a:r>
            <a:r>
              <a:rPr lang="ja-JP" altLang="en-US" sz="2400" b="1" dirty="0">
                <a:solidFill>
                  <a:srgbClr val="111111"/>
                </a:solidFill>
                <a:highlight>
                  <a:srgbClr val="FFFFFF"/>
                </a:highlight>
                <a:latin typeface="-apple-system"/>
                <a:ea typeface="游ゴシック" panose="020B0400000000000000" pitchFamily="50" charset="-128"/>
              </a:rPr>
              <a:t>商業施設の顧客流動予測</a:t>
            </a:r>
            <a:endParaRPr lang="en-US" altLang="ja-JP" sz="2400" b="1" dirty="0">
              <a:solidFill>
                <a:srgbClr val="111111"/>
              </a:solidFill>
              <a:highlight>
                <a:srgbClr val="FFFFFF"/>
              </a:highlight>
              <a:latin typeface="-apple-system"/>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None/>
              <a:tabLst/>
              <a:defRPr/>
            </a:pPr>
            <a:endParaRPr lang="en-US" altLang="ja-JP" sz="2400" b="1" dirty="0">
              <a:solidFill>
                <a:srgbClr val="111111"/>
              </a:solidFill>
              <a:highlight>
                <a:srgbClr val="FFFFFF"/>
              </a:highlight>
              <a:latin typeface="-apple-system"/>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None/>
              <a:tabLst/>
              <a:defRPr/>
            </a:pPr>
            <a:endParaRPr lang="en-US" altLang="ja-JP" sz="2400" b="1" dirty="0">
              <a:solidFill>
                <a:srgbClr val="111111"/>
              </a:solidFill>
              <a:highlight>
                <a:srgbClr val="FFFFFF"/>
              </a:highlight>
              <a:latin typeface="-apple-system"/>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None/>
              <a:tabLst/>
              <a:defRPr/>
            </a:pPr>
            <a:endParaRPr lang="en-US" altLang="ja-JP" sz="2400" b="1" dirty="0">
              <a:solidFill>
                <a:srgbClr val="111111"/>
              </a:solidFill>
              <a:highlight>
                <a:srgbClr val="FFFFFF"/>
              </a:highlight>
              <a:latin typeface="-apple-system"/>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None/>
              <a:tabLst/>
              <a:defRPr/>
            </a:pPr>
            <a:endParaRPr lang="en-US" altLang="ja-JP" sz="2400" b="1" dirty="0">
              <a:solidFill>
                <a:srgbClr val="111111"/>
              </a:solidFill>
              <a:highlight>
                <a:srgbClr val="FFFFFF"/>
              </a:highlight>
              <a:latin typeface="-apple-system"/>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None/>
              <a:tabLst/>
              <a:defRPr/>
            </a:pPr>
            <a:endParaRPr lang="en-US" altLang="ja-JP" sz="2400" b="1" dirty="0">
              <a:solidFill>
                <a:srgbClr val="111111"/>
              </a:solidFill>
              <a:highlight>
                <a:srgbClr val="FFFFFF"/>
              </a:highlight>
              <a:latin typeface="-apple-system"/>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None/>
              <a:tabLst/>
              <a:defRPr/>
            </a:pPr>
            <a:r>
              <a:rPr lang="ja-JP" altLang="en-US" sz="2400" b="1" dirty="0">
                <a:solidFill>
                  <a:srgbClr val="111111"/>
                </a:solidFill>
                <a:latin typeface="-apple-system"/>
                <a:ea typeface="游ゴシック" panose="020B0400000000000000" pitchFamily="50" charset="-128"/>
              </a:rPr>
              <a:t>これらが事前に予測できれば、マーケティング戦略や人員配置などの意思決定を行うためのデータを得られます。</a:t>
            </a:r>
            <a:endParaRPr lang="en-US" altLang="ja-JP" sz="2400" b="1" dirty="0">
              <a:solidFill>
                <a:srgbClr val="111111"/>
              </a:solidFill>
              <a:latin typeface="-apple-system"/>
              <a:ea typeface="游ゴシック" panose="020B0400000000000000" pitchFamily="50" charset="-128"/>
            </a:endParaRPr>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2" name="図 1">
            <a:extLst>
              <a:ext uri="{FF2B5EF4-FFF2-40B4-BE49-F238E27FC236}">
                <a16:creationId xmlns:a16="http://schemas.microsoft.com/office/drawing/2014/main" id="{DDE3DC88-5C97-B46B-4C67-15596EDC4AA2}"/>
              </a:ext>
            </a:extLst>
          </p:cNvPr>
          <p:cNvPicPr>
            <a:picLocks noChangeAspect="1"/>
          </p:cNvPicPr>
          <p:nvPr/>
        </p:nvPicPr>
        <p:blipFill>
          <a:blip r:embed="rId2"/>
          <a:stretch>
            <a:fillRect/>
          </a:stretch>
        </p:blipFill>
        <p:spPr>
          <a:xfrm>
            <a:off x="2270170" y="3818586"/>
            <a:ext cx="1285473" cy="1285473"/>
          </a:xfrm>
          <a:prstGeom prst="rect">
            <a:avLst/>
          </a:prstGeom>
        </p:spPr>
      </p:pic>
      <p:sp>
        <p:nvSpPr>
          <p:cNvPr id="6" name="テキスト ボックス 5">
            <a:extLst>
              <a:ext uri="{FF2B5EF4-FFF2-40B4-BE49-F238E27FC236}">
                <a16:creationId xmlns:a16="http://schemas.microsoft.com/office/drawing/2014/main" id="{4AE5D6ED-47BC-74A1-E740-9BE4226F67D8}"/>
              </a:ext>
            </a:extLst>
          </p:cNvPr>
          <p:cNvSpPr txBox="1"/>
          <p:nvPr/>
        </p:nvSpPr>
        <p:spPr>
          <a:xfrm>
            <a:off x="3825025" y="4121240"/>
            <a:ext cx="608452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カレンダーに沿った傾向があると予測しやすいイメージ</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日本以外の祝日</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手動でのイベント設定可</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6527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四角形: 角を丸くする 63">
            <a:extLst>
              <a:ext uri="{FF2B5EF4-FFF2-40B4-BE49-F238E27FC236}">
                <a16:creationId xmlns:a16="http://schemas.microsoft.com/office/drawing/2014/main" id="{B6B0563A-AEC1-4C74-84DF-0BD582A38B81}"/>
              </a:ext>
            </a:extLst>
          </p:cNvPr>
          <p:cNvSpPr/>
          <p:nvPr/>
        </p:nvSpPr>
        <p:spPr>
          <a:xfrm>
            <a:off x="2113441" y="3642706"/>
            <a:ext cx="1846473" cy="460270"/>
          </a:xfrm>
          <a:prstGeom prst="roundRect">
            <a:avLst/>
          </a:prstGeom>
          <a:solidFill>
            <a:schemeClr val="accent1">
              <a:lumMod val="75000"/>
              <a:lumOff val="25000"/>
            </a:schemeClr>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ja-JP" altLang="en-US" b="1" dirty="0">
                <a:solidFill>
                  <a:prstClr val="white"/>
                </a:solidFill>
                <a:latin typeface="Meiryo UI"/>
                <a:ea typeface="Meiryo UI"/>
              </a:rPr>
              <a:t>診断名</a:t>
            </a:r>
          </a:p>
        </p:txBody>
      </p:sp>
      <p:sp>
        <p:nvSpPr>
          <p:cNvPr id="46" name="スライド番号プレースホルダー 3">
            <a:extLst>
              <a:ext uri="{FF2B5EF4-FFF2-40B4-BE49-F238E27FC236}">
                <a16:creationId xmlns:a16="http://schemas.microsoft.com/office/drawing/2014/main" id="{56DE3AB2-6617-4632-8C05-9D035FF13556}"/>
              </a:ext>
            </a:extLst>
          </p:cNvPr>
          <p:cNvSpPr txBox="1">
            <a:spLocks/>
          </p:cNvSpPr>
          <p:nvPr/>
        </p:nvSpPr>
        <p:spPr>
          <a:xfrm>
            <a:off x="10488488" y="6583407"/>
            <a:ext cx="425252"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8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0DE500AB-5460-4E7E-9C90-EACD799BBA71}" type="slidenum">
              <a:rPr lang="ja-JP" altLang="en-US">
                <a:solidFill>
                  <a:prstClr val="black">
                    <a:tint val="75000"/>
                  </a:prstClr>
                </a:solidFill>
                <a:latin typeface="Meiryo UI"/>
                <a:ea typeface="Meiryo UI"/>
              </a:rPr>
              <a:pPr>
                <a:defRPr/>
              </a:pPr>
              <a:t>2</a:t>
            </a:fld>
            <a:endParaRPr lang="ja-JP" altLang="en-US">
              <a:solidFill>
                <a:prstClr val="black">
                  <a:tint val="75000"/>
                </a:prstClr>
              </a:solidFill>
              <a:latin typeface="Meiryo UI"/>
              <a:ea typeface="Meiryo UI"/>
            </a:endParaRPr>
          </a:p>
        </p:txBody>
      </p:sp>
      <p:sp>
        <p:nvSpPr>
          <p:cNvPr id="14" name="正方形/長方形 13">
            <a:extLst>
              <a:ext uri="{FF2B5EF4-FFF2-40B4-BE49-F238E27FC236}">
                <a16:creationId xmlns:a16="http://schemas.microsoft.com/office/drawing/2014/main" id="{6C56750A-6B47-4825-B4D5-CF2BF8062DB2}"/>
              </a:ext>
            </a:extLst>
          </p:cNvPr>
          <p:cNvSpPr/>
          <p:nvPr/>
        </p:nvSpPr>
        <p:spPr>
          <a:xfrm>
            <a:off x="4133604" y="3642707"/>
            <a:ext cx="2428433" cy="4602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ja-JP" altLang="en-US" sz="2000" dirty="0">
                <a:solidFill>
                  <a:prstClr val="black"/>
                </a:solidFill>
                <a:latin typeface="Meiryo UI"/>
                <a:ea typeface="Meiryo UI"/>
              </a:rPr>
              <a:t>うつ病</a:t>
            </a:r>
            <a:r>
              <a:rPr lang="en-US" altLang="ja-JP" sz="2000" dirty="0">
                <a:solidFill>
                  <a:prstClr val="black"/>
                </a:solidFill>
                <a:latin typeface="Meiryo UI"/>
                <a:ea typeface="Meiryo UI"/>
              </a:rPr>
              <a:t>,</a:t>
            </a:r>
            <a:r>
              <a:rPr lang="ja-JP" altLang="en-US" sz="2000" dirty="0">
                <a:solidFill>
                  <a:prstClr val="black"/>
                </a:solidFill>
                <a:latin typeface="Meiryo UI"/>
                <a:ea typeface="Meiryo UI"/>
              </a:rPr>
              <a:t>発達障害</a:t>
            </a:r>
          </a:p>
        </p:txBody>
      </p:sp>
      <p:sp>
        <p:nvSpPr>
          <p:cNvPr id="21" name="タイトル 1">
            <a:extLst>
              <a:ext uri="{FF2B5EF4-FFF2-40B4-BE49-F238E27FC236}">
                <a16:creationId xmlns:a16="http://schemas.microsoft.com/office/drawing/2014/main" id="{848779D2-AA75-48B3-9150-5C9CB7BB078A}"/>
              </a:ext>
            </a:extLst>
          </p:cNvPr>
          <p:cNvSpPr txBox="1">
            <a:spLocks/>
          </p:cNvSpPr>
          <p:nvPr/>
        </p:nvSpPr>
        <p:spPr>
          <a:xfrm>
            <a:off x="1523467" y="275398"/>
            <a:ext cx="9145066" cy="572029"/>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2400" b="1" kern="1200">
                <a:solidFill>
                  <a:schemeClr val="tx1"/>
                </a:solidFill>
                <a:latin typeface="+mj-ea"/>
                <a:ea typeface="+mj-ea"/>
                <a:cs typeface="+mj-cs"/>
              </a:defRPr>
            </a:lvl1pPr>
          </a:lstStyle>
          <a:p>
            <a:pPr>
              <a:defRPr/>
            </a:pPr>
            <a:endParaRPr lang="ja-JP" altLang="en-US" dirty="0">
              <a:solidFill>
                <a:prstClr val="black"/>
              </a:solidFill>
              <a:latin typeface="Meiryo UI"/>
              <a:ea typeface="Meiryo UI"/>
            </a:endParaRPr>
          </a:p>
        </p:txBody>
      </p:sp>
      <p:sp>
        <p:nvSpPr>
          <p:cNvPr id="26" name="Google Shape;67;p15">
            <a:extLst>
              <a:ext uri="{FF2B5EF4-FFF2-40B4-BE49-F238E27FC236}">
                <a16:creationId xmlns:a16="http://schemas.microsoft.com/office/drawing/2014/main" id="{15791FC0-E800-416E-A683-32FB96BF7992}"/>
              </a:ext>
            </a:extLst>
          </p:cNvPr>
          <p:cNvSpPr txBox="1">
            <a:spLocks/>
          </p:cNvSpPr>
          <p:nvPr/>
        </p:nvSpPr>
        <p:spPr>
          <a:xfrm>
            <a:off x="4353524" y="855504"/>
            <a:ext cx="6128525" cy="1939250"/>
          </a:xfrm>
          <a:prstGeom prst="rect">
            <a:avLst/>
          </a:prstGeom>
        </p:spPr>
        <p:txBody>
          <a:bodyPr spcFirstLastPara="1" vert="horz" wrap="square" lIns="74283" tIns="74283" rIns="74283" bIns="74283"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138" dirty="0">
                <a:solidFill>
                  <a:prstClr val="black"/>
                </a:solidFill>
                <a:latin typeface="メイリオ" panose="020B0604030504040204" pitchFamily="50" charset="-128"/>
                <a:ea typeface="メイリオ" panose="020B0604030504040204" pitchFamily="50" charset="-128"/>
                <a:cs typeface="Georgia"/>
                <a:sym typeface="Georgia"/>
              </a:rPr>
              <a:t>　　やまのうち　ゆうと</a:t>
            </a:r>
            <a:endParaRPr lang="en-US" altLang="ja-JP" sz="1600"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endParaRPr lang="en-US" altLang="ja-JP" sz="1138"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r>
              <a:rPr lang="ja-JP" altLang="en-US" sz="4800" dirty="0">
                <a:solidFill>
                  <a:prstClr val="black"/>
                </a:solidFill>
                <a:latin typeface="メイリオ" panose="020B0604030504040204" pitchFamily="50" charset="-128"/>
                <a:ea typeface="メイリオ" panose="020B0604030504040204" pitchFamily="50" charset="-128"/>
                <a:cs typeface="Georgia"/>
                <a:sym typeface="Georgia"/>
              </a:rPr>
              <a:t>山内 雄登</a:t>
            </a:r>
            <a:r>
              <a:rPr lang="ja-JP" altLang="en-US" sz="3200" dirty="0">
                <a:solidFill>
                  <a:prstClr val="black"/>
                </a:solidFill>
                <a:latin typeface="メイリオ" panose="020B0604030504040204" pitchFamily="50" charset="-128"/>
                <a:ea typeface="メイリオ" panose="020B0604030504040204" pitchFamily="50" charset="-128"/>
                <a:cs typeface="Georgia"/>
                <a:sym typeface="Georgia"/>
              </a:rPr>
              <a:t>　</a:t>
            </a:r>
            <a:r>
              <a:rPr lang="en-US" altLang="ja-JP" sz="3200" dirty="0">
                <a:solidFill>
                  <a:prstClr val="black"/>
                </a:solidFill>
                <a:latin typeface="メイリオ" panose="020B0604030504040204" pitchFamily="50" charset="-128"/>
                <a:ea typeface="メイリオ" panose="020B0604030504040204" pitchFamily="50" charset="-128"/>
                <a:cs typeface="Georgia"/>
                <a:sym typeface="Georgia"/>
              </a:rPr>
              <a:t>30</a:t>
            </a:r>
            <a:r>
              <a:rPr lang="ja-JP" altLang="en-US" sz="1625" dirty="0">
                <a:solidFill>
                  <a:prstClr val="black"/>
                </a:solidFill>
                <a:latin typeface="メイリオ" panose="020B0604030504040204" pitchFamily="50" charset="-128"/>
                <a:ea typeface="メイリオ" panose="020B0604030504040204" pitchFamily="50" charset="-128"/>
                <a:cs typeface="Georgia"/>
                <a:sym typeface="Georgia"/>
              </a:rPr>
              <a:t>歳</a:t>
            </a:r>
            <a:endParaRPr lang="en-US" altLang="ja-JP" sz="1625"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endParaRPr lang="en-US" altLang="ja-JP" sz="1625"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2017</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年</a:t>
            </a: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3</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月東京電機大学中退　</a:t>
            </a:r>
            <a:endParaRPr lang="en-US" altLang="ja-JP" sz="2000"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2022</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年前後に遺跡発掘作業員として</a:t>
            </a: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3</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現場分就労</a:t>
            </a:r>
            <a:endParaRPr lang="en-US" altLang="ja-JP" sz="2000"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2023</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年</a:t>
            </a: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8</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月</a:t>
            </a: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Neuro Dive</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渋谷 通所開始</a:t>
            </a:r>
            <a:endParaRPr lang="en-US" altLang="ja-JP" sz="2000" dirty="0">
              <a:solidFill>
                <a:prstClr val="black"/>
              </a:solidFill>
              <a:latin typeface="メイリオ" panose="020B0604030504040204" pitchFamily="50" charset="-128"/>
              <a:ea typeface="メイリオ" panose="020B0604030504040204" pitchFamily="50" charset="-128"/>
              <a:cs typeface="Georgia"/>
              <a:sym typeface="Georgia"/>
            </a:endParaRPr>
          </a:p>
          <a:p>
            <a:pPr marL="0" indent="0">
              <a:buNone/>
            </a:pP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機械学習コンペでは上位</a:t>
            </a:r>
            <a:r>
              <a:rPr lang="en-US" altLang="ja-JP" sz="2000" dirty="0">
                <a:solidFill>
                  <a:prstClr val="black"/>
                </a:solidFill>
                <a:latin typeface="メイリオ" panose="020B0604030504040204" pitchFamily="50" charset="-128"/>
                <a:ea typeface="メイリオ" panose="020B0604030504040204" pitchFamily="50" charset="-128"/>
                <a:cs typeface="Georgia"/>
                <a:sym typeface="Georgia"/>
              </a:rPr>
              <a:t>10%</a:t>
            </a:r>
            <a:r>
              <a:rPr lang="ja-JP" altLang="en-US" sz="2000" dirty="0">
                <a:solidFill>
                  <a:prstClr val="black"/>
                </a:solidFill>
                <a:latin typeface="メイリオ" panose="020B0604030504040204" pitchFamily="50" charset="-128"/>
                <a:ea typeface="メイリオ" panose="020B0604030504040204" pitchFamily="50" charset="-128"/>
                <a:cs typeface="Georgia"/>
                <a:sym typeface="Georgia"/>
              </a:rPr>
              <a:t>に入った経験有</a:t>
            </a:r>
            <a:endParaRPr lang="en-US" altLang="ja-JP" sz="2000" dirty="0">
              <a:solidFill>
                <a:prstClr val="black"/>
              </a:solidFill>
              <a:latin typeface="メイリオ" panose="020B0604030504040204" pitchFamily="50" charset="-128"/>
              <a:ea typeface="メイリオ" panose="020B0604030504040204" pitchFamily="50" charset="-128"/>
              <a:cs typeface="Georgia"/>
              <a:sym typeface="Georgia"/>
            </a:endParaRPr>
          </a:p>
        </p:txBody>
      </p:sp>
      <p:sp>
        <p:nvSpPr>
          <p:cNvPr id="27" name="楕円 26">
            <a:extLst>
              <a:ext uri="{FF2B5EF4-FFF2-40B4-BE49-F238E27FC236}">
                <a16:creationId xmlns:a16="http://schemas.microsoft.com/office/drawing/2014/main" id="{CA30E320-29AA-4667-B9F8-3C5CAA004CB4}"/>
              </a:ext>
            </a:extLst>
          </p:cNvPr>
          <p:cNvSpPr/>
          <p:nvPr/>
        </p:nvSpPr>
        <p:spPr>
          <a:xfrm>
            <a:off x="1892559" y="1212752"/>
            <a:ext cx="1955823" cy="189753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Verdana"/>
              <a:ea typeface="メイリオ"/>
            </a:endParaRPr>
          </a:p>
        </p:txBody>
      </p:sp>
      <p:pic>
        <p:nvPicPr>
          <p:cNvPr id="28" name="図 27" descr="アイコン&#10;&#10;自動的に生成された説明">
            <a:extLst>
              <a:ext uri="{FF2B5EF4-FFF2-40B4-BE49-F238E27FC236}">
                <a16:creationId xmlns:a16="http://schemas.microsoft.com/office/drawing/2014/main" id="{D8875528-F33A-4052-A1C5-F103A2C3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4123" y="1390702"/>
            <a:ext cx="1514057" cy="1514057"/>
          </a:xfrm>
          <a:prstGeom prst="rect">
            <a:avLst/>
          </a:prstGeom>
        </p:spPr>
      </p:pic>
      <p:sp>
        <p:nvSpPr>
          <p:cNvPr id="29" name="四角形: 角を丸くする 28">
            <a:extLst>
              <a:ext uri="{FF2B5EF4-FFF2-40B4-BE49-F238E27FC236}">
                <a16:creationId xmlns:a16="http://schemas.microsoft.com/office/drawing/2014/main" id="{B31C6961-B022-44FD-86F2-DEFD2B9BBDA7}"/>
              </a:ext>
            </a:extLst>
          </p:cNvPr>
          <p:cNvSpPr/>
          <p:nvPr/>
        </p:nvSpPr>
        <p:spPr>
          <a:xfrm>
            <a:off x="2113441" y="4242715"/>
            <a:ext cx="1846473" cy="460270"/>
          </a:xfrm>
          <a:prstGeom prst="roundRect">
            <a:avLst/>
          </a:prstGeom>
          <a:solidFill>
            <a:schemeClr val="accent1">
              <a:lumMod val="75000"/>
              <a:lumOff val="25000"/>
            </a:schemeClr>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ja-JP" altLang="en-US" b="1" dirty="0">
                <a:solidFill>
                  <a:prstClr val="white"/>
                </a:solidFill>
                <a:latin typeface="Meiryo UI"/>
                <a:ea typeface="Meiryo UI"/>
              </a:rPr>
              <a:t>得意なこと</a:t>
            </a:r>
          </a:p>
        </p:txBody>
      </p:sp>
      <p:sp>
        <p:nvSpPr>
          <p:cNvPr id="30" name="正方形/長方形 29">
            <a:extLst>
              <a:ext uri="{FF2B5EF4-FFF2-40B4-BE49-F238E27FC236}">
                <a16:creationId xmlns:a16="http://schemas.microsoft.com/office/drawing/2014/main" id="{F7060EB5-69F4-44A9-9E90-C116A638EEDA}"/>
              </a:ext>
            </a:extLst>
          </p:cNvPr>
          <p:cNvSpPr/>
          <p:nvPr/>
        </p:nvSpPr>
        <p:spPr>
          <a:xfrm>
            <a:off x="4133604" y="4242716"/>
            <a:ext cx="6128525" cy="4602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ja-JP" altLang="en-US" sz="2000" dirty="0">
                <a:solidFill>
                  <a:prstClr val="black"/>
                </a:solidFill>
                <a:latin typeface="Meiryo UI"/>
                <a:ea typeface="Meiryo UI"/>
              </a:rPr>
              <a:t>論理的に考えること。粘り強く取り組むこと。</a:t>
            </a:r>
          </a:p>
        </p:txBody>
      </p:sp>
      <p:sp>
        <p:nvSpPr>
          <p:cNvPr id="31" name="四角形: 角を丸くする 30">
            <a:extLst>
              <a:ext uri="{FF2B5EF4-FFF2-40B4-BE49-F238E27FC236}">
                <a16:creationId xmlns:a16="http://schemas.microsoft.com/office/drawing/2014/main" id="{D9C20854-BEB3-4939-8AD9-939C002A8D23}"/>
              </a:ext>
            </a:extLst>
          </p:cNvPr>
          <p:cNvSpPr/>
          <p:nvPr/>
        </p:nvSpPr>
        <p:spPr>
          <a:xfrm>
            <a:off x="2113441" y="4878458"/>
            <a:ext cx="1846473" cy="460270"/>
          </a:xfrm>
          <a:prstGeom prst="roundRect">
            <a:avLst/>
          </a:prstGeom>
          <a:solidFill>
            <a:schemeClr val="accent1">
              <a:lumMod val="75000"/>
              <a:lumOff val="25000"/>
            </a:schemeClr>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ja-JP" altLang="en-US" b="1" dirty="0">
                <a:solidFill>
                  <a:prstClr val="white"/>
                </a:solidFill>
                <a:latin typeface="Meiryo UI"/>
                <a:ea typeface="Meiryo UI"/>
              </a:rPr>
              <a:t>苦手なこと</a:t>
            </a:r>
          </a:p>
        </p:txBody>
      </p:sp>
      <p:sp>
        <p:nvSpPr>
          <p:cNvPr id="32" name="正方形/長方形 31">
            <a:extLst>
              <a:ext uri="{FF2B5EF4-FFF2-40B4-BE49-F238E27FC236}">
                <a16:creationId xmlns:a16="http://schemas.microsoft.com/office/drawing/2014/main" id="{3EFFEBCF-E588-4245-9C4C-C59F1AF612A5}"/>
              </a:ext>
            </a:extLst>
          </p:cNvPr>
          <p:cNvSpPr/>
          <p:nvPr/>
        </p:nvSpPr>
        <p:spPr>
          <a:xfrm>
            <a:off x="4133604" y="4878459"/>
            <a:ext cx="6182373" cy="4602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ja-JP" altLang="en-US" sz="2000" dirty="0">
                <a:solidFill>
                  <a:prstClr val="black"/>
                </a:solidFill>
                <a:latin typeface="Meiryo UI"/>
                <a:ea typeface="Meiryo UI"/>
              </a:rPr>
              <a:t>音や視界の動きに敏感</a:t>
            </a:r>
            <a:r>
              <a:rPr lang="en-US" altLang="ja-JP" sz="2000" dirty="0">
                <a:solidFill>
                  <a:prstClr val="black"/>
                </a:solidFill>
                <a:latin typeface="Meiryo UI"/>
                <a:ea typeface="Meiryo UI"/>
              </a:rPr>
              <a:t>(</a:t>
            </a:r>
            <a:r>
              <a:rPr lang="ja-JP" altLang="en-US" sz="2000" dirty="0">
                <a:solidFill>
                  <a:prstClr val="black"/>
                </a:solidFill>
                <a:latin typeface="Meiryo UI"/>
                <a:ea typeface="Meiryo UI"/>
              </a:rPr>
              <a:t>ノイズキャンセリングイヤホンで対処</a:t>
            </a:r>
            <a:r>
              <a:rPr lang="en-US" altLang="ja-JP" sz="2000" dirty="0">
                <a:solidFill>
                  <a:prstClr val="black"/>
                </a:solidFill>
                <a:latin typeface="Meiryo UI"/>
                <a:ea typeface="Meiryo UI"/>
              </a:rPr>
              <a:t>)</a:t>
            </a:r>
          </a:p>
        </p:txBody>
      </p:sp>
      <p:sp>
        <p:nvSpPr>
          <p:cNvPr id="33" name="四角形: 角を丸くする 32">
            <a:extLst>
              <a:ext uri="{FF2B5EF4-FFF2-40B4-BE49-F238E27FC236}">
                <a16:creationId xmlns:a16="http://schemas.microsoft.com/office/drawing/2014/main" id="{C7AA66A5-4080-4CC2-AC94-00534EE7BBBE}"/>
              </a:ext>
            </a:extLst>
          </p:cNvPr>
          <p:cNvSpPr/>
          <p:nvPr/>
        </p:nvSpPr>
        <p:spPr>
          <a:xfrm>
            <a:off x="2113441" y="5549466"/>
            <a:ext cx="1846473" cy="794184"/>
          </a:xfrm>
          <a:prstGeom prst="roundRect">
            <a:avLst/>
          </a:prstGeom>
          <a:solidFill>
            <a:schemeClr val="accent1">
              <a:lumMod val="75000"/>
              <a:lumOff val="25000"/>
            </a:schemeClr>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ja-JP" altLang="en-US" b="1" dirty="0">
                <a:solidFill>
                  <a:prstClr val="white"/>
                </a:solidFill>
                <a:latin typeface="Meiryo UI"/>
                <a:ea typeface="Meiryo UI"/>
              </a:rPr>
              <a:t>配慮事項</a:t>
            </a:r>
          </a:p>
        </p:txBody>
      </p:sp>
      <p:sp>
        <p:nvSpPr>
          <p:cNvPr id="34" name="正方形/長方形 33">
            <a:extLst>
              <a:ext uri="{FF2B5EF4-FFF2-40B4-BE49-F238E27FC236}">
                <a16:creationId xmlns:a16="http://schemas.microsoft.com/office/drawing/2014/main" id="{F2EA4A24-8034-4711-8C68-0B86AFC47BC8}"/>
              </a:ext>
            </a:extLst>
          </p:cNvPr>
          <p:cNvSpPr/>
          <p:nvPr/>
        </p:nvSpPr>
        <p:spPr>
          <a:xfrm>
            <a:off x="4133604" y="5549467"/>
            <a:ext cx="7161168" cy="7418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ja-JP" altLang="en-US" sz="2000" dirty="0">
                <a:solidFill>
                  <a:prstClr val="black"/>
                </a:solidFill>
                <a:latin typeface="Meiryo UI"/>
                <a:ea typeface="Meiryo UI"/>
              </a:rPr>
              <a:t>プログラミング中</a:t>
            </a:r>
            <a:r>
              <a:rPr lang="ja-JP" altLang="en-US" sz="2000">
                <a:solidFill>
                  <a:prstClr val="black"/>
                </a:solidFill>
                <a:latin typeface="Meiryo UI"/>
                <a:ea typeface="Meiryo UI"/>
              </a:rPr>
              <a:t>はイヤホンか耳栓を</a:t>
            </a:r>
            <a:r>
              <a:rPr lang="ja-JP" altLang="en-US" sz="2000" dirty="0">
                <a:solidFill>
                  <a:prstClr val="black"/>
                </a:solidFill>
                <a:latin typeface="Meiryo UI"/>
                <a:ea typeface="Meiryo UI"/>
              </a:rPr>
              <a:t>使えると助かります。</a:t>
            </a:r>
            <a:endParaRPr lang="en-US" altLang="ja-JP" sz="2000" dirty="0">
              <a:solidFill>
                <a:prstClr val="black"/>
              </a:solidFill>
              <a:latin typeface="Meiryo UI"/>
              <a:ea typeface="Meiryo UI"/>
            </a:endParaRPr>
          </a:p>
          <a:p>
            <a:pPr>
              <a:defRPr/>
            </a:pPr>
            <a:r>
              <a:rPr lang="en-US" altLang="ja-JP" sz="2000" dirty="0">
                <a:solidFill>
                  <a:prstClr val="black"/>
                </a:solidFill>
                <a:latin typeface="Meiryo UI"/>
                <a:ea typeface="Meiryo UI"/>
              </a:rPr>
              <a:t>(</a:t>
            </a:r>
            <a:r>
              <a:rPr lang="ja-JP" altLang="en-US" sz="2000" dirty="0">
                <a:solidFill>
                  <a:prstClr val="black"/>
                </a:solidFill>
                <a:latin typeface="Meiryo UI"/>
                <a:ea typeface="Meiryo UI"/>
              </a:rPr>
              <a:t>通所開始～今日まで「うつ症状」は軽く、自己対処もできています</a:t>
            </a:r>
            <a:r>
              <a:rPr lang="en-US" altLang="ja-JP" sz="2000" dirty="0">
                <a:solidFill>
                  <a:prstClr val="black"/>
                </a:solidFill>
                <a:latin typeface="Meiryo UI"/>
                <a:ea typeface="Meiryo UI"/>
              </a:rPr>
              <a:t>)</a:t>
            </a:r>
          </a:p>
          <a:p>
            <a:pPr>
              <a:defRPr/>
            </a:pPr>
            <a:endParaRPr lang="ja-JP" altLang="en-US" sz="2000" dirty="0">
              <a:solidFill>
                <a:prstClr val="black"/>
              </a:solidFill>
              <a:latin typeface="Meiryo UI"/>
              <a:ea typeface="Meiryo UI"/>
            </a:endParaRPr>
          </a:p>
        </p:txBody>
      </p:sp>
      <p:pic>
        <p:nvPicPr>
          <p:cNvPr id="4" name="図 3">
            <a:extLst>
              <a:ext uri="{FF2B5EF4-FFF2-40B4-BE49-F238E27FC236}">
                <a16:creationId xmlns:a16="http://schemas.microsoft.com/office/drawing/2014/main" id="{223F109D-4490-A2D8-7FF4-5B1097B58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7463" y="601262"/>
            <a:ext cx="2101171" cy="2801561"/>
          </a:xfrm>
          <a:prstGeom prst="rect">
            <a:avLst/>
          </a:prstGeom>
        </p:spPr>
      </p:pic>
    </p:spTree>
    <p:extLst>
      <p:ext uri="{BB962C8B-B14F-4D97-AF65-F5344CB8AC3E}">
        <p14:creationId xmlns:p14="http://schemas.microsoft.com/office/powerpoint/2010/main" val="962726896"/>
      </p:ext>
    </p:extLst>
  </p:cSld>
  <p:clrMapOvr>
    <a:masterClrMapping/>
  </p:clrMapOvr>
  <mc:AlternateContent xmlns:mc="http://schemas.openxmlformats.org/markup-compatibility/2006" xmlns:p14="http://schemas.microsoft.com/office/powerpoint/2010/main">
    <mc:Choice Requires="p14">
      <p:transition spd="slow" p14:dur="59000" advClick="0" advTm="10000"/>
    </mc:Choice>
    <mc:Fallback xmlns="">
      <p:transition spd="slow"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AB2A5-0312-1034-CCCC-A4D5D9B09025}"/>
              </a:ext>
            </a:extLst>
          </p:cNvPr>
          <p:cNvSpPr>
            <a:spLocks noGrp="1"/>
          </p:cNvSpPr>
          <p:nvPr>
            <p:ph type="title"/>
          </p:nvPr>
        </p:nvSpPr>
        <p:spPr>
          <a:xfrm>
            <a:off x="838200" y="365126"/>
            <a:ext cx="10515600" cy="825899"/>
          </a:xfrm>
        </p:spPr>
        <p:txBody>
          <a:bodyPr>
            <a:normAutofit/>
          </a:bodyPr>
          <a:lstStyle/>
          <a:p>
            <a:r>
              <a:rPr lang="ja-JP" altLang="en-US" b="1" dirty="0"/>
              <a:t>引越し業者の困りごと</a:t>
            </a:r>
            <a:endParaRPr kumimoji="1" lang="ja-JP" altLang="en-US" b="1" dirty="0"/>
          </a:p>
        </p:txBody>
      </p:sp>
      <p:sp>
        <p:nvSpPr>
          <p:cNvPr id="3" name="コンテンツ プレースホルダー 2">
            <a:extLst>
              <a:ext uri="{FF2B5EF4-FFF2-40B4-BE49-F238E27FC236}">
                <a16:creationId xmlns:a16="http://schemas.microsoft.com/office/drawing/2014/main" id="{F2CB2ADC-A1BF-5FC1-90C3-30073CFA79ED}"/>
              </a:ext>
            </a:extLst>
          </p:cNvPr>
          <p:cNvSpPr>
            <a:spLocks noGrp="1"/>
          </p:cNvSpPr>
          <p:nvPr>
            <p:ph idx="1"/>
          </p:nvPr>
        </p:nvSpPr>
        <p:spPr>
          <a:xfrm>
            <a:off x="838200" y="1257007"/>
            <a:ext cx="10427208" cy="4351338"/>
          </a:xfrm>
        </p:spPr>
        <p:txBody>
          <a:bodyPr>
            <a:normAutofit/>
          </a:bodyPr>
          <a:lstStyle/>
          <a:p>
            <a:pPr marL="0" indent="0">
              <a:buNone/>
            </a:pPr>
            <a:r>
              <a:rPr lang="ja-JP" altLang="en-US" sz="2800" dirty="0"/>
              <a:t>・繫忙期と閑散期の依頼件数に大きな差がある</a:t>
            </a:r>
            <a:endParaRPr lang="en-US" altLang="ja-JP" sz="2800" dirty="0"/>
          </a:p>
          <a:p>
            <a:pPr marL="0" indent="0">
              <a:buNone/>
            </a:pPr>
            <a:r>
              <a:rPr lang="ja-JP" altLang="en-US" sz="2800" dirty="0"/>
              <a:t>・繫忙期に合わせて料金設定を高くして年間収支を保っている</a:t>
            </a:r>
            <a:endParaRPr lang="en-US" altLang="ja-JP" sz="2800" dirty="0"/>
          </a:p>
          <a:p>
            <a:pPr marL="0" indent="0">
              <a:buNone/>
            </a:pPr>
            <a:r>
              <a:rPr kumimoji="1" lang="ja-JP" altLang="en-US" sz="2800" dirty="0"/>
              <a:t>・現場スタッフの「緊急出動」や「休日が決まらない」という</a:t>
            </a:r>
            <a:endParaRPr kumimoji="1" lang="en-US" altLang="ja-JP" sz="2800" dirty="0"/>
          </a:p>
          <a:p>
            <a:pPr marL="0" indent="0">
              <a:buNone/>
            </a:pPr>
            <a:r>
              <a:rPr kumimoji="1" lang="ja-JP" altLang="en-US" sz="2800" dirty="0"/>
              <a:t>　問題が発生</a:t>
            </a:r>
          </a:p>
        </p:txBody>
      </p:sp>
      <p:pic>
        <p:nvPicPr>
          <p:cNvPr id="4" name="図 3">
            <a:extLst>
              <a:ext uri="{FF2B5EF4-FFF2-40B4-BE49-F238E27FC236}">
                <a16:creationId xmlns:a16="http://schemas.microsoft.com/office/drawing/2014/main" id="{929AE52F-D963-85E9-1242-E42B879E9825}"/>
              </a:ext>
            </a:extLst>
          </p:cNvPr>
          <p:cNvPicPr>
            <a:picLocks noChangeAspect="1"/>
          </p:cNvPicPr>
          <p:nvPr/>
        </p:nvPicPr>
        <p:blipFill>
          <a:blip r:embed="rId3"/>
          <a:stretch>
            <a:fillRect/>
          </a:stretch>
        </p:blipFill>
        <p:spPr>
          <a:xfrm>
            <a:off x="941833" y="4062655"/>
            <a:ext cx="2096008" cy="2143509"/>
          </a:xfrm>
          <a:prstGeom prst="rect">
            <a:avLst/>
          </a:prstGeom>
        </p:spPr>
      </p:pic>
      <p:pic>
        <p:nvPicPr>
          <p:cNvPr id="5" name="図 4">
            <a:extLst>
              <a:ext uri="{FF2B5EF4-FFF2-40B4-BE49-F238E27FC236}">
                <a16:creationId xmlns:a16="http://schemas.microsoft.com/office/drawing/2014/main" id="{5CF68482-396A-F606-140A-7636183891C0}"/>
              </a:ext>
            </a:extLst>
          </p:cNvPr>
          <p:cNvPicPr>
            <a:picLocks noChangeAspect="1"/>
          </p:cNvPicPr>
          <p:nvPr/>
        </p:nvPicPr>
        <p:blipFill>
          <a:blip r:embed="rId4"/>
          <a:stretch>
            <a:fillRect/>
          </a:stretch>
        </p:blipFill>
        <p:spPr>
          <a:xfrm>
            <a:off x="6281928" y="4051526"/>
            <a:ext cx="2578608" cy="2169944"/>
          </a:xfrm>
          <a:prstGeom prst="rect">
            <a:avLst/>
          </a:prstGeom>
        </p:spPr>
      </p:pic>
      <p:pic>
        <p:nvPicPr>
          <p:cNvPr id="6" name="図 5">
            <a:extLst>
              <a:ext uri="{FF2B5EF4-FFF2-40B4-BE49-F238E27FC236}">
                <a16:creationId xmlns:a16="http://schemas.microsoft.com/office/drawing/2014/main" id="{DB9BBCC9-E597-E58A-59E7-3F4E161E131C}"/>
              </a:ext>
            </a:extLst>
          </p:cNvPr>
          <p:cNvPicPr>
            <a:picLocks noChangeAspect="1"/>
          </p:cNvPicPr>
          <p:nvPr/>
        </p:nvPicPr>
        <p:blipFill>
          <a:blip r:embed="rId5"/>
          <a:stretch>
            <a:fillRect/>
          </a:stretch>
        </p:blipFill>
        <p:spPr>
          <a:xfrm>
            <a:off x="7961634" y="4334256"/>
            <a:ext cx="1573972" cy="1846128"/>
          </a:xfrm>
          <a:prstGeom prst="rect">
            <a:avLst/>
          </a:prstGeom>
        </p:spPr>
      </p:pic>
      <p:sp>
        <p:nvSpPr>
          <p:cNvPr id="13" name="吹き出し: 四角形 12">
            <a:extLst>
              <a:ext uri="{FF2B5EF4-FFF2-40B4-BE49-F238E27FC236}">
                <a16:creationId xmlns:a16="http://schemas.microsoft.com/office/drawing/2014/main" id="{9B197515-B7D3-4D78-1E0B-839A35404E23}"/>
              </a:ext>
            </a:extLst>
          </p:cNvPr>
          <p:cNvSpPr/>
          <p:nvPr/>
        </p:nvSpPr>
        <p:spPr>
          <a:xfrm>
            <a:off x="3257296" y="3602736"/>
            <a:ext cx="2750312" cy="1660144"/>
          </a:xfrm>
          <a:prstGeom prst="wedgeRectCallout">
            <a:avLst>
              <a:gd name="adj1" fmla="val -58973"/>
              <a:gd name="adj2" fmla="val 5257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・休日予定のスタッフ　　</a:t>
            </a:r>
            <a:endParaRPr kumimoji="1" lang="en-US" altLang="ja-JP" dirty="0">
              <a:solidFill>
                <a:schemeClr val="tx1"/>
              </a:solidFill>
            </a:endParaRPr>
          </a:p>
          <a:p>
            <a:r>
              <a:rPr lang="ja-JP" altLang="en-US" dirty="0">
                <a:solidFill>
                  <a:schemeClr val="tx1"/>
                </a:solidFill>
              </a:rPr>
              <a:t>　</a:t>
            </a:r>
            <a:r>
              <a:rPr kumimoji="1" lang="ja-JP" altLang="en-US" dirty="0">
                <a:solidFill>
                  <a:schemeClr val="tx1"/>
                </a:solidFill>
              </a:rPr>
              <a:t>も呼ばないと⋯</a:t>
            </a:r>
            <a:endParaRPr kumimoji="1" lang="en-US" altLang="ja-JP" dirty="0">
              <a:solidFill>
                <a:schemeClr val="tx1"/>
              </a:solidFill>
            </a:endParaRPr>
          </a:p>
          <a:p>
            <a:r>
              <a:rPr lang="ja-JP" altLang="en-US" dirty="0">
                <a:solidFill>
                  <a:schemeClr val="tx1"/>
                </a:solidFill>
              </a:rPr>
              <a:t>・短期間アルバイトと</a:t>
            </a:r>
            <a:endParaRPr lang="en-US" altLang="ja-JP" dirty="0">
              <a:solidFill>
                <a:schemeClr val="tx1"/>
              </a:solidFill>
            </a:endParaRPr>
          </a:p>
          <a:p>
            <a:r>
              <a:rPr lang="ja-JP" altLang="en-US" dirty="0">
                <a:solidFill>
                  <a:schemeClr val="tx1"/>
                </a:solidFill>
              </a:rPr>
              <a:t>　単発アルバイトも募集</a:t>
            </a:r>
            <a:endParaRPr lang="en-US" altLang="ja-JP" dirty="0">
              <a:solidFill>
                <a:schemeClr val="tx1"/>
              </a:solidFill>
            </a:endParaRPr>
          </a:p>
          <a:p>
            <a:r>
              <a:rPr lang="ja-JP" altLang="en-US" dirty="0">
                <a:solidFill>
                  <a:schemeClr val="tx1"/>
                </a:solidFill>
              </a:rPr>
              <a:t>　しなきゃ⋯</a:t>
            </a:r>
            <a:endParaRPr kumimoji="1" lang="ja-JP" altLang="en-US" dirty="0">
              <a:solidFill>
                <a:schemeClr val="tx1"/>
              </a:solidFill>
            </a:endParaRPr>
          </a:p>
        </p:txBody>
      </p:sp>
      <p:sp>
        <p:nvSpPr>
          <p:cNvPr id="14" name="思考の吹き出し: 雲形 13">
            <a:extLst>
              <a:ext uri="{FF2B5EF4-FFF2-40B4-BE49-F238E27FC236}">
                <a16:creationId xmlns:a16="http://schemas.microsoft.com/office/drawing/2014/main" id="{3A43D310-FE97-16FC-F5EC-AE7AC0131035}"/>
              </a:ext>
            </a:extLst>
          </p:cNvPr>
          <p:cNvSpPr/>
          <p:nvPr/>
        </p:nvSpPr>
        <p:spPr>
          <a:xfrm>
            <a:off x="9204960" y="3383280"/>
            <a:ext cx="2837688" cy="1356360"/>
          </a:xfrm>
          <a:prstGeom prst="cloudCallout">
            <a:avLst>
              <a:gd name="adj1" fmla="val -45619"/>
              <a:gd name="adj2" fmla="val 3545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この時期は休みが取れなくてしんどい⋯</a:t>
            </a:r>
          </a:p>
        </p:txBody>
      </p:sp>
      <p:sp>
        <p:nvSpPr>
          <p:cNvPr id="7" name="正方形/長方形 6">
            <a:extLst>
              <a:ext uri="{FF2B5EF4-FFF2-40B4-BE49-F238E27FC236}">
                <a16:creationId xmlns:a16="http://schemas.microsoft.com/office/drawing/2014/main" id="{C7C40E99-BA7A-698E-C810-3B5E1E1A5542}"/>
              </a:ext>
            </a:extLst>
          </p:cNvPr>
          <p:cNvSpPr/>
          <p:nvPr/>
        </p:nvSpPr>
        <p:spPr>
          <a:xfrm>
            <a:off x="12464415" y="876301"/>
            <a:ext cx="7325477" cy="3428998"/>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このページには「</a:t>
            </a:r>
            <a:r>
              <a:rPr kumimoji="1" lang="ja-JP" altLang="en-US" dirty="0">
                <a:solidFill>
                  <a:schemeClr val="tx1"/>
                </a:solidFill>
              </a:rPr>
              <a:t>問題・目的</a:t>
            </a:r>
            <a:r>
              <a:rPr lang="ja-JP" altLang="en-US" dirty="0">
                <a:solidFill>
                  <a:schemeClr val="tx1"/>
                </a:solidFill>
              </a:rPr>
              <a:t>」を書きましょう。</a:t>
            </a:r>
            <a:endParaRPr lang="en-US" altLang="ja-JP" dirty="0">
              <a:solidFill>
                <a:schemeClr val="tx1"/>
              </a:solidFill>
            </a:endParaRPr>
          </a:p>
          <a:p>
            <a:pPr algn="ctr"/>
            <a:r>
              <a:rPr lang="ja-JP" altLang="en-US" dirty="0">
                <a:solidFill>
                  <a:schemeClr val="tx1"/>
                </a:solidFill>
              </a:rPr>
              <a:t>以下の文言とイラストは</a:t>
            </a:r>
            <a:r>
              <a:rPr lang="en-US" altLang="ja-JP" dirty="0">
                <a:solidFill>
                  <a:schemeClr val="tx1"/>
                </a:solidFill>
              </a:rPr>
              <a:t>OK</a:t>
            </a:r>
          </a:p>
          <a:p>
            <a:pPr algn="ctr"/>
            <a:r>
              <a:rPr kumimoji="1" lang="ja-JP" altLang="en-US" dirty="0">
                <a:solidFill>
                  <a:schemeClr val="tx1"/>
                </a:solidFill>
              </a:rPr>
              <a:t>・繫忙期と閑散期の依頼件数に大きな差がある</a:t>
            </a:r>
          </a:p>
          <a:p>
            <a:pPr algn="ctr"/>
            <a:r>
              <a:rPr kumimoji="1" lang="ja-JP" altLang="en-US" dirty="0">
                <a:solidFill>
                  <a:schemeClr val="tx1"/>
                </a:solidFill>
              </a:rPr>
              <a:t>・繫忙期に合わせて料金設定を高くして年間収支を保っている</a:t>
            </a:r>
          </a:p>
          <a:p>
            <a:pPr algn="ctr"/>
            <a:r>
              <a:rPr kumimoji="1" lang="ja-JP" altLang="en-US" dirty="0">
                <a:solidFill>
                  <a:schemeClr val="tx1"/>
                </a:solidFill>
              </a:rPr>
              <a:t>・現場スタッフの「緊急出動」や「休日が決まらない」という</a:t>
            </a:r>
          </a:p>
          <a:p>
            <a:pPr algn="ctr"/>
            <a:r>
              <a:rPr kumimoji="1" lang="ja-JP" altLang="en-US" dirty="0">
                <a:solidFill>
                  <a:schemeClr val="tx1"/>
                </a:solidFill>
              </a:rPr>
              <a:t>　問題が発生</a:t>
            </a:r>
            <a:endParaRPr lang="en-US" altLang="ja-JP" dirty="0">
              <a:solidFill>
                <a:schemeClr val="tx1"/>
              </a:solidFill>
            </a:endParaRPr>
          </a:p>
          <a:p>
            <a:pPr algn="ctr"/>
            <a:endParaRPr kumimoji="1" lang="en-US" altLang="ja-JP" dirty="0">
              <a:solidFill>
                <a:schemeClr val="tx1"/>
              </a:solidFill>
            </a:endParaRPr>
          </a:p>
          <a:p>
            <a:pPr algn="ctr"/>
            <a:r>
              <a:rPr lang="ja-JP" altLang="en-US" dirty="0">
                <a:solidFill>
                  <a:schemeClr val="tx1"/>
                </a:solidFill>
              </a:rPr>
              <a:t>黄色マーカー、太字にした理由は何ですか？</a:t>
            </a:r>
            <a:endParaRPr kumimoji="1" lang="en-US" altLang="ja-JP" dirty="0">
              <a:solidFill>
                <a:schemeClr val="tx1"/>
              </a:solidFill>
            </a:endParaRPr>
          </a:p>
        </p:txBody>
      </p:sp>
    </p:spTree>
    <p:extLst>
      <p:ext uri="{BB962C8B-B14F-4D97-AF65-F5344CB8AC3E}">
        <p14:creationId xmlns:p14="http://schemas.microsoft.com/office/powerpoint/2010/main" val="2689330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DED6F-830E-FE2D-0430-601E6426A21E}"/>
              </a:ext>
            </a:extLst>
          </p:cNvPr>
          <p:cNvSpPr>
            <a:spLocks noGrp="1"/>
          </p:cNvSpPr>
          <p:nvPr>
            <p:ph type="title"/>
          </p:nvPr>
        </p:nvSpPr>
        <p:spPr>
          <a:xfrm>
            <a:off x="838800" y="363600"/>
            <a:ext cx="8596668" cy="1320800"/>
          </a:xfrm>
        </p:spPr>
        <p:txBody>
          <a:bodyPr/>
          <a:lstStyle/>
          <a:p>
            <a:r>
              <a:rPr kumimoji="1" lang="ja-JP" altLang="en-US" b="1" dirty="0"/>
              <a:t>作成環境</a:t>
            </a:r>
          </a:p>
        </p:txBody>
      </p:sp>
      <p:sp>
        <p:nvSpPr>
          <p:cNvPr id="3" name="コンテンツ プレースホルダー 2">
            <a:extLst>
              <a:ext uri="{FF2B5EF4-FFF2-40B4-BE49-F238E27FC236}">
                <a16:creationId xmlns:a16="http://schemas.microsoft.com/office/drawing/2014/main" id="{D4237F2C-0A6B-89B6-7FF5-2249B38AE7B0}"/>
              </a:ext>
            </a:extLst>
          </p:cNvPr>
          <p:cNvSpPr>
            <a:spLocks noGrp="1"/>
          </p:cNvSpPr>
          <p:nvPr>
            <p:ph idx="1"/>
          </p:nvPr>
        </p:nvSpPr>
        <p:spPr>
          <a:xfrm>
            <a:off x="-671624" y="7492779"/>
            <a:ext cx="10515600" cy="4351338"/>
          </a:xfrm>
        </p:spPr>
        <p:txBody>
          <a:bodyPr/>
          <a:lstStyle/>
          <a:p>
            <a:r>
              <a:rPr kumimoji="1" lang="ja-JP" altLang="en-US" dirty="0"/>
              <a:t>使用環境</a:t>
            </a:r>
            <a:endParaRPr kumimoji="1" lang="en-US" altLang="ja-JP" dirty="0"/>
          </a:p>
          <a:p>
            <a:r>
              <a:rPr lang="ja-JP" altLang="en-US" dirty="0"/>
              <a:t>使用言語</a:t>
            </a:r>
            <a:endParaRPr lang="en-US" altLang="ja-JP" dirty="0"/>
          </a:p>
          <a:p>
            <a:r>
              <a:rPr lang="ja-JP" altLang="en-US" dirty="0"/>
              <a:t>使用した機械学習モデル</a:t>
            </a:r>
            <a:endParaRPr lang="en-US" altLang="ja-JP" dirty="0"/>
          </a:p>
          <a:p>
            <a:r>
              <a:rPr lang="ja-JP" altLang="en-US" dirty="0"/>
              <a:t>使用したデータ</a:t>
            </a:r>
            <a:endParaRPr lang="en-US" altLang="ja-JP" dirty="0"/>
          </a:p>
          <a:p>
            <a:endParaRPr kumimoji="1" lang="ja-JP" altLang="en-US" dirty="0"/>
          </a:p>
        </p:txBody>
      </p:sp>
      <p:sp>
        <p:nvSpPr>
          <p:cNvPr id="4" name="字幕 2">
            <a:extLst>
              <a:ext uri="{FF2B5EF4-FFF2-40B4-BE49-F238E27FC236}">
                <a16:creationId xmlns:a16="http://schemas.microsoft.com/office/drawing/2014/main" id="{AD972D9A-98E6-2909-F0E4-4FCAE07A702D}"/>
              </a:ext>
            </a:extLst>
          </p:cNvPr>
          <p:cNvSpPr txBox="1">
            <a:spLocks/>
          </p:cNvSpPr>
          <p:nvPr/>
        </p:nvSpPr>
        <p:spPr>
          <a:xfrm>
            <a:off x="3320953" y="7262036"/>
            <a:ext cx="8566247" cy="125199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学習データ：</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2010</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7</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2016</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endPar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予測期間：</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2016</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4</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2017</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31</a:t>
            </a:r>
            <a:r>
              <a:rPr kumimoji="1" lang="ja-JP" altLang="en-US" sz="24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p>
        </p:txBody>
      </p:sp>
      <p:graphicFrame>
        <p:nvGraphicFramePr>
          <p:cNvPr id="5" name="表 4">
            <a:extLst>
              <a:ext uri="{FF2B5EF4-FFF2-40B4-BE49-F238E27FC236}">
                <a16:creationId xmlns:a16="http://schemas.microsoft.com/office/drawing/2014/main" id="{B51AC865-771F-FCDC-8579-8D45A1121788}"/>
              </a:ext>
            </a:extLst>
          </p:cNvPr>
          <p:cNvGraphicFramePr>
            <a:graphicFrameLocks noGrp="1"/>
          </p:cNvGraphicFramePr>
          <p:nvPr>
            <p:extLst>
              <p:ext uri="{D42A27DB-BD31-4B8C-83A1-F6EECF244321}">
                <p14:modId xmlns:p14="http://schemas.microsoft.com/office/powerpoint/2010/main" val="4148053771"/>
              </p:ext>
            </p:extLst>
          </p:nvPr>
        </p:nvGraphicFramePr>
        <p:xfrm>
          <a:off x="819887" y="1541720"/>
          <a:ext cx="9887737" cy="5020934"/>
        </p:xfrm>
        <a:graphic>
          <a:graphicData uri="http://schemas.openxmlformats.org/drawingml/2006/table">
            <a:tbl>
              <a:tblPr firstRow="1" bandRow="1">
                <a:tableStyleId>{5940675A-B579-460E-94D1-54222C63F5DA}</a:tableStyleId>
              </a:tblPr>
              <a:tblGrid>
                <a:gridCol w="2647870">
                  <a:extLst>
                    <a:ext uri="{9D8B030D-6E8A-4147-A177-3AD203B41FA5}">
                      <a16:colId xmlns:a16="http://schemas.microsoft.com/office/drawing/2014/main" val="3993856892"/>
                    </a:ext>
                  </a:extLst>
                </a:gridCol>
                <a:gridCol w="7239867">
                  <a:extLst>
                    <a:ext uri="{9D8B030D-6E8A-4147-A177-3AD203B41FA5}">
                      <a16:colId xmlns:a16="http://schemas.microsoft.com/office/drawing/2014/main" val="3759121672"/>
                    </a:ext>
                  </a:extLst>
                </a:gridCol>
              </a:tblGrid>
              <a:tr h="1233378">
                <a:tc>
                  <a:txBody>
                    <a:bodyPr/>
                    <a:lstStyle/>
                    <a:p>
                      <a:pPr algn="ctr"/>
                      <a:r>
                        <a:rPr kumimoji="1" lang="ja-JP" altLang="en-US" sz="2400" dirty="0"/>
                        <a:t>使用環境</a:t>
                      </a:r>
                    </a:p>
                  </a:txBody>
                  <a:tcPr anchor="ctr"/>
                </a:tc>
                <a:tc>
                  <a:txBody>
                    <a:bodyPr/>
                    <a:lstStyle/>
                    <a:p>
                      <a:r>
                        <a:rPr kumimoji="1" lang="en-US" altLang="ja-JP" sz="2400" dirty="0"/>
                        <a:t>OS:Windows11</a:t>
                      </a:r>
                    </a:p>
                    <a:p>
                      <a:r>
                        <a:rPr kumimoji="1" lang="ja-JP" altLang="en-US" sz="2400" dirty="0"/>
                        <a:t>エディター</a:t>
                      </a:r>
                      <a:r>
                        <a:rPr kumimoji="1" lang="en-US" altLang="ja-JP" sz="2400" dirty="0"/>
                        <a:t>:</a:t>
                      </a:r>
                      <a:r>
                        <a:rPr kumimoji="1" lang="en-US" altLang="ja-JP" sz="2400" dirty="0" err="1"/>
                        <a:t>VScode</a:t>
                      </a:r>
                      <a:endParaRPr kumimoji="1" lang="ja-JP" altLang="en-US" sz="2400" dirty="0"/>
                    </a:p>
                  </a:txBody>
                  <a:tcPr anchor="ctr"/>
                </a:tc>
                <a:extLst>
                  <a:ext uri="{0D108BD9-81ED-4DB2-BD59-A6C34878D82A}">
                    <a16:rowId xmlns:a16="http://schemas.microsoft.com/office/drawing/2014/main" val="1588898964"/>
                  </a:ext>
                </a:extLst>
              </a:tr>
              <a:tr h="1233378">
                <a:tc>
                  <a:txBody>
                    <a:bodyPr/>
                    <a:lstStyle/>
                    <a:p>
                      <a:pPr algn="ctr"/>
                      <a:r>
                        <a:rPr kumimoji="1" lang="ja-JP" altLang="en-US" sz="2400" dirty="0"/>
                        <a:t>使用言語</a:t>
                      </a:r>
                    </a:p>
                  </a:txBody>
                  <a:tcPr anchor="ctr"/>
                </a:tc>
                <a:tc>
                  <a:txBody>
                    <a:bodyPr/>
                    <a:lstStyle/>
                    <a:p>
                      <a:r>
                        <a:rPr kumimoji="1" lang="en-US" altLang="ja-JP" sz="2400" dirty="0"/>
                        <a:t>Python</a:t>
                      </a:r>
                      <a:endParaRPr kumimoji="1" lang="ja-JP" altLang="en-US" sz="2400" dirty="0"/>
                    </a:p>
                  </a:txBody>
                  <a:tcPr anchor="ctr"/>
                </a:tc>
                <a:extLst>
                  <a:ext uri="{0D108BD9-81ED-4DB2-BD59-A6C34878D82A}">
                    <a16:rowId xmlns:a16="http://schemas.microsoft.com/office/drawing/2014/main" val="2673644794"/>
                  </a:ext>
                </a:extLst>
              </a:tr>
              <a:tr h="1233378">
                <a:tc>
                  <a:txBody>
                    <a:bodyPr/>
                    <a:lstStyle/>
                    <a:p>
                      <a:pPr algn="ctr"/>
                      <a:r>
                        <a:rPr kumimoji="1" lang="ja-JP" altLang="en-US" sz="2400" dirty="0"/>
                        <a:t>使用した</a:t>
                      </a:r>
                      <a:endParaRPr kumimoji="1" lang="en-US" altLang="ja-JP" sz="2400" dirty="0"/>
                    </a:p>
                    <a:p>
                      <a:pPr algn="ctr"/>
                      <a:r>
                        <a:rPr kumimoji="1" lang="ja-JP" altLang="en-US" sz="2400" dirty="0"/>
                        <a:t>機械学習モデル</a:t>
                      </a:r>
                    </a:p>
                  </a:txBody>
                  <a:tcPr anchor="ctr"/>
                </a:tc>
                <a:tc>
                  <a:txBody>
                    <a:bodyPr/>
                    <a:lstStyle/>
                    <a:p>
                      <a:r>
                        <a:rPr kumimoji="1" lang="en-US" altLang="ja-JP" sz="2400" dirty="0" err="1"/>
                        <a:t>Prophet,LightGBM</a:t>
                      </a:r>
                      <a:endParaRPr kumimoji="1" lang="ja-JP" altLang="en-US" sz="2400" dirty="0"/>
                    </a:p>
                  </a:txBody>
                  <a:tcPr anchor="ctr"/>
                </a:tc>
                <a:extLst>
                  <a:ext uri="{0D108BD9-81ED-4DB2-BD59-A6C34878D82A}">
                    <a16:rowId xmlns:a16="http://schemas.microsoft.com/office/drawing/2014/main" val="3809988442"/>
                  </a:ext>
                </a:extLst>
              </a:tr>
              <a:tr h="1233378">
                <a:tc>
                  <a:txBody>
                    <a:bodyPr/>
                    <a:lstStyle/>
                    <a:p>
                      <a:pPr algn="ctr"/>
                      <a:r>
                        <a:rPr kumimoji="1" lang="ja-JP" altLang="en-US" sz="2400" dirty="0"/>
                        <a:t>使用したデータ</a:t>
                      </a:r>
                    </a:p>
                  </a:txBody>
                  <a:tcPr anchor="ctr"/>
                </a:tc>
                <a:tc>
                  <a:txBody>
                    <a:bodyPr/>
                    <a:lstStyle/>
                    <a:p>
                      <a:r>
                        <a:rPr kumimoji="1" lang="en-US" altLang="ja-JP" sz="2400" dirty="0"/>
                        <a:t>SIGNATE</a:t>
                      </a:r>
                      <a:r>
                        <a:rPr kumimoji="1" lang="ja-JP" altLang="en-US" sz="2400" dirty="0"/>
                        <a:t>「アップル 引越し需要予測」</a:t>
                      </a:r>
                      <a:endParaRPr kumimoji="1" lang="en-US" altLang="ja-JP" sz="2400" dirty="0"/>
                    </a:p>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学習データ：</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2010</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7</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1</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2016</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31</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endPar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1000"/>
                        </a:spcBef>
                        <a:spcAft>
                          <a:spcPts val="0"/>
                        </a:spcAft>
                        <a:buClr>
                          <a:srgbClr val="549E39"/>
                        </a:buClr>
                        <a:buSzTx/>
                        <a:buFont typeface="Wingdings 3" charset="2"/>
                        <a:buNone/>
                        <a:tabLst/>
                        <a:defRPr/>
                      </a:pP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予測期間：</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2016</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4</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1</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2017</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年</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月</a:t>
                      </a:r>
                      <a:r>
                        <a:rPr kumimoji="1" lang="en-US" altLang="ja-JP"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31</a:t>
                      </a:r>
                      <a:r>
                        <a:rPr kumimoji="1" lang="ja-JP" altLang="en-US" sz="2000" b="0" i="0" u="sng"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メイリオ" panose="020B0604030504040204" pitchFamily="50" charset="-128"/>
                          <a:cs typeface="+mn-cs"/>
                        </a:rPr>
                        <a:t>日</a:t>
                      </a:r>
                    </a:p>
                  </a:txBody>
                  <a:tcPr anchor="ctr"/>
                </a:tc>
                <a:extLst>
                  <a:ext uri="{0D108BD9-81ED-4DB2-BD59-A6C34878D82A}">
                    <a16:rowId xmlns:a16="http://schemas.microsoft.com/office/drawing/2014/main" val="952255129"/>
                  </a:ext>
                </a:extLst>
              </a:tr>
            </a:tbl>
          </a:graphicData>
        </a:graphic>
      </p:graphicFrame>
      <p:cxnSp>
        <p:nvCxnSpPr>
          <p:cNvPr id="6" name="直線コネクタ 5">
            <a:extLst>
              <a:ext uri="{FF2B5EF4-FFF2-40B4-BE49-F238E27FC236}">
                <a16:creationId xmlns:a16="http://schemas.microsoft.com/office/drawing/2014/main" id="{005FD99F-4E79-2EC1-DAC2-E2E3CA643211}"/>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Tree>
    <p:extLst>
      <p:ext uri="{BB962C8B-B14F-4D97-AF65-F5344CB8AC3E}">
        <p14:creationId xmlns:p14="http://schemas.microsoft.com/office/powerpoint/2010/main" val="204316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2637B-1242-51C3-FCFB-AA2636599BE3}"/>
              </a:ext>
            </a:extLst>
          </p:cNvPr>
          <p:cNvSpPr>
            <a:spLocks noGrp="1"/>
          </p:cNvSpPr>
          <p:nvPr>
            <p:ph type="title"/>
          </p:nvPr>
        </p:nvSpPr>
        <p:spPr>
          <a:xfrm>
            <a:off x="838800" y="363600"/>
            <a:ext cx="8596668" cy="1320800"/>
          </a:xfrm>
        </p:spPr>
        <p:txBody>
          <a:bodyPr/>
          <a:lstStyle/>
          <a:p>
            <a:r>
              <a:rPr kumimoji="1" lang="ja-JP" altLang="en-US" b="1" dirty="0"/>
              <a:t>データの分析から機械学習までの流れ</a:t>
            </a:r>
          </a:p>
        </p:txBody>
      </p:sp>
      <p:sp>
        <p:nvSpPr>
          <p:cNvPr id="3" name="コンテンツ プレースホルダー 2">
            <a:extLst>
              <a:ext uri="{FF2B5EF4-FFF2-40B4-BE49-F238E27FC236}">
                <a16:creationId xmlns:a16="http://schemas.microsoft.com/office/drawing/2014/main" id="{D38E6D61-0514-DAAE-3BB3-894028832AD0}"/>
              </a:ext>
            </a:extLst>
          </p:cNvPr>
          <p:cNvSpPr>
            <a:spLocks noGrp="1"/>
          </p:cNvSpPr>
          <p:nvPr>
            <p:ph idx="1"/>
          </p:nvPr>
        </p:nvSpPr>
        <p:spPr/>
        <p:txBody>
          <a:bodyPr>
            <a:normAutofit fontScale="92500" lnSpcReduction="20000"/>
          </a:bodyPr>
          <a:lstStyle/>
          <a:p>
            <a:pPr marL="0" indent="0">
              <a:buNone/>
            </a:pPr>
            <a:r>
              <a:rPr kumimoji="1" lang="en-US" altLang="ja-JP" dirty="0"/>
              <a:t>1.</a:t>
            </a:r>
            <a:r>
              <a:rPr kumimoji="1" lang="ja-JP" altLang="en-US" dirty="0"/>
              <a:t>データの取得</a:t>
            </a:r>
            <a:endParaRPr kumimoji="1" lang="en-US" altLang="ja-JP" dirty="0"/>
          </a:p>
          <a:p>
            <a:pPr marL="0" indent="0">
              <a:buNone/>
            </a:pPr>
            <a:r>
              <a:rPr lang="en-US" altLang="ja-JP" dirty="0"/>
              <a:t>2.</a:t>
            </a:r>
            <a:r>
              <a:rPr lang="ja-JP" altLang="en-US" dirty="0"/>
              <a:t>既存のデータから具体的な傾向を分析する</a:t>
            </a:r>
            <a:br>
              <a:rPr lang="en-US" altLang="ja-JP" dirty="0"/>
            </a:br>
            <a:r>
              <a:rPr lang="ja-JP" altLang="en-US" dirty="0"/>
              <a:t>　</a:t>
            </a:r>
            <a:r>
              <a:rPr lang="en-US" altLang="ja-JP" dirty="0"/>
              <a:t>(</a:t>
            </a:r>
            <a:r>
              <a:rPr lang="ja-JP" altLang="en-US" dirty="0"/>
              <a:t>データの傾向をグラフとして可視化</a:t>
            </a:r>
            <a:r>
              <a:rPr lang="en-US" altLang="ja-JP" dirty="0"/>
              <a:t>)</a:t>
            </a:r>
          </a:p>
          <a:p>
            <a:pPr marL="0" indent="0">
              <a:buNone/>
            </a:pPr>
            <a:r>
              <a:rPr kumimoji="1" lang="en-US" altLang="ja-JP" dirty="0"/>
              <a:t>3.</a:t>
            </a:r>
            <a:r>
              <a:rPr kumimoji="1" lang="ja-JP" altLang="en-US" dirty="0"/>
              <a:t>機械学習</a:t>
            </a:r>
            <a:endParaRPr kumimoji="1" lang="en-US" altLang="ja-JP" dirty="0"/>
          </a:p>
          <a:p>
            <a:pPr marL="0" indent="0">
              <a:buNone/>
            </a:pPr>
            <a:r>
              <a:rPr kumimoji="1" lang="en-US" altLang="ja-JP" dirty="0"/>
              <a:t>4.Prophet</a:t>
            </a:r>
          </a:p>
          <a:p>
            <a:pPr marL="0" indent="0">
              <a:buNone/>
            </a:pPr>
            <a:r>
              <a:rPr lang="en-US" altLang="ja-JP" dirty="0"/>
              <a:t>5.LightGBM</a:t>
            </a:r>
          </a:p>
          <a:p>
            <a:pPr marL="0" indent="0">
              <a:buNone/>
            </a:pPr>
            <a:r>
              <a:rPr kumimoji="1" lang="en-US" altLang="ja-JP" dirty="0"/>
              <a:t>6.</a:t>
            </a:r>
            <a:r>
              <a:rPr kumimoji="1" lang="ja-JP" altLang="en-US" dirty="0"/>
              <a:t>アンサンブル学習</a:t>
            </a:r>
            <a:endParaRPr kumimoji="1" lang="en-US" altLang="ja-JP" dirty="0"/>
          </a:p>
          <a:p>
            <a:pPr marL="0" indent="0">
              <a:buNone/>
            </a:pPr>
            <a:r>
              <a:rPr kumimoji="1" lang="en-US" altLang="ja-JP" dirty="0"/>
              <a:t>7.</a:t>
            </a:r>
            <a:r>
              <a:rPr kumimoji="1" lang="ja-JP" altLang="en-US" dirty="0"/>
              <a:t>予測</a:t>
            </a:r>
          </a:p>
        </p:txBody>
      </p:sp>
      <p:cxnSp>
        <p:nvCxnSpPr>
          <p:cNvPr id="4" name="直線コネクタ 3">
            <a:extLst>
              <a:ext uri="{FF2B5EF4-FFF2-40B4-BE49-F238E27FC236}">
                <a16:creationId xmlns:a16="http://schemas.microsoft.com/office/drawing/2014/main" id="{AE616D7E-2BBF-953C-1526-FD884C5E99EC}"/>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Tree>
    <p:extLst>
      <p:ext uri="{BB962C8B-B14F-4D97-AF65-F5344CB8AC3E}">
        <p14:creationId xmlns:p14="http://schemas.microsoft.com/office/powerpoint/2010/main" val="16611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lang="ja-JP" altLang="en-US" b="1" dirty="0"/>
              <a:t>使用データの具体的な内容と工夫</a:t>
            </a:r>
            <a:endParaRPr kumimoji="1" lang="ja-JP" altLang="en-US"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352282"/>
            <a:ext cx="10515600" cy="4824681"/>
          </a:xfrm>
        </p:spPr>
        <p:txBody>
          <a:bodyPr/>
          <a:lstStyle/>
          <a:p>
            <a:pPr marL="0" indent="0">
              <a:buNone/>
            </a:pPr>
            <a:r>
              <a:rPr kumimoji="1" lang="en-US" altLang="ja-JP" dirty="0"/>
              <a:t>2010</a:t>
            </a:r>
            <a:r>
              <a:rPr kumimoji="1" lang="ja-JP" altLang="en-US" dirty="0"/>
              <a:t>年</a:t>
            </a:r>
            <a:r>
              <a:rPr kumimoji="1" lang="en-US" altLang="ja-JP" dirty="0"/>
              <a:t>7</a:t>
            </a:r>
            <a:r>
              <a:rPr kumimoji="1" lang="ja-JP" altLang="en-US" dirty="0"/>
              <a:t>月</a:t>
            </a:r>
            <a:r>
              <a:rPr kumimoji="1" lang="en-US" altLang="ja-JP" dirty="0"/>
              <a:t>1</a:t>
            </a:r>
            <a:r>
              <a:rPr kumimoji="1" lang="ja-JP" altLang="en-US" dirty="0"/>
              <a:t>日～</a:t>
            </a:r>
            <a:r>
              <a:rPr kumimoji="1" lang="en-US" altLang="ja-JP" dirty="0"/>
              <a:t>2016</a:t>
            </a:r>
            <a:r>
              <a:rPr kumimoji="1" lang="ja-JP" altLang="en-US" dirty="0"/>
              <a:t>年</a:t>
            </a:r>
            <a:r>
              <a:rPr kumimoji="1" lang="en-US" altLang="ja-JP" dirty="0"/>
              <a:t>3</a:t>
            </a:r>
            <a:r>
              <a:rPr kumimoji="1" lang="ja-JP" altLang="en-US" dirty="0"/>
              <a:t>月</a:t>
            </a:r>
            <a:r>
              <a:rPr kumimoji="1" lang="en-US" altLang="ja-JP" dirty="0"/>
              <a:t>31</a:t>
            </a:r>
            <a:r>
              <a:rPr kumimoji="1" lang="ja-JP" altLang="en-US" dirty="0"/>
              <a:t>日の引越し件数のデータと、休業日や料金区分等のデータ</a:t>
            </a:r>
            <a:r>
              <a:rPr lang="ja-JP" altLang="en-US" dirty="0"/>
              <a:t>が含まれています</a:t>
            </a:r>
            <a:r>
              <a:rPr kumimoji="1" lang="ja-JP" altLang="en-US" dirty="0"/>
              <a:t>。</a:t>
            </a:r>
            <a:endParaRPr kumimoji="1" lang="en-US" altLang="ja-JP" dirty="0"/>
          </a:p>
          <a:p>
            <a:pPr marL="0" indent="0">
              <a:buNone/>
            </a:pPr>
            <a:r>
              <a:rPr lang="en-US" altLang="ja-JP" sz="2400" dirty="0">
                <a:solidFill>
                  <a:schemeClr val="tx1">
                    <a:lumMod val="65000"/>
                    <a:lumOff val="35000"/>
                  </a:schemeClr>
                </a:solidFill>
              </a:rPr>
              <a:t>※</a:t>
            </a:r>
            <a:r>
              <a:rPr lang="ja-JP" altLang="en-US" sz="2400" dirty="0">
                <a:solidFill>
                  <a:schemeClr val="tx1">
                    <a:lumMod val="65000"/>
                    <a:lumOff val="35000"/>
                  </a:schemeClr>
                </a:solidFill>
              </a:rPr>
              <a:t>予測対象の</a:t>
            </a:r>
            <a:r>
              <a:rPr lang="en-US" altLang="ja-JP" sz="2400" dirty="0">
                <a:solidFill>
                  <a:schemeClr val="tx1">
                    <a:lumMod val="65000"/>
                    <a:lumOff val="35000"/>
                  </a:schemeClr>
                </a:solidFill>
              </a:rPr>
              <a:t>2016</a:t>
            </a:r>
            <a:r>
              <a:rPr lang="ja-JP" altLang="en-US" sz="2400" dirty="0">
                <a:solidFill>
                  <a:schemeClr val="tx1">
                    <a:lumMod val="65000"/>
                    <a:lumOff val="35000"/>
                  </a:schemeClr>
                </a:solidFill>
              </a:rPr>
              <a:t>年</a:t>
            </a:r>
            <a:r>
              <a:rPr lang="en-US" altLang="ja-JP" sz="2400" dirty="0">
                <a:solidFill>
                  <a:schemeClr val="tx1">
                    <a:lumMod val="65000"/>
                    <a:lumOff val="35000"/>
                  </a:schemeClr>
                </a:solidFill>
              </a:rPr>
              <a:t>4</a:t>
            </a:r>
            <a:r>
              <a:rPr lang="ja-JP" altLang="en-US" sz="2400" dirty="0">
                <a:solidFill>
                  <a:schemeClr val="tx1">
                    <a:lumMod val="65000"/>
                    <a:lumOff val="35000"/>
                  </a:schemeClr>
                </a:solidFill>
              </a:rPr>
              <a:t>月</a:t>
            </a:r>
            <a:r>
              <a:rPr lang="en-US" altLang="ja-JP" sz="2400" dirty="0">
                <a:solidFill>
                  <a:schemeClr val="tx1">
                    <a:lumMod val="65000"/>
                    <a:lumOff val="35000"/>
                  </a:schemeClr>
                </a:solidFill>
              </a:rPr>
              <a:t>1</a:t>
            </a:r>
            <a:r>
              <a:rPr lang="ja-JP" altLang="en-US" sz="2400" dirty="0">
                <a:solidFill>
                  <a:schemeClr val="tx1">
                    <a:lumMod val="65000"/>
                    <a:lumOff val="35000"/>
                  </a:schemeClr>
                </a:solidFill>
              </a:rPr>
              <a:t>日</a:t>
            </a:r>
            <a:r>
              <a:rPr lang="en-US" altLang="ja-JP" sz="2400" dirty="0">
                <a:solidFill>
                  <a:schemeClr val="tx1">
                    <a:lumMod val="65000"/>
                    <a:lumOff val="35000"/>
                  </a:schemeClr>
                </a:solidFill>
              </a:rPr>
              <a:t>~2017</a:t>
            </a:r>
            <a:r>
              <a:rPr lang="ja-JP" altLang="en-US" sz="2400" dirty="0">
                <a:solidFill>
                  <a:schemeClr val="tx1">
                    <a:lumMod val="65000"/>
                    <a:lumOff val="35000"/>
                  </a:schemeClr>
                </a:solidFill>
              </a:rPr>
              <a:t>年</a:t>
            </a:r>
            <a:r>
              <a:rPr lang="en-US" altLang="ja-JP" sz="2400" dirty="0">
                <a:solidFill>
                  <a:schemeClr val="tx1">
                    <a:lumMod val="65000"/>
                    <a:lumOff val="35000"/>
                  </a:schemeClr>
                </a:solidFill>
              </a:rPr>
              <a:t>3</a:t>
            </a:r>
            <a:r>
              <a:rPr lang="ja-JP" altLang="en-US" sz="2400" dirty="0">
                <a:solidFill>
                  <a:schemeClr val="tx1">
                    <a:lumMod val="65000"/>
                    <a:lumOff val="35000"/>
                  </a:schemeClr>
                </a:solidFill>
              </a:rPr>
              <a:t>月</a:t>
            </a:r>
            <a:r>
              <a:rPr lang="en-US" altLang="ja-JP" sz="2400" dirty="0">
                <a:solidFill>
                  <a:schemeClr val="tx1">
                    <a:lumMod val="65000"/>
                    <a:lumOff val="35000"/>
                  </a:schemeClr>
                </a:solidFill>
              </a:rPr>
              <a:t>31</a:t>
            </a:r>
            <a:r>
              <a:rPr lang="ja-JP" altLang="en-US" sz="2400" dirty="0">
                <a:solidFill>
                  <a:schemeClr val="tx1">
                    <a:lumMod val="65000"/>
                    <a:lumOff val="35000"/>
                  </a:schemeClr>
                </a:solidFill>
              </a:rPr>
              <a:t>日は下図の「引越し件数」のみが欠けている状態です。</a:t>
            </a:r>
            <a:endParaRPr kumimoji="1" lang="ja-JP" altLang="en-US" sz="2400" dirty="0">
              <a:solidFill>
                <a:schemeClr val="tx1">
                  <a:lumMod val="65000"/>
                  <a:lumOff val="35000"/>
                </a:schemeClr>
              </a:solidFill>
            </a:endParaRPr>
          </a:p>
          <a:p>
            <a:pPr marL="0" indent="0">
              <a:buNone/>
            </a:pPr>
            <a:endParaRPr kumimoji="1" lang="en-US" altLang="ja-JP" dirty="0"/>
          </a:p>
          <a:p>
            <a:pPr marL="0" indent="0">
              <a:buNone/>
            </a:pPr>
            <a:endParaRPr kumimoji="1" lang="ja-JP" altLang="en-US" dirty="0"/>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2" name="テキスト ボックス 1">
            <a:extLst>
              <a:ext uri="{FF2B5EF4-FFF2-40B4-BE49-F238E27FC236}">
                <a16:creationId xmlns:a16="http://schemas.microsoft.com/office/drawing/2014/main" id="{B8D8C0F2-B734-5690-3CD3-224A733CAB8F}"/>
              </a:ext>
            </a:extLst>
          </p:cNvPr>
          <p:cNvSpPr txBox="1"/>
          <p:nvPr/>
        </p:nvSpPr>
        <p:spPr>
          <a:xfrm>
            <a:off x="978041" y="3289161"/>
            <a:ext cx="4253948" cy="2677656"/>
          </a:xfrm>
          <a:prstGeom prst="rect">
            <a:avLst/>
          </a:prstGeom>
          <a:noFill/>
          <a:ln>
            <a:solidFill>
              <a:schemeClr val="tx1"/>
            </a:solidFill>
          </a:ln>
        </p:spPr>
        <p:txBody>
          <a:bodyPr wrap="square" rtlCol="0">
            <a:spAutoFit/>
          </a:bodyPr>
          <a:lstStyle/>
          <a:p>
            <a:pPr algn="ctr"/>
            <a:r>
              <a:rPr lang="ja-JP" altLang="en-US" sz="2400" dirty="0"/>
              <a:t>学習</a:t>
            </a:r>
            <a:r>
              <a:rPr kumimoji="1" lang="ja-JP" altLang="en-US" sz="2400" dirty="0"/>
              <a:t>データ</a:t>
            </a:r>
            <a:endParaRPr kumimoji="1" lang="en-US" altLang="ja-JP" sz="2400" dirty="0"/>
          </a:p>
          <a:p>
            <a:r>
              <a:rPr kumimoji="1" lang="ja-JP" altLang="en-US" sz="2400" dirty="0"/>
              <a:t>・日時</a:t>
            </a:r>
            <a:endParaRPr kumimoji="1" lang="en-US" altLang="ja-JP" sz="2400" dirty="0"/>
          </a:p>
          <a:p>
            <a:r>
              <a:rPr lang="ja-JP" altLang="en-US" sz="2400" dirty="0"/>
              <a:t>・引越し件数</a:t>
            </a:r>
            <a:endParaRPr lang="en-US" altLang="ja-JP" sz="2400" dirty="0"/>
          </a:p>
          <a:p>
            <a:r>
              <a:rPr kumimoji="1" lang="ja-JP" altLang="en-US" sz="2400" dirty="0"/>
              <a:t>・法人が絡む引越し日フラグ</a:t>
            </a:r>
            <a:endParaRPr kumimoji="1" lang="en-US" altLang="ja-JP" sz="2400" dirty="0"/>
          </a:p>
          <a:p>
            <a:r>
              <a:rPr lang="ja-JP" altLang="en-US" sz="2400" dirty="0"/>
              <a:t>・休業日フラグ</a:t>
            </a:r>
            <a:endParaRPr lang="en-US" altLang="ja-JP" sz="2400" dirty="0"/>
          </a:p>
          <a:p>
            <a:r>
              <a:rPr kumimoji="1" lang="ja-JP" altLang="en-US" sz="2400" dirty="0"/>
              <a:t>・午前の料金区分</a:t>
            </a:r>
            <a:endParaRPr kumimoji="1" lang="en-US" altLang="ja-JP" sz="2400" dirty="0"/>
          </a:p>
          <a:p>
            <a:r>
              <a:rPr lang="ja-JP" altLang="en-US" sz="2400" dirty="0"/>
              <a:t>・午後の料金区分</a:t>
            </a:r>
            <a:endParaRPr kumimoji="1" lang="ja-JP" altLang="en-US" sz="2400" dirty="0"/>
          </a:p>
        </p:txBody>
      </p:sp>
      <p:sp>
        <p:nvSpPr>
          <p:cNvPr id="6" name="加算記号 5">
            <a:extLst>
              <a:ext uri="{FF2B5EF4-FFF2-40B4-BE49-F238E27FC236}">
                <a16:creationId xmlns:a16="http://schemas.microsoft.com/office/drawing/2014/main" id="{D9F73C97-AC97-F9BC-17BB-A7470FBA1042}"/>
              </a:ext>
            </a:extLst>
          </p:cNvPr>
          <p:cNvSpPr/>
          <p:nvPr/>
        </p:nvSpPr>
        <p:spPr>
          <a:xfrm>
            <a:off x="5592418" y="4177363"/>
            <a:ext cx="914400" cy="9144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A6EB356-E9AB-3FC7-FB6F-3D4383F5ADFB}"/>
              </a:ext>
            </a:extLst>
          </p:cNvPr>
          <p:cNvSpPr txBox="1"/>
          <p:nvPr/>
        </p:nvSpPr>
        <p:spPr>
          <a:xfrm>
            <a:off x="6871250" y="3293166"/>
            <a:ext cx="4253948" cy="2677656"/>
          </a:xfrm>
          <a:prstGeom prst="rect">
            <a:avLst/>
          </a:prstGeom>
          <a:noFill/>
          <a:ln>
            <a:solidFill>
              <a:schemeClr val="tx1"/>
            </a:solidFill>
          </a:ln>
        </p:spPr>
        <p:txBody>
          <a:bodyPr wrap="square" rtlCol="0">
            <a:spAutoFit/>
          </a:bodyPr>
          <a:lstStyle/>
          <a:p>
            <a:pPr algn="ctr"/>
            <a:r>
              <a:rPr lang="ja-JP" altLang="en-US" sz="2400" dirty="0"/>
              <a:t>追加したデータ</a:t>
            </a:r>
            <a:endParaRPr lang="en-US" altLang="ja-JP" sz="2400" dirty="0"/>
          </a:p>
          <a:p>
            <a:endParaRPr lang="en-US" altLang="ja-JP" sz="2400" dirty="0"/>
          </a:p>
          <a:p>
            <a:endParaRPr lang="en-US" altLang="ja-JP" sz="2400" dirty="0"/>
          </a:p>
          <a:p>
            <a:r>
              <a:rPr lang="ja-JP" altLang="en-US" sz="2400" dirty="0"/>
              <a:t>・祝日</a:t>
            </a:r>
            <a:endParaRPr lang="en-US" altLang="ja-JP" sz="2400" dirty="0"/>
          </a:p>
          <a:p>
            <a:endParaRPr lang="en-US" altLang="ja-JP" sz="2400" dirty="0"/>
          </a:p>
          <a:p>
            <a:endParaRPr lang="en-US" altLang="ja-JP" sz="2400" dirty="0"/>
          </a:p>
          <a:p>
            <a:endParaRPr lang="en-US" altLang="ja-JP" sz="2400" dirty="0"/>
          </a:p>
        </p:txBody>
      </p:sp>
      <p:sp>
        <p:nvSpPr>
          <p:cNvPr id="8" name="正方形/長方形 7">
            <a:extLst>
              <a:ext uri="{FF2B5EF4-FFF2-40B4-BE49-F238E27FC236}">
                <a16:creationId xmlns:a16="http://schemas.microsoft.com/office/drawing/2014/main" id="{9055CEE3-C946-85A0-DB43-73D4907C3C3B}"/>
              </a:ext>
            </a:extLst>
          </p:cNvPr>
          <p:cNvSpPr/>
          <p:nvPr/>
        </p:nvSpPr>
        <p:spPr>
          <a:xfrm>
            <a:off x="13003693" y="659080"/>
            <a:ext cx="7325477" cy="3428998"/>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このページには「方法」を書きます。</a:t>
            </a:r>
            <a:endParaRPr kumimoji="1" lang="en-US" altLang="ja-JP" dirty="0">
              <a:solidFill>
                <a:schemeClr val="tx1"/>
              </a:solidFill>
            </a:endParaRPr>
          </a:p>
          <a:p>
            <a:pPr algn="ctr"/>
            <a:r>
              <a:rPr lang="en-US" altLang="ja-JP" dirty="0">
                <a:solidFill>
                  <a:schemeClr val="tx1"/>
                </a:solidFill>
              </a:rPr>
              <a:t>P</a:t>
            </a:r>
            <a:r>
              <a:rPr kumimoji="1" lang="en-US" altLang="ja-JP" dirty="0">
                <a:solidFill>
                  <a:schemeClr val="tx1"/>
                </a:solidFill>
              </a:rPr>
              <a:t>6</a:t>
            </a:r>
            <a:r>
              <a:rPr kumimoji="1" lang="ja-JP" altLang="en-US" dirty="0">
                <a:solidFill>
                  <a:schemeClr val="tx1"/>
                </a:solidFill>
              </a:rPr>
              <a:t>の「問題・目的」に対して</a:t>
            </a:r>
            <a:endParaRPr kumimoji="1" lang="en-US" altLang="ja-JP" dirty="0">
              <a:solidFill>
                <a:schemeClr val="tx1"/>
              </a:solidFill>
            </a:endParaRPr>
          </a:p>
          <a:p>
            <a:pPr algn="ctr"/>
            <a:r>
              <a:rPr lang="ja-JP" altLang="en-US" dirty="0">
                <a:solidFill>
                  <a:schemeClr val="tx1"/>
                </a:solidFill>
              </a:rPr>
              <a:t>・どんな</a:t>
            </a:r>
            <a:r>
              <a:rPr kumimoji="1" lang="ja-JP" altLang="en-US" dirty="0">
                <a:solidFill>
                  <a:schemeClr val="tx1"/>
                </a:solidFill>
              </a:rPr>
              <a:t>手法（方法）で何が得られるか</a:t>
            </a:r>
            <a:endParaRPr kumimoji="1" lang="en-US" altLang="ja-JP" dirty="0">
              <a:solidFill>
                <a:schemeClr val="tx1"/>
              </a:solidFill>
            </a:endParaRPr>
          </a:p>
          <a:p>
            <a:pPr algn="ctr"/>
            <a:r>
              <a:rPr lang="ja-JP" altLang="en-US" dirty="0">
                <a:solidFill>
                  <a:schemeClr val="tx1"/>
                </a:solidFill>
              </a:rPr>
              <a:t>・どこのデータ（アップル引っ越し社）</a:t>
            </a:r>
            <a:endParaRPr kumimoji="1" lang="en-US" altLang="ja-JP" dirty="0">
              <a:solidFill>
                <a:schemeClr val="tx1"/>
              </a:solidFill>
            </a:endParaRPr>
          </a:p>
          <a:p>
            <a:pPr algn="ctr"/>
            <a:r>
              <a:rPr lang="ja-JP" altLang="en-US" dirty="0">
                <a:solidFill>
                  <a:schemeClr val="tx1"/>
                </a:solidFill>
              </a:rPr>
              <a:t>・作成期間</a:t>
            </a:r>
            <a:endParaRPr lang="en-US" altLang="ja-JP" dirty="0">
              <a:solidFill>
                <a:schemeClr val="tx1"/>
              </a:solidFill>
            </a:endParaRPr>
          </a:p>
          <a:p>
            <a:pPr algn="ctr"/>
            <a:r>
              <a:rPr lang="ja-JP" altLang="en-US" dirty="0">
                <a:solidFill>
                  <a:schemeClr val="tx1"/>
                </a:solidFill>
              </a:rPr>
              <a:t>・データ数（学習データ／予測データ）</a:t>
            </a:r>
            <a:endParaRPr lang="en-US" altLang="ja-JP" dirty="0">
              <a:solidFill>
                <a:schemeClr val="tx1"/>
              </a:solidFill>
            </a:endParaRPr>
          </a:p>
          <a:p>
            <a:pPr algn="ctr"/>
            <a:r>
              <a:rPr lang="ja-JP" altLang="en-US" dirty="0">
                <a:solidFill>
                  <a:schemeClr val="tx1"/>
                </a:solidFill>
              </a:rPr>
              <a:t>・どんな手法（プロフェット）</a:t>
            </a:r>
            <a:endParaRPr kumimoji="1" lang="en-US" altLang="ja-JP" dirty="0">
              <a:solidFill>
                <a:schemeClr val="tx1"/>
              </a:solidFill>
            </a:endParaRPr>
          </a:p>
          <a:p>
            <a:pPr algn="ctr"/>
            <a:r>
              <a:rPr kumimoji="1" lang="ja-JP" altLang="en-US" dirty="0">
                <a:solidFill>
                  <a:schemeClr val="tx1"/>
                </a:solidFill>
              </a:rPr>
              <a:t>を記載しましょう。</a:t>
            </a:r>
            <a:endParaRPr kumimoji="1" lang="en-US" altLang="ja-JP" dirty="0">
              <a:solidFill>
                <a:schemeClr val="tx1"/>
              </a:solidFill>
            </a:endParaRPr>
          </a:p>
        </p:txBody>
      </p:sp>
      <p:graphicFrame>
        <p:nvGraphicFramePr>
          <p:cNvPr id="9" name="図表 8">
            <a:extLst>
              <a:ext uri="{FF2B5EF4-FFF2-40B4-BE49-F238E27FC236}">
                <a16:creationId xmlns:a16="http://schemas.microsoft.com/office/drawing/2014/main" id="{121B2199-5B60-8299-9DF8-B3AD6E8AE9B5}"/>
              </a:ext>
            </a:extLst>
          </p:cNvPr>
          <p:cNvGraphicFramePr/>
          <p:nvPr>
            <p:extLst>
              <p:ext uri="{D42A27DB-BD31-4B8C-83A1-F6EECF244321}">
                <p14:modId xmlns:p14="http://schemas.microsoft.com/office/powerpoint/2010/main" val="792344846"/>
              </p:ext>
            </p:extLst>
          </p:nvPr>
        </p:nvGraphicFramePr>
        <p:xfrm>
          <a:off x="9953256" y="51747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3024FD40-1D90-4C7A-F34D-E228C703CAB5}"/>
              </a:ext>
            </a:extLst>
          </p:cNvPr>
          <p:cNvSpPr txBox="1"/>
          <p:nvPr/>
        </p:nvSpPr>
        <p:spPr>
          <a:xfrm>
            <a:off x="4561367" y="8304027"/>
            <a:ext cx="2721935" cy="369332"/>
          </a:xfrm>
          <a:prstGeom prst="rect">
            <a:avLst/>
          </a:prstGeom>
          <a:noFill/>
        </p:spPr>
        <p:txBody>
          <a:bodyPr wrap="square" rtlCol="0">
            <a:spAutoFit/>
          </a:bodyPr>
          <a:lstStyle/>
          <a:p>
            <a:r>
              <a:rPr kumimoji="1" lang="en-US" altLang="ja-JP" dirty="0"/>
              <a:t>2101</a:t>
            </a:r>
            <a:r>
              <a:rPr kumimoji="1" lang="ja-JP" altLang="en-US" dirty="0"/>
              <a:t>日分のデータ</a:t>
            </a:r>
          </a:p>
        </p:txBody>
      </p:sp>
    </p:spTree>
    <p:extLst>
      <p:ext uri="{BB962C8B-B14F-4D97-AF65-F5344CB8AC3E}">
        <p14:creationId xmlns:p14="http://schemas.microsoft.com/office/powerpoint/2010/main" val="376365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kumimoji="1" lang="ja-JP" altLang="en-US" b="1" dirty="0"/>
              <a:t>引越し件数を可視化</a:t>
            </a:r>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236372"/>
            <a:ext cx="10515600" cy="4824681"/>
          </a:xfrm>
        </p:spPr>
        <p:txBody>
          <a:bodyPr/>
          <a:lstStyle/>
          <a:p>
            <a:pPr marL="0" indent="0">
              <a:buNone/>
            </a:pPr>
            <a:r>
              <a:rPr kumimoji="1" lang="ja-JP" altLang="en-US" sz="2400" b="1" dirty="0"/>
              <a:t>見た目では⋯</a:t>
            </a:r>
            <a:endParaRPr kumimoji="1" lang="en-US" altLang="ja-JP" sz="2400" b="1" dirty="0"/>
          </a:p>
          <a:p>
            <a:pPr marL="0" indent="0">
              <a:buNone/>
            </a:pPr>
            <a:r>
              <a:rPr kumimoji="1" lang="ja-JP" altLang="en-US" sz="2000" dirty="0"/>
              <a:t>・引越し件数は毎年徐々に増えている</a:t>
            </a:r>
            <a:endParaRPr kumimoji="1" lang="en-US" altLang="ja-JP" sz="2000" dirty="0"/>
          </a:p>
          <a:p>
            <a:pPr marL="0" indent="0">
              <a:buNone/>
            </a:pPr>
            <a:r>
              <a:rPr lang="ja-JP" altLang="en-US" sz="2000" dirty="0"/>
              <a:t>・</a:t>
            </a:r>
            <a:r>
              <a:rPr lang="en-US" altLang="ja-JP" sz="2000" dirty="0"/>
              <a:t>1</a:t>
            </a:r>
            <a:r>
              <a:rPr lang="ja-JP" altLang="en-US" sz="2000" dirty="0"/>
              <a:t>年毎の波形が似ている</a:t>
            </a:r>
            <a:endParaRPr lang="en-US" altLang="ja-JP" sz="2000" dirty="0"/>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9" name="図 8">
            <a:extLst>
              <a:ext uri="{FF2B5EF4-FFF2-40B4-BE49-F238E27FC236}">
                <a16:creationId xmlns:a16="http://schemas.microsoft.com/office/drawing/2014/main" id="{50BC2AE9-CADC-94B4-0DFA-E2E706B6BC94}"/>
              </a:ext>
            </a:extLst>
          </p:cNvPr>
          <p:cNvPicPr>
            <a:picLocks noChangeAspect="1"/>
          </p:cNvPicPr>
          <p:nvPr/>
        </p:nvPicPr>
        <p:blipFill>
          <a:blip r:embed="rId2"/>
          <a:stretch>
            <a:fillRect/>
          </a:stretch>
        </p:blipFill>
        <p:spPr>
          <a:xfrm>
            <a:off x="877767" y="8880064"/>
            <a:ext cx="7862195" cy="4150362"/>
          </a:xfrm>
          <a:prstGeom prst="rect">
            <a:avLst/>
          </a:prstGeom>
        </p:spPr>
      </p:pic>
      <p:sp>
        <p:nvSpPr>
          <p:cNvPr id="2" name="テキスト ボックス 1">
            <a:extLst>
              <a:ext uri="{FF2B5EF4-FFF2-40B4-BE49-F238E27FC236}">
                <a16:creationId xmlns:a16="http://schemas.microsoft.com/office/drawing/2014/main" id="{D665CE55-55AF-99FC-880A-3556A09905B3}"/>
              </a:ext>
            </a:extLst>
          </p:cNvPr>
          <p:cNvSpPr txBox="1"/>
          <p:nvPr/>
        </p:nvSpPr>
        <p:spPr>
          <a:xfrm>
            <a:off x="3911151" y="2167474"/>
            <a:ext cx="537491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a:t>
            </a:r>
            <a:r>
              <a:rPr kumimoji="1" lang="en-US" altLang="ja-JP" sz="1600" b="0" i="0" u="none" strike="noStrike" kern="1200" cap="none" spc="0" normalizeH="0" baseline="0" noProof="0" dirty="0">
                <a:ln>
                  <a:noFill/>
                </a:ln>
                <a:solidFill>
                  <a:srgbClr val="FF0000"/>
                </a:solidFill>
                <a:effectLst/>
                <a:uLnTx/>
                <a:uFillTx/>
                <a:latin typeface="游ゴシック 本文"/>
                <a:ea typeface="游ゴシック" panose="020B0400000000000000" pitchFamily="50" charset="-128"/>
                <a:cs typeface="+mn-cs"/>
              </a:rPr>
              <a:t>-----</a:t>
            </a:r>
            <a:r>
              <a:rPr lang="ja-JP" altLang="en-US" sz="1600" dirty="0">
                <a:solidFill>
                  <a:srgbClr val="3C4A4A"/>
                </a:solidFill>
                <a:latin typeface="游ゴシック 本文"/>
                <a:ea typeface="游ゴシック" panose="020B0400000000000000" pitchFamily="50" charset="-128"/>
              </a:rPr>
              <a:t>毎年の</a:t>
            </a:r>
            <a:r>
              <a:rPr lang="en-US" altLang="ja-JP" sz="1600" dirty="0">
                <a:solidFill>
                  <a:srgbClr val="3C4A4A"/>
                </a:solidFill>
                <a:latin typeface="游ゴシック 本文"/>
                <a:ea typeface="游ゴシック" panose="020B0400000000000000" pitchFamily="50" charset="-128"/>
              </a:rPr>
              <a:t>4</a:t>
            </a:r>
            <a:r>
              <a:rPr lang="ja-JP" altLang="en-US" sz="1600" dirty="0">
                <a:solidFill>
                  <a:srgbClr val="3C4A4A"/>
                </a:solidFill>
                <a:latin typeface="游ゴシック 本文"/>
                <a:ea typeface="游ゴシック" panose="020B0400000000000000" pitchFamily="50" charset="-128"/>
              </a:rPr>
              <a:t>月</a:t>
            </a:r>
            <a:r>
              <a:rPr lang="en-US" altLang="ja-JP" sz="1600" dirty="0">
                <a:solidFill>
                  <a:srgbClr val="3C4A4A"/>
                </a:solidFill>
                <a:latin typeface="游ゴシック 本文"/>
                <a:ea typeface="游ゴシック" panose="020B0400000000000000" pitchFamily="50" charset="-128"/>
              </a:rPr>
              <a:t>1</a:t>
            </a:r>
            <a:r>
              <a:rPr lang="ja-JP" altLang="en-US" sz="1600" dirty="0">
                <a:solidFill>
                  <a:srgbClr val="3C4A4A"/>
                </a:solidFill>
                <a:latin typeface="游ゴシック 本文"/>
                <a:ea typeface="游ゴシック" panose="020B0400000000000000" pitchFamily="50" charset="-128"/>
              </a:rPr>
              <a:t>日</a:t>
            </a: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a:t>
            </a:r>
          </a:p>
        </p:txBody>
      </p:sp>
      <p:sp>
        <p:nvSpPr>
          <p:cNvPr id="8" name="正方形/長方形 7">
            <a:extLst>
              <a:ext uri="{FF2B5EF4-FFF2-40B4-BE49-F238E27FC236}">
                <a16:creationId xmlns:a16="http://schemas.microsoft.com/office/drawing/2014/main" id="{CA5105B8-0208-B420-6829-1ABFFFC9A97E}"/>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このページは「結果」の項目に書きましょう</a:t>
            </a:r>
            <a:endParaRPr kumimoji="1" lang="en-US" altLang="ja-JP" dirty="0">
              <a:solidFill>
                <a:schemeClr val="tx1"/>
              </a:solidFill>
            </a:endParaRPr>
          </a:p>
          <a:p>
            <a:pPr algn="ctr"/>
            <a:r>
              <a:rPr lang="ja-JP" altLang="en-US" dirty="0">
                <a:solidFill>
                  <a:schemeClr val="tx1"/>
                </a:solidFill>
              </a:rPr>
              <a:t>・数年単位のグラフ</a:t>
            </a:r>
            <a:endParaRPr lang="en-US" altLang="ja-JP" dirty="0">
              <a:solidFill>
                <a:schemeClr val="tx1"/>
              </a:solidFill>
            </a:endParaRPr>
          </a:p>
          <a:p>
            <a:pPr algn="ctr"/>
            <a:r>
              <a:rPr kumimoji="1" lang="ja-JP" altLang="en-US" dirty="0">
                <a:solidFill>
                  <a:schemeClr val="tx1"/>
                </a:solidFill>
              </a:rPr>
              <a:t>・年単位のグラフ</a:t>
            </a:r>
            <a:endParaRPr kumimoji="1" lang="en-US" altLang="ja-JP" dirty="0">
              <a:solidFill>
                <a:schemeClr val="tx1"/>
              </a:solidFill>
            </a:endParaRPr>
          </a:p>
          <a:p>
            <a:pPr algn="ctr"/>
            <a:r>
              <a:rPr lang="ja-JP" altLang="en-US" dirty="0">
                <a:solidFill>
                  <a:schemeClr val="tx1"/>
                </a:solidFill>
              </a:rPr>
              <a:t>を結果に載せるのが良いと思います。</a:t>
            </a:r>
            <a:endParaRPr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数年単位では、年のなかのどこが一番問題となっているのかわかりにくい</a:t>
            </a:r>
            <a:endParaRPr lang="en-US" altLang="ja-JP" dirty="0">
              <a:solidFill>
                <a:schemeClr val="tx1"/>
              </a:solidFill>
            </a:endParaRPr>
          </a:p>
        </p:txBody>
      </p:sp>
      <p:pic>
        <p:nvPicPr>
          <p:cNvPr id="7" name="図 6">
            <a:extLst>
              <a:ext uri="{FF2B5EF4-FFF2-40B4-BE49-F238E27FC236}">
                <a16:creationId xmlns:a16="http://schemas.microsoft.com/office/drawing/2014/main" id="{DC0A9ED5-FA2D-259D-A340-8FDDC473DB09}"/>
              </a:ext>
            </a:extLst>
          </p:cNvPr>
          <p:cNvPicPr>
            <a:picLocks noChangeAspect="1"/>
          </p:cNvPicPr>
          <p:nvPr/>
        </p:nvPicPr>
        <p:blipFill>
          <a:blip r:embed="rId3"/>
          <a:stretch>
            <a:fillRect/>
          </a:stretch>
        </p:blipFill>
        <p:spPr>
          <a:xfrm>
            <a:off x="10634660" y="8338014"/>
            <a:ext cx="7036651" cy="3812785"/>
          </a:xfrm>
          <a:prstGeom prst="rect">
            <a:avLst/>
          </a:prstGeom>
        </p:spPr>
      </p:pic>
      <p:pic>
        <p:nvPicPr>
          <p:cNvPr id="11" name="図 10">
            <a:extLst>
              <a:ext uri="{FF2B5EF4-FFF2-40B4-BE49-F238E27FC236}">
                <a16:creationId xmlns:a16="http://schemas.microsoft.com/office/drawing/2014/main" id="{393654B1-E4A9-44C6-733C-85A2D34551C2}"/>
              </a:ext>
            </a:extLst>
          </p:cNvPr>
          <p:cNvPicPr>
            <a:picLocks noChangeAspect="1"/>
          </p:cNvPicPr>
          <p:nvPr/>
        </p:nvPicPr>
        <p:blipFill>
          <a:blip r:embed="rId4"/>
          <a:stretch>
            <a:fillRect/>
          </a:stretch>
        </p:blipFill>
        <p:spPr>
          <a:xfrm>
            <a:off x="1299941" y="2591938"/>
            <a:ext cx="9321985" cy="4152315"/>
          </a:xfrm>
          <a:prstGeom prst="rect">
            <a:avLst/>
          </a:prstGeom>
        </p:spPr>
      </p:pic>
    </p:spTree>
    <p:extLst>
      <p:ext uri="{BB962C8B-B14F-4D97-AF65-F5344CB8AC3E}">
        <p14:creationId xmlns:p14="http://schemas.microsoft.com/office/powerpoint/2010/main" val="251531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normAutofit/>
          </a:bodyPr>
          <a:lstStyle/>
          <a:p>
            <a:r>
              <a:rPr lang="ja-JP" altLang="en-US" sz="3600" b="1" dirty="0">
                <a:latin typeface="游ゴシック 本文"/>
              </a:rPr>
              <a:t>学習データから判明したデータの傾向・パターン</a:t>
            </a:r>
            <a:endParaRPr kumimoji="1" lang="ja-JP" altLang="en-US" sz="3600" b="1" dirty="0"/>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838200" y="1352282"/>
            <a:ext cx="10515600" cy="5299656"/>
          </a:xfrm>
        </p:spPr>
        <p:txBody>
          <a:bodyPr/>
          <a:lstStyle/>
          <a:p>
            <a:pPr marL="0" indent="0">
              <a:buNone/>
            </a:pPr>
            <a:endParaRPr lang="en-US" altLang="ja-JP" dirty="0">
              <a:latin typeface="游ゴシック 本文"/>
            </a:endParaRPr>
          </a:p>
          <a:p>
            <a:pPr marL="0" indent="0">
              <a:buNone/>
            </a:pPr>
            <a:endParaRPr lang="en-US" altLang="ja-JP" sz="1600" b="0" i="0" dirty="0">
              <a:solidFill>
                <a:srgbClr val="3C4A4A"/>
              </a:solidFill>
              <a:effectLst/>
              <a:latin typeface="游ゴシック 本文"/>
            </a:endParaRPr>
          </a:p>
          <a:p>
            <a:pPr marL="0" indent="0">
              <a:buNone/>
            </a:pPr>
            <a:endParaRPr lang="en-US" altLang="ja-JP" b="0" i="0" dirty="0">
              <a:solidFill>
                <a:srgbClr val="3C4A4A"/>
              </a:solidFill>
              <a:effectLst/>
              <a:latin typeface="Roboto" panose="02000000000000000000" pitchFamily="2" charset="0"/>
            </a:endParaRPr>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pic>
        <p:nvPicPr>
          <p:cNvPr id="7" name="図 6">
            <a:extLst>
              <a:ext uri="{FF2B5EF4-FFF2-40B4-BE49-F238E27FC236}">
                <a16:creationId xmlns:a16="http://schemas.microsoft.com/office/drawing/2014/main" id="{447A00CC-9E75-A251-426B-461D9E1D8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63" y="1625812"/>
            <a:ext cx="5760000" cy="1861621"/>
          </a:xfrm>
          <a:prstGeom prst="rect">
            <a:avLst/>
          </a:prstGeom>
        </p:spPr>
      </p:pic>
      <p:sp>
        <p:nvSpPr>
          <p:cNvPr id="16" name="テキスト ボックス 15">
            <a:extLst>
              <a:ext uri="{FF2B5EF4-FFF2-40B4-BE49-F238E27FC236}">
                <a16:creationId xmlns:a16="http://schemas.microsoft.com/office/drawing/2014/main" id="{2722480D-2C65-7ED4-9C35-7423125857DA}"/>
              </a:ext>
            </a:extLst>
          </p:cNvPr>
          <p:cNvSpPr txBox="1"/>
          <p:nvPr/>
        </p:nvSpPr>
        <p:spPr>
          <a:xfrm>
            <a:off x="1296000" y="3601740"/>
            <a:ext cx="354169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③月間の周期的な変動</a:t>
            </a:r>
          </a:p>
        </p:txBody>
      </p:sp>
      <p:sp>
        <p:nvSpPr>
          <p:cNvPr id="17" name="テキスト ボックス 16">
            <a:extLst>
              <a:ext uri="{FF2B5EF4-FFF2-40B4-BE49-F238E27FC236}">
                <a16:creationId xmlns:a16="http://schemas.microsoft.com/office/drawing/2014/main" id="{FCDD0C13-7983-B0D1-0BEF-5569B8ABD4F8}"/>
              </a:ext>
            </a:extLst>
          </p:cNvPr>
          <p:cNvSpPr txBox="1"/>
          <p:nvPr/>
        </p:nvSpPr>
        <p:spPr>
          <a:xfrm>
            <a:off x="1296225" y="1166236"/>
            <a:ext cx="354169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①データの長期的な方向性</a:t>
            </a:r>
          </a:p>
        </p:txBody>
      </p:sp>
      <p:sp>
        <p:nvSpPr>
          <p:cNvPr id="2" name="テキスト ボックス 1">
            <a:extLst>
              <a:ext uri="{FF2B5EF4-FFF2-40B4-BE49-F238E27FC236}">
                <a16:creationId xmlns:a16="http://schemas.microsoft.com/office/drawing/2014/main" id="{66382544-4E16-2683-7768-BC2CCA34C42B}"/>
              </a:ext>
            </a:extLst>
          </p:cNvPr>
          <p:cNvSpPr txBox="1"/>
          <p:nvPr/>
        </p:nvSpPr>
        <p:spPr>
          <a:xfrm>
            <a:off x="2177877" y="6274557"/>
            <a:ext cx="790762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a:t>
            </a:r>
            <a:r>
              <a:rPr kumimoji="1" lang="en-US" altLang="ja-JP" sz="1600" b="0" i="0" u="none" strike="noStrike" kern="1200" cap="none" spc="0" normalizeH="0" baseline="0" noProof="0" dirty="0">
                <a:ln>
                  <a:noFill/>
                </a:ln>
                <a:solidFill>
                  <a:srgbClr val="FF0000"/>
                </a:solidFill>
                <a:effectLst/>
                <a:uLnTx/>
                <a:uFillTx/>
                <a:latin typeface="游ゴシック 本文"/>
                <a:ea typeface="游ゴシック" panose="020B0400000000000000" pitchFamily="50" charset="-128"/>
                <a:cs typeface="+mn-cs"/>
              </a:rPr>
              <a:t>-----</a:t>
            </a: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0%</a:t>
            </a:r>
            <a:r>
              <a:rPr kumimoji="1" lang="ja-JP" altLang="en-US"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ライン</a:t>
            </a: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a:t>
            </a:r>
            <a:r>
              <a:rPr kumimoji="1" lang="en-US" altLang="ja-JP" sz="1600" b="0" i="0" u="none" strike="noStrike" kern="1200" cap="none" spc="0" normalizeH="0" baseline="0" noProof="0" dirty="0">
                <a:ln>
                  <a:noFill/>
                </a:ln>
                <a:solidFill>
                  <a:srgbClr val="3C4A4A"/>
                </a:solidFill>
                <a:effectLst/>
                <a:highlight>
                  <a:srgbClr val="FFFF00"/>
                </a:highlight>
                <a:uLnTx/>
                <a:uFillTx/>
                <a:latin typeface="游ゴシック 本文"/>
                <a:ea typeface="游ゴシック" panose="020B0400000000000000" pitchFamily="50" charset="-128"/>
                <a:cs typeface="+mn-cs"/>
              </a:rPr>
              <a:t>0%=</a:t>
            </a:r>
            <a:r>
              <a:rPr kumimoji="1" lang="ja-JP" altLang="en-US" sz="1600" b="0" i="0" u="none" strike="noStrike" kern="1200" cap="none" spc="0" normalizeH="0" baseline="0" noProof="0" dirty="0">
                <a:ln>
                  <a:noFill/>
                </a:ln>
                <a:solidFill>
                  <a:srgbClr val="3C4A4A"/>
                </a:solidFill>
                <a:effectLst/>
                <a:highlight>
                  <a:srgbClr val="FFFF00"/>
                </a:highlight>
                <a:uLnTx/>
                <a:uFillTx/>
                <a:latin typeface="游ゴシック 本文"/>
                <a:ea typeface="游ゴシック" panose="020B0400000000000000" pitchFamily="50" charset="-128"/>
                <a:cs typeface="+mn-cs"/>
              </a:rPr>
              <a:t>平均</a:t>
            </a:r>
            <a:r>
              <a:rPr kumimoji="1" lang="ja-JP" altLang="en-US"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となり、</a:t>
            </a: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80%</a:t>
            </a:r>
            <a:r>
              <a:rPr kumimoji="1" lang="ja-JP" altLang="en-US"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であれば</a:t>
            </a:r>
            <a:r>
              <a:rPr kumimoji="1" lang="ja-JP" altLang="en-US" sz="1600" b="0" i="0" u="none" strike="noStrike" kern="1200" cap="none" spc="0" normalizeH="0" baseline="0" noProof="0" dirty="0">
                <a:ln>
                  <a:noFill/>
                </a:ln>
                <a:solidFill>
                  <a:srgbClr val="3C4A4A"/>
                </a:solidFill>
                <a:effectLst/>
                <a:highlight>
                  <a:srgbClr val="FFFF00"/>
                </a:highlight>
                <a:uLnTx/>
                <a:uFillTx/>
                <a:latin typeface="游ゴシック 本文"/>
                <a:ea typeface="游ゴシック" panose="020B0400000000000000" pitchFamily="50" charset="-128"/>
                <a:cs typeface="+mn-cs"/>
              </a:rPr>
              <a:t>平均</a:t>
            </a:r>
            <a:r>
              <a:rPr kumimoji="1" lang="en-US" altLang="ja-JP" sz="1600" b="0" i="0" u="none" strike="noStrike" kern="1200" cap="none" spc="0" normalizeH="0" baseline="0" noProof="0" dirty="0">
                <a:ln>
                  <a:noFill/>
                </a:ln>
                <a:solidFill>
                  <a:srgbClr val="3C4A4A"/>
                </a:solidFill>
                <a:effectLst/>
                <a:highlight>
                  <a:srgbClr val="FFFF00"/>
                </a:highlight>
                <a:uLnTx/>
                <a:uFillTx/>
                <a:latin typeface="游ゴシック 本文"/>
                <a:ea typeface="游ゴシック" panose="020B0400000000000000" pitchFamily="50" charset="-128"/>
                <a:cs typeface="+mn-cs"/>
              </a:rPr>
              <a:t>×1.8</a:t>
            </a:r>
            <a:r>
              <a:rPr kumimoji="1" lang="ja-JP" altLang="en-US" sz="1600" b="0" i="0" u="none" strike="noStrike" kern="1200" cap="none" spc="0" normalizeH="0" baseline="0" noProof="0" dirty="0">
                <a:ln>
                  <a:noFill/>
                </a:ln>
                <a:solidFill>
                  <a:srgbClr val="3C4A4A"/>
                </a:solidFill>
                <a:effectLst/>
                <a:highlight>
                  <a:srgbClr val="FFFF00"/>
                </a:highlight>
                <a:uLnTx/>
                <a:uFillTx/>
                <a:latin typeface="游ゴシック 本文"/>
                <a:ea typeface="游ゴシック" panose="020B0400000000000000" pitchFamily="50" charset="-128"/>
                <a:cs typeface="+mn-cs"/>
              </a:rPr>
              <a:t>の需要</a:t>
            </a:r>
            <a:r>
              <a:rPr kumimoji="1" lang="ja-JP" altLang="en-US"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があることになる</a:t>
            </a:r>
            <a:r>
              <a:rPr kumimoji="1" lang="en-US" altLang="ja-JP" sz="1600" b="0" i="0" u="none" strike="noStrike" kern="1200" cap="none" spc="0" normalizeH="0" baseline="0" noProof="0" dirty="0">
                <a:ln>
                  <a:noFill/>
                </a:ln>
                <a:solidFill>
                  <a:srgbClr val="3C4A4A"/>
                </a:solidFill>
                <a:effectLst/>
                <a:uLnTx/>
                <a:uFillTx/>
                <a:latin typeface="游ゴシック 本文"/>
                <a:ea typeface="游ゴシック" panose="020B0400000000000000" pitchFamily="50" charset="-128"/>
                <a:cs typeface="+mn-cs"/>
              </a:rPr>
              <a:t>】)</a:t>
            </a:r>
          </a:p>
        </p:txBody>
      </p:sp>
      <p:sp>
        <p:nvSpPr>
          <p:cNvPr id="6" name="テキスト ボックス 5">
            <a:extLst>
              <a:ext uri="{FF2B5EF4-FFF2-40B4-BE49-F238E27FC236}">
                <a16:creationId xmlns:a16="http://schemas.microsoft.com/office/drawing/2014/main" id="{66CD4554-F140-B3B9-485C-44811FF57596}"/>
              </a:ext>
            </a:extLst>
          </p:cNvPr>
          <p:cNvSpPr txBox="1"/>
          <p:nvPr/>
        </p:nvSpPr>
        <p:spPr>
          <a:xfrm>
            <a:off x="7612761" y="3672000"/>
            <a:ext cx="354169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④週間の周期的な変動</a:t>
            </a:r>
          </a:p>
        </p:txBody>
      </p:sp>
      <p:sp>
        <p:nvSpPr>
          <p:cNvPr id="8" name="テキスト ボックス 7">
            <a:extLst>
              <a:ext uri="{FF2B5EF4-FFF2-40B4-BE49-F238E27FC236}">
                <a16:creationId xmlns:a16="http://schemas.microsoft.com/office/drawing/2014/main" id="{31724155-1643-E893-54CB-14162E559771}"/>
              </a:ext>
            </a:extLst>
          </p:cNvPr>
          <p:cNvSpPr txBox="1"/>
          <p:nvPr/>
        </p:nvSpPr>
        <p:spPr>
          <a:xfrm>
            <a:off x="7556752" y="1121659"/>
            <a:ext cx="354169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②年間の周期的な変動</a:t>
            </a:r>
          </a:p>
        </p:txBody>
      </p:sp>
      <p:pic>
        <p:nvPicPr>
          <p:cNvPr id="12" name="図 11">
            <a:extLst>
              <a:ext uri="{FF2B5EF4-FFF2-40B4-BE49-F238E27FC236}">
                <a16:creationId xmlns:a16="http://schemas.microsoft.com/office/drawing/2014/main" id="{886C6BF8-4DE9-1D20-13EE-5C78629B6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00" y="4051004"/>
            <a:ext cx="5564801" cy="1861200"/>
          </a:xfrm>
          <a:prstGeom prst="rect">
            <a:avLst/>
          </a:prstGeom>
        </p:spPr>
      </p:pic>
      <p:pic>
        <p:nvPicPr>
          <p:cNvPr id="15" name="図 14">
            <a:extLst>
              <a:ext uri="{FF2B5EF4-FFF2-40B4-BE49-F238E27FC236}">
                <a16:creationId xmlns:a16="http://schemas.microsoft.com/office/drawing/2014/main" id="{5EB2453E-375A-78B6-4CCA-27A8D6963C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7995" y="4054486"/>
            <a:ext cx="5564804" cy="1861200"/>
          </a:xfrm>
          <a:prstGeom prst="rect">
            <a:avLst/>
          </a:prstGeom>
        </p:spPr>
      </p:pic>
      <p:pic>
        <p:nvPicPr>
          <p:cNvPr id="19" name="図 18">
            <a:extLst>
              <a:ext uri="{FF2B5EF4-FFF2-40B4-BE49-F238E27FC236}">
                <a16:creationId xmlns:a16="http://schemas.microsoft.com/office/drawing/2014/main" id="{5488DE1B-D1F8-B4C0-FC61-B8187F2745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3787" y="1648048"/>
            <a:ext cx="5760000" cy="1894054"/>
          </a:xfrm>
          <a:prstGeom prst="rect">
            <a:avLst/>
          </a:prstGeom>
        </p:spPr>
      </p:pic>
      <p:cxnSp>
        <p:nvCxnSpPr>
          <p:cNvPr id="10" name="直線矢印コネクタ 9">
            <a:extLst>
              <a:ext uri="{FF2B5EF4-FFF2-40B4-BE49-F238E27FC236}">
                <a16:creationId xmlns:a16="http://schemas.microsoft.com/office/drawing/2014/main" id="{EA4E95DF-7E35-3211-A1CE-4FC6AAF2FCD4}"/>
              </a:ext>
            </a:extLst>
          </p:cNvPr>
          <p:cNvCxnSpPr/>
          <p:nvPr/>
        </p:nvCxnSpPr>
        <p:spPr>
          <a:xfrm>
            <a:off x="1612105" y="7526054"/>
            <a:ext cx="972355" cy="59242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吹き出し: 線 8">
            <a:extLst>
              <a:ext uri="{FF2B5EF4-FFF2-40B4-BE49-F238E27FC236}">
                <a16:creationId xmlns:a16="http://schemas.microsoft.com/office/drawing/2014/main" id="{4E4E0DA1-D3D3-7DEC-80C1-B8375428322F}"/>
              </a:ext>
            </a:extLst>
          </p:cNvPr>
          <p:cNvSpPr/>
          <p:nvPr/>
        </p:nvSpPr>
        <p:spPr>
          <a:xfrm>
            <a:off x="10611292" y="1871330"/>
            <a:ext cx="606056" cy="552893"/>
          </a:xfrm>
          <a:prstGeom prst="borderCallout1">
            <a:avLst>
              <a:gd name="adj1" fmla="val 18750"/>
              <a:gd name="adj2" fmla="val -8333"/>
              <a:gd name="adj3" fmla="val 165746"/>
              <a:gd name="adj4" fmla="val -11131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0%</a:t>
            </a:r>
            <a:endParaRPr kumimoji="1" lang="ja-JP" altLang="en-US" dirty="0">
              <a:solidFill>
                <a:schemeClr val="tx1"/>
              </a:solidFill>
            </a:endParaRPr>
          </a:p>
        </p:txBody>
      </p:sp>
      <p:sp>
        <p:nvSpPr>
          <p:cNvPr id="11" name="吹き出し: 線 10">
            <a:extLst>
              <a:ext uri="{FF2B5EF4-FFF2-40B4-BE49-F238E27FC236}">
                <a16:creationId xmlns:a16="http://schemas.microsoft.com/office/drawing/2014/main" id="{E7F29A5A-4EB9-A64A-6F10-DF5911940F45}"/>
              </a:ext>
            </a:extLst>
          </p:cNvPr>
          <p:cNvSpPr/>
          <p:nvPr/>
        </p:nvSpPr>
        <p:spPr>
          <a:xfrm flipH="1">
            <a:off x="6730409" y="2020186"/>
            <a:ext cx="637954" cy="531628"/>
          </a:xfrm>
          <a:prstGeom prst="borderCallout1">
            <a:avLst>
              <a:gd name="adj1" fmla="val 18750"/>
              <a:gd name="adj2" fmla="val -8333"/>
              <a:gd name="adj3" fmla="val -19415"/>
              <a:gd name="adj4" fmla="val -8333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80%</a:t>
            </a:r>
            <a:endParaRPr kumimoji="1" lang="ja-JP" altLang="en-US" dirty="0">
              <a:solidFill>
                <a:schemeClr val="tx1"/>
              </a:solidFill>
            </a:endParaRPr>
          </a:p>
        </p:txBody>
      </p:sp>
    </p:spTree>
    <p:extLst>
      <p:ext uri="{BB962C8B-B14F-4D97-AF65-F5344CB8AC3E}">
        <p14:creationId xmlns:p14="http://schemas.microsoft.com/office/powerpoint/2010/main" val="32411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381E825-A44F-233A-794E-D9CB8E17F2A7}"/>
              </a:ext>
            </a:extLst>
          </p:cNvPr>
          <p:cNvSpPr>
            <a:spLocks noGrp="1"/>
          </p:cNvSpPr>
          <p:nvPr>
            <p:ph type="title"/>
          </p:nvPr>
        </p:nvSpPr>
        <p:spPr>
          <a:xfrm>
            <a:off x="812442" y="294291"/>
            <a:ext cx="10515600" cy="729579"/>
          </a:xfrm>
        </p:spPr>
        <p:txBody>
          <a:bodyPr/>
          <a:lstStyle/>
          <a:p>
            <a:r>
              <a:rPr kumimoji="1" lang="ja-JP" altLang="en-US" b="1" dirty="0"/>
              <a:t>分析結果から分かること</a:t>
            </a:r>
          </a:p>
        </p:txBody>
      </p:sp>
      <p:sp>
        <p:nvSpPr>
          <p:cNvPr id="3" name="コンテンツ プレースホルダー 2">
            <a:extLst>
              <a:ext uri="{FF2B5EF4-FFF2-40B4-BE49-F238E27FC236}">
                <a16:creationId xmlns:a16="http://schemas.microsoft.com/office/drawing/2014/main" id="{1967A7B5-B9F3-6AC0-3CB5-9F09B731EC01}"/>
              </a:ext>
            </a:extLst>
          </p:cNvPr>
          <p:cNvSpPr>
            <a:spLocks noGrp="1"/>
          </p:cNvSpPr>
          <p:nvPr>
            <p:ph idx="1"/>
          </p:nvPr>
        </p:nvSpPr>
        <p:spPr>
          <a:xfrm>
            <a:off x="1337931" y="8826970"/>
            <a:ext cx="10515600" cy="5299656"/>
          </a:xfrm>
        </p:spPr>
        <p:txBody>
          <a:bodyPr>
            <a:normAutofit lnSpcReduction="10000"/>
          </a:bodyPr>
          <a:lstStyle/>
          <a:p>
            <a:pPr marL="0" indent="0">
              <a:buNone/>
            </a:pPr>
            <a:r>
              <a:rPr lang="ja-JP" altLang="en-US" sz="2400" b="1" i="0" dirty="0">
                <a:solidFill>
                  <a:srgbClr val="3C4A4A"/>
                </a:solidFill>
                <a:effectLst/>
                <a:latin typeface="游ゴシック 本文"/>
              </a:rPr>
              <a:t>・毎年増加傾向</a:t>
            </a:r>
            <a:endParaRPr lang="en-US" altLang="ja-JP" sz="2400" b="1" i="0" dirty="0">
              <a:solidFill>
                <a:srgbClr val="3C4A4A"/>
              </a:solidFill>
              <a:effectLst/>
              <a:latin typeface="游ゴシック 本文"/>
            </a:endParaRPr>
          </a:p>
          <a:p>
            <a:pPr marL="0" indent="0">
              <a:buNone/>
            </a:pPr>
            <a:r>
              <a:rPr lang="ja-JP" altLang="en-US" sz="2400" b="1" dirty="0">
                <a:solidFill>
                  <a:srgbClr val="3C4A4A"/>
                </a:solidFill>
                <a:latin typeface="游ゴシック 本文"/>
              </a:rPr>
              <a:t>   </a:t>
            </a:r>
            <a:r>
              <a:rPr lang="ja-JP" altLang="en-US" sz="1800" dirty="0">
                <a:solidFill>
                  <a:srgbClr val="3C4A4A"/>
                </a:solidFill>
                <a:latin typeface="游ゴシック 本文"/>
              </a:rPr>
              <a:t>↪</a:t>
            </a:r>
            <a:r>
              <a:rPr lang="en-US" altLang="ja-JP" sz="1800" dirty="0">
                <a:solidFill>
                  <a:srgbClr val="3C4A4A"/>
                </a:solidFill>
                <a:latin typeface="游ゴシック 本文"/>
              </a:rPr>
              <a:t>2010</a:t>
            </a:r>
            <a:r>
              <a:rPr lang="ja-JP" altLang="en-US" sz="1800" dirty="0">
                <a:solidFill>
                  <a:srgbClr val="3C4A4A"/>
                </a:solidFill>
                <a:latin typeface="游ゴシック 本文"/>
              </a:rPr>
              <a:t>年～</a:t>
            </a:r>
            <a:r>
              <a:rPr lang="en-US" altLang="ja-JP" sz="1800" dirty="0">
                <a:solidFill>
                  <a:srgbClr val="3C4A4A"/>
                </a:solidFill>
                <a:latin typeface="游ゴシック 本文"/>
              </a:rPr>
              <a:t>2017</a:t>
            </a:r>
            <a:r>
              <a:rPr lang="ja-JP" altLang="en-US" sz="1800" dirty="0">
                <a:solidFill>
                  <a:srgbClr val="3C4A4A"/>
                </a:solidFill>
                <a:latin typeface="游ゴシック 本文"/>
              </a:rPr>
              <a:t>年</a:t>
            </a:r>
            <a:r>
              <a:rPr lang="en-US" altLang="ja-JP" sz="1800" dirty="0">
                <a:solidFill>
                  <a:srgbClr val="3C4A4A"/>
                </a:solidFill>
                <a:latin typeface="游ゴシック 本文"/>
              </a:rPr>
              <a:t>)</a:t>
            </a:r>
            <a:r>
              <a:rPr lang="ja-JP" altLang="en-US" sz="1800" dirty="0">
                <a:solidFill>
                  <a:srgbClr val="3C4A4A"/>
                </a:solidFill>
                <a:latin typeface="游ゴシック 本文"/>
              </a:rPr>
              <a:t>世界的な金融危機からの回復期</a:t>
            </a:r>
            <a:endParaRPr lang="en-US" altLang="ja-JP" sz="1800" i="0" dirty="0">
              <a:solidFill>
                <a:srgbClr val="3C4A4A"/>
              </a:solidFill>
              <a:effectLst/>
              <a:latin typeface="游ゴシック 本文"/>
            </a:endParaRPr>
          </a:p>
          <a:p>
            <a:pPr marL="0" indent="0">
              <a:buNone/>
            </a:pPr>
            <a:r>
              <a:rPr lang="ja-JP" altLang="en-US" sz="1800" i="0" dirty="0">
                <a:solidFill>
                  <a:srgbClr val="3C4A4A"/>
                </a:solidFill>
                <a:effectLst/>
                <a:latin typeface="游ゴシック 本文"/>
              </a:rPr>
              <a:t>　↪</a:t>
            </a:r>
            <a:r>
              <a:rPr lang="en-US" altLang="ja-JP" sz="1800" i="0" dirty="0">
                <a:solidFill>
                  <a:srgbClr val="3C4A4A"/>
                </a:solidFill>
                <a:effectLst/>
                <a:latin typeface="游ゴシック 本文"/>
              </a:rPr>
              <a:t>2010</a:t>
            </a:r>
            <a:r>
              <a:rPr lang="ja-JP" altLang="en-US" sz="1800" i="0" dirty="0">
                <a:solidFill>
                  <a:srgbClr val="3C4A4A"/>
                </a:solidFill>
                <a:effectLst/>
                <a:latin typeface="游ゴシック 本文"/>
              </a:rPr>
              <a:t>年～</a:t>
            </a:r>
            <a:r>
              <a:rPr lang="en-US" altLang="ja-JP" sz="1800" i="0" dirty="0">
                <a:solidFill>
                  <a:srgbClr val="3C4A4A"/>
                </a:solidFill>
                <a:effectLst/>
                <a:latin typeface="游ゴシック 本文"/>
              </a:rPr>
              <a:t>2017</a:t>
            </a:r>
            <a:r>
              <a:rPr lang="ja-JP" altLang="en-US" sz="1800" i="0" dirty="0">
                <a:solidFill>
                  <a:srgbClr val="3C4A4A"/>
                </a:solidFill>
                <a:effectLst/>
                <a:latin typeface="游ゴシック 本文"/>
              </a:rPr>
              <a:t>年</a:t>
            </a:r>
            <a:r>
              <a:rPr lang="en-US" altLang="ja-JP" sz="1800" i="0" dirty="0">
                <a:solidFill>
                  <a:srgbClr val="3C4A4A"/>
                </a:solidFill>
                <a:effectLst/>
                <a:latin typeface="游ゴシック 本文"/>
              </a:rPr>
              <a:t>)</a:t>
            </a:r>
            <a:r>
              <a:rPr lang="ja-JP" altLang="en-US" sz="1800" i="0" dirty="0">
                <a:solidFill>
                  <a:srgbClr val="3C4A4A"/>
                </a:solidFill>
                <a:effectLst/>
                <a:latin typeface="游ゴシック 本文"/>
              </a:rPr>
              <a:t>若年層の大学進学率・就職率の増加</a:t>
            </a:r>
            <a:endParaRPr lang="en-US" altLang="ja-JP" sz="1800" i="0" dirty="0">
              <a:solidFill>
                <a:srgbClr val="3C4A4A"/>
              </a:solidFill>
              <a:effectLst/>
              <a:latin typeface="游ゴシック 本文"/>
            </a:endParaRPr>
          </a:p>
          <a:p>
            <a:pPr marL="0" indent="0">
              <a:buNone/>
            </a:pPr>
            <a:r>
              <a:rPr lang="ja-JP" altLang="en-US" sz="1800" dirty="0">
                <a:solidFill>
                  <a:srgbClr val="3C4A4A"/>
                </a:solidFill>
                <a:latin typeface="游ゴシック 本文"/>
              </a:rPr>
              <a:t>　↪</a:t>
            </a:r>
            <a:r>
              <a:rPr lang="en-US" altLang="ja-JP" sz="1800" dirty="0">
                <a:solidFill>
                  <a:srgbClr val="3C4A4A"/>
                </a:solidFill>
                <a:latin typeface="游ゴシック 本文"/>
              </a:rPr>
              <a:t>2010</a:t>
            </a:r>
            <a:r>
              <a:rPr lang="ja-JP" altLang="en-US" sz="1800" dirty="0">
                <a:solidFill>
                  <a:srgbClr val="3C4A4A"/>
                </a:solidFill>
                <a:latin typeface="游ゴシック 本文"/>
              </a:rPr>
              <a:t>年～</a:t>
            </a:r>
            <a:r>
              <a:rPr lang="en-US" altLang="ja-JP" sz="1800" dirty="0">
                <a:solidFill>
                  <a:srgbClr val="3C4A4A"/>
                </a:solidFill>
                <a:latin typeface="游ゴシック 本文"/>
              </a:rPr>
              <a:t>2017</a:t>
            </a:r>
            <a:r>
              <a:rPr lang="ja-JP" altLang="en-US" sz="1800" dirty="0">
                <a:solidFill>
                  <a:srgbClr val="3C4A4A"/>
                </a:solidFill>
                <a:latin typeface="游ゴシック 本文"/>
              </a:rPr>
              <a:t>年</a:t>
            </a:r>
            <a:r>
              <a:rPr lang="en-US" altLang="ja-JP" sz="1800" dirty="0">
                <a:solidFill>
                  <a:srgbClr val="3C4A4A"/>
                </a:solidFill>
                <a:latin typeface="游ゴシック 本文"/>
              </a:rPr>
              <a:t>)</a:t>
            </a:r>
            <a:r>
              <a:rPr lang="ja-JP" altLang="en-US" sz="1800" dirty="0">
                <a:solidFill>
                  <a:srgbClr val="3C4A4A"/>
                </a:solidFill>
                <a:latin typeface="游ゴシック 本文"/>
              </a:rPr>
              <a:t>賃貸住宅の割合が増加</a:t>
            </a:r>
            <a:endParaRPr lang="en-US" altLang="ja-JP" sz="1800" dirty="0">
              <a:solidFill>
                <a:srgbClr val="3C4A4A"/>
              </a:solidFill>
              <a:latin typeface="游ゴシック 本文"/>
            </a:endParaRPr>
          </a:p>
          <a:p>
            <a:pPr marL="0" indent="0">
              <a:buNone/>
            </a:pPr>
            <a:endParaRPr lang="en-US" altLang="ja-JP" sz="1600" i="0" dirty="0">
              <a:solidFill>
                <a:srgbClr val="3C4A4A"/>
              </a:solidFill>
              <a:effectLst/>
              <a:latin typeface="游ゴシック 本文"/>
            </a:endParaRPr>
          </a:p>
          <a:p>
            <a:pPr marL="0" indent="0">
              <a:buNone/>
            </a:pPr>
            <a:r>
              <a:rPr lang="ja-JP" altLang="en-US" sz="2400" b="1" dirty="0">
                <a:solidFill>
                  <a:srgbClr val="3C4A4A"/>
                </a:solidFill>
                <a:latin typeface="游ゴシック 本文"/>
              </a:rPr>
              <a:t>・年間だと</a:t>
            </a:r>
            <a:r>
              <a:rPr lang="en-US" altLang="ja-JP" sz="2400" b="1" dirty="0">
                <a:solidFill>
                  <a:srgbClr val="3C4A4A"/>
                </a:solidFill>
                <a:latin typeface="游ゴシック 本文"/>
              </a:rPr>
              <a:t>3</a:t>
            </a:r>
            <a:r>
              <a:rPr lang="ja-JP" altLang="en-US" sz="2400" b="1" dirty="0">
                <a:solidFill>
                  <a:srgbClr val="3C4A4A"/>
                </a:solidFill>
                <a:latin typeface="游ゴシック 本文"/>
              </a:rPr>
              <a:t>月</a:t>
            </a:r>
            <a:r>
              <a:rPr lang="en-US" altLang="ja-JP" sz="2400" b="1" dirty="0">
                <a:solidFill>
                  <a:srgbClr val="3C4A4A"/>
                </a:solidFill>
                <a:latin typeface="游ゴシック 本文"/>
              </a:rPr>
              <a:t>,4</a:t>
            </a:r>
            <a:r>
              <a:rPr lang="ja-JP" altLang="en-US" sz="2400" b="1" dirty="0">
                <a:solidFill>
                  <a:srgbClr val="3C4A4A"/>
                </a:solidFill>
                <a:latin typeface="游ゴシック 本文"/>
              </a:rPr>
              <a:t>月の需要が多い</a:t>
            </a:r>
            <a:r>
              <a:rPr lang="en-US" altLang="ja-JP" sz="2400" b="1" dirty="0">
                <a:solidFill>
                  <a:srgbClr val="3C4A4A"/>
                </a:solidFill>
                <a:latin typeface="游ゴシック 本文"/>
              </a:rPr>
              <a:t>(</a:t>
            </a:r>
            <a:r>
              <a:rPr lang="ja-JP" altLang="en-US" sz="2400" b="1" dirty="0">
                <a:solidFill>
                  <a:srgbClr val="3C4A4A"/>
                </a:solidFill>
                <a:latin typeface="游ゴシック 本文"/>
              </a:rPr>
              <a:t>繫忙期</a:t>
            </a:r>
            <a:r>
              <a:rPr lang="en-US" altLang="ja-JP" sz="2400" b="1" dirty="0">
                <a:solidFill>
                  <a:srgbClr val="3C4A4A"/>
                </a:solidFill>
                <a:latin typeface="游ゴシック 本文"/>
              </a:rPr>
              <a:t>)</a:t>
            </a:r>
          </a:p>
          <a:p>
            <a:pPr marL="0" indent="0">
              <a:buNone/>
            </a:pPr>
            <a:r>
              <a:rPr lang="ja-JP" altLang="en-US" sz="1600" dirty="0">
                <a:solidFill>
                  <a:srgbClr val="3C4A4A"/>
                </a:solidFill>
                <a:latin typeface="游ゴシック 本文"/>
              </a:rPr>
              <a:t>　</a:t>
            </a:r>
            <a:r>
              <a:rPr lang="ja-JP" altLang="en-US" sz="1800" dirty="0">
                <a:solidFill>
                  <a:srgbClr val="3C4A4A"/>
                </a:solidFill>
                <a:latin typeface="游ゴシック 本文"/>
              </a:rPr>
              <a:t>↪他の月の</a:t>
            </a:r>
            <a:r>
              <a:rPr lang="en-US" altLang="ja-JP" sz="1800" dirty="0">
                <a:solidFill>
                  <a:srgbClr val="3C4A4A"/>
                </a:solidFill>
                <a:latin typeface="游ゴシック 本文"/>
              </a:rPr>
              <a:t>2</a:t>
            </a:r>
            <a:r>
              <a:rPr lang="ja-JP" altLang="en-US" sz="1800" dirty="0">
                <a:solidFill>
                  <a:srgbClr val="3C4A4A"/>
                </a:solidFill>
                <a:latin typeface="游ゴシック 本文"/>
              </a:rPr>
              <a:t>倍以上の需要</a:t>
            </a:r>
            <a:r>
              <a:rPr lang="en-US" altLang="ja-JP" sz="1800" dirty="0">
                <a:solidFill>
                  <a:srgbClr val="3C4A4A"/>
                </a:solidFill>
                <a:latin typeface="游ゴシック 本文"/>
              </a:rPr>
              <a:t>(</a:t>
            </a:r>
            <a:r>
              <a:rPr lang="ja-JP" altLang="en-US" sz="1800" dirty="0">
                <a:solidFill>
                  <a:srgbClr val="3C4A4A"/>
                </a:solidFill>
                <a:latin typeface="游ゴシック 本文"/>
              </a:rPr>
              <a:t>入学</a:t>
            </a:r>
            <a:r>
              <a:rPr lang="en-US" altLang="ja-JP" sz="1800" dirty="0">
                <a:solidFill>
                  <a:srgbClr val="3C4A4A"/>
                </a:solidFill>
                <a:latin typeface="游ゴシック 本文"/>
              </a:rPr>
              <a:t>,</a:t>
            </a:r>
            <a:r>
              <a:rPr lang="ja-JP" altLang="en-US" sz="1800" dirty="0">
                <a:solidFill>
                  <a:srgbClr val="3C4A4A"/>
                </a:solidFill>
                <a:latin typeface="游ゴシック 本文"/>
              </a:rPr>
              <a:t>入社シーズン</a:t>
            </a:r>
            <a:r>
              <a:rPr lang="en-US" altLang="ja-JP" sz="1800" dirty="0">
                <a:solidFill>
                  <a:srgbClr val="3C4A4A"/>
                </a:solidFill>
                <a:latin typeface="游ゴシック 本文"/>
              </a:rPr>
              <a:t>)</a:t>
            </a:r>
          </a:p>
          <a:p>
            <a:pPr marL="0" indent="0">
              <a:buNone/>
            </a:pPr>
            <a:endParaRPr lang="en-US" altLang="ja-JP" sz="1600" dirty="0">
              <a:solidFill>
                <a:srgbClr val="3C4A4A"/>
              </a:solidFill>
              <a:latin typeface="游ゴシック 本文"/>
            </a:endParaRPr>
          </a:p>
          <a:p>
            <a:pPr marL="0" indent="0">
              <a:buNone/>
            </a:pPr>
            <a:r>
              <a:rPr lang="ja-JP" altLang="en-US" sz="2400" b="1" dirty="0">
                <a:solidFill>
                  <a:srgbClr val="3C4A4A"/>
                </a:solidFill>
                <a:latin typeface="游ゴシック 本文"/>
              </a:rPr>
              <a:t>・月間だと月末月初の需要が多い</a:t>
            </a:r>
            <a:endParaRPr lang="en-US" altLang="ja-JP" sz="2400" b="1" dirty="0">
              <a:solidFill>
                <a:srgbClr val="3C4A4A"/>
              </a:solidFill>
              <a:latin typeface="游ゴシック 本文"/>
            </a:endParaRPr>
          </a:p>
          <a:p>
            <a:pPr marL="0" indent="0">
              <a:buNone/>
            </a:pPr>
            <a:r>
              <a:rPr lang="ja-JP" altLang="en-US" sz="1600" dirty="0">
                <a:solidFill>
                  <a:srgbClr val="3C4A4A"/>
                </a:solidFill>
                <a:latin typeface="游ゴシック 本文"/>
              </a:rPr>
              <a:t>　</a:t>
            </a:r>
            <a:r>
              <a:rPr lang="ja-JP" altLang="en-US" sz="1800" dirty="0">
                <a:solidFill>
                  <a:srgbClr val="3C4A4A"/>
                </a:solidFill>
                <a:latin typeface="游ゴシック 本文"/>
              </a:rPr>
              <a:t>↪家賃の支払いが月末締め</a:t>
            </a:r>
            <a:endParaRPr lang="en-US" altLang="ja-JP" sz="1800" dirty="0">
              <a:solidFill>
                <a:srgbClr val="3C4A4A"/>
              </a:solidFill>
              <a:latin typeface="游ゴシック 本文"/>
            </a:endParaRPr>
          </a:p>
          <a:p>
            <a:pPr marL="0" indent="0">
              <a:buNone/>
            </a:pPr>
            <a:endParaRPr lang="en-US" altLang="ja-JP" sz="1600" dirty="0">
              <a:solidFill>
                <a:srgbClr val="3C4A4A"/>
              </a:solidFill>
              <a:latin typeface="游ゴシック 本文"/>
            </a:endParaRPr>
          </a:p>
          <a:p>
            <a:pPr marL="0" indent="0">
              <a:buNone/>
            </a:pPr>
            <a:r>
              <a:rPr lang="ja-JP" altLang="en-US" sz="2400" b="1" dirty="0">
                <a:solidFill>
                  <a:srgbClr val="3C4A4A"/>
                </a:solidFill>
                <a:latin typeface="游ゴシック 本文"/>
              </a:rPr>
              <a:t>・週間だと土日の需要が多い</a:t>
            </a:r>
            <a:endParaRPr lang="en-US" altLang="ja-JP" sz="2400" b="1" dirty="0">
              <a:solidFill>
                <a:srgbClr val="3C4A4A"/>
              </a:solidFill>
              <a:latin typeface="游ゴシック 本文"/>
            </a:endParaRPr>
          </a:p>
          <a:p>
            <a:pPr marL="0" indent="0">
              <a:buNone/>
            </a:pPr>
            <a:r>
              <a:rPr lang="ja-JP" altLang="en-US" sz="1600" dirty="0">
                <a:solidFill>
                  <a:srgbClr val="3C4A4A"/>
                </a:solidFill>
                <a:latin typeface="游ゴシック 本文"/>
              </a:rPr>
              <a:t>　</a:t>
            </a:r>
            <a:r>
              <a:rPr lang="ja-JP" altLang="en-US" sz="1800" dirty="0">
                <a:solidFill>
                  <a:srgbClr val="3C4A4A"/>
                </a:solidFill>
                <a:latin typeface="游ゴシック 本文"/>
              </a:rPr>
              <a:t>↪休日の間に引越しを済ませる人が多い</a:t>
            </a:r>
            <a:endParaRPr lang="en-US" altLang="ja-JP" sz="1800" dirty="0">
              <a:solidFill>
                <a:srgbClr val="3C4A4A"/>
              </a:solidFill>
              <a:latin typeface="游ゴシック 本文"/>
            </a:endParaRPr>
          </a:p>
          <a:p>
            <a:pPr marL="0" indent="0">
              <a:buNone/>
            </a:pPr>
            <a:endParaRPr lang="en-US" altLang="ja-JP" b="0" i="0" dirty="0">
              <a:solidFill>
                <a:srgbClr val="3C4A4A"/>
              </a:solidFill>
              <a:effectLst/>
              <a:latin typeface="Roboto" panose="02000000000000000000" pitchFamily="2" charset="0"/>
            </a:endParaRPr>
          </a:p>
        </p:txBody>
      </p:sp>
      <p:cxnSp>
        <p:nvCxnSpPr>
          <p:cNvPr id="5" name="直線コネクタ 4">
            <a:extLst>
              <a:ext uri="{FF2B5EF4-FFF2-40B4-BE49-F238E27FC236}">
                <a16:creationId xmlns:a16="http://schemas.microsoft.com/office/drawing/2014/main" id="{4EB65339-BFC7-1D0B-870A-1C946C72820F}"/>
              </a:ext>
            </a:extLst>
          </p:cNvPr>
          <p:cNvCxnSpPr>
            <a:cxnSpLocks/>
          </p:cNvCxnSpPr>
          <p:nvPr/>
        </p:nvCxnSpPr>
        <p:spPr>
          <a:xfrm>
            <a:off x="367695" y="1016000"/>
            <a:ext cx="11359848" cy="0"/>
          </a:xfrm>
          <a:prstGeom prst="line">
            <a:avLst/>
          </a:prstGeom>
          <a:noFill/>
          <a:ln w="19050" cap="flat" cmpd="sng" algn="ctr">
            <a:solidFill>
              <a:sysClr val="windowText" lastClr="000000">
                <a:lumMod val="65000"/>
                <a:lumOff val="35000"/>
              </a:sysClr>
            </a:solidFill>
            <a:prstDash val="solid"/>
          </a:ln>
          <a:effectLst/>
        </p:spPr>
      </p:cxnSp>
      <p:sp>
        <p:nvSpPr>
          <p:cNvPr id="2" name="テキスト ボックス 1">
            <a:extLst>
              <a:ext uri="{FF2B5EF4-FFF2-40B4-BE49-F238E27FC236}">
                <a16:creationId xmlns:a16="http://schemas.microsoft.com/office/drawing/2014/main" id="{F79E6525-09CF-D539-FDFE-03DD6B26E6C7}"/>
              </a:ext>
            </a:extLst>
          </p:cNvPr>
          <p:cNvSpPr txBox="1"/>
          <p:nvPr/>
        </p:nvSpPr>
        <p:spPr>
          <a:xfrm>
            <a:off x="14710220" y="8057383"/>
            <a:ext cx="34772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学習データがどこの地域の支店なのかは明かされていない。</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 name="矢印: 右 5">
            <a:extLst>
              <a:ext uri="{FF2B5EF4-FFF2-40B4-BE49-F238E27FC236}">
                <a16:creationId xmlns:a16="http://schemas.microsoft.com/office/drawing/2014/main" id="{80DA0695-CD85-1352-C6E2-BD5ABE4345B8}"/>
              </a:ext>
            </a:extLst>
          </p:cNvPr>
          <p:cNvSpPr/>
          <p:nvPr/>
        </p:nvSpPr>
        <p:spPr>
          <a:xfrm flipH="1">
            <a:off x="9578288" y="8582871"/>
            <a:ext cx="766293" cy="534473"/>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左中かっこ 6">
            <a:extLst>
              <a:ext uri="{FF2B5EF4-FFF2-40B4-BE49-F238E27FC236}">
                <a16:creationId xmlns:a16="http://schemas.microsoft.com/office/drawing/2014/main" id="{A6F5C206-8C40-99BA-F199-F2247A86AD32}"/>
              </a:ext>
            </a:extLst>
          </p:cNvPr>
          <p:cNvSpPr/>
          <p:nvPr/>
        </p:nvSpPr>
        <p:spPr>
          <a:xfrm flipH="1">
            <a:off x="13568492" y="7606474"/>
            <a:ext cx="347730" cy="1114022"/>
          </a:xfrm>
          <a:prstGeom prst="leftBrace">
            <a:avLst>
              <a:gd name="adj1" fmla="val 0"/>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C48B339C-5F88-14E6-9240-26783AC1BE43}"/>
              </a:ext>
            </a:extLst>
          </p:cNvPr>
          <p:cNvSpPr/>
          <p:nvPr/>
        </p:nvSpPr>
        <p:spPr>
          <a:xfrm>
            <a:off x="12464415" y="876301"/>
            <a:ext cx="7325477" cy="5981700"/>
          </a:xfrm>
          <a:prstGeom prst="rect">
            <a:avLst/>
          </a:prstGeom>
          <a:solidFill>
            <a:schemeClr val="accent4">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このページは「考察」を書きましょう。</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結果から現状がわかった。でどうしたい？もしくはどのように何を提案できるか</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9" name="表 8">
            <a:extLst>
              <a:ext uri="{FF2B5EF4-FFF2-40B4-BE49-F238E27FC236}">
                <a16:creationId xmlns:a16="http://schemas.microsoft.com/office/drawing/2014/main" id="{ACA610FA-0310-328E-C0BC-96193813BD4D}"/>
              </a:ext>
            </a:extLst>
          </p:cNvPr>
          <p:cNvGraphicFramePr>
            <a:graphicFrameLocks noGrp="1"/>
          </p:cNvGraphicFramePr>
          <p:nvPr>
            <p:extLst>
              <p:ext uri="{D42A27DB-BD31-4B8C-83A1-F6EECF244321}">
                <p14:modId xmlns:p14="http://schemas.microsoft.com/office/powerpoint/2010/main" val="205565108"/>
              </p:ext>
            </p:extLst>
          </p:nvPr>
        </p:nvGraphicFramePr>
        <p:xfrm>
          <a:off x="393405" y="1155601"/>
          <a:ext cx="11376837" cy="2987040"/>
        </p:xfrm>
        <a:graphic>
          <a:graphicData uri="http://schemas.openxmlformats.org/drawingml/2006/table">
            <a:tbl>
              <a:tblPr firstRow="1" bandRow="1">
                <a:tableStyleId>{5940675A-B579-460E-94D1-54222C63F5DA}</a:tableStyleId>
              </a:tblPr>
              <a:tblGrid>
                <a:gridCol w="5683336">
                  <a:extLst>
                    <a:ext uri="{9D8B030D-6E8A-4147-A177-3AD203B41FA5}">
                      <a16:colId xmlns:a16="http://schemas.microsoft.com/office/drawing/2014/main" val="2816978745"/>
                    </a:ext>
                  </a:extLst>
                </a:gridCol>
                <a:gridCol w="5693501">
                  <a:extLst>
                    <a:ext uri="{9D8B030D-6E8A-4147-A177-3AD203B41FA5}">
                      <a16:colId xmlns:a16="http://schemas.microsoft.com/office/drawing/2014/main" val="936660058"/>
                    </a:ext>
                  </a:extLst>
                </a:gridCol>
              </a:tblGrid>
              <a:tr h="1745058">
                <a:tc>
                  <a:txBody>
                    <a:bodyPr/>
                    <a:lstStyle/>
                    <a:p>
                      <a:pPr marL="0" indent="0">
                        <a:buNone/>
                      </a:pPr>
                      <a:r>
                        <a:rPr lang="ja-JP" altLang="en-US" sz="2400" b="1" i="0" u="sng" dirty="0">
                          <a:solidFill>
                            <a:srgbClr val="3C4A4A"/>
                          </a:solidFill>
                          <a:effectLst/>
                          <a:latin typeface="游ゴシック 本文"/>
                        </a:rPr>
                        <a:t>①</a:t>
                      </a:r>
                      <a:r>
                        <a:rPr lang="ja-JP" altLang="en-US" sz="2400" b="0" i="0" u="sng" dirty="0">
                          <a:solidFill>
                            <a:srgbClr val="3C4A4A"/>
                          </a:solidFill>
                          <a:effectLst/>
                          <a:latin typeface="游ゴシック 本文"/>
                        </a:rPr>
                        <a:t>毎年増加傾向</a:t>
                      </a:r>
                      <a:endParaRPr lang="en-US" altLang="ja-JP" sz="2400" b="0" i="0" u="sng" dirty="0">
                        <a:solidFill>
                          <a:srgbClr val="3C4A4A"/>
                        </a:solidFill>
                        <a:effectLst/>
                        <a:latin typeface="游ゴシック 本文"/>
                      </a:endParaRPr>
                    </a:p>
                    <a:p>
                      <a:pPr marL="0" indent="0">
                        <a:buNone/>
                      </a:pPr>
                      <a:r>
                        <a:rPr lang="en-US" altLang="ja-JP" sz="2000" dirty="0">
                          <a:solidFill>
                            <a:srgbClr val="3C4A4A"/>
                          </a:solidFill>
                          <a:latin typeface="游ゴシック 本文"/>
                        </a:rPr>
                        <a:t>2010</a:t>
                      </a:r>
                      <a:r>
                        <a:rPr lang="ja-JP" altLang="en-US" sz="2000" dirty="0">
                          <a:solidFill>
                            <a:srgbClr val="3C4A4A"/>
                          </a:solidFill>
                          <a:latin typeface="游ゴシック 本文"/>
                        </a:rPr>
                        <a:t>年～</a:t>
                      </a:r>
                      <a:r>
                        <a:rPr lang="en-US" altLang="ja-JP" sz="2000" dirty="0">
                          <a:solidFill>
                            <a:srgbClr val="3C4A4A"/>
                          </a:solidFill>
                          <a:latin typeface="游ゴシック 本文"/>
                        </a:rPr>
                        <a:t>2017</a:t>
                      </a:r>
                      <a:r>
                        <a:rPr lang="ja-JP" altLang="en-US" sz="2000" dirty="0">
                          <a:solidFill>
                            <a:srgbClr val="3C4A4A"/>
                          </a:solidFill>
                          <a:latin typeface="游ゴシック 本文"/>
                        </a:rPr>
                        <a:t>年</a:t>
                      </a:r>
                      <a:r>
                        <a:rPr lang="en-US" altLang="ja-JP" sz="2000" dirty="0">
                          <a:solidFill>
                            <a:srgbClr val="3C4A4A"/>
                          </a:solidFill>
                          <a:latin typeface="游ゴシック 本文"/>
                        </a:rPr>
                        <a:t>)</a:t>
                      </a:r>
                      <a:r>
                        <a:rPr lang="ja-JP" altLang="en-US" sz="2000" dirty="0">
                          <a:solidFill>
                            <a:srgbClr val="3C4A4A"/>
                          </a:solidFill>
                          <a:latin typeface="游ゴシック 本文"/>
                        </a:rPr>
                        <a:t>世界的な金融危機からの回復期</a:t>
                      </a:r>
                      <a:endParaRPr lang="en-US" altLang="ja-JP" sz="2000" i="0" dirty="0">
                        <a:solidFill>
                          <a:srgbClr val="3C4A4A"/>
                        </a:solidFill>
                        <a:effectLst/>
                        <a:latin typeface="游ゴシック 本文"/>
                      </a:endParaRPr>
                    </a:p>
                    <a:p>
                      <a:pPr marL="0" indent="0">
                        <a:buNone/>
                      </a:pPr>
                      <a:r>
                        <a:rPr lang="en-US" altLang="ja-JP" sz="2000" i="0" dirty="0">
                          <a:solidFill>
                            <a:srgbClr val="3C4A4A"/>
                          </a:solidFill>
                          <a:effectLst/>
                          <a:latin typeface="游ゴシック 本文"/>
                        </a:rPr>
                        <a:t>2010</a:t>
                      </a:r>
                      <a:r>
                        <a:rPr lang="ja-JP" altLang="en-US" sz="2000" i="0" dirty="0">
                          <a:solidFill>
                            <a:srgbClr val="3C4A4A"/>
                          </a:solidFill>
                          <a:effectLst/>
                          <a:latin typeface="游ゴシック 本文"/>
                        </a:rPr>
                        <a:t>年～</a:t>
                      </a:r>
                      <a:r>
                        <a:rPr lang="en-US" altLang="ja-JP" sz="2000" i="0" dirty="0">
                          <a:solidFill>
                            <a:srgbClr val="3C4A4A"/>
                          </a:solidFill>
                          <a:effectLst/>
                          <a:latin typeface="游ゴシック 本文"/>
                        </a:rPr>
                        <a:t>2017</a:t>
                      </a:r>
                      <a:r>
                        <a:rPr lang="ja-JP" altLang="en-US" sz="2000" i="0" dirty="0">
                          <a:solidFill>
                            <a:srgbClr val="3C4A4A"/>
                          </a:solidFill>
                          <a:effectLst/>
                          <a:latin typeface="游ゴシック 本文"/>
                        </a:rPr>
                        <a:t>年</a:t>
                      </a:r>
                      <a:r>
                        <a:rPr lang="en-US" altLang="ja-JP" sz="2000" i="0" dirty="0">
                          <a:solidFill>
                            <a:srgbClr val="3C4A4A"/>
                          </a:solidFill>
                          <a:effectLst/>
                          <a:latin typeface="游ゴシック 本文"/>
                        </a:rPr>
                        <a:t>)</a:t>
                      </a:r>
                      <a:r>
                        <a:rPr lang="ja-JP" altLang="en-US" sz="2000" i="0" dirty="0">
                          <a:solidFill>
                            <a:srgbClr val="3C4A4A"/>
                          </a:solidFill>
                          <a:effectLst/>
                          <a:latin typeface="游ゴシック 本文"/>
                        </a:rPr>
                        <a:t>若年層の大学進学率・就職率の増加</a:t>
                      </a:r>
                      <a:endParaRPr lang="en-US" altLang="ja-JP" sz="2000" i="0" dirty="0">
                        <a:solidFill>
                          <a:srgbClr val="3C4A4A"/>
                        </a:solidFill>
                        <a:effectLst/>
                        <a:latin typeface="游ゴシック 本文"/>
                      </a:endParaRPr>
                    </a:p>
                    <a:p>
                      <a:pPr marL="0" indent="0">
                        <a:buNone/>
                      </a:pPr>
                      <a:r>
                        <a:rPr lang="en-US" altLang="ja-JP" sz="2000" dirty="0">
                          <a:solidFill>
                            <a:srgbClr val="3C4A4A"/>
                          </a:solidFill>
                          <a:latin typeface="游ゴシック 本文"/>
                        </a:rPr>
                        <a:t>2010</a:t>
                      </a:r>
                      <a:r>
                        <a:rPr lang="ja-JP" altLang="en-US" sz="2000" dirty="0">
                          <a:solidFill>
                            <a:srgbClr val="3C4A4A"/>
                          </a:solidFill>
                          <a:latin typeface="游ゴシック 本文"/>
                        </a:rPr>
                        <a:t>年～</a:t>
                      </a:r>
                      <a:r>
                        <a:rPr lang="en-US" altLang="ja-JP" sz="2000" dirty="0">
                          <a:solidFill>
                            <a:srgbClr val="3C4A4A"/>
                          </a:solidFill>
                          <a:latin typeface="游ゴシック 本文"/>
                        </a:rPr>
                        <a:t>2017</a:t>
                      </a:r>
                      <a:r>
                        <a:rPr lang="ja-JP" altLang="en-US" sz="2000" dirty="0">
                          <a:solidFill>
                            <a:srgbClr val="3C4A4A"/>
                          </a:solidFill>
                          <a:latin typeface="游ゴシック 本文"/>
                        </a:rPr>
                        <a:t>年</a:t>
                      </a:r>
                      <a:r>
                        <a:rPr lang="en-US" altLang="ja-JP" sz="2000" dirty="0">
                          <a:solidFill>
                            <a:srgbClr val="3C4A4A"/>
                          </a:solidFill>
                          <a:latin typeface="游ゴシック 本文"/>
                        </a:rPr>
                        <a:t>)</a:t>
                      </a:r>
                      <a:r>
                        <a:rPr lang="ja-JP" altLang="en-US" sz="2000" dirty="0">
                          <a:solidFill>
                            <a:srgbClr val="3C4A4A"/>
                          </a:solidFill>
                          <a:latin typeface="游ゴシック 本文"/>
                        </a:rPr>
                        <a:t>賃貸住宅の割合が増加</a:t>
                      </a:r>
                      <a:endParaRPr lang="en-US" altLang="ja-JP" sz="2000" dirty="0">
                        <a:solidFill>
                          <a:srgbClr val="3C4A4A"/>
                        </a:solidFill>
                        <a:latin typeface="游ゴシック 本文"/>
                      </a:endParaRPr>
                    </a:p>
                    <a:p>
                      <a:endParaRPr kumimoji="1" lang="ja-JP" altLang="en-US" dirty="0"/>
                    </a:p>
                  </a:txBody>
                  <a:tcPr/>
                </a:tc>
                <a:tc>
                  <a:txBody>
                    <a:bodyPr/>
                    <a:lstStyle/>
                    <a:p>
                      <a:pPr marL="0" indent="0">
                        <a:buNone/>
                      </a:pPr>
                      <a:r>
                        <a:rPr lang="ja-JP" altLang="en-US" sz="2400" b="1" u="sng" dirty="0">
                          <a:solidFill>
                            <a:srgbClr val="3C4A4A"/>
                          </a:solidFill>
                          <a:latin typeface="游ゴシック 本文"/>
                        </a:rPr>
                        <a:t>②</a:t>
                      </a:r>
                      <a:r>
                        <a:rPr lang="ja-JP" altLang="en-US" sz="2400" b="0" u="sng" dirty="0">
                          <a:solidFill>
                            <a:srgbClr val="3C4A4A"/>
                          </a:solidFill>
                          <a:latin typeface="游ゴシック 本文"/>
                        </a:rPr>
                        <a:t>年間だと</a:t>
                      </a:r>
                      <a:r>
                        <a:rPr lang="en-US" altLang="ja-JP" sz="2400" b="0" u="sng" dirty="0">
                          <a:solidFill>
                            <a:srgbClr val="3C4A4A"/>
                          </a:solidFill>
                          <a:latin typeface="游ゴシック 本文"/>
                        </a:rPr>
                        <a:t>3</a:t>
                      </a:r>
                      <a:r>
                        <a:rPr lang="ja-JP" altLang="en-US" sz="2400" b="0" u="sng" dirty="0">
                          <a:solidFill>
                            <a:srgbClr val="3C4A4A"/>
                          </a:solidFill>
                          <a:latin typeface="游ゴシック 本文"/>
                        </a:rPr>
                        <a:t>月</a:t>
                      </a:r>
                      <a:r>
                        <a:rPr lang="en-US" altLang="ja-JP" sz="2400" b="0" u="sng" dirty="0">
                          <a:solidFill>
                            <a:srgbClr val="3C4A4A"/>
                          </a:solidFill>
                          <a:latin typeface="游ゴシック 本文"/>
                        </a:rPr>
                        <a:t>,4</a:t>
                      </a:r>
                      <a:r>
                        <a:rPr lang="ja-JP" altLang="en-US" sz="2400" b="0" u="sng" dirty="0">
                          <a:solidFill>
                            <a:srgbClr val="3C4A4A"/>
                          </a:solidFill>
                          <a:latin typeface="游ゴシック 本文"/>
                        </a:rPr>
                        <a:t>月の需要が多い</a:t>
                      </a:r>
                      <a:br>
                        <a:rPr lang="en-US" altLang="ja-JP" sz="2400" b="0" u="sng" dirty="0">
                          <a:solidFill>
                            <a:srgbClr val="3C4A4A"/>
                          </a:solidFill>
                          <a:latin typeface="游ゴシック 本文"/>
                        </a:rPr>
                      </a:br>
                      <a:r>
                        <a:rPr lang="en-US" altLang="ja-JP" sz="2400" b="0" u="sng" dirty="0">
                          <a:solidFill>
                            <a:srgbClr val="3C4A4A"/>
                          </a:solidFill>
                          <a:latin typeface="游ゴシック 本文"/>
                        </a:rPr>
                        <a:t>(</a:t>
                      </a:r>
                      <a:r>
                        <a:rPr lang="ja-JP" altLang="en-US" sz="2400" b="0" u="sng" dirty="0">
                          <a:solidFill>
                            <a:srgbClr val="3C4A4A"/>
                          </a:solidFill>
                          <a:latin typeface="游ゴシック 本文"/>
                        </a:rPr>
                        <a:t>繫忙期</a:t>
                      </a:r>
                      <a:r>
                        <a:rPr lang="en-US" altLang="ja-JP" sz="2400" b="0" u="sng" dirty="0">
                          <a:solidFill>
                            <a:srgbClr val="3C4A4A"/>
                          </a:solidFill>
                          <a:latin typeface="游ゴシック 本文"/>
                        </a:rPr>
                        <a:t>)</a:t>
                      </a:r>
                    </a:p>
                    <a:p>
                      <a:pPr marL="0" indent="0">
                        <a:buNone/>
                      </a:pPr>
                      <a:r>
                        <a:rPr lang="ja-JP" altLang="en-US" sz="2000" dirty="0">
                          <a:solidFill>
                            <a:srgbClr val="3C4A4A"/>
                          </a:solidFill>
                          <a:latin typeface="游ゴシック 本文"/>
                        </a:rPr>
                        <a:t>他の月の</a:t>
                      </a:r>
                      <a:r>
                        <a:rPr lang="en-US" altLang="ja-JP" sz="2000" dirty="0">
                          <a:solidFill>
                            <a:srgbClr val="3C4A4A"/>
                          </a:solidFill>
                          <a:latin typeface="游ゴシック 本文"/>
                        </a:rPr>
                        <a:t>2</a:t>
                      </a:r>
                      <a:r>
                        <a:rPr lang="ja-JP" altLang="en-US" sz="2000" dirty="0">
                          <a:solidFill>
                            <a:srgbClr val="3C4A4A"/>
                          </a:solidFill>
                          <a:latin typeface="游ゴシック 本文"/>
                        </a:rPr>
                        <a:t>倍以上の需要</a:t>
                      </a:r>
                      <a:r>
                        <a:rPr lang="en-US" altLang="ja-JP" sz="2000" dirty="0">
                          <a:solidFill>
                            <a:srgbClr val="3C4A4A"/>
                          </a:solidFill>
                          <a:latin typeface="游ゴシック 本文"/>
                        </a:rPr>
                        <a:t>(</a:t>
                      </a:r>
                      <a:r>
                        <a:rPr lang="ja-JP" altLang="en-US" sz="2000" dirty="0">
                          <a:solidFill>
                            <a:srgbClr val="3C4A4A"/>
                          </a:solidFill>
                          <a:latin typeface="游ゴシック 本文"/>
                        </a:rPr>
                        <a:t>入学</a:t>
                      </a:r>
                      <a:r>
                        <a:rPr lang="en-US" altLang="ja-JP" sz="2000" dirty="0">
                          <a:solidFill>
                            <a:srgbClr val="3C4A4A"/>
                          </a:solidFill>
                          <a:latin typeface="游ゴシック 本文"/>
                        </a:rPr>
                        <a:t>,</a:t>
                      </a:r>
                      <a:r>
                        <a:rPr lang="ja-JP" altLang="en-US" sz="2000" dirty="0">
                          <a:solidFill>
                            <a:srgbClr val="3C4A4A"/>
                          </a:solidFill>
                          <a:latin typeface="游ゴシック 本文"/>
                        </a:rPr>
                        <a:t>入社シーズン</a:t>
                      </a:r>
                      <a:r>
                        <a:rPr lang="en-US" altLang="ja-JP" sz="2000" dirty="0">
                          <a:solidFill>
                            <a:srgbClr val="3C4A4A"/>
                          </a:solidFill>
                          <a:latin typeface="游ゴシック 本文"/>
                        </a:rPr>
                        <a:t>)</a:t>
                      </a:r>
                    </a:p>
                    <a:p>
                      <a:endParaRPr kumimoji="1" lang="ja-JP" altLang="en-US" dirty="0"/>
                    </a:p>
                  </a:txBody>
                  <a:tcPr/>
                </a:tc>
                <a:extLst>
                  <a:ext uri="{0D108BD9-81ED-4DB2-BD59-A6C34878D82A}">
                    <a16:rowId xmlns:a16="http://schemas.microsoft.com/office/drawing/2014/main" val="1131089622"/>
                  </a:ext>
                </a:extLst>
              </a:tr>
              <a:tr h="927062">
                <a:tc>
                  <a:txBody>
                    <a:bodyPr/>
                    <a:lstStyle/>
                    <a:p>
                      <a:pPr marL="0" indent="0">
                        <a:buNone/>
                      </a:pPr>
                      <a:r>
                        <a:rPr lang="ja-JP" altLang="en-US" sz="2400" b="1" u="sng" dirty="0">
                          <a:solidFill>
                            <a:srgbClr val="3C4A4A"/>
                          </a:solidFill>
                          <a:latin typeface="游ゴシック 本文"/>
                        </a:rPr>
                        <a:t>③</a:t>
                      </a:r>
                      <a:r>
                        <a:rPr lang="ja-JP" altLang="en-US" sz="2400" b="0" u="sng" dirty="0">
                          <a:solidFill>
                            <a:srgbClr val="3C4A4A"/>
                          </a:solidFill>
                          <a:latin typeface="游ゴシック 本文"/>
                        </a:rPr>
                        <a:t>月間だと月末月初の需要が多い</a:t>
                      </a:r>
                      <a:endParaRPr lang="en-US" altLang="ja-JP" sz="2400" b="0" u="sng" dirty="0">
                        <a:solidFill>
                          <a:srgbClr val="3C4A4A"/>
                        </a:solidFill>
                        <a:latin typeface="游ゴシック 本文"/>
                      </a:endParaRPr>
                    </a:p>
                    <a:p>
                      <a:pPr marL="0" indent="0">
                        <a:buNone/>
                      </a:pPr>
                      <a:r>
                        <a:rPr lang="ja-JP" altLang="en-US" sz="2000" dirty="0">
                          <a:solidFill>
                            <a:srgbClr val="3C4A4A"/>
                          </a:solidFill>
                          <a:latin typeface="游ゴシック 本文"/>
                        </a:rPr>
                        <a:t>家賃の支払いが月末締め</a:t>
                      </a:r>
                      <a:endParaRPr lang="en-US" altLang="ja-JP" sz="2000" dirty="0">
                        <a:solidFill>
                          <a:srgbClr val="3C4A4A"/>
                        </a:solidFill>
                        <a:latin typeface="游ゴシック 本文"/>
                      </a:endParaRPr>
                    </a:p>
                    <a:p>
                      <a:endParaRPr kumimoji="1" lang="ja-JP" altLang="en-US" dirty="0"/>
                    </a:p>
                  </a:txBody>
                  <a:tcPr/>
                </a:tc>
                <a:tc>
                  <a:txBody>
                    <a:bodyPr/>
                    <a:lstStyle/>
                    <a:p>
                      <a:pPr marL="0" indent="0">
                        <a:buNone/>
                      </a:pPr>
                      <a:r>
                        <a:rPr lang="ja-JP" altLang="en-US" sz="2400" b="1" u="sng" dirty="0">
                          <a:solidFill>
                            <a:srgbClr val="3C4A4A"/>
                          </a:solidFill>
                          <a:latin typeface="游ゴシック 本文"/>
                        </a:rPr>
                        <a:t>④</a:t>
                      </a:r>
                      <a:r>
                        <a:rPr lang="ja-JP" altLang="en-US" sz="2400" b="0" u="sng" dirty="0">
                          <a:solidFill>
                            <a:srgbClr val="3C4A4A"/>
                          </a:solidFill>
                          <a:latin typeface="游ゴシック 本文"/>
                        </a:rPr>
                        <a:t>週間だと土日の需要が多い</a:t>
                      </a:r>
                      <a:endParaRPr lang="en-US" altLang="ja-JP" sz="2400" b="0" u="sng" dirty="0">
                        <a:solidFill>
                          <a:srgbClr val="3C4A4A"/>
                        </a:solidFill>
                        <a:latin typeface="游ゴシック 本文"/>
                      </a:endParaRPr>
                    </a:p>
                    <a:p>
                      <a:pPr marL="0" indent="0">
                        <a:buNone/>
                      </a:pPr>
                      <a:r>
                        <a:rPr lang="ja-JP" altLang="en-US" sz="2000" dirty="0">
                          <a:solidFill>
                            <a:srgbClr val="3C4A4A"/>
                          </a:solidFill>
                          <a:latin typeface="游ゴシック 本文"/>
                        </a:rPr>
                        <a:t>休日の間に引越しを済ませる人が多い</a:t>
                      </a:r>
                      <a:endParaRPr lang="en-US" altLang="ja-JP" sz="2000" dirty="0">
                        <a:solidFill>
                          <a:srgbClr val="3C4A4A"/>
                        </a:solidFill>
                        <a:latin typeface="游ゴシック 本文"/>
                      </a:endParaRPr>
                    </a:p>
                    <a:p>
                      <a:endParaRPr kumimoji="1" lang="ja-JP" altLang="en-US" dirty="0"/>
                    </a:p>
                  </a:txBody>
                  <a:tcPr/>
                </a:tc>
                <a:extLst>
                  <a:ext uri="{0D108BD9-81ED-4DB2-BD59-A6C34878D82A}">
                    <a16:rowId xmlns:a16="http://schemas.microsoft.com/office/drawing/2014/main" val="1078017194"/>
                  </a:ext>
                </a:extLst>
              </a:tr>
            </a:tbl>
          </a:graphicData>
        </a:graphic>
      </p:graphicFrame>
      <p:sp>
        <p:nvSpPr>
          <p:cNvPr id="10" name="テキスト ボックス 9">
            <a:extLst>
              <a:ext uri="{FF2B5EF4-FFF2-40B4-BE49-F238E27FC236}">
                <a16:creationId xmlns:a16="http://schemas.microsoft.com/office/drawing/2014/main" id="{CEE0B55C-A256-211D-8B58-D0F009E02E0E}"/>
              </a:ext>
            </a:extLst>
          </p:cNvPr>
          <p:cNvSpPr txBox="1"/>
          <p:nvPr/>
        </p:nvSpPr>
        <p:spPr>
          <a:xfrm>
            <a:off x="1116417" y="4455043"/>
            <a:ext cx="9983972" cy="1200329"/>
          </a:xfrm>
          <a:prstGeom prst="rect">
            <a:avLst/>
          </a:prstGeom>
          <a:noFill/>
        </p:spPr>
        <p:txBody>
          <a:bodyPr wrap="square" rtlCol="0">
            <a:spAutoFit/>
          </a:bodyPr>
          <a:lstStyle/>
          <a:p>
            <a:r>
              <a:rPr lang="ja-JP" altLang="en-US" sz="2400" dirty="0"/>
              <a:t>・最も需要件数が多くなる</a:t>
            </a:r>
            <a:r>
              <a:rPr lang="en-US" altLang="ja-JP" sz="2400" dirty="0"/>
              <a:t>3</a:t>
            </a:r>
            <a:r>
              <a:rPr lang="ja-JP" altLang="en-US" sz="2400" dirty="0"/>
              <a:t>月末に</a:t>
            </a:r>
            <a:r>
              <a:rPr lang="en-US" altLang="ja-JP" sz="2400" dirty="0"/>
              <a:t>100</a:t>
            </a:r>
            <a:r>
              <a:rPr lang="ja-JP" altLang="en-US" sz="2400" dirty="0"/>
              <a:t>件以上</a:t>
            </a:r>
            <a:endParaRPr lang="en-US" altLang="ja-JP" sz="2400" dirty="0"/>
          </a:p>
          <a:p>
            <a:r>
              <a:rPr lang="ja-JP" altLang="en-US" sz="2400" dirty="0"/>
              <a:t>・</a:t>
            </a:r>
            <a:r>
              <a:rPr lang="en-US" altLang="ja-JP" sz="2400" dirty="0"/>
              <a:t>3</a:t>
            </a:r>
            <a:r>
              <a:rPr lang="ja-JP" altLang="en-US" sz="2400" dirty="0"/>
              <a:t>月末の前後</a:t>
            </a:r>
            <a:r>
              <a:rPr lang="en-US" altLang="ja-JP" sz="2400" dirty="0"/>
              <a:t>2</a:t>
            </a:r>
            <a:r>
              <a:rPr lang="ja-JP" altLang="en-US" sz="2400" dirty="0"/>
              <a:t>週間は</a:t>
            </a:r>
            <a:r>
              <a:rPr lang="en-US" altLang="ja-JP" sz="2400" dirty="0"/>
              <a:t>80</a:t>
            </a:r>
            <a:r>
              <a:rPr lang="ja-JP" altLang="en-US" sz="2400" dirty="0"/>
              <a:t>件以上</a:t>
            </a:r>
            <a:endParaRPr lang="en-US" altLang="ja-JP" sz="2400" dirty="0"/>
          </a:p>
          <a:p>
            <a:r>
              <a:rPr kumimoji="1" lang="ja-JP" altLang="en-US" sz="2400" dirty="0"/>
              <a:t>・</a:t>
            </a:r>
            <a:r>
              <a:rPr kumimoji="1" lang="en-US" altLang="ja-JP" sz="2400" dirty="0"/>
              <a:t>3</a:t>
            </a:r>
            <a:r>
              <a:rPr kumimoji="1" lang="ja-JP" altLang="en-US" sz="2400" dirty="0"/>
              <a:t>月末以外の月末月初は</a:t>
            </a:r>
            <a:r>
              <a:rPr kumimoji="1" lang="en-US" altLang="ja-JP" sz="2400" dirty="0"/>
              <a:t>60~80</a:t>
            </a:r>
            <a:r>
              <a:rPr lang="ja-JP" altLang="en-US" sz="2400" dirty="0"/>
              <a:t>件の需要があると見込んだ方がいい</a:t>
            </a:r>
            <a:endParaRPr kumimoji="1" lang="ja-JP" altLang="en-US" sz="2400" dirty="0"/>
          </a:p>
        </p:txBody>
      </p:sp>
      <p:sp>
        <p:nvSpPr>
          <p:cNvPr id="11" name="テキスト ボックス 10">
            <a:extLst>
              <a:ext uri="{FF2B5EF4-FFF2-40B4-BE49-F238E27FC236}">
                <a16:creationId xmlns:a16="http://schemas.microsoft.com/office/drawing/2014/main" id="{A7FC5D38-6B1D-FAB2-B2EB-9541AED286BD}"/>
              </a:ext>
            </a:extLst>
          </p:cNvPr>
          <p:cNvSpPr txBox="1"/>
          <p:nvPr/>
        </p:nvSpPr>
        <p:spPr>
          <a:xfrm>
            <a:off x="1254642" y="5752215"/>
            <a:ext cx="10139916" cy="461665"/>
          </a:xfrm>
          <a:prstGeom prst="rect">
            <a:avLst/>
          </a:prstGeom>
          <a:solidFill>
            <a:schemeClr val="accent1">
              <a:lumMod val="20000"/>
              <a:lumOff val="8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kumimoji="1" lang="ja-JP" altLang="en-US" sz="2400" dirty="0">
                <a:solidFill>
                  <a:schemeClr val="tx1"/>
                </a:solidFill>
              </a:rPr>
              <a:t>データの規則性が顕著に現れているので、</a:t>
            </a:r>
            <a:r>
              <a:rPr kumimoji="1" lang="en-US" altLang="ja-JP" sz="2400" dirty="0">
                <a:solidFill>
                  <a:schemeClr val="tx1"/>
                </a:solidFill>
              </a:rPr>
              <a:t>AI</a:t>
            </a:r>
            <a:r>
              <a:rPr kumimoji="1" lang="ja-JP" altLang="en-US" sz="2400" dirty="0">
                <a:solidFill>
                  <a:schemeClr val="tx1"/>
                </a:solidFill>
              </a:rPr>
              <a:t>で詳細な予測が見込めそう</a:t>
            </a:r>
          </a:p>
        </p:txBody>
      </p:sp>
      <p:sp>
        <p:nvSpPr>
          <p:cNvPr id="12" name="四角形: 角を丸くする 11">
            <a:extLst>
              <a:ext uri="{FF2B5EF4-FFF2-40B4-BE49-F238E27FC236}">
                <a16:creationId xmlns:a16="http://schemas.microsoft.com/office/drawing/2014/main" id="{01C7F86D-BE93-2C6F-5875-3C3B3CB31C9D}"/>
              </a:ext>
            </a:extLst>
          </p:cNvPr>
          <p:cNvSpPr/>
          <p:nvPr/>
        </p:nvSpPr>
        <p:spPr>
          <a:xfrm>
            <a:off x="382772" y="4380614"/>
            <a:ext cx="584791" cy="19670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提案</a:t>
            </a:r>
          </a:p>
        </p:txBody>
      </p:sp>
    </p:spTree>
    <p:extLst>
      <p:ext uri="{BB962C8B-B14F-4D97-AF65-F5344CB8AC3E}">
        <p14:creationId xmlns:p14="http://schemas.microsoft.com/office/powerpoint/2010/main" val="424216028"/>
      </p:ext>
    </p:extLst>
  </p:cSld>
  <p:clrMapOvr>
    <a:masterClrMapping/>
  </p:clrMapOvr>
</p:sld>
</file>

<file path=ppt/theme/theme1.xml><?xml version="1.0" encoding="utf-8"?>
<a:theme xmlns:a="http://schemas.openxmlformats.org/drawingml/2006/main" name="パスなし_PERSOL_Template_A4_forIR">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PERSOL DIVERSE Template A4.potx  -  読み取り専用" id="{A46D8230-78C1-42AC-B26C-91D1E0BD3DE6}" vid="{4F0A0E0B-FD1D-4402-9B4C-72535EB2FE5C}"/>
    </a:ext>
  </a:ext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16538</TotalTime>
  <Words>2506</Words>
  <Application>Microsoft Office PowerPoint</Application>
  <PresentationFormat>ワイド画面</PresentationFormat>
  <Paragraphs>311</Paragraphs>
  <Slides>18</Slides>
  <Notes>5</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18</vt:i4>
      </vt:variant>
    </vt:vector>
  </HeadingPairs>
  <TitlesOfParts>
    <vt:vector size="32" baseType="lpstr">
      <vt:lpstr>-apple-system</vt:lpstr>
      <vt:lpstr>Meiryo UI</vt:lpstr>
      <vt:lpstr>メイリオ</vt:lpstr>
      <vt:lpstr>游ゴシック</vt:lpstr>
      <vt:lpstr>游ゴシック 本文</vt:lpstr>
      <vt:lpstr>Arial</vt:lpstr>
      <vt:lpstr>Calibri</vt:lpstr>
      <vt:lpstr>Century Gothic</vt:lpstr>
      <vt:lpstr>Roboto</vt:lpstr>
      <vt:lpstr>Trebuchet MS</vt:lpstr>
      <vt:lpstr>Verdana</vt:lpstr>
      <vt:lpstr>Wingdings 3</vt:lpstr>
      <vt:lpstr>パスなし_PERSOL_Template_A4_forIR</vt:lpstr>
      <vt:lpstr>ファセット</vt:lpstr>
      <vt:lpstr>引越しの需要予測</vt:lpstr>
      <vt:lpstr>PowerPoint プレゼンテーション</vt:lpstr>
      <vt:lpstr>引越し業者の困りごと</vt:lpstr>
      <vt:lpstr>作成環境</vt:lpstr>
      <vt:lpstr>データの分析から機械学習までの流れ</vt:lpstr>
      <vt:lpstr>使用データの具体的な内容と工夫</vt:lpstr>
      <vt:lpstr>引越し件数を可視化</vt:lpstr>
      <vt:lpstr>学習データから判明したデータの傾向・パターン</vt:lpstr>
      <vt:lpstr>分析結果から分かること</vt:lpstr>
      <vt:lpstr>AIで引越し需要件数を予測する</vt:lpstr>
      <vt:lpstr>予測モデルの説明</vt:lpstr>
      <vt:lpstr>モデルのアンサンブル</vt:lpstr>
      <vt:lpstr>予測結果</vt:lpstr>
      <vt:lpstr>予測精度</vt:lpstr>
      <vt:lpstr>Prophet×LightGBM: 残差補正による予測精度向上</vt:lpstr>
      <vt:lpstr>特に効果があった特徴量</vt:lpstr>
      <vt:lpstr>考察・課題点・今後の施策</vt:lpstr>
      <vt:lpstr>付録  Prophetは他に何ができるのか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引越しの需要予測</dc:title>
  <dc:creator>Yamanouchi yuto</dc:creator>
  <cp:lastModifiedBy>yuto Yamanouchi</cp:lastModifiedBy>
  <cp:revision>15</cp:revision>
  <dcterms:created xsi:type="dcterms:W3CDTF">2024-01-26T08:28:37Z</dcterms:created>
  <dcterms:modified xsi:type="dcterms:W3CDTF">2024-12-30T09:50:01Z</dcterms:modified>
</cp:coreProperties>
</file>