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5" r:id="rId3"/>
    <p:sldId id="336" r:id="rId4"/>
    <p:sldId id="334" r:id="rId5"/>
    <p:sldId id="342" r:id="rId6"/>
    <p:sldId id="343" r:id="rId7"/>
    <p:sldId id="333" r:id="rId8"/>
    <p:sldId id="332" r:id="rId9"/>
    <p:sldId id="331" r:id="rId10"/>
    <p:sldId id="330" r:id="rId11"/>
    <p:sldId id="329" r:id="rId12"/>
    <p:sldId id="340" r:id="rId13"/>
    <p:sldId id="328" r:id="rId14"/>
    <p:sldId id="327" r:id="rId15"/>
    <p:sldId id="325" r:id="rId16"/>
    <p:sldId id="326" r:id="rId17"/>
    <p:sldId id="324" r:id="rId18"/>
    <p:sldId id="323" r:id="rId19"/>
    <p:sldId id="322" r:id="rId20"/>
    <p:sldId id="321" r:id="rId21"/>
    <p:sldId id="339" r:id="rId22"/>
    <p:sldId id="341" r:id="rId23"/>
    <p:sldId id="320" r:id="rId24"/>
    <p:sldId id="338" r:id="rId25"/>
    <p:sldId id="319" r:id="rId26"/>
    <p:sldId id="318" r:id="rId27"/>
    <p:sldId id="317" r:id="rId28"/>
    <p:sldId id="313" r:id="rId29"/>
    <p:sldId id="311" r:id="rId30"/>
    <p:sldId id="312" r:id="rId3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73" autoAdjust="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396F0-CCD7-4E5B-9ED2-6B6E22ADB03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D17E0-9D7C-46CE-BDA6-97F1E37C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37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C3177-B167-7742-8CDB-CAC6ADBD858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30419"/>
            <a:ext cx="7435436" cy="31544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9E2B1-6312-4946-A4C5-0974AEC31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3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pPr marL="459416" lvl="1"/>
            <a:r>
              <a:rPr lang="en-US" dirty="0" smtClean="0">
                <a:latin typeface="Century Gothic"/>
                <a:cs typeface="Century Gothic"/>
              </a:rPr>
              <a:t>Sends message that brand is socially conscious </a:t>
            </a:r>
            <a:r>
              <a:rPr lang="en-US" sz="600" dirty="0">
                <a:latin typeface="Century Gothic"/>
                <a:cs typeface="Century Gothic"/>
              </a:rPr>
              <a:t>(</a:t>
            </a:r>
            <a:r>
              <a:rPr lang="en-US" sz="600" dirty="0" err="1">
                <a:latin typeface="Century Gothic"/>
                <a:cs typeface="Century Gothic"/>
              </a:rPr>
              <a:t>Vinjamuri</a:t>
            </a:r>
            <a:r>
              <a:rPr lang="en-US" sz="600" dirty="0">
                <a:latin typeface="Century Gothic"/>
                <a:cs typeface="Century Gothic"/>
              </a:rPr>
              <a:t>, 2015; </a:t>
            </a:r>
            <a:r>
              <a:rPr lang="en-US" sz="600" dirty="0" err="1">
                <a:latin typeface="Century Gothic"/>
                <a:cs typeface="Century Gothic"/>
              </a:rPr>
              <a:t>Zmuda</a:t>
            </a:r>
            <a:r>
              <a:rPr lang="en-US" sz="600" dirty="0">
                <a:latin typeface="Century Gothic"/>
                <a:cs typeface="Century Gothic"/>
              </a:rPr>
              <a:t>, 2014) </a:t>
            </a:r>
          </a:p>
          <a:p>
            <a:pPr marL="459416" lvl="1"/>
            <a:r>
              <a:rPr lang="en-US" dirty="0" smtClean="0">
                <a:latin typeface="Century Gothic"/>
                <a:cs typeface="Century Gothic"/>
              </a:rPr>
              <a:t>Better reflects society and potential to attract wider audiences </a:t>
            </a:r>
            <a:r>
              <a:rPr lang="en-US" sz="1000" dirty="0">
                <a:latin typeface="Century Gothic"/>
                <a:cs typeface="Century Gothic"/>
              </a:rPr>
              <a:t>(</a:t>
            </a:r>
            <a:r>
              <a:rPr lang="en-US" sz="1000" dirty="0" err="1">
                <a:latin typeface="Century Gothic"/>
                <a:cs typeface="Century Gothic"/>
              </a:rPr>
              <a:t>Appiah</a:t>
            </a:r>
            <a:r>
              <a:rPr lang="en-US" sz="1000" dirty="0">
                <a:latin typeface="Century Gothic"/>
                <a:cs typeface="Century Gothic"/>
              </a:rPr>
              <a:t> &amp; Elias, 2008; </a:t>
            </a:r>
            <a:r>
              <a:rPr lang="en-US" sz="1000" dirty="0" err="1">
                <a:latin typeface="Century Gothic"/>
                <a:cs typeface="Century Gothic"/>
              </a:rPr>
              <a:t>Soldow</a:t>
            </a:r>
            <a:r>
              <a:rPr lang="en-US" sz="1000" dirty="0">
                <a:latin typeface="Century Gothic"/>
                <a:cs typeface="Century Gothic"/>
              </a:rPr>
              <a:t>, 2013)</a:t>
            </a:r>
            <a:endParaRPr lang="en-US" dirty="0" smtClean="0">
              <a:latin typeface="Century Gothic"/>
              <a:cs typeface="Century Gothic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9709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4271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985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212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737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502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0619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4723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46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7699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21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9898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547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382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532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498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9349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050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2486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867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178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9247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711C5-7298-F648-AA3F-8230E65171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9379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65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85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3982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wrap="square" lIns="93162" tIns="93162" rIns="93162" bIns="93162" anchor="t" anchorCtr="0">
            <a:noAutofit/>
          </a:bodyPr>
          <a:lstStyle/>
          <a:p>
            <a:r>
              <a:rPr lang="en-US" dirty="0" smtClean="0"/>
              <a:t>Disadvantage =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50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4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705600" y="1887200"/>
            <a:ext cx="3394200" cy="2999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252525" y="1115000"/>
            <a:ext cx="4185900" cy="4544000"/>
          </a:xfrm>
          <a:prstGeom prst="rect">
            <a:avLst/>
          </a:prstGeom>
          <a:noFill/>
        </p:spPr>
        <p:txBody>
          <a:bodyPr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7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1600" y="1568737"/>
            <a:ext cx="6629400" cy="1219201"/>
          </a:xfrm>
        </p:spPr>
        <p:txBody>
          <a:bodyPr>
            <a:noAutofit/>
          </a:bodyPr>
          <a:lstStyle/>
          <a:p>
            <a:r>
              <a:rPr lang="en-US" sz="4000" dirty="0">
                <a:latin typeface="Book Antiqua"/>
                <a:cs typeface="Book Antiqua"/>
              </a:rPr>
              <a:t>Psychophysiological Correlates of Categorization of </a:t>
            </a:r>
            <a:r>
              <a:rPr lang="en-US" sz="4000" dirty="0" smtClean="0">
                <a:latin typeface="Book Antiqua"/>
                <a:cs typeface="Book Antiqua"/>
              </a:rPr>
              <a:t>Gender </a:t>
            </a:r>
            <a:r>
              <a:rPr lang="en-US" sz="4000" dirty="0">
                <a:latin typeface="Book Antiqua"/>
                <a:cs typeface="Book Antiqua"/>
              </a:rPr>
              <a:t>in Advertisements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Glenna L. </a:t>
            </a:r>
            <a:r>
              <a:rPr lang="en-US" sz="2400" dirty="0">
                <a:latin typeface="Century Gothic"/>
                <a:cs typeface="Century Gothic"/>
              </a:rPr>
              <a:t>R</a:t>
            </a:r>
            <a:r>
              <a:rPr lang="en-US" sz="2400" dirty="0" smtClean="0">
                <a:latin typeface="Century Gothic"/>
                <a:cs typeface="Century Gothic"/>
              </a:rPr>
              <a:t>ead-Bullock</a:t>
            </a:r>
          </a:p>
          <a:p>
            <a:r>
              <a:rPr lang="en-US" sz="2400" dirty="0" smtClean="0">
                <a:latin typeface="Century Gothic"/>
                <a:cs typeface="Century Gothic"/>
              </a:rPr>
              <a:t>PhD Candidate</a:t>
            </a:r>
            <a:endParaRPr lang="en-US" sz="2400" dirty="0">
              <a:latin typeface="Century Gothic"/>
              <a:cs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03" y="5144690"/>
            <a:ext cx="2462803" cy="12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489258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Affective responding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597087"/>
            <a:ext cx="8307873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200" dirty="0">
                <a:solidFill>
                  <a:srgbClr val="1F497D"/>
                </a:solidFill>
                <a:latin typeface="Century Gothic"/>
                <a:cs typeface="Century Gothic"/>
              </a:rPr>
              <a:t>Facial EMG: Corrugator associated with negative affect</a:t>
            </a:r>
          </a:p>
          <a:p>
            <a:r>
              <a:rPr lang="en-US" sz="2200" dirty="0">
                <a:solidFill>
                  <a:srgbClr val="1F497D"/>
                </a:solidFill>
                <a:latin typeface="Century Gothic"/>
                <a:cs typeface="Century Gothic"/>
              </a:rPr>
              <a:t>EMG activity in response to out-group members is associated with behavioral outcomes </a:t>
            </a:r>
            <a:r>
              <a:rPr lang="en-US" sz="900" dirty="0">
                <a:solidFill>
                  <a:srgbClr val="1F497D"/>
                </a:solidFill>
                <a:latin typeface="Century Gothic"/>
                <a:cs typeface="Century Gothic"/>
              </a:rPr>
              <a:t>(Stewart et al., 2013; </a:t>
            </a:r>
            <a:r>
              <a:rPr lang="en-US" sz="900" dirty="0" err="1">
                <a:solidFill>
                  <a:srgbClr val="1F497D"/>
                </a:solidFill>
                <a:latin typeface="Century Gothic"/>
                <a:cs typeface="Century Gothic"/>
              </a:rPr>
              <a:t>Vanman</a:t>
            </a:r>
            <a:r>
              <a:rPr lang="en-US" sz="900" dirty="0">
                <a:solidFill>
                  <a:srgbClr val="1F497D"/>
                </a:solidFill>
                <a:latin typeface="Century Gothic"/>
                <a:cs typeface="Century Gothic"/>
              </a:rPr>
              <a:t> et al., 2004) 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 descr="hqdefaul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69" y="3533695"/>
            <a:ext cx="3075941" cy="2306956"/>
          </a:xfrm>
          <a:prstGeom prst="rect">
            <a:avLst/>
          </a:prstGeom>
          <a:ln>
            <a:solidFill>
              <a:srgbClr val="4B5A60"/>
            </a:solidFill>
          </a:ln>
        </p:spPr>
      </p:pic>
      <p:pic>
        <p:nvPicPr>
          <p:cNvPr id="5" name="Picture 4" descr="angry bab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3533695"/>
            <a:ext cx="3667801" cy="230695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1986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489258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Aim 1: News Stories Influence </a:t>
            </a:r>
            <a:r>
              <a:rPr lang="en-US" sz="2800" dirty="0">
                <a:latin typeface="Book Antiqua"/>
                <a:cs typeface="Book Antiqua"/>
              </a:rPr>
              <a:t>P</a:t>
            </a:r>
            <a:r>
              <a:rPr lang="en-US" sz="2800" dirty="0" smtClean="0">
                <a:latin typeface="Book Antiqua"/>
                <a:cs typeface="Book Antiqua"/>
              </a:rPr>
              <a:t>rocessing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597087"/>
            <a:ext cx="8307873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400" b="1" dirty="0">
                <a:latin typeface="Century Gothic"/>
                <a:cs typeface="Century Gothic"/>
              </a:rPr>
              <a:t>H1:</a:t>
            </a:r>
            <a:r>
              <a:rPr lang="en-US" sz="2400" dirty="0">
                <a:latin typeface="Century Gothic"/>
                <a:cs typeface="Century Gothic"/>
              </a:rPr>
              <a:t> Attention will be decreased, but arousal and negative affect will be increased, to advertisements when participants read news stories about models’ transgender identities compared to control news stories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1646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721448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Influence of Individual Differences on Responding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597087"/>
            <a:ext cx="8249767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indent="-342900"/>
            <a:endParaRPr lang="en-US" sz="2400" b="1" dirty="0" smtClean="0">
              <a:latin typeface="Century Gothic"/>
              <a:cs typeface="Century Gothic"/>
            </a:endParaRPr>
          </a:p>
          <a:p>
            <a:r>
              <a:rPr lang="en-US" sz="2400" b="1" dirty="0" smtClean="0">
                <a:latin typeface="Century Gothic"/>
                <a:cs typeface="Century Gothic"/>
              </a:rPr>
              <a:t>RQ1: </a:t>
            </a:r>
            <a:r>
              <a:rPr lang="en-US" sz="2400" dirty="0">
                <a:latin typeface="Century Gothic"/>
                <a:cs typeface="Century Gothic"/>
              </a:rPr>
              <a:t>Will </a:t>
            </a:r>
            <a:r>
              <a:rPr lang="en-US" sz="2400" dirty="0" smtClean="0">
                <a:latin typeface="Century Gothic"/>
                <a:cs typeface="Century Gothic"/>
              </a:rPr>
              <a:t>transphobia </a:t>
            </a:r>
            <a:r>
              <a:rPr lang="en-US" sz="2400" dirty="0">
                <a:latin typeface="Century Gothic"/>
                <a:cs typeface="Century Gothic"/>
              </a:rPr>
              <a:t>affect </a:t>
            </a:r>
            <a:r>
              <a:rPr lang="en-US" sz="2400" dirty="0" smtClean="0">
                <a:latin typeface="Century Gothic"/>
                <a:cs typeface="Century Gothic"/>
              </a:rPr>
              <a:t>responses </a:t>
            </a:r>
            <a:r>
              <a:rPr lang="en-US" sz="2400" dirty="0">
                <a:latin typeface="Century Gothic"/>
                <a:cs typeface="Century Gothic"/>
              </a:rPr>
              <a:t>to advertisements when participants read news stories about models’ transgender </a:t>
            </a:r>
            <a:r>
              <a:rPr lang="en-US" sz="2400" dirty="0" smtClean="0">
                <a:latin typeface="Century Gothic"/>
                <a:cs typeface="Century Gothic"/>
              </a:rPr>
              <a:t>identities?</a:t>
            </a:r>
            <a:endParaRPr lang="en-US" sz="2400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2400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3443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171671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Aim 2: Ease of Categorization</a:t>
            </a:r>
            <a:endParaRPr lang="en" sz="2800" dirty="0">
              <a:latin typeface="Book Antiqua"/>
              <a:cs typeface="Book Antiqua"/>
            </a:endParaRPr>
          </a:p>
        </p:txBody>
      </p:sp>
      <p:pic>
        <p:nvPicPr>
          <p:cNvPr id="6" name="Picture 5" descr="Screen Shot 2017-04-03 at 1.38.17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8" y="1337423"/>
            <a:ext cx="4342841" cy="10354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59" y="5801884"/>
            <a:ext cx="885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1F497D"/>
                </a:solidFill>
                <a:latin typeface="Century Gothic"/>
                <a:cs typeface="Century Gothic"/>
              </a:rPr>
              <a:t>*Note: Although potentially advantageous for advertisers and perceived by </a:t>
            </a:r>
          </a:p>
          <a:p>
            <a:pPr algn="ctr"/>
            <a:r>
              <a:rPr lang="en-US" dirty="0" smtClean="0">
                <a:solidFill>
                  <a:srgbClr val="1F497D"/>
                </a:solidFill>
                <a:latin typeface="Century Gothic"/>
                <a:cs typeface="Century Gothic"/>
              </a:rPr>
              <a:t>consumers as socially conscious, these representations are not unproblematic</a:t>
            </a:r>
            <a:endParaRPr lang="en-US" dirty="0">
              <a:solidFill>
                <a:srgbClr val="1F497D"/>
              </a:solidFill>
              <a:latin typeface="Century Gothic"/>
              <a:cs typeface="Century Gothic"/>
            </a:endParaRPr>
          </a:p>
        </p:txBody>
      </p:sp>
      <p:pic>
        <p:nvPicPr>
          <p:cNvPr id="5" name="Picture 4" descr="Screen Shot 2018-01-24 at 10.49.29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" y="4057017"/>
            <a:ext cx="5465538" cy="1744867"/>
          </a:xfrm>
          <a:prstGeom prst="rect">
            <a:avLst/>
          </a:prstGeom>
        </p:spPr>
      </p:pic>
      <p:pic>
        <p:nvPicPr>
          <p:cNvPr id="8" name="Picture 7" descr="Screen Shot 2018-01-24 at 10.50.05 A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10" y="2750994"/>
            <a:ext cx="6223329" cy="130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7" y="569785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>
                <a:latin typeface="Book Antiqua"/>
                <a:cs typeface="Book Antiqua"/>
              </a:rPr>
              <a:t>S</a:t>
            </a:r>
            <a:r>
              <a:rPr lang="en-US" sz="2800" dirty="0" smtClean="0">
                <a:latin typeface="Book Antiqua"/>
                <a:cs typeface="Book Antiqua"/>
              </a:rPr>
              <a:t>ocial </a:t>
            </a:r>
            <a:r>
              <a:rPr lang="en-US" sz="2800" dirty="0">
                <a:latin typeface="Book Antiqua"/>
                <a:cs typeface="Book Antiqua"/>
              </a:rPr>
              <a:t>C</a:t>
            </a:r>
            <a:r>
              <a:rPr lang="en-US" sz="2800" dirty="0" smtClean="0">
                <a:latin typeface="Book Antiqua"/>
                <a:cs typeface="Book Antiqua"/>
              </a:rPr>
              <a:t>ategorization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597087"/>
            <a:ext cx="8307873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000" dirty="0">
                <a:latin typeface="Century Gothic"/>
                <a:cs typeface="Century Gothic"/>
              </a:rPr>
              <a:t>Social categories = stable internal representations of the world</a:t>
            </a:r>
          </a:p>
          <a:p>
            <a:r>
              <a:rPr lang="en-US" sz="2000" dirty="0">
                <a:latin typeface="Century Gothic"/>
                <a:cs typeface="Century Gothic"/>
              </a:rPr>
              <a:t>Humans rapidly and automatically view others as a series of social categories </a:t>
            </a:r>
            <a:r>
              <a:rPr lang="en-US" sz="1000" dirty="0">
                <a:latin typeface="Century Gothic"/>
                <a:cs typeface="Century Gothic"/>
              </a:rPr>
              <a:t>(</a:t>
            </a:r>
            <a:r>
              <a:rPr lang="en-US" sz="1000" dirty="0" err="1">
                <a:latin typeface="Century Gothic"/>
                <a:cs typeface="Century Gothic"/>
              </a:rPr>
              <a:t>Allport</a:t>
            </a:r>
            <a:r>
              <a:rPr lang="en-US" sz="1000" dirty="0">
                <a:latin typeface="Century Gothic"/>
                <a:cs typeface="Century Gothic"/>
              </a:rPr>
              <a:t>, 1954; </a:t>
            </a:r>
            <a:r>
              <a:rPr lang="en-US" sz="1000" dirty="0" err="1">
                <a:latin typeface="Century Gothic"/>
                <a:cs typeface="Century Gothic"/>
              </a:rPr>
              <a:t>Macrae</a:t>
            </a:r>
            <a:r>
              <a:rPr lang="en-US" sz="1000" dirty="0">
                <a:latin typeface="Century Gothic"/>
                <a:cs typeface="Century Gothic"/>
              </a:rPr>
              <a:t> &amp; </a:t>
            </a:r>
            <a:r>
              <a:rPr lang="en-US" sz="1000" dirty="0" err="1">
                <a:latin typeface="Century Gothic"/>
                <a:cs typeface="Century Gothic"/>
              </a:rPr>
              <a:t>Bodenhausen</a:t>
            </a:r>
            <a:r>
              <a:rPr lang="en-US" sz="1000" dirty="0">
                <a:latin typeface="Century Gothic"/>
                <a:cs typeface="Century Gothic"/>
              </a:rPr>
              <a:t>, 2000) </a:t>
            </a:r>
            <a:r>
              <a:rPr lang="en-US" sz="2000" dirty="0">
                <a:latin typeface="Century Gothic"/>
                <a:cs typeface="Century Gothic"/>
              </a:rPr>
              <a:t>	</a:t>
            </a:r>
          </a:p>
          <a:p>
            <a:pPr lvl="1"/>
            <a:r>
              <a:rPr lang="en-US" sz="2000" dirty="0">
                <a:latin typeface="Century Gothic"/>
                <a:cs typeface="Century Gothic"/>
              </a:rPr>
              <a:t>(as opposed to viewing others as a series of unique attributes)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87" y="4169259"/>
            <a:ext cx="5894104" cy="254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7" y="489258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Rigidity and Automaticity of Social </a:t>
            </a:r>
            <a:r>
              <a:rPr lang="en-US" sz="2800" dirty="0">
                <a:latin typeface="Book Antiqua"/>
                <a:cs typeface="Book Antiqua"/>
              </a:rPr>
              <a:t>C</a:t>
            </a:r>
            <a:r>
              <a:rPr lang="en-US" sz="2800" dirty="0" smtClean="0">
                <a:latin typeface="Book Antiqua"/>
                <a:cs typeface="Book Antiqua"/>
              </a:rPr>
              <a:t>ategories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597087"/>
            <a:ext cx="8307873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000" dirty="0">
                <a:latin typeface="Century Gothic"/>
                <a:cs typeface="Century Gothic"/>
              </a:rPr>
              <a:t>Social categories reside in the neocortical (slow-learning) system of the brain </a:t>
            </a:r>
            <a:r>
              <a:rPr lang="en-US" sz="1000" dirty="0">
                <a:latin typeface="Century Gothic"/>
                <a:cs typeface="Century Gothic"/>
              </a:rPr>
              <a:t>(McClelland, McNaughton, &amp; O’Reilly, 1995) </a:t>
            </a:r>
          </a:p>
          <a:p>
            <a:pPr lvl="2"/>
            <a:r>
              <a:rPr lang="en-US" sz="2000" dirty="0">
                <a:latin typeface="Century Gothic"/>
                <a:cs typeface="Century Gothic"/>
              </a:rPr>
              <a:t>Stored in long-term memory and resistant to change</a:t>
            </a:r>
          </a:p>
          <a:p>
            <a:pPr lvl="2"/>
            <a:r>
              <a:rPr lang="en-US" sz="2000" dirty="0">
                <a:latin typeface="Century Gothic"/>
                <a:cs typeface="Century Gothic"/>
              </a:rPr>
              <a:t>Renders world a predictable place</a:t>
            </a:r>
          </a:p>
          <a:p>
            <a:pPr lvl="2"/>
            <a:r>
              <a:rPr lang="en-US" sz="2000" dirty="0">
                <a:latin typeface="Century Gothic"/>
                <a:cs typeface="Century Gothic"/>
              </a:rPr>
              <a:t>Guides processing of social </a:t>
            </a:r>
            <a:r>
              <a:rPr lang="en-US" sz="2000" dirty="0" smtClean="0">
                <a:latin typeface="Century Gothic"/>
                <a:cs typeface="Century Gothic"/>
              </a:rPr>
              <a:t>information</a:t>
            </a:r>
            <a:endParaRPr lang="en-US" sz="2000" dirty="0">
              <a:latin typeface="Century Gothic"/>
              <a:cs typeface="Century Gothic"/>
            </a:endParaRPr>
          </a:p>
          <a:p>
            <a:r>
              <a:rPr lang="en-US" sz="2000" dirty="0">
                <a:latin typeface="Century Gothic"/>
                <a:cs typeface="Century Gothic"/>
              </a:rPr>
              <a:t>People are multiply </a:t>
            </a:r>
            <a:r>
              <a:rPr lang="en-US" sz="2000" dirty="0" err="1">
                <a:latin typeface="Century Gothic"/>
                <a:cs typeface="Century Gothic"/>
              </a:rPr>
              <a:t>categorizable</a:t>
            </a:r>
            <a:endParaRPr lang="en-US" sz="2000" dirty="0">
              <a:latin typeface="Century Gothic"/>
              <a:cs typeface="Century Gothic"/>
            </a:endParaRPr>
          </a:p>
          <a:p>
            <a:r>
              <a:rPr lang="en-US" sz="2000" dirty="0">
                <a:latin typeface="Century Gothic"/>
                <a:cs typeface="Century Gothic"/>
              </a:rPr>
              <a:t>But categorization of race and gender occurs very early in person perception process </a:t>
            </a:r>
            <a:r>
              <a:rPr lang="en-US" sz="1000" dirty="0">
                <a:latin typeface="Century Gothic"/>
                <a:cs typeface="Century Gothic"/>
              </a:rPr>
              <a:t>(Ito &amp; </a:t>
            </a:r>
            <a:r>
              <a:rPr lang="en-US" sz="1000" dirty="0" err="1">
                <a:latin typeface="Century Gothic"/>
                <a:cs typeface="Century Gothic"/>
              </a:rPr>
              <a:t>Urland</a:t>
            </a:r>
            <a:r>
              <a:rPr lang="en-US" sz="1000" dirty="0">
                <a:latin typeface="Century Gothic"/>
                <a:cs typeface="Century Gothic"/>
              </a:rPr>
              <a:t>, 2003; </a:t>
            </a:r>
            <a:r>
              <a:rPr lang="en-US" sz="1000" dirty="0" err="1">
                <a:latin typeface="Century Gothic"/>
                <a:cs typeface="Century Gothic"/>
              </a:rPr>
              <a:t>Macrae</a:t>
            </a:r>
            <a:r>
              <a:rPr lang="en-US" sz="1000" dirty="0">
                <a:latin typeface="Century Gothic"/>
                <a:cs typeface="Century Gothic"/>
              </a:rPr>
              <a:t> &amp; </a:t>
            </a:r>
            <a:r>
              <a:rPr lang="en-US" sz="1000" dirty="0" err="1">
                <a:latin typeface="Century Gothic"/>
                <a:cs typeface="Century Gothic"/>
              </a:rPr>
              <a:t>Bodenhausen</a:t>
            </a:r>
            <a:r>
              <a:rPr lang="en-US" sz="1000" dirty="0">
                <a:latin typeface="Century Gothic"/>
                <a:cs typeface="Century Gothic"/>
              </a:rPr>
              <a:t>, 2000; </a:t>
            </a:r>
            <a:r>
              <a:rPr lang="en-US" sz="1000" dirty="0" err="1">
                <a:latin typeface="Century Gothic"/>
                <a:cs typeface="Century Gothic"/>
              </a:rPr>
              <a:t>Macrae</a:t>
            </a:r>
            <a:r>
              <a:rPr lang="en-US" sz="1000" dirty="0">
                <a:latin typeface="Century Gothic"/>
                <a:cs typeface="Century Gothic"/>
              </a:rPr>
              <a:t> &amp; Martin, 2007; </a:t>
            </a:r>
            <a:r>
              <a:rPr lang="en-US" sz="1000" dirty="0" err="1">
                <a:latin typeface="Century Gothic"/>
                <a:cs typeface="Century Gothic"/>
              </a:rPr>
              <a:t>Richeson</a:t>
            </a:r>
            <a:r>
              <a:rPr lang="en-US" sz="1000" dirty="0">
                <a:latin typeface="Century Gothic"/>
                <a:cs typeface="Century Gothic"/>
              </a:rPr>
              <a:t> &amp; </a:t>
            </a:r>
            <a:r>
              <a:rPr lang="en-US" sz="1000" dirty="0" err="1">
                <a:latin typeface="Century Gothic"/>
                <a:cs typeface="Century Gothic"/>
              </a:rPr>
              <a:t>Trawalter</a:t>
            </a:r>
            <a:r>
              <a:rPr lang="en-US" sz="1000" dirty="0">
                <a:latin typeface="Century Gothic"/>
                <a:cs typeface="Century Gothic"/>
              </a:rPr>
              <a:t>, 2005) 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279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9" y="721448"/>
            <a:ext cx="4790416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Rigidity and Automaticity of Social </a:t>
            </a:r>
            <a:r>
              <a:rPr lang="en-US" sz="2800" dirty="0">
                <a:latin typeface="Book Antiqua"/>
                <a:cs typeface="Book Antiqua"/>
              </a:rPr>
              <a:t>C</a:t>
            </a:r>
            <a:r>
              <a:rPr lang="en-US" sz="2800" dirty="0" smtClean="0">
                <a:latin typeface="Book Antiqua"/>
                <a:cs typeface="Book Antiqua"/>
              </a:rPr>
              <a:t>ategories</a:t>
            </a:r>
            <a:endParaRPr lang="en" sz="2800" dirty="0">
              <a:latin typeface="Book Antiqua"/>
              <a:cs typeface="Book Antiqua"/>
            </a:endParaRPr>
          </a:p>
        </p:txBody>
      </p:sp>
      <p:pic>
        <p:nvPicPr>
          <p:cNvPr id="5" name="Picture 4" descr="Screen Shot 2017-04-06 at 8.06.03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14" y="444509"/>
            <a:ext cx="3106892" cy="59751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1697" y="5896450"/>
            <a:ext cx="1266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F497D"/>
                </a:solidFill>
                <a:latin typeface="Century Gothic"/>
                <a:cs typeface="Century Gothic"/>
              </a:rPr>
              <a:t>Ito &amp; </a:t>
            </a:r>
            <a:r>
              <a:rPr lang="en-US" sz="1000" dirty="0" err="1">
                <a:solidFill>
                  <a:srgbClr val="1F497D"/>
                </a:solidFill>
                <a:latin typeface="Century Gothic"/>
                <a:cs typeface="Century Gothic"/>
              </a:rPr>
              <a:t>Urland</a:t>
            </a:r>
            <a:r>
              <a:rPr lang="en-US" sz="1000" dirty="0">
                <a:solidFill>
                  <a:srgbClr val="1F497D"/>
                </a:solidFill>
                <a:latin typeface="Century Gothic"/>
                <a:cs typeface="Century Gothic"/>
              </a:rPr>
              <a:t>, 2003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5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431335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Overriding Automaticity of Social </a:t>
            </a:r>
            <a:r>
              <a:rPr lang="en-US" sz="2800" dirty="0">
                <a:latin typeface="Book Antiqua"/>
                <a:cs typeface="Book Antiqua"/>
              </a:rPr>
              <a:t>C</a:t>
            </a:r>
            <a:r>
              <a:rPr lang="en-US" sz="2800" dirty="0" smtClean="0">
                <a:latin typeface="Book Antiqua"/>
                <a:cs typeface="Book Antiqua"/>
              </a:rPr>
              <a:t>ategories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4" y="1597087"/>
            <a:ext cx="4063934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entury Gothic"/>
                <a:cs typeface="Century Gothic"/>
              </a:rPr>
              <a:t>The hippocampal (fast-learning) system allows humans to respond rapidly to novel information by forming a temporary representation </a:t>
            </a:r>
            <a:r>
              <a:rPr lang="en-US" sz="1000" dirty="0">
                <a:latin typeface="Century Gothic"/>
                <a:cs typeface="Century Gothic"/>
              </a:rPr>
              <a:t>(McClelland et al., 1995) </a:t>
            </a:r>
          </a:p>
          <a:p>
            <a:pPr lvl="1"/>
            <a:r>
              <a:rPr lang="en-US" sz="2200" dirty="0">
                <a:latin typeface="Century Gothic"/>
                <a:cs typeface="Century Gothic"/>
              </a:rPr>
              <a:t>These representations only affect stable mental models if they are repeatedly activated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5" name="Picture 4" descr="15820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085" y="2649530"/>
            <a:ext cx="3906715" cy="26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0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431335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Neural Correlates of Gender Categorization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306974"/>
            <a:ext cx="8249767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Looking at faces that range from feminine to masculine</a:t>
            </a:r>
          </a:p>
          <a:p>
            <a:pPr lvl="1"/>
            <a:r>
              <a:rPr lang="en-US" sz="2400" dirty="0">
                <a:latin typeface="Century Gothic"/>
                <a:cs typeface="Century Gothic"/>
              </a:rPr>
              <a:t>The FFA and lateral FG tracked “objective </a:t>
            </a:r>
            <a:r>
              <a:rPr lang="en-US" sz="2400" dirty="0" err="1">
                <a:latin typeface="Century Gothic"/>
                <a:cs typeface="Century Gothic"/>
              </a:rPr>
              <a:t>gradiency</a:t>
            </a:r>
            <a:r>
              <a:rPr lang="en-US" sz="2400" dirty="0">
                <a:latin typeface="Century Gothic"/>
                <a:cs typeface="Century Gothic"/>
              </a:rPr>
              <a:t> of gender inherent in the face”</a:t>
            </a:r>
          </a:p>
          <a:p>
            <a:pPr lvl="1"/>
            <a:r>
              <a:rPr lang="en-US" sz="2400" dirty="0">
                <a:latin typeface="Century Gothic"/>
                <a:cs typeface="Century Gothic"/>
              </a:rPr>
              <a:t>Gender perceived categorically in the OFC </a:t>
            </a:r>
            <a:r>
              <a:rPr lang="en-US" sz="1000" dirty="0">
                <a:latin typeface="Century Gothic"/>
                <a:cs typeface="Century Gothic"/>
              </a:rPr>
              <a:t>(p. 1320; Freeman, Rule, Adams, &amp; </a:t>
            </a:r>
            <a:r>
              <a:rPr lang="en-US" sz="1000" dirty="0" err="1">
                <a:latin typeface="Century Gothic"/>
                <a:cs typeface="Century Gothic"/>
              </a:rPr>
              <a:t>Ambady</a:t>
            </a:r>
            <a:r>
              <a:rPr lang="en-US" sz="1000" dirty="0">
                <a:latin typeface="Century Gothic"/>
                <a:cs typeface="Century Gothic"/>
              </a:rPr>
              <a:t>, 2010)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 descr="Screen Shot 2016-02-25 at 10.33.14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27" y="4233203"/>
            <a:ext cx="6101688" cy="23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97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431335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Social Categorization and Advertising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306974"/>
            <a:ext cx="8249767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entury Gothic"/>
                <a:cs typeface="Century Gothic"/>
              </a:rPr>
              <a:t>Some find that </a:t>
            </a:r>
            <a:r>
              <a:rPr lang="en-US" sz="2200" b="1" dirty="0">
                <a:latin typeface="Century Gothic"/>
                <a:cs typeface="Century Gothic"/>
              </a:rPr>
              <a:t>racially ambiguous</a:t>
            </a:r>
            <a:r>
              <a:rPr lang="en-US" sz="2200" dirty="0">
                <a:latin typeface="Century Gothic"/>
                <a:cs typeface="Century Gothic"/>
              </a:rPr>
              <a:t> agents increase advertising effectiveness </a:t>
            </a:r>
            <a:r>
              <a:rPr lang="en-US" sz="1000" dirty="0">
                <a:latin typeface="Century Gothic"/>
                <a:cs typeface="Century Gothic"/>
              </a:rPr>
              <a:t>(</a:t>
            </a:r>
            <a:r>
              <a:rPr lang="en-US" sz="1000" dirty="0" err="1">
                <a:latin typeface="Century Gothic"/>
                <a:cs typeface="Century Gothic"/>
              </a:rPr>
              <a:t>Appiah</a:t>
            </a:r>
            <a:r>
              <a:rPr lang="en-US" sz="1000" dirty="0">
                <a:latin typeface="Century Gothic"/>
                <a:cs typeface="Century Gothic"/>
              </a:rPr>
              <a:t> &amp; Elias, 2011) </a:t>
            </a:r>
          </a:p>
          <a:p>
            <a:pPr lvl="1"/>
            <a:r>
              <a:rPr lang="en-US" sz="2200" dirty="0" smtClean="0">
                <a:latin typeface="Century Gothic"/>
                <a:cs typeface="Century Gothic"/>
              </a:rPr>
              <a:t>Unclear </a:t>
            </a:r>
            <a:r>
              <a:rPr lang="en-US" sz="2200" dirty="0">
                <a:latin typeface="Century Gothic"/>
                <a:cs typeface="Century Gothic"/>
              </a:rPr>
              <a:t>if this generalizes to human models</a:t>
            </a:r>
          </a:p>
          <a:p>
            <a:r>
              <a:rPr lang="en-US" sz="2200" dirty="0">
                <a:latin typeface="Century Gothic"/>
                <a:cs typeface="Century Gothic"/>
              </a:rPr>
              <a:t>Do </a:t>
            </a:r>
            <a:r>
              <a:rPr lang="en-US" sz="2200" b="1" dirty="0">
                <a:latin typeface="Century Gothic"/>
                <a:cs typeface="Century Gothic"/>
              </a:rPr>
              <a:t>androgynous</a:t>
            </a:r>
            <a:r>
              <a:rPr lang="en-US" sz="2200" dirty="0">
                <a:latin typeface="Century Gothic"/>
                <a:cs typeface="Century Gothic"/>
              </a:rPr>
              <a:t> models also increase advertising effectiveness?</a:t>
            </a:r>
          </a:p>
          <a:p>
            <a:pPr lvl="1"/>
            <a:r>
              <a:rPr lang="en-US" sz="2200" dirty="0">
                <a:latin typeface="Century Gothic"/>
                <a:cs typeface="Century Gothic"/>
              </a:rPr>
              <a:t>Some suggest that they appeal to </a:t>
            </a:r>
            <a:br>
              <a:rPr lang="en-US" sz="2200" dirty="0">
                <a:latin typeface="Century Gothic"/>
                <a:cs typeface="Century Gothic"/>
              </a:rPr>
            </a:br>
            <a:r>
              <a:rPr lang="en-US" sz="2200" dirty="0" smtClean="0">
                <a:latin typeface="Century Gothic"/>
                <a:cs typeface="Century Gothic"/>
              </a:rPr>
              <a:t>younger </a:t>
            </a:r>
            <a:r>
              <a:rPr lang="en-US" sz="2200" dirty="0">
                <a:latin typeface="Century Gothic"/>
                <a:cs typeface="Century Gothic"/>
              </a:rPr>
              <a:t>audiences with flexible views </a:t>
            </a:r>
            <a:r>
              <a:rPr lang="en-US" sz="2200" dirty="0" smtClean="0">
                <a:latin typeface="Century Gothic"/>
                <a:cs typeface="Century Gothic"/>
              </a:rPr>
              <a:t/>
            </a:r>
            <a:br>
              <a:rPr lang="en-US" sz="2200" dirty="0" smtClean="0">
                <a:latin typeface="Century Gothic"/>
                <a:cs typeface="Century Gothic"/>
              </a:rPr>
            </a:br>
            <a:r>
              <a:rPr lang="en-US" sz="2200" dirty="0" smtClean="0">
                <a:latin typeface="Century Gothic"/>
                <a:cs typeface="Century Gothic"/>
              </a:rPr>
              <a:t>about </a:t>
            </a:r>
            <a:r>
              <a:rPr lang="en-US" sz="2200" dirty="0">
                <a:latin typeface="Century Gothic"/>
                <a:cs typeface="Century Gothic"/>
              </a:rPr>
              <a:t>gender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 descr="BEA_Chrishell Stubbs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194" y="3414131"/>
            <a:ext cx="2010216" cy="301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705599" y="1887200"/>
            <a:ext cx="3957627" cy="299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1" algn="l" rtl="0"/>
            <a:r>
              <a:rPr lang="en-US" sz="2800" dirty="0" smtClean="0">
                <a:latin typeface="Book Antiqua"/>
                <a:cs typeface="Book Antiqua"/>
              </a:rPr>
              <a:t>Inclusive Advertising</a:t>
            </a:r>
            <a:r>
              <a:rPr lang="en-US" sz="2600" dirty="0" smtClean="0">
                <a:latin typeface="Book Antiqua"/>
                <a:cs typeface="Book Antiqua"/>
              </a:rPr>
              <a:t/>
            </a:r>
            <a:br>
              <a:rPr lang="en-US" sz="2600" dirty="0" smtClean="0">
                <a:latin typeface="Book Antiqua"/>
                <a:cs typeface="Book Antiqua"/>
              </a:rPr>
            </a:br>
            <a:r>
              <a:rPr lang="en-US" sz="2600" dirty="0">
                <a:latin typeface="Book Antiqua"/>
                <a:cs typeface="Book Antiqua"/>
              </a:rPr>
              <a:t/>
            </a:r>
            <a:br>
              <a:rPr lang="en-US" sz="2600" dirty="0">
                <a:latin typeface="Book Antiqua"/>
                <a:cs typeface="Book Antiqua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b="0" dirty="0">
                <a:solidFill>
                  <a:srgbClr val="1F497D"/>
                </a:solidFill>
                <a:latin typeface="Century Gothic"/>
                <a:cs typeface="Century Gothic"/>
              </a:rPr>
              <a:t>Consumers may favor brands with socially conscious practices</a:t>
            </a:r>
            <a:r>
              <a:rPr lang="en-US" sz="1800" b="0" dirty="0">
                <a:solidFill>
                  <a:srgbClr val="1F497D"/>
                </a:solidFill>
                <a:latin typeface="Century Gothic"/>
                <a:cs typeface="Century Gothic"/>
              </a:rPr>
              <a:t> </a:t>
            </a:r>
            <a:r>
              <a:rPr lang="en-US" sz="1000" b="0" dirty="0">
                <a:solidFill>
                  <a:srgbClr val="1F497D"/>
                </a:solidFill>
                <a:latin typeface="Century Gothic"/>
                <a:cs typeface="Century Gothic"/>
              </a:rPr>
              <a:t>(Snyder, 2015</a:t>
            </a:r>
            <a:r>
              <a:rPr lang="en-US" sz="1000" b="0" dirty="0" smtClean="0">
                <a:solidFill>
                  <a:srgbClr val="1F497D"/>
                </a:solidFill>
                <a:latin typeface="Century Gothic"/>
                <a:cs typeface="Century Gothic"/>
              </a:rPr>
              <a:t>)</a:t>
            </a:r>
            <a:br>
              <a:rPr lang="en-US" sz="1000" b="0" dirty="0" smtClean="0">
                <a:solidFill>
                  <a:srgbClr val="1F497D"/>
                </a:solidFill>
                <a:latin typeface="Century Gothic"/>
                <a:cs typeface="Century Gothic"/>
              </a:rPr>
            </a:br>
            <a:r>
              <a:rPr lang="en-US" sz="1000" b="0" dirty="0" smtClean="0">
                <a:solidFill>
                  <a:srgbClr val="1F497D"/>
                </a:solidFill>
                <a:latin typeface="Century Gothic"/>
                <a:cs typeface="Century Gothic"/>
              </a:rPr>
              <a:t> </a:t>
            </a:r>
            <a:r>
              <a:rPr lang="en-US" sz="1000" b="0" dirty="0">
                <a:solidFill>
                  <a:srgbClr val="1F497D"/>
                </a:solidFill>
                <a:latin typeface="Century Gothic"/>
                <a:cs typeface="Century Gothic"/>
              </a:rPr>
              <a:t/>
            </a:r>
            <a:br>
              <a:rPr lang="en-US" sz="1000" b="0" dirty="0">
                <a:solidFill>
                  <a:srgbClr val="1F497D"/>
                </a:solidFill>
                <a:latin typeface="Century Gothic"/>
                <a:cs typeface="Century Gothic"/>
              </a:rPr>
            </a:br>
            <a:r>
              <a:rPr lang="en-US" sz="2200" b="0" dirty="0">
                <a:solidFill>
                  <a:srgbClr val="1F497D"/>
                </a:solidFill>
                <a:latin typeface="Century Gothic"/>
                <a:cs typeface="Century Gothic"/>
              </a:rPr>
              <a:t>Reflected in advertising campaigns </a:t>
            </a:r>
            <a:r>
              <a:rPr lang="en-US" sz="1000" b="0" dirty="0">
                <a:solidFill>
                  <a:srgbClr val="1F497D"/>
                </a:solidFill>
                <a:latin typeface="Century Gothic"/>
                <a:cs typeface="Century Gothic"/>
              </a:rPr>
              <a:t>(Jones, 2016; </a:t>
            </a:r>
            <a:r>
              <a:rPr lang="en-US" sz="1000" b="0" dirty="0" err="1">
                <a:solidFill>
                  <a:srgbClr val="1F497D"/>
                </a:solidFill>
                <a:latin typeface="Century Gothic"/>
                <a:cs typeface="Century Gothic"/>
              </a:rPr>
              <a:t>Mahdawi</a:t>
            </a:r>
            <a:r>
              <a:rPr lang="en-US" sz="1000" b="0" dirty="0">
                <a:solidFill>
                  <a:srgbClr val="1F497D"/>
                </a:solidFill>
                <a:latin typeface="Century Gothic"/>
                <a:cs typeface="Century Gothic"/>
              </a:rPr>
              <a:t>, 2016</a:t>
            </a:r>
            <a:r>
              <a:rPr lang="en-US" sz="1000" b="0" dirty="0" smtClean="0">
                <a:solidFill>
                  <a:srgbClr val="1F497D"/>
                </a:solidFill>
                <a:latin typeface="Century Gothic"/>
                <a:cs typeface="Century Gothic"/>
              </a:rPr>
              <a:t>)</a:t>
            </a:r>
            <a:br>
              <a:rPr lang="en-US" sz="1000" b="0" dirty="0" smtClean="0">
                <a:solidFill>
                  <a:srgbClr val="1F497D"/>
                </a:solidFill>
                <a:latin typeface="Century Gothic"/>
                <a:cs typeface="Century Gothic"/>
              </a:rPr>
            </a:br>
            <a:r>
              <a:rPr lang="en-US" sz="1000" b="0" dirty="0" smtClean="0">
                <a:solidFill>
                  <a:srgbClr val="1F497D"/>
                </a:solidFill>
                <a:latin typeface="Century Gothic"/>
                <a:cs typeface="Century Gothic"/>
              </a:rPr>
              <a:t> </a:t>
            </a:r>
            <a:r>
              <a:rPr lang="en-US" sz="1800" b="0" dirty="0">
                <a:solidFill>
                  <a:srgbClr val="1F497D"/>
                </a:solidFill>
                <a:latin typeface="Century Gothic"/>
                <a:cs typeface="Century Gothic"/>
              </a:rPr>
              <a:t/>
            </a:r>
            <a:br>
              <a:rPr lang="en-US" sz="1800" b="0" dirty="0">
                <a:solidFill>
                  <a:srgbClr val="1F497D"/>
                </a:solidFill>
                <a:latin typeface="Century Gothic"/>
                <a:cs typeface="Century Gothic"/>
              </a:rPr>
            </a:br>
            <a:r>
              <a:rPr lang="en-US" sz="2200" b="0" dirty="0">
                <a:solidFill>
                  <a:srgbClr val="1F497D"/>
                </a:solidFill>
                <a:latin typeface="Century Gothic"/>
                <a:cs typeface="Century Gothic"/>
              </a:rPr>
              <a:t>Benefits of cultural inclusivity in </a:t>
            </a:r>
            <a:r>
              <a:rPr lang="en-US" sz="2200" b="0" dirty="0" smtClean="0">
                <a:solidFill>
                  <a:srgbClr val="1F497D"/>
                </a:solidFill>
                <a:latin typeface="Century Gothic"/>
                <a:cs typeface="Century Gothic"/>
              </a:rPr>
              <a:t>advertising for brands and society </a:t>
            </a:r>
            <a:r>
              <a:rPr lang="en-US" sz="1000" b="0" dirty="0" smtClean="0">
                <a:solidFill>
                  <a:srgbClr val="1F497D"/>
                </a:solidFill>
                <a:latin typeface="Century Gothic"/>
                <a:cs typeface="Century Gothic"/>
              </a:rPr>
              <a:t>(</a:t>
            </a:r>
            <a:r>
              <a:rPr lang="en-US" sz="1000" b="0" dirty="0" err="1">
                <a:solidFill>
                  <a:srgbClr val="1F497D"/>
                </a:solidFill>
                <a:latin typeface="Century Gothic"/>
                <a:cs typeface="Century Gothic"/>
              </a:rPr>
              <a:t>Appiah</a:t>
            </a:r>
            <a:r>
              <a:rPr lang="en-US" sz="1000" b="0" dirty="0">
                <a:solidFill>
                  <a:srgbClr val="1F497D"/>
                </a:solidFill>
                <a:latin typeface="Century Gothic"/>
                <a:cs typeface="Century Gothic"/>
              </a:rPr>
              <a:t> &amp; Elias, 2008</a:t>
            </a:r>
            <a:r>
              <a:rPr lang="en-US" sz="1000" b="0" dirty="0" smtClean="0">
                <a:solidFill>
                  <a:srgbClr val="1F497D"/>
                </a:solidFill>
                <a:latin typeface="Century Gothic"/>
                <a:cs typeface="Century Gothic"/>
              </a:rPr>
              <a:t>;</a:t>
            </a:r>
            <a:r>
              <a:rPr lang="en-US" sz="1000" b="0" dirty="0">
                <a:solidFill>
                  <a:srgbClr val="1F497D"/>
                </a:solidFill>
                <a:latin typeface="Century Gothic"/>
                <a:cs typeface="Century Gothic"/>
              </a:rPr>
              <a:t> </a:t>
            </a:r>
            <a:r>
              <a:rPr lang="en-US" sz="1000" b="0" dirty="0" err="1">
                <a:solidFill>
                  <a:srgbClr val="1F497D"/>
                </a:solidFill>
                <a:latin typeface="Century Gothic"/>
                <a:cs typeface="Century Gothic"/>
              </a:rPr>
              <a:t>Soldow</a:t>
            </a:r>
            <a:r>
              <a:rPr lang="en-US" sz="1000" b="0" dirty="0">
                <a:solidFill>
                  <a:srgbClr val="1F497D"/>
                </a:solidFill>
                <a:latin typeface="Century Gothic"/>
                <a:cs typeface="Century Gothic"/>
              </a:rPr>
              <a:t>, 2013</a:t>
            </a:r>
            <a:r>
              <a:rPr lang="en-US" sz="1000" b="0" dirty="0" smtClean="0">
                <a:solidFill>
                  <a:srgbClr val="1F497D"/>
                </a:solidFill>
                <a:latin typeface="Century Gothic"/>
                <a:cs typeface="Century Gothic"/>
              </a:rPr>
              <a:t> </a:t>
            </a:r>
            <a:r>
              <a:rPr lang="en-US" sz="1000" b="0" dirty="0" err="1" smtClean="0">
                <a:solidFill>
                  <a:srgbClr val="1F497D"/>
                </a:solidFill>
                <a:latin typeface="Century Gothic"/>
                <a:cs typeface="Century Gothic"/>
              </a:rPr>
              <a:t>Vinjamuri</a:t>
            </a:r>
            <a:r>
              <a:rPr lang="en-US" sz="1000" b="0" dirty="0">
                <a:solidFill>
                  <a:srgbClr val="1F497D"/>
                </a:solidFill>
                <a:latin typeface="Century Gothic"/>
                <a:cs typeface="Century Gothic"/>
              </a:rPr>
              <a:t>, 2015; </a:t>
            </a:r>
            <a:r>
              <a:rPr lang="en-US" sz="1000" b="0" dirty="0" err="1">
                <a:solidFill>
                  <a:srgbClr val="1F497D"/>
                </a:solidFill>
                <a:latin typeface="Century Gothic"/>
                <a:cs typeface="Century Gothic"/>
              </a:rPr>
              <a:t>Zmuda</a:t>
            </a:r>
            <a:r>
              <a:rPr lang="en-US" sz="1000" b="0" dirty="0">
                <a:solidFill>
                  <a:srgbClr val="1F497D"/>
                </a:solidFill>
                <a:latin typeface="Century Gothic"/>
                <a:cs typeface="Century Gothic"/>
              </a:rPr>
              <a:t>, 2014) </a:t>
            </a:r>
            <a:br>
              <a:rPr lang="en-US" sz="1000" b="0" dirty="0">
                <a:solidFill>
                  <a:srgbClr val="1F497D"/>
                </a:solidFill>
                <a:latin typeface="Century Gothic"/>
                <a:cs typeface="Century Gothic"/>
              </a:rPr>
            </a:br>
            <a:r>
              <a:rPr lang="en-US" sz="1000" b="0" dirty="0" smtClean="0">
                <a:solidFill>
                  <a:srgbClr val="1F497D"/>
                </a:solidFill>
                <a:latin typeface="Century Gothic"/>
                <a:cs typeface="Century Gothic"/>
              </a:rPr>
              <a:t/>
            </a:r>
            <a:br>
              <a:rPr lang="en-US" sz="1000" b="0" dirty="0" smtClean="0">
                <a:solidFill>
                  <a:srgbClr val="1F497D"/>
                </a:solidFill>
                <a:latin typeface="Century Gothic"/>
                <a:cs typeface="Century Gothic"/>
              </a:rPr>
            </a:br>
            <a:endParaRPr lang="en-US" sz="1000" b="0" dirty="0">
              <a:solidFill>
                <a:srgbClr val="1F497D"/>
              </a:solidFill>
              <a:latin typeface="Century Gothic"/>
              <a:cs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614" y="600891"/>
            <a:ext cx="3791241" cy="26691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Lea T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11" y="3474444"/>
            <a:ext cx="2276158" cy="303487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859486" y="6509321"/>
            <a:ext cx="3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916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721448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Aim 2: Ease of Categorization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597087"/>
            <a:ext cx="8249767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400" b="1" dirty="0" smtClean="0">
                <a:latin typeface="Century Gothic"/>
                <a:cs typeface="Century Gothic"/>
              </a:rPr>
              <a:t>RQ2: </a:t>
            </a:r>
            <a:r>
              <a:rPr lang="en-US" sz="2400" dirty="0">
                <a:latin typeface="Century Gothic"/>
                <a:cs typeface="Century Gothic"/>
              </a:rPr>
              <a:t>Will there be differences in attention, arousal, and negative affect to advertisements featuring hard to categorize models (androgynous) compared to advertisements featuring easy to categorize models (non-androgynous)?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2342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721448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Influence of Individual Differences on Responding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597087"/>
            <a:ext cx="8249767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indent="-342900"/>
            <a:endParaRPr lang="en-US" sz="2400" b="1" dirty="0" smtClean="0">
              <a:latin typeface="Century Gothic"/>
              <a:cs typeface="Century Gothic"/>
            </a:endParaRPr>
          </a:p>
          <a:p>
            <a:r>
              <a:rPr lang="en-US" sz="2400" b="1" dirty="0" smtClean="0">
                <a:latin typeface="Century Gothic"/>
                <a:cs typeface="Century Gothic"/>
              </a:rPr>
              <a:t>RQ3: </a:t>
            </a:r>
            <a:r>
              <a:rPr lang="en-US" sz="2400" dirty="0">
                <a:latin typeface="Century Gothic"/>
                <a:cs typeface="Century Gothic"/>
              </a:rPr>
              <a:t>Will </a:t>
            </a:r>
            <a:r>
              <a:rPr lang="en-US" sz="2400" dirty="0" smtClean="0">
                <a:latin typeface="Century Gothic"/>
                <a:cs typeface="Century Gothic"/>
              </a:rPr>
              <a:t>transphobia </a:t>
            </a:r>
            <a:r>
              <a:rPr lang="en-US" sz="2400" dirty="0">
                <a:latin typeface="Century Gothic"/>
                <a:cs typeface="Century Gothic"/>
              </a:rPr>
              <a:t>affect </a:t>
            </a:r>
            <a:r>
              <a:rPr lang="en-US" sz="2400" dirty="0" smtClean="0">
                <a:latin typeface="Century Gothic"/>
                <a:cs typeface="Century Gothic"/>
              </a:rPr>
              <a:t>responses to </a:t>
            </a:r>
            <a:r>
              <a:rPr lang="en-US" sz="2400" dirty="0">
                <a:latin typeface="Century Gothic"/>
                <a:cs typeface="Century Gothic"/>
              </a:rPr>
              <a:t>advertisements featuring hard to categorize models (androgynous</a:t>
            </a:r>
            <a:r>
              <a:rPr lang="en-US" sz="2400" dirty="0" smtClean="0">
                <a:latin typeface="Century Gothic"/>
                <a:cs typeface="Century Gothic"/>
              </a:rPr>
              <a:t>)?</a:t>
            </a:r>
            <a:endParaRPr lang="en-US" sz="2400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2400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3289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721448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Aim 3: Actual Identity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597087"/>
            <a:ext cx="8249767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indent="-342900"/>
            <a:r>
              <a:rPr lang="en-US" sz="2400" dirty="0" smtClean="0">
                <a:latin typeface="Century Gothic"/>
                <a:cs typeface="Century Gothic"/>
              </a:rPr>
              <a:t>Unclear if models’ actual transgender identities will influence responses</a:t>
            </a:r>
          </a:p>
          <a:p>
            <a:pPr indent="-342900"/>
            <a:r>
              <a:rPr lang="en-US" sz="2400" dirty="0" smtClean="0">
                <a:latin typeface="Century Gothic"/>
                <a:cs typeface="Century Gothic"/>
              </a:rPr>
              <a:t>People assume others are </a:t>
            </a:r>
            <a:r>
              <a:rPr lang="en-US" sz="2400" dirty="0" err="1" smtClean="0">
                <a:latin typeface="Century Gothic"/>
                <a:cs typeface="Century Gothic"/>
              </a:rPr>
              <a:t>cisgender</a:t>
            </a:r>
            <a:r>
              <a:rPr lang="en-US" sz="2400" dirty="0" smtClean="0">
                <a:latin typeface="Century Gothic"/>
                <a:cs typeface="Century Gothic"/>
              </a:rPr>
              <a:t>, unless told otherwise </a:t>
            </a:r>
            <a:r>
              <a:rPr lang="en-US" sz="1000" dirty="0" smtClean="0">
                <a:latin typeface="Century Gothic"/>
                <a:cs typeface="Century Gothic"/>
              </a:rPr>
              <a:t>(Lick &amp; Johnson, 2014)</a:t>
            </a:r>
            <a:endParaRPr lang="en-US" sz="2400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2" descr="TF_Andreja Pejic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50" y="3772610"/>
            <a:ext cx="1937459" cy="288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NTA_Elliott Sailors1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611" y="3772610"/>
            <a:ext cx="1937459" cy="28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0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721448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Aim 3: Actual Identity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597087"/>
            <a:ext cx="8249767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indent="-342900"/>
            <a:r>
              <a:rPr lang="en-US" sz="2400" b="1" dirty="0" smtClean="0">
                <a:latin typeface="Century Gothic"/>
                <a:cs typeface="Century Gothic"/>
              </a:rPr>
              <a:t>RQ4: </a:t>
            </a:r>
            <a:r>
              <a:rPr lang="en-US" sz="2400" dirty="0">
                <a:latin typeface="Century Gothic"/>
                <a:cs typeface="Century Gothic"/>
              </a:rPr>
              <a:t>Will there be differences in attention, arousal, and negative affect to advertisements featuring </a:t>
            </a:r>
            <a:r>
              <a:rPr lang="en-US" sz="2400" dirty="0" smtClean="0">
                <a:latin typeface="Century Gothic"/>
                <a:cs typeface="Century Gothic"/>
              </a:rPr>
              <a:t>transgender </a:t>
            </a:r>
            <a:r>
              <a:rPr lang="en-US" sz="2400" dirty="0">
                <a:latin typeface="Century Gothic"/>
                <a:cs typeface="Century Gothic"/>
              </a:rPr>
              <a:t>models compared to advertisements featuring </a:t>
            </a:r>
            <a:r>
              <a:rPr lang="en-US" sz="2400" dirty="0" err="1" smtClean="0">
                <a:latin typeface="Century Gothic"/>
                <a:cs typeface="Century Gothic"/>
              </a:rPr>
              <a:t>cisgender</a:t>
            </a:r>
            <a:r>
              <a:rPr lang="en-US" sz="2400" dirty="0" smtClean="0">
                <a:latin typeface="Century Gothic"/>
                <a:cs typeface="Century Gothic"/>
              </a:rPr>
              <a:t> </a:t>
            </a:r>
            <a:r>
              <a:rPr lang="en-US" sz="2400" dirty="0">
                <a:latin typeface="Century Gothic"/>
                <a:cs typeface="Century Gothic"/>
              </a:rPr>
              <a:t>models?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8636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721448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Influence of Individual Differences on Responding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597087"/>
            <a:ext cx="8249767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indent="-342900"/>
            <a:endParaRPr lang="en-US" sz="2400" b="1" dirty="0" smtClean="0">
              <a:latin typeface="Century Gothic"/>
              <a:cs typeface="Century Gothic"/>
            </a:endParaRPr>
          </a:p>
          <a:p>
            <a:pPr indent="-342900"/>
            <a:r>
              <a:rPr lang="en-US" sz="2400" b="1" dirty="0" smtClean="0">
                <a:latin typeface="Century Gothic"/>
                <a:cs typeface="Century Gothic"/>
              </a:rPr>
              <a:t>RQ5: </a:t>
            </a:r>
            <a:r>
              <a:rPr lang="en-US" sz="2400" dirty="0">
                <a:latin typeface="Century Gothic"/>
                <a:cs typeface="Century Gothic"/>
              </a:rPr>
              <a:t>Will </a:t>
            </a:r>
            <a:r>
              <a:rPr lang="en-US" sz="2400" dirty="0" smtClean="0">
                <a:latin typeface="Century Gothic"/>
                <a:cs typeface="Century Gothic"/>
              </a:rPr>
              <a:t>transphobia affect responses </a:t>
            </a:r>
            <a:r>
              <a:rPr lang="en-US" sz="2400" dirty="0">
                <a:latin typeface="Century Gothic"/>
                <a:cs typeface="Century Gothic"/>
              </a:rPr>
              <a:t>to advertisements featuring </a:t>
            </a:r>
            <a:r>
              <a:rPr lang="en-US" sz="2400" dirty="0" smtClean="0">
                <a:latin typeface="Century Gothic"/>
                <a:cs typeface="Century Gothic"/>
              </a:rPr>
              <a:t>transgender </a:t>
            </a:r>
            <a:r>
              <a:rPr lang="en-US" sz="2400" dirty="0" smtClean="0">
                <a:latin typeface="Century Gothic"/>
                <a:cs typeface="Century Gothic"/>
              </a:rPr>
              <a:t>models?</a:t>
            </a:r>
            <a:endParaRPr lang="en-US" sz="24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2400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9103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431335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Method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306974"/>
            <a:ext cx="8249767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entury Gothic"/>
                <a:cs typeface="Century Gothic"/>
              </a:rPr>
              <a:t>Design: 2 (article prime: identity, control) x 2 (ease of categorization: hard, easy) x 2 (actual identity: trans, </a:t>
            </a:r>
            <a:r>
              <a:rPr lang="en-US" sz="2200" dirty="0" err="1">
                <a:latin typeface="Century Gothic"/>
                <a:cs typeface="Century Gothic"/>
              </a:rPr>
              <a:t>cis</a:t>
            </a:r>
            <a:r>
              <a:rPr lang="en-US" sz="2200" dirty="0">
                <a:latin typeface="Century Gothic"/>
                <a:cs typeface="Century Gothic"/>
              </a:rPr>
              <a:t>) mixed design </a:t>
            </a:r>
          </a:p>
          <a:p>
            <a:pPr lvl="1"/>
            <a:r>
              <a:rPr lang="en-US" sz="2200" dirty="0">
                <a:latin typeface="Century Gothic"/>
                <a:cs typeface="Century Gothic"/>
              </a:rPr>
              <a:t>Between = article </a:t>
            </a:r>
            <a:r>
              <a:rPr lang="en-US" sz="2200" dirty="0" smtClean="0">
                <a:latin typeface="Century Gothic"/>
                <a:cs typeface="Century Gothic"/>
              </a:rPr>
              <a:t>prime; Within </a:t>
            </a:r>
            <a:r>
              <a:rPr lang="en-US" sz="2200" dirty="0">
                <a:latin typeface="Century Gothic"/>
                <a:cs typeface="Century Gothic"/>
              </a:rPr>
              <a:t>= ease of categorization, and </a:t>
            </a:r>
            <a:r>
              <a:rPr lang="en-US" sz="2200" dirty="0" smtClean="0">
                <a:latin typeface="Century Gothic"/>
                <a:cs typeface="Century Gothic"/>
              </a:rPr>
              <a:t>actual identity</a:t>
            </a:r>
            <a:endParaRPr lang="en-US" sz="2200" dirty="0">
              <a:latin typeface="Century Gothic"/>
              <a:cs typeface="Century Gothic"/>
            </a:endParaRPr>
          </a:p>
          <a:p>
            <a:pPr lvl="1"/>
            <a:r>
              <a:rPr lang="en-US" sz="2200" dirty="0">
                <a:latin typeface="Century Gothic"/>
                <a:cs typeface="Century Gothic"/>
              </a:rPr>
              <a:t>10 message trials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5" name="Picture 4" descr="Screen Shot 2018-01-24 at 10.11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42" y="3675009"/>
            <a:ext cx="5263621" cy="280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5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569785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Design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445424"/>
            <a:ext cx="8249767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Century Gothic"/>
                <a:cs typeface="Century Gothic"/>
              </a:rPr>
              <a:t>Design: 2 (article prime: identity, control) x 2 (ease of categorization: hard, easy) x 2 (actual identity: transgender,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  <a:latin typeface="Century Gothic"/>
                <a:cs typeface="Century Gothic"/>
              </a:rPr>
              <a:t>cisgender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Century Gothic"/>
                <a:cs typeface="Century Gothic"/>
              </a:rPr>
              <a:t>) mixed design </a:t>
            </a:r>
          </a:p>
          <a:p>
            <a:pPr marL="285750" indent="-285750"/>
            <a:r>
              <a:rPr lang="en-US" sz="2400" dirty="0" smtClean="0">
                <a:solidFill>
                  <a:srgbClr val="1F497D"/>
                </a:solidFill>
                <a:latin typeface="Century Gothic"/>
                <a:cs typeface="Century Gothic"/>
              </a:rPr>
              <a:t>Article prime: identity, control</a:t>
            </a:r>
            <a:endParaRPr lang="en-US" sz="2400" dirty="0">
              <a:solidFill>
                <a:srgbClr val="1F497D"/>
              </a:solidFill>
              <a:latin typeface="Century Gothic"/>
              <a:cs typeface="Century Gothic"/>
            </a:endParaRPr>
          </a:p>
          <a:p>
            <a:pPr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8" name="Picture 7" descr="Screen Shot 2017-10-23 at 5.27.24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8" y="4070539"/>
            <a:ext cx="8329812" cy="10435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3731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432385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Design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597087"/>
            <a:ext cx="8249767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Century Gothic"/>
                <a:cs typeface="Century Gothic"/>
              </a:rPr>
              <a:t>Design: 2 (article prime: identity, control) x 2 (ease of categorization: hard, easy) x 2 (actual identity: transgender,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  <a:latin typeface="Century Gothic"/>
                <a:cs typeface="Century Gothic"/>
              </a:rPr>
              <a:t>cisgender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Century Gothic"/>
                <a:cs typeface="Century Gothic"/>
              </a:rPr>
              <a:t>) mixed design </a:t>
            </a:r>
          </a:p>
          <a:p>
            <a:pPr marL="285750" indent="-285750"/>
            <a:r>
              <a:rPr lang="en-US" sz="2400" dirty="0" smtClean="0">
                <a:solidFill>
                  <a:srgbClr val="1F497D"/>
                </a:solidFill>
                <a:latin typeface="Century Gothic"/>
                <a:cs typeface="Century Gothic"/>
              </a:rPr>
              <a:t>IVs: print ads professionally integrated with logo</a:t>
            </a:r>
            <a:endParaRPr lang="en-US" sz="2400" dirty="0">
              <a:solidFill>
                <a:srgbClr val="1F497D"/>
              </a:solidFill>
              <a:latin typeface="Century Gothic"/>
              <a:cs typeface="Century Gothic"/>
            </a:endParaRPr>
          </a:p>
          <a:p>
            <a:pPr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2" descr="TF_Andreja Pejic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50" y="3772610"/>
            <a:ext cx="1937459" cy="288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NTA_Elliott Sailors1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611" y="3772610"/>
            <a:ext cx="1937459" cy="28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17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8-01-24 at 10.13.3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35" y="-43073"/>
            <a:ext cx="7509025" cy="69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64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721448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Design and Participants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597087"/>
            <a:ext cx="8249767" cy="454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Century Gothic"/>
                <a:cs typeface="Century Gothic"/>
              </a:rPr>
              <a:t>Design: 2 (article prime: identity, control) x 2 (ease of categorization: hard, easy) x 2 (actual identity: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entury Gothic"/>
                <a:cs typeface="Century Gothic"/>
              </a:rPr>
              <a:t>transgender, </a:t>
            </a:r>
            <a:r>
              <a:rPr lang="en-US" sz="2400" dirty="0" err="1" smtClean="0">
                <a:solidFill>
                  <a:schemeClr val="tx1">
                    <a:lumMod val="65000"/>
                  </a:schemeClr>
                </a:solidFill>
                <a:latin typeface="Century Gothic"/>
                <a:cs typeface="Century Gothic"/>
              </a:rPr>
              <a:t>cisgender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Century Gothic"/>
                <a:cs typeface="Century Gothic"/>
              </a:rPr>
              <a:t>) 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Century Gothic"/>
                <a:cs typeface="Century Gothic"/>
              </a:rPr>
              <a:t>mixed design </a:t>
            </a:r>
          </a:p>
          <a:p>
            <a:pPr marL="285750" indent="-285750"/>
            <a:r>
              <a:rPr lang="en-US" sz="2400" dirty="0" smtClean="0">
                <a:latin typeface="Century Gothic"/>
                <a:cs typeface="Century Gothic"/>
              </a:rPr>
              <a:t>DVs: Attention </a:t>
            </a:r>
            <a:r>
              <a:rPr lang="en-US" sz="2400" dirty="0">
                <a:latin typeface="Century Gothic"/>
                <a:cs typeface="Century Gothic"/>
              </a:rPr>
              <a:t>(HR), </a:t>
            </a:r>
            <a:r>
              <a:rPr lang="en" sz="2400" dirty="0">
                <a:latin typeface="Century Gothic"/>
                <a:cs typeface="Century Gothic"/>
              </a:rPr>
              <a:t>Emotion</a:t>
            </a:r>
            <a:r>
              <a:rPr lang="en-US" sz="2400" dirty="0">
                <a:latin typeface="Century Gothic"/>
                <a:cs typeface="Century Gothic"/>
              </a:rPr>
              <a:t> (</a:t>
            </a:r>
            <a:r>
              <a:rPr lang="en-US" sz="2400" dirty="0" err="1">
                <a:latin typeface="Century Gothic"/>
                <a:cs typeface="Century Gothic"/>
              </a:rPr>
              <a:t>fEMG</a:t>
            </a:r>
            <a:r>
              <a:rPr lang="en-US" sz="2400" dirty="0">
                <a:latin typeface="Century Gothic"/>
                <a:cs typeface="Century Gothic"/>
              </a:rPr>
              <a:t>)</a:t>
            </a:r>
            <a:r>
              <a:rPr lang="en-US" sz="2400" dirty="0" smtClean="0">
                <a:latin typeface="Century Gothic"/>
                <a:cs typeface="Century Gothic"/>
              </a:rPr>
              <a:t>, Arousal (SC), </a:t>
            </a:r>
            <a:r>
              <a:rPr lang="en" sz="2400" strike="sngStrike" dirty="0">
                <a:latin typeface="Century Gothic"/>
                <a:cs typeface="Century Gothic"/>
              </a:rPr>
              <a:t>Preference</a:t>
            </a:r>
            <a:r>
              <a:rPr lang="en-US" sz="2400" strike="sngStrike" dirty="0">
                <a:latin typeface="Century Gothic"/>
                <a:cs typeface="Century Gothic"/>
              </a:rPr>
              <a:t> (self-report)</a:t>
            </a:r>
          </a:p>
          <a:p>
            <a:pPr marL="284163" indent="-284163"/>
            <a:r>
              <a:rPr lang="en-US" sz="2400" dirty="0">
                <a:latin typeface="Century Gothic"/>
                <a:cs typeface="Century Gothic"/>
              </a:rPr>
              <a:t>Participants (</a:t>
            </a:r>
            <a:r>
              <a:rPr lang="en-US" sz="2400" i="1" dirty="0">
                <a:latin typeface="Century Gothic"/>
                <a:cs typeface="Century Gothic"/>
              </a:rPr>
              <a:t>n </a:t>
            </a:r>
            <a:r>
              <a:rPr lang="en-US" sz="2400" dirty="0">
                <a:latin typeface="Century Gothic"/>
                <a:cs typeface="Century Gothic"/>
              </a:rPr>
              <a:t>= 246)</a:t>
            </a:r>
          </a:p>
          <a:p>
            <a:pPr marL="450850" lvl="1" indent="-450850"/>
            <a:r>
              <a:rPr lang="en-US" sz="1400" dirty="0">
                <a:latin typeface="Century Gothic"/>
                <a:cs typeface="Century Gothic"/>
              </a:rPr>
              <a:t>Recruited through Mass Communications </a:t>
            </a:r>
            <a:r>
              <a:rPr lang="en-US" sz="1400" dirty="0" smtClean="0">
                <a:latin typeface="Century Gothic"/>
                <a:cs typeface="Century Gothic"/>
              </a:rPr>
              <a:t/>
            </a:r>
            <a:br>
              <a:rPr lang="en-US" sz="1400" dirty="0" smtClean="0">
                <a:latin typeface="Century Gothic"/>
                <a:cs typeface="Century Gothic"/>
              </a:rPr>
            </a:br>
            <a:r>
              <a:rPr lang="en-US" sz="1400" dirty="0" smtClean="0">
                <a:latin typeface="Century Gothic"/>
                <a:cs typeface="Century Gothic"/>
              </a:rPr>
              <a:t>courses</a:t>
            </a:r>
            <a:endParaRPr lang="en-US" sz="1400" dirty="0">
              <a:latin typeface="Century Gothic"/>
              <a:cs typeface="Century Gothic"/>
            </a:endParaRPr>
          </a:p>
          <a:p>
            <a:pPr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17" name="Picture 16" descr="psychophy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31" y="4189683"/>
            <a:ext cx="1895885" cy="2439752"/>
          </a:xfrm>
          <a:prstGeom prst="rect">
            <a:avLst/>
          </a:prstGeom>
        </p:spPr>
      </p:pic>
      <p:pic>
        <p:nvPicPr>
          <p:cNvPr id="18" name="Picture 17" descr="student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28" y="4754984"/>
            <a:ext cx="2120281" cy="187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4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705600" y="1887200"/>
            <a:ext cx="4474692" cy="299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1" algn="l" rt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200" b="0" dirty="0" smtClean="0">
                <a:solidFill>
                  <a:schemeClr val="bg2"/>
                </a:solidFill>
                <a:latin typeface="Century Gothic"/>
                <a:cs typeface="Century Gothic"/>
              </a:rPr>
              <a:t>Do not rely on self-report</a:t>
            </a:r>
            <a:br>
              <a:rPr lang="en-US" sz="2200" b="0" dirty="0" smtClean="0">
                <a:solidFill>
                  <a:schemeClr val="bg2"/>
                </a:solidFill>
                <a:latin typeface="Century Gothic"/>
                <a:cs typeface="Century Gothic"/>
              </a:rPr>
            </a:br>
            <a:r>
              <a:rPr lang="en-US" sz="2200" b="0" dirty="0" smtClean="0">
                <a:solidFill>
                  <a:schemeClr val="bg2"/>
                </a:solidFill>
                <a:latin typeface="Century Gothic"/>
                <a:cs typeface="Century Gothic"/>
              </a:rPr>
              <a:t/>
            </a:r>
            <a:br>
              <a:rPr lang="en-US" sz="2200" b="0" dirty="0" smtClean="0">
                <a:solidFill>
                  <a:schemeClr val="bg2"/>
                </a:solidFill>
                <a:latin typeface="Century Gothic"/>
                <a:cs typeface="Century Gothic"/>
              </a:rPr>
            </a:br>
            <a:r>
              <a:rPr lang="en-US" sz="2200" b="0" dirty="0" smtClean="0">
                <a:solidFill>
                  <a:schemeClr val="bg2"/>
                </a:solidFill>
                <a:latin typeface="Century Gothic"/>
                <a:cs typeface="Century Gothic"/>
              </a:rPr>
              <a:t>Measure responding in real time</a:t>
            </a:r>
            <a:br>
              <a:rPr lang="en-US" sz="2200" b="0" dirty="0" smtClean="0">
                <a:solidFill>
                  <a:schemeClr val="bg2"/>
                </a:solidFill>
                <a:latin typeface="Century Gothic"/>
                <a:cs typeface="Century Gothic"/>
              </a:rPr>
            </a:br>
            <a:r>
              <a:rPr lang="en-US" sz="2200" b="0" dirty="0" smtClean="0">
                <a:solidFill>
                  <a:schemeClr val="bg2"/>
                </a:solidFill>
                <a:latin typeface="Century Gothic"/>
                <a:cs typeface="Century Gothic"/>
              </a:rPr>
              <a:t/>
            </a:r>
            <a:br>
              <a:rPr lang="en-US" sz="2200" b="0" dirty="0" smtClean="0">
                <a:solidFill>
                  <a:schemeClr val="bg2"/>
                </a:solidFill>
                <a:latin typeface="Century Gothic"/>
                <a:cs typeface="Century Gothic"/>
              </a:rPr>
            </a:br>
            <a:r>
              <a:rPr lang="en-US" sz="2200" b="0" dirty="0" smtClean="0">
                <a:solidFill>
                  <a:schemeClr val="bg2"/>
                </a:solidFill>
                <a:latin typeface="Century Gothic"/>
                <a:cs typeface="Century Gothic"/>
              </a:rPr>
              <a:t>May reveal physical processes that underlie consumer behavior</a:t>
            </a:r>
            <a:br>
              <a:rPr lang="en-US" sz="2200" b="0" dirty="0" smtClean="0">
                <a:solidFill>
                  <a:schemeClr val="bg2"/>
                </a:solidFill>
                <a:latin typeface="Century Gothic"/>
                <a:cs typeface="Century Gothic"/>
              </a:rPr>
            </a:br>
            <a:r>
              <a:rPr lang="en-US" sz="1000" b="0" dirty="0" smtClean="0">
                <a:solidFill>
                  <a:schemeClr val="bg2"/>
                </a:solidFill>
                <a:latin typeface="Century Gothic"/>
                <a:cs typeface="Century Gothic"/>
              </a:rPr>
              <a:t>(</a:t>
            </a:r>
            <a:r>
              <a:rPr lang="en-US" sz="1000" b="0" dirty="0" err="1">
                <a:solidFill>
                  <a:schemeClr val="bg2"/>
                </a:solidFill>
                <a:latin typeface="Century Gothic"/>
                <a:cs typeface="Century Gothic"/>
              </a:rPr>
              <a:t>Berkman</a:t>
            </a:r>
            <a:r>
              <a:rPr lang="en-US" sz="1000" b="0" dirty="0">
                <a:solidFill>
                  <a:schemeClr val="bg2"/>
                </a:solidFill>
                <a:latin typeface="Century Gothic"/>
                <a:cs typeface="Century Gothic"/>
              </a:rPr>
              <a:t> &amp; Falk, </a:t>
            </a:r>
            <a:r>
              <a:rPr lang="en-US" sz="1000" b="0" dirty="0" smtClean="0">
                <a:solidFill>
                  <a:schemeClr val="bg2"/>
                </a:solidFill>
                <a:latin typeface="Century Gothic"/>
                <a:cs typeface="Century Gothic"/>
              </a:rPr>
              <a:t>2013;</a:t>
            </a:r>
            <a:r>
              <a:rPr lang="en-US" sz="1000" b="0" dirty="0">
                <a:solidFill>
                  <a:schemeClr val="bg2"/>
                </a:solidFill>
                <a:latin typeface="Century Gothic"/>
                <a:cs typeface="Century Gothic"/>
              </a:rPr>
              <a:t> Weber, </a:t>
            </a:r>
            <a:r>
              <a:rPr lang="en-US" sz="1000" b="0" dirty="0" err="1">
                <a:solidFill>
                  <a:schemeClr val="bg2"/>
                </a:solidFill>
                <a:latin typeface="Century Gothic"/>
                <a:cs typeface="Century Gothic"/>
              </a:rPr>
              <a:t>Mathiak</a:t>
            </a:r>
            <a:r>
              <a:rPr lang="en-US" sz="1000" b="0" dirty="0">
                <a:solidFill>
                  <a:schemeClr val="bg2"/>
                </a:solidFill>
                <a:latin typeface="Century Gothic"/>
                <a:cs typeface="Century Gothic"/>
              </a:rPr>
              <a:t>, &amp; Sherry, </a:t>
            </a:r>
            <a:r>
              <a:rPr lang="en-US" sz="1000" b="0" dirty="0" smtClean="0">
                <a:solidFill>
                  <a:schemeClr val="bg2"/>
                </a:solidFill>
                <a:latin typeface="Century Gothic"/>
                <a:cs typeface="Century Gothic"/>
              </a:rPr>
              <a:t>2008) </a:t>
            </a:r>
            <a:r>
              <a:rPr lang="en-US" sz="1800" b="0" dirty="0" smtClean="0">
                <a:solidFill>
                  <a:schemeClr val="bg2"/>
                </a:solidFill>
                <a:latin typeface="Century Gothic"/>
                <a:cs typeface="Century Gothic"/>
              </a:rPr>
              <a:t/>
            </a:r>
            <a:br>
              <a:rPr lang="en-US" sz="1800" b="0" dirty="0" smtClean="0">
                <a:solidFill>
                  <a:schemeClr val="bg2"/>
                </a:solidFill>
                <a:latin typeface="Century Gothic"/>
                <a:cs typeface="Century Gothic"/>
              </a:rPr>
            </a:br>
            <a:r>
              <a:rPr lang="en-US" sz="1800" b="0" dirty="0" smtClean="0">
                <a:solidFill>
                  <a:schemeClr val="bg2"/>
                </a:solidFill>
                <a:latin typeface="Century Gothic"/>
                <a:cs typeface="Century Gothic"/>
              </a:rPr>
              <a:t/>
            </a:r>
            <a:br>
              <a:rPr lang="en-US" sz="1800" b="0" dirty="0" smtClean="0">
                <a:solidFill>
                  <a:schemeClr val="bg2"/>
                </a:solidFill>
                <a:latin typeface="Century Gothic"/>
                <a:cs typeface="Century Gothic"/>
              </a:rPr>
            </a:br>
            <a:r>
              <a:rPr lang="en-US" sz="2200" b="0" dirty="0" smtClean="0">
                <a:solidFill>
                  <a:schemeClr val="bg2"/>
                </a:solidFill>
                <a:latin typeface="Century Gothic"/>
                <a:cs typeface="Century Gothic"/>
              </a:rPr>
              <a:t>Predictive of consumer behavior</a:t>
            </a:r>
            <a:r>
              <a:rPr lang="en-US" sz="1800" b="0" dirty="0" smtClean="0">
                <a:solidFill>
                  <a:schemeClr val="bg2"/>
                </a:solidFill>
                <a:latin typeface="Century Gothic"/>
                <a:cs typeface="Century Gothic"/>
              </a:rPr>
              <a:t> </a:t>
            </a:r>
            <a:r>
              <a:rPr lang="en-US" sz="1000" b="0" dirty="0" smtClean="0">
                <a:solidFill>
                  <a:schemeClr val="bg2"/>
                </a:solidFill>
                <a:latin typeface="Century Gothic"/>
                <a:cs typeface="Century Gothic"/>
              </a:rPr>
              <a:t>(Levy</a:t>
            </a:r>
            <a:r>
              <a:rPr lang="en-US" sz="1000" b="0" dirty="0">
                <a:solidFill>
                  <a:schemeClr val="bg2"/>
                </a:solidFill>
                <a:latin typeface="Century Gothic"/>
                <a:cs typeface="Century Gothic"/>
              </a:rPr>
              <a:t>, </a:t>
            </a:r>
            <a:r>
              <a:rPr lang="en-US" sz="1000" b="0" dirty="0" err="1">
                <a:solidFill>
                  <a:schemeClr val="bg2"/>
                </a:solidFill>
                <a:latin typeface="Century Gothic"/>
                <a:cs typeface="Century Gothic"/>
              </a:rPr>
              <a:t>Lazzaro</a:t>
            </a:r>
            <a:r>
              <a:rPr lang="en-US" sz="1000" b="0" dirty="0">
                <a:solidFill>
                  <a:schemeClr val="bg2"/>
                </a:solidFill>
                <a:latin typeface="Century Gothic"/>
                <a:cs typeface="Century Gothic"/>
              </a:rPr>
              <a:t>, Rutledge, &amp; </a:t>
            </a:r>
            <a:r>
              <a:rPr lang="en-US" sz="1000" b="0" dirty="0" err="1">
                <a:solidFill>
                  <a:schemeClr val="bg2"/>
                </a:solidFill>
                <a:latin typeface="Century Gothic"/>
                <a:cs typeface="Century Gothic"/>
              </a:rPr>
              <a:t>Glimcher</a:t>
            </a:r>
            <a:r>
              <a:rPr lang="en-US" sz="1000" b="0" dirty="0">
                <a:solidFill>
                  <a:schemeClr val="bg2"/>
                </a:solidFill>
                <a:latin typeface="Century Gothic"/>
                <a:cs typeface="Century Gothic"/>
              </a:rPr>
              <a:t>, 2011; </a:t>
            </a:r>
            <a:r>
              <a:rPr lang="en-US" sz="1000" b="0" dirty="0" err="1">
                <a:solidFill>
                  <a:schemeClr val="bg2"/>
                </a:solidFill>
                <a:latin typeface="Century Gothic"/>
                <a:cs typeface="Century Gothic"/>
              </a:rPr>
              <a:t>Tusche</a:t>
            </a:r>
            <a:r>
              <a:rPr lang="en-US" sz="1000" b="0" dirty="0">
                <a:solidFill>
                  <a:schemeClr val="bg2"/>
                </a:solidFill>
                <a:latin typeface="Century Gothic"/>
                <a:cs typeface="Century Gothic"/>
              </a:rPr>
              <a:t>, Bode, &amp; Haynes, 2010)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038" y="590388"/>
            <a:ext cx="581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Book Antiqua"/>
                <a:cs typeface="Book Antiqua"/>
              </a:rPr>
              <a:t>Neurophysiology and Advertising</a:t>
            </a:r>
            <a:r>
              <a:rPr lang="en-US" sz="2600" dirty="0">
                <a:solidFill>
                  <a:srgbClr val="000000"/>
                </a:solidFill>
                <a:latin typeface="Book Antiqua"/>
                <a:cs typeface="Book Antiqua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Book Antiqua"/>
                <a:cs typeface="Book Antiqua"/>
              </a:rPr>
            </a:br>
            <a:endParaRPr lang="en-US" sz="260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pic>
        <p:nvPicPr>
          <p:cNvPr id="7" name="Picture 6" descr="psychophy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92" y="2516245"/>
            <a:ext cx="3753378" cy="23705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59486" y="6509321"/>
            <a:ext cx="3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70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520913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Procedure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58" y="2200194"/>
            <a:ext cx="1362429" cy="125223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NEWS STORY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71600" y="2200194"/>
            <a:ext cx="1362429" cy="125223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AD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0730" y="2200194"/>
            <a:ext cx="1416087" cy="125223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 smtClean="0"/>
              <a:t>QUESTIONS</a:t>
            </a:r>
          </a:p>
          <a:p>
            <a:r>
              <a:rPr lang="en-US" sz="1400" dirty="0" smtClean="0"/>
              <a:t>(Randomized)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006427" y="2200103"/>
            <a:ext cx="1362428" cy="125223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AD 20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50781" y="2200012"/>
            <a:ext cx="1416087" cy="12522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 smtClean="0"/>
              <a:t>QUESTIONS</a:t>
            </a:r>
            <a:endParaRPr lang="en-US" dirty="0"/>
          </a:p>
          <a:p>
            <a:r>
              <a:rPr lang="en-US" sz="1400" dirty="0"/>
              <a:t>(Randomized)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158" y="1723531"/>
            <a:ext cx="103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BLOCK 1: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3691" y="2491298"/>
            <a:ext cx="826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6000" dirty="0" smtClean="0">
                <a:solidFill>
                  <a:schemeClr val="bg2"/>
                </a:solidFill>
              </a:rPr>
              <a:t>…</a:t>
            </a:r>
            <a:endParaRPr lang="en-US" sz="6000" dirty="0">
              <a:solidFill>
                <a:schemeClr val="bg2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27587" y="2558009"/>
            <a:ext cx="444013" cy="429369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380" y="4697651"/>
            <a:ext cx="1362429" cy="125223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NEWS STORY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065822" y="4697651"/>
            <a:ext cx="1362429" cy="125223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AD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64952" y="4697651"/>
            <a:ext cx="1416087" cy="125223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 smtClean="0"/>
              <a:t>QUESTIONS</a:t>
            </a:r>
          </a:p>
          <a:p>
            <a:r>
              <a:rPr lang="en-US" sz="1400" dirty="0" smtClean="0"/>
              <a:t>(Randomized)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000649" y="4697560"/>
            <a:ext cx="1362428" cy="125223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AD 20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645003" y="4697469"/>
            <a:ext cx="1416087" cy="12522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 smtClean="0"/>
              <a:t>QUESTIONS</a:t>
            </a:r>
            <a:endParaRPr lang="en-US" dirty="0"/>
          </a:p>
          <a:p>
            <a:r>
              <a:rPr lang="en-US" sz="1400" dirty="0"/>
              <a:t>(Randomized)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380" y="4220988"/>
            <a:ext cx="103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BLOCK 2: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77913" y="4988755"/>
            <a:ext cx="826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6000" dirty="0" smtClean="0">
                <a:solidFill>
                  <a:srgbClr val="1F497D"/>
                </a:solidFill>
              </a:rPr>
              <a:t>…</a:t>
            </a:r>
            <a:endParaRPr lang="en-US" sz="6000" dirty="0">
              <a:solidFill>
                <a:srgbClr val="1F497D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1621809" y="5055466"/>
            <a:ext cx="444013" cy="429369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7" name="Picture 26" descr="NTA_Casey Legler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53" y="5055466"/>
            <a:ext cx="711945" cy="1102950"/>
          </a:xfrm>
          <a:prstGeom prst="rect">
            <a:avLst/>
          </a:prstGeom>
          <a:ln>
            <a:solidFill>
              <a:srgbClr val="93A299"/>
            </a:solidFill>
          </a:ln>
        </p:spPr>
      </p:pic>
      <p:pic>
        <p:nvPicPr>
          <p:cNvPr id="28" name="Picture 27" descr="TF_Geena Rocero1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973" y="5090498"/>
            <a:ext cx="711945" cy="1067918"/>
          </a:xfrm>
          <a:prstGeom prst="rect">
            <a:avLst/>
          </a:prstGeom>
          <a:ln>
            <a:solidFill>
              <a:srgbClr val="93A299"/>
            </a:solidFill>
          </a:ln>
        </p:spPr>
      </p:pic>
      <p:pic>
        <p:nvPicPr>
          <p:cNvPr id="29" name="Picture 28" descr="NTA_Elliott Sailors1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53" y="2624292"/>
            <a:ext cx="711945" cy="1102950"/>
          </a:xfrm>
          <a:prstGeom prst="rect">
            <a:avLst/>
          </a:prstGeom>
        </p:spPr>
      </p:pic>
      <p:pic>
        <p:nvPicPr>
          <p:cNvPr id="30" name="Picture 2" descr="TF_Andreja Pejic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73" y="2624292"/>
            <a:ext cx="711945" cy="110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09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7" y="432385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Dissertation Aims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597087"/>
            <a:ext cx="8307873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400" dirty="0">
                <a:latin typeface="Century Gothic"/>
                <a:cs typeface="Century Gothic"/>
              </a:rPr>
              <a:t>Examine how news stories highlighting identities that challenge gender categories influence cognitive processing and affective responding to advertisements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>
                <a:latin typeface="Century Gothic"/>
                <a:cs typeface="Century Gothic"/>
              </a:rPr>
              <a:t>Investigate cognitive processing and affective responding to advertisements featuring hard- and easy-to-categorize models in social category of gender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>
                <a:latin typeface="Century Gothic"/>
                <a:cs typeface="Century Gothic"/>
              </a:rPr>
              <a:t>Examine if models’ actual transgender identities affect responding to ads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5856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ook Antiqua"/>
                <a:cs typeface="Book Antiqua"/>
              </a:rPr>
              <a:t>But first…. Some terms</a:t>
            </a:r>
            <a:endParaRPr lang="en-US" sz="2800" dirty="0">
              <a:latin typeface="Book Antiqua"/>
              <a:cs typeface="Book Antiqu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entury Gothic"/>
                <a:cs typeface="Century Gothic"/>
              </a:rPr>
              <a:t>Transgender</a:t>
            </a:r>
            <a:r>
              <a:rPr lang="en-US" sz="2400" dirty="0" smtClean="0">
                <a:latin typeface="Century Gothic"/>
                <a:cs typeface="Century Gothic"/>
              </a:rPr>
              <a:t> – umbrella term to describe someone whose gender identification differs from the sex they were assigned at birth</a:t>
            </a:r>
          </a:p>
          <a:p>
            <a:r>
              <a:rPr lang="en-US" sz="2400" b="1" dirty="0" smtClean="0">
                <a:latin typeface="Century Gothic"/>
                <a:cs typeface="Century Gothic"/>
              </a:rPr>
              <a:t>Gender non-conforming </a:t>
            </a:r>
            <a:r>
              <a:rPr lang="en-US" sz="2400" dirty="0" smtClean="0">
                <a:latin typeface="Century Gothic"/>
                <a:cs typeface="Century Gothic"/>
              </a:rPr>
              <a:t>– people who do not conform to traditional expectations of gender</a:t>
            </a:r>
          </a:p>
          <a:p>
            <a:pPr lvl="1">
              <a:lnSpc>
                <a:spcPct val="50000"/>
              </a:lnSpc>
            </a:pPr>
            <a:r>
              <a:rPr lang="en-US" sz="2000" dirty="0" smtClean="0">
                <a:latin typeface="Century Gothic"/>
                <a:cs typeface="Century Gothic"/>
              </a:rPr>
              <a:t>	</a:t>
            </a:r>
            <a:r>
              <a:rPr lang="en-US" sz="2200" dirty="0" smtClean="0">
                <a:latin typeface="Century Gothic"/>
                <a:cs typeface="Century Gothic"/>
              </a:rPr>
              <a:t>These two terms are not necessarily interchangeable</a:t>
            </a:r>
          </a:p>
          <a:p>
            <a:pPr lvl="1">
              <a:lnSpc>
                <a:spcPct val="50000"/>
              </a:lnSpc>
            </a:pPr>
            <a:endParaRPr lang="en-US" sz="2200" dirty="0">
              <a:latin typeface="Century Gothic"/>
              <a:cs typeface="Century Gothic"/>
            </a:endParaRPr>
          </a:p>
          <a:p>
            <a:r>
              <a:rPr lang="en-US" sz="2400" b="1" dirty="0" err="1" smtClean="0">
                <a:latin typeface="Century Gothic"/>
                <a:cs typeface="Century Gothic"/>
              </a:rPr>
              <a:t>Cisgender</a:t>
            </a:r>
            <a:r>
              <a:rPr lang="en-US" sz="2400" dirty="0" smtClean="0">
                <a:latin typeface="Century Gothic"/>
                <a:cs typeface="Century Gothic"/>
              </a:rPr>
              <a:t> – describes </a:t>
            </a:r>
            <a:r>
              <a:rPr lang="en-US" sz="2400" dirty="0">
                <a:latin typeface="Century Gothic"/>
                <a:cs typeface="Century Gothic"/>
              </a:rPr>
              <a:t>someone </a:t>
            </a:r>
            <a:r>
              <a:rPr lang="en-US" sz="2400" dirty="0" smtClean="0">
                <a:latin typeface="Century Gothic"/>
                <a:cs typeface="Century Gothic"/>
              </a:rPr>
              <a:t/>
            </a:r>
            <a:br>
              <a:rPr lang="en-US" sz="2400" dirty="0" smtClean="0">
                <a:latin typeface="Century Gothic"/>
                <a:cs typeface="Century Gothic"/>
              </a:rPr>
            </a:br>
            <a:r>
              <a:rPr lang="en-US" sz="2400" dirty="0" smtClean="0">
                <a:latin typeface="Century Gothic"/>
                <a:cs typeface="Century Gothic"/>
              </a:rPr>
              <a:t>whose </a:t>
            </a:r>
            <a:r>
              <a:rPr lang="en-US" sz="2400" dirty="0">
                <a:latin typeface="Century Gothic"/>
                <a:cs typeface="Century Gothic"/>
              </a:rPr>
              <a:t>gender </a:t>
            </a:r>
            <a:r>
              <a:rPr lang="en-US" sz="2400" dirty="0" smtClean="0">
                <a:latin typeface="Century Gothic"/>
                <a:cs typeface="Century Gothic"/>
              </a:rPr>
              <a:t>identification is </a:t>
            </a:r>
            <a:br>
              <a:rPr lang="en-US" sz="2400" dirty="0" smtClean="0">
                <a:latin typeface="Century Gothic"/>
                <a:cs typeface="Century Gothic"/>
              </a:rPr>
            </a:br>
            <a:r>
              <a:rPr lang="en-US" sz="2400" dirty="0" smtClean="0">
                <a:latin typeface="Century Gothic"/>
                <a:cs typeface="Century Gothic"/>
              </a:rPr>
              <a:t>consistent with </a:t>
            </a:r>
            <a:r>
              <a:rPr lang="en-US" sz="2400" dirty="0">
                <a:latin typeface="Century Gothic"/>
                <a:cs typeface="Century Gothic"/>
              </a:rPr>
              <a:t>the sex they were </a:t>
            </a:r>
            <a:r>
              <a:rPr lang="en-US" sz="2400" dirty="0" smtClean="0">
                <a:latin typeface="Century Gothic"/>
                <a:cs typeface="Century Gothic"/>
              </a:rPr>
              <a:t/>
            </a:r>
            <a:br>
              <a:rPr lang="en-US" sz="2400" dirty="0" smtClean="0">
                <a:latin typeface="Century Gothic"/>
                <a:cs typeface="Century Gothic"/>
              </a:rPr>
            </a:br>
            <a:r>
              <a:rPr lang="en-US" sz="2400" dirty="0" smtClean="0">
                <a:latin typeface="Century Gothic"/>
                <a:cs typeface="Century Gothic"/>
              </a:rPr>
              <a:t>assigned </a:t>
            </a:r>
            <a:r>
              <a:rPr lang="en-US" sz="2400" dirty="0">
                <a:latin typeface="Century Gothic"/>
                <a:cs typeface="Century Gothic"/>
              </a:rPr>
              <a:t>at birth</a:t>
            </a:r>
          </a:p>
          <a:p>
            <a:endParaRPr lang="en-US" sz="2400" dirty="0">
              <a:latin typeface="Century Gothic"/>
              <a:cs typeface="Century Gothic"/>
            </a:endParaRPr>
          </a:p>
        </p:txBody>
      </p:sp>
      <p:pic>
        <p:nvPicPr>
          <p:cNvPr id="4" name="Picture 3" descr="gender non-conforming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899" y="4301292"/>
            <a:ext cx="2802988" cy="25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15 at 11.30.50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30" y="0"/>
            <a:ext cx="9257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6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7" y="431335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Aim 1: News Stories </a:t>
            </a:r>
            <a:r>
              <a:rPr lang="en-US" sz="2800" dirty="0">
                <a:latin typeface="Book Antiqua"/>
                <a:cs typeface="Book Antiqua"/>
              </a:rPr>
              <a:t>I</a:t>
            </a:r>
            <a:r>
              <a:rPr lang="en-US" sz="2800" dirty="0" smtClean="0">
                <a:latin typeface="Book Antiqua"/>
                <a:cs typeface="Book Antiqua"/>
              </a:rPr>
              <a:t>nfluence </a:t>
            </a:r>
            <a:r>
              <a:rPr lang="en-US" sz="2800" dirty="0">
                <a:latin typeface="Book Antiqua"/>
                <a:cs typeface="Book Antiqua"/>
              </a:rPr>
              <a:t>P</a:t>
            </a:r>
            <a:r>
              <a:rPr lang="en-US" sz="2800" dirty="0" smtClean="0">
                <a:latin typeface="Book Antiqua"/>
                <a:cs typeface="Book Antiqua"/>
              </a:rPr>
              <a:t>rocessing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597087"/>
            <a:ext cx="8307873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entury Gothic"/>
                <a:cs typeface="Century Gothic"/>
              </a:rPr>
              <a:t>Reveal potentially concealable identities</a:t>
            </a:r>
          </a:p>
          <a:p>
            <a:pPr lvl="1"/>
            <a:r>
              <a:rPr lang="en-US" sz="2200" dirty="0">
                <a:latin typeface="Century Gothic"/>
                <a:cs typeface="Century Gothic"/>
              </a:rPr>
              <a:t>Transgender people may experience prejudice and discrimination </a:t>
            </a:r>
            <a:r>
              <a:rPr lang="en-US" sz="1000" dirty="0">
                <a:latin typeface="Century Gothic"/>
                <a:cs typeface="Century Gothic"/>
              </a:rPr>
              <a:t>(</a:t>
            </a:r>
            <a:r>
              <a:rPr lang="en-US" sz="1000" dirty="0" err="1">
                <a:latin typeface="Century Gothic"/>
                <a:cs typeface="Century Gothic"/>
              </a:rPr>
              <a:t>Elischberger</a:t>
            </a:r>
            <a:r>
              <a:rPr lang="en-US" sz="1000" dirty="0">
                <a:latin typeface="Century Gothic"/>
                <a:cs typeface="Century Gothic"/>
              </a:rPr>
              <a:t>, Glazier, Hill, &amp; </a:t>
            </a:r>
            <a:r>
              <a:rPr lang="en-US" sz="1000" dirty="0" err="1">
                <a:latin typeface="Century Gothic"/>
                <a:cs typeface="Century Gothic"/>
              </a:rPr>
              <a:t>Verduzco</a:t>
            </a:r>
            <a:r>
              <a:rPr lang="en-US" sz="1000" dirty="0">
                <a:latin typeface="Century Gothic"/>
                <a:cs typeface="Century Gothic"/>
              </a:rPr>
              <a:t>-Baker, 2016; Lombardi, 2009; </a:t>
            </a:r>
            <a:r>
              <a:rPr lang="en-US" sz="1000" dirty="0" err="1">
                <a:latin typeface="Century Gothic"/>
                <a:cs typeface="Century Gothic"/>
              </a:rPr>
              <a:t>Remedios</a:t>
            </a:r>
            <a:r>
              <a:rPr lang="en-US" sz="1000" dirty="0">
                <a:latin typeface="Century Gothic"/>
                <a:cs typeface="Century Gothic"/>
              </a:rPr>
              <a:t>, </a:t>
            </a:r>
            <a:r>
              <a:rPr lang="en-US" sz="1000" dirty="0" err="1">
                <a:latin typeface="Century Gothic"/>
                <a:cs typeface="Century Gothic"/>
              </a:rPr>
              <a:t>Chasteen</a:t>
            </a:r>
            <a:r>
              <a:rPr lang="en-US" sz="1000" dirty="0">
                <a:latin typeface="Century Gothic"/>
                <a:cs typeface="Century Gothic"/>
              </a:rPr>
              <a:t>, &amp; </a:t>
            </a:r>
            <a:r>
              <a:rPr lang="en-US" sz="1000" dirty="0" err="1">
                <a:latin typeface="Century Gothic"/>
                <a:cs typeface="Century Gothic"/>
              </a:rPr>
              <a:t>Oey</a:t>
            </a:r>
            <a:r>
              <a:rPr lang="en-US" sz="1000" dirty="0">
                <a:latin typeface="Century Gothic"/>
                <a:cs typeface="Century Gothic"/>
              </a:rPr>
              <a:t>, 2012; Sanchez &amp; </a:t>
            </a:r>
            <a:r>
              <a:rPr lang="en-US" sz="1000" dirty="0" err="1">
                <a:latin typeface="Century Gothic"/>
                <a:cs typeface="Century Gothic"/>
              </a:rPr>
              <a:t>Bonam</a:t>
            </a:r>
            <a:r>
              <a:rPr lang="en-US" sz="1000" dirty="0">
                <a:latin typeface="Century Gothic"/>
                <a:cs typeface="Century Gothic"/>
              </a:rPr>
              <a:t>, 2009; </a:t>
            </a:r>
            <a:r>
              <a:rPr lang="en-US" sz="1000" dirty="0" err="1">
                <a:latin typeface="Century Gothic"/>
                <a:cs typeface="Century Gothic"/>
              </a:rPr>
              <a:t>Seelman</a:t>
            </a:r>
            <a:r>
              <a:rPr lang="en-US" sz="1000" dirty="0">
                <a:latin typeface="Century Gothic"/>
                <a:cs typeface="Century Gothic"/>
              </a:rPr>
              <a:t>, 2016)</a:t>
            </a:r>
          </a:p>
          <a:p>
            <a:r>
              <a:rPr lang="en-US" sz="2200" dirty="0">
                <a:latin typeface="Century Gothic"/>
                <a:cs typeface="Century Gothic"/>
              </a:rPr>
              <a:t>May affect how advertising campaigns are processed by audiences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5" descr="Screen Shot 2017-04-26 at 11.32.2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66" y="4755892"/>
            <a:ext cx="3905750" cy="942150"/>
          </a:xfrm>
          <a:prstGeom prst="rect">
            <a:avLst/>
          </a:prstGeom>
        </p:spPr>
      </p:pic>
      <p:pic>
        <p:nvPicPr>
          <p:cNvPr id="7" name="Picture 6" descr="Screen Shot 2017-04-26 at 11.31.59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43" y="4662182"/>
            <a:ext cx="4402123" cy="1509934"/>
          </a:xfrm>
          <a:prstGeom prst="rect">
            <a:avLst/>
          </a:prstGeom>
        </p:spPr>
      </p:pic>
      <p:pic>
        <p:nvPicPr>
          <p:cNvPr id="8" name="Picture 7" descr="Screen Shot 2017-04-26 at 11.31.06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3" y="5759853"/>
            <a:ext cx="4183513" cy="6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2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456038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Physiological Indicators of Cognitive and Affective </a:t>
            </a:r>
            <a:r>
              <a:rPr lang="en-US" sz="2800" dirty="0">
                <a:latin typeface="Book Antiqua"/>
                <a:cs typeface="Book Antiqua"/>
              </a:rPr>
              <a:t>P</a:t>
            </a:r>
            <a:r>
              <a:rPr lang="en-US" sz="2800" dirty="0" smtClean="0">
                <a:latin typeface="Book Antiqua"/>
                <a:cs typeface="Book Antiqua"/>
              </a:rPr>
              <a:t>rocessing</a:t>
            </a:r>
            <a:endParaRPr lang="en" sz="2800" dirty="0">
              <a:latin typeface="Book Antiqua"/>
              <a:cs typeface="Book Antiqua"/>
            </a:endParaRPr>
          </a:p>
        </p:txBody>
      </p:sp>
      <p:pic>
        <p:nvPicPr>
          <p:cNvPr id="7" name="Picture 6" descr="6885670_orig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31" y="1893463"/>
            <a:ext cx="6799489" cy="42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8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67598" y="434448"/>
            <a:ext cx="8387919" cy="11657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 smtClean="0">
                <a:latin typeface="Book Antiqua"/>
                <a:cs typeface="Book Antiqua"/>
              </a:rPr>
              <a:t>Cognitive Processing</a:t>
            </a:r>
            <a:endParaRPr lang="en" sz="2800" dirty="0">
              <a:latin typeface="Book Antiqua"/>
              <a:cs typeface="Book Antiqua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47643" y="1445425"/>
            <a:ext cx="4139759" cy="454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rgbClr val="1F497D"/>
                </a:solidFill>
                <a:latin typeface="Century Gothic"/>
                <a:cs typeface="Century Gothic"/>
              </a:rPr>
              <a:t>HR: </a:t>
            </a:r>
            <a:r>
              <a:rPr lang="en-US" sz="2000" dirty="0" smtClean="0">
                <a:solidFill>
                  <a:srgbClr val="1F497D"/>
                </a:solidFill>
                <a:latin typeface="Century Gothic"/>
                <a:cs typeface="Century Gothic"/>
              </a:rPr>
              <a:t>attention</a:t>
            </a:r>
            <a:endParaRPr lang="en-US" sz="2000" dirty="0">
              <a:solidFill>
                <a:srgbClr val="1F497D"/>
              </a:solidFill>
              <a:latin typeface="Century Gothic"/>
              <a:cs typeface="Century Gothic"/>
            </a:endParaRPr>
          </a:p>
          <a:p>
            <a:pPr lvl="1"/>
            <a:r>
              <a:rPr lang="en-US" sz="2000" dirty="0">
                <a:solidFill>
                  <a:srgbClr val="1F497D"/>
                </a:solidFill>
                <a:latin typeface="Century Gothic"/>
                <a:cs typeface="Century Gothic"/>
              </a:rPr>
              <a:t>decrease reflects focus (PSNS)</a:t>
            </a:r>
          </a:p>
          <a:p>
            <a:pPr lvl="1"/>
            <a:r>
              <a:rPr lang="en-US" sz="2000" dirty="0">
                <a:solidFill>
                  <a:srgbClr val="1F497D"/>
                </a:solidFill>
                <a:latin typeface="Century Gothic"/>
                <a:cs typeface="Century Gothic"/>
              </a:rPr>
              <a:t>increase reflects disengagement (SNS)</a:t>
            </a:r>
          </a:p>
          <a:p>
            <a:r>
              <a:rPr lang="en-US" sz="2000" dirty="0">
                <a:solidFill>
                  <a:srgbClr val="1F497D"/>
                </a:solidFill>
                <a:latin typeface="Century Gothic"/>
                <a:cs typeface="Century Gothic"/>
              </a:rPr>
              <a:t>EDA: sweat response = autonomic arousal</a:t>
            </a:r>
          </a:p>
          <a:p>
            <a:pPr lvl="1"/>
            <a:r>
              <a:rPr lang="en-US" sz="2000" dirty="0">
                <a:solidFill>
                  <a:srgbClr val="1F497D"/>
                </a:solidFill>
                <a:latin typeface="Century Gothic"/>
                <a:cs typeface="Century Gothic"/>
              </a:rPr>
              <a:t>decrease reflects less arousal (PSNS)</a:t>
            </a:r>
          </a:p>
          <a:p>
            <a:pPr lvl="1"/>
            <a:r>
              <a:rPr lang="en-US" sz="2000" dirty="0">
                <a:solidFill>
                  <a:srgbClr val="1F497D"/>
                </a:solidFill>
                <a:latin typeface="Century Gothic"/>
                <a:cs typeface="Century Gothic"/>
              </a:rPr>
              <a:t>increase reflects more arousal (SNS)</a:t>
            </a:r>
          </a:p>
        </p:txBody>
      </p:sp>
      <p:pic>
        <p:nvPicPr>
          <p:cNvPr id="6" name="Picture 5" descr="NEU_autonomic_nervous_system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201" y="815188"/>
            <a:ext cx="3938316" cy="54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9808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1275</TotalTime>
  <Words>1104</Words>
  <Application>Microsoft Office PowerPoint</Application>
  <PresentationFormat>On-screen Show (4:3)</PresentationFormat>
  <Paragraphs>147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Book Antiqua</vt:lpstr>
      <vt:lpstr>Calibri</vt:lpstr>
      <vt:lpstr>Century Gothic</vt:lpstr>
      <vt:lpstr>Mangal</vt:lpstr>
      <vt:lpstr>Black</vt:lpstr>
      <vt:lpstr>Psychophysiological Correlates of Categorization of Gender in Advertisements </vt:lpstr>
      <vt:lpstr>Inclusive Advertising   Consumers may favor brands with socially conscious practices (Snyder, 2015)   Reflected in advertising campaigns (Jones, 2016; Mahdawi, 2016)   Benefits of cultural inclusivity in advertising for brands and society (Appiah &amp; Elias, 2008; Soldow, 2013 Vinjamuri, 2015; Zmuda, 2014)   </vt:lpstr>
      <vt:lpstr>  Do not rely on self-report  Measure responding in real time  May reveal physical processes that underlie consumer behavior (Berkman &amp; Falk, 2013; Weber, Mathiak, &amp; Sherry, 2008)   Predictive of consumer behavior (Levy, Lazzaro, Rutledge, &amp; Glimcher, 2011; Tusche, Bode, &amp; Haynes, 2010) </vt:lpstr>
      <vt:lpstr>Dissertation Aims</vt:lpstr>
      <vt:lpstr>But first…. Some terms</vt:lpstr>
      <vt:lpstr>PowerPoint Presentation</vt:lpstr>
      <vt:lpstr>Aim 1: News Stories Influence Processing</vt:lpstr>
      <vt:lpstr>Physiological Indicators of Cognitive and Affective Processing</vt:lpstr>
      <vt:lpstr>Cognitive Processing</vt:lpstr>
      <vt:lpstr>Affective responding</vt:lpstr>
      <vt:lpstr>Aim 1: News Stories Influence Processing</vt:lpstr>
      <vt:lpstr>Influence of Individual Differences on Responding</vt:lpstr>
      <vt:lpstr>Aim 2: Ease of Categorization</vt:lpstr>
      <vt:lpstr>Social Categorization</vt:lpstr>
      <vt:lpstr>Rigidity and Automaticity of Social Categories</vt:lpstr>
      <vt:lpstr>Rigidity and Automaticity of Social Categories</vt:lpstr>
      <vt:lpstr>Overriding Automaticity of Social Categories</vt:lpstr>
      <vt:lpstr>Neural Correlates of Gender Categorization</vt:lpstr>
      <vt:lpstr>Social Categorization and Advertising</vt:lpstr>
      <vt:lpstr>Aim 2: Ease of Categorization</vt:lpstr>
      <vt:lpstr>Influence of Individual Differences on Responding</vt:lpstr>
      <vt:lpstr>Aim 3: Actual Identity</vt:lpstr>
      <vt:lpstr>Aim 3: Actual Identity</vt:lpstr>
      <vt:lpstr>Influence of Individual Differences on Responding</vt:lpstr>
      <vt:lpstr>Method</vt:lpstr>
      <vt:lpstr>Design</vt:lpstr>
      <vt:lpstr>Design</vt:lpstr>
      <vt:lpstr>PowerPoint Presentation</vt:lpstr>
      <vt:lpstr>Design and Participants</vt:lpstr>
      <vt:lpstr>Procedure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Social Categorization Fails: Implications for advertising</dc:title>
  <dc:creator>Glenna Read</dc:creator>
  <cp:lastModifiedBy>Seo, Jang Dong</cp:lastModifiedBy>
  <cp:revision>93</cp:revision>
  <cp:lastPrinted>2018-01-29T14:28:40Z</cp:lastPrinted>
  <dcterms:created xsi:type="dcterms:W3CDTF">2017-04-02T16:01:07Z</dcterms:created>
  <dcterms:modified xsi:type="dcterms:W3CDTF">2018-01-29T16:17:54Z</dcterms:modified>
</cp:coreProperties>
</file>