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erriweather Light"/>
      <p:regular r:id="rId34"/>
      <p:bold r:id="rId35"/>
      <p:italic r:id="rId36"/>
      <p:boldItalic r:id="rId37"/>
    </p:embeddedFont>
    <p:embeddedFont>
      <p:font typeface="Merriweather"/>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BF1502-FA34-4CA4-B6EA-24C9559EA756}">
  <a:tblStyle styleId="{ABBF1502-FA34-4CA4-B6EA-24C9559EA7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italic.fntdata"/><Relationship Id="rId20" Type="http://schemas.openxmlformats.org/officeDocument/2006/relationships/slide" Target="slides/slide14.xml"/><Relationship Id="rId41" Type="http://schemas.openxmlformats.org/officeDocument/2006/relationships/font" Target="fonts/Merriweather-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Light-bold.fntdata"/><Relationship Id="rId12" Type="http://schemas.openxmlformats.org/officeDocument/2006/relationships/slide" Target="slides/slide6.xml"/><Relationship Id="rId34" Type="http://schemas.openxmlformats.org/officeDocument/2006/relationships/font" Target="fonts/MerriweatherLight-regular.fntdata"/><Relationship Id="rId15" Type="http://schemas.openxmlformats.org/officeDocument/2006/relationships/slide" Target="slides/slide9.xml"/><Relationship Id="rId37" Type="http://schemas.openxmlformats.org/officeDocument/2006/relationships/font" Target="fonts/MerriweatherLight-boldItalic.fntdata"/><Relationship Id="rId14" Type="http://schemas.openxmlformats.org/officeDocument/2006/relationships/slide" Target="slides/slide8.xml"/><Relationship Id="rId36" Type="http://schemas.openxmlformats.org/officeDocument/2006/relationships/font" Target="fonts/MerriweatherLight-italic.fntdata"/><Relationship Id="rId17" Type="http://schemas.openxmlformats.org/officeDocument/2006/relationships/slide" Target="slides/slide11.xml"/><Relationship Id="rId39" Type="http://schemas.openxmlformats.org/officeDocument/2006/relationships/font" Target="fonts/Merriweather-bold.fntdata"/><Relationship Id="rId16" Type="http://schemas.openxmlformats.org/officeDocument/2006/relationships/slide" Target="slides/slide10.xml"/><Relationship Id="rId38" Type="http://schemas.openxmlformats.org/officeDocument/2006/relationships/font" Target="fonts/Merriweather-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5e04885c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5e04885c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5e04885c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5e04885c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5e0488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5e0488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7b935628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7b935628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5e04885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5e04885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For Topic modeling, we tried the traditional Genism LDA, BiGram LDA, TriGram LDA and MultiGram LDA, and the evaluation we used are listed here. MultiGram LDA, we use this library called tomotopy, some main feature of it is it can handle very large dataset, and the running time is way faster than gensimlda, and it also consider local topics when modeling.</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a5e04885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a5e04885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5e04885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5e04885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a5e04885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a5e04885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a7b93562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a7b93562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7b935628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a7b935628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58fc81d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58fc81d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a5e04885c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a5e04885c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7b935628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7b935628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7b935628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7b935628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5e04885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5e04885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7b93562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7b93562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7b935628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7b935628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7b935628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7b935628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5e04885c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5e04885c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7b935628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7b935628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7b935628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7b935628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5e04885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5e04885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mimno.infosci.cornell.edu/info6150/readings/dynamic_topic_models.pdf" TargetMode="External"/><Relationship Id="rId4" Type="http://schemas.openxmlformats.org/officeDocument/2006/relationships/hyperlink" Target="https://doi.org/10.1007/978-3-642-11164-8_35" TargetMode="External"/><Relationship Id="rId5" Type="http://schemas.openxmlformats.org/officeDocument/2006/relationships/hyperlink" Target="https://doi.org/10.1177/108056990106400405" TargetMode="External"/><Relationship Id="rId6" Type="http://schemas.openxmlformats.org/officeDocument/2006/relationships/hyperlink" Target="https://doi.org/10.1080/0260293070129340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sycnet.apa.org/doi/10.1080/0098628080197843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20.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92875" y="825925"/>
            <a:ext cx="8832300" cy="223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Merriweather Light"/>
                <a:ea typeface="Merriweather Light"/>
                <a:cs typeface="Merriweather Light"/>
                <a:sym typeface="Merriweather Light"/>
              </a:rPr>
              <a:t>Do top school students tend to criticize professors more?:</a:t>
            </a:r>
            <a:endParaRPr sz="3000">
              <a:latin typeface="Merriweather Light"/>
              <a:ea typeface="Merriweather Light"/>
              <a:cs typeface="Merriweather Light"/>
              <a:sym typeface="Merriweather Light"/>
            </a:endParaRPr>
          </a:p>
          <a:p>
            <a:pPr indent="0" lvl="0" marL="0" rtl="0" algn="ctr">
              <a:spcBef>
                <a:spcPts val="0"/>
              </a:spcBef>
              <a:spcAft>
                <a:spcPts val="0"/>
              </a:spcAft>
              <a:buNone/>
            </a:pPr>
            <a:r>
              <a:rPr lang="en" sz="3000">
                <a:latin typeface="Merriweather Light"/>
                <a:ea typeface="Merriweather Light"/>
                <a:cs typeface="Merriweather Light"/>
                <a:sym typeface="Merriweather Light"/>
              </a:rPr>
              <a:t>Mining and Summarizing comments on RateMyProfessor.com</a:t>
            </a:r>
            <a:endParaRPr sz="3000">
              <a:latin typeface="Merriweather Light"/>
              <a:ea typeface="Merriweather Light"/>
              <a:cs typeface="Merriweather Light"/>
              <a:sym typeface="Merriweather Light"/>
            </a:endParaRPr>
          </a:p>
        </p:txBody>
      </p:sp>
      <p:sp>
        <p:nvSpPr>
          <p:cNvPr id="55" name="Google Shape;55;p13"/>
          <p:cNvSpPr txBox="1"/>
          <p:nvPr>
            <p:ph idx="1" type="subTitle"/>
          </p:nvPr>
        </p:nvSpPr>
        <p:spPr>
          <a:xfrm>
            <a:off x="311700" y="350020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Merriweather"/>
                <a:ea typeface="Merriweather"/>
                <a:cs typeface="Merriweather"/>
                <a:sym typeface="Merriweather"/>
              </a:rPr>
              <a:t>Ziqi Tang &amp; Yutong Wang</a:t>
            </a:r>
            <a:endParaRPr sz="2000">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Quality Rating Pie Charts</a:t>
            </a:r>
            <a:endParaRPr>
              <a:latin typeface="Merriweather"/>
              <a:ea typeface="Merriweather"/>
              <a:cs typeface="Merriweather"/>
              <a:sym typeface="Merriweather"/>
            </a:endParaRPr>
          </a:p>
        </p:txBody>
      </p:sp>
      <p:pic>
        <p:nvPicPr>
          <p:cNvPr id="150" name="Google Shape;150;p22"/>
          <p:cNvPicPr preferRelativeResize="0"/>
          <p:nvPr/>
        </p:nvPicPr>
        <p:blipFill>
          <a:blip r:embed="rId3">
            <a:alphaModFix/>
          </a:blip>
          <a:stretch>
            <a:fillRect/>
          </a:stretch>
        </p:blipFill>
        <p:spPr>
          <a:xfrm>
            <a:off x="-607125" y="1554425"/>
            <a:ext cx="4266030" cy="2948125"/>
          </a:xfrm>
          <a:prstGeom prst="rect">
            <a:avLst/>
          </a:prstGeom>
          <a:noFill/>
          <a:ln>
            <a:noFill/>
          </a:ln>
        </p:spPr>
      </p:pic>
      <p:pic>
        <p:nvPicPr>
          <p:cNvPr id="151" name="Google Shape;151;p22"/>
          <p:cNvPicPr preferRelativeResize="0"/>
          <p:nvPr/>
        </p:nvPicPr>
        <p:blipFill>
          <a:blip r:embed="rId4">
            <a:alphaModFix/>
          </a:blip>
          <a:stretch>
            <a:fillRect/>
          </a:stretch>
        </p:blipFill>
        <p:spPr>
          <a:xfrm>
            <a:off x="2134975" y="1514700"/>
            <a:ext cx="4399674" cy="3027576"/>
          </a:xfrm>
          <a:prstGeom prst="rect">
            <a:avLst/>
          </a:prstGeom>
          <a:noFill/>
          <a:ln>
            <a:noFill/>
          </a:ln>
        </p:spPr>
      </p:pic>
      <p:pic>
        <p:nvPicPr>
          <p:cNvPr id="152" name="Google Shape;152;p22"/>
          <p:cNvPicPr preferRelativeResize="0"/>
          <p:nvPr/>
        </p:nvPicPr>
        <p:blipFill>
          <a:blip r:embed="rId5">
            <a:alphaModFix/>
          </a:blip>
          <a:stretch>
            <a:fillRect/>
          </a:stretch>
        </p:blipFill>
        <p:spPr>
          <a:xfrm>
            <a:off x="5137975" y="1514331"/>
            <a:ext cx="4284225" cy="294815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Diff</a:t>
            </a:r>
            <a:r>
              <a:rPr lang="en">
                <a:latin typeface="Merriweather"/>
                <a:ea typeface="Merriweather"/>
                <a:cs typeface="Merriweather"/>
                <a:sym typeface="Merriweather"/>
              </a:rPr>
              <a:t>iculty</a:t>
            </a:r>
            <a:r>
              <a:rPr lang="en">
                <a:latin typeface="Merriweather"/>
                <a:ea typeface="Merriweather"/>
                <a:cs typeface="Merriweather"/>
                <a:sym typeface="Merriweather"/>
              </a:rPr>
              <a:t> Rating Pie Charts</a:t>
            </a:r>
            <a:endParaRPr>
              <a:latin typeface="Merriweather"/>
              <a:ea typeface="Merriweather"/>
              <a:cs typeface="Merriweather"/>
              <a:sym typeface="Merriweather"/>
            </a:endParaRPr>
          </a:p>
        </p:txBody>
      </p:sp>
      <p:pic>
        <p:nvPicPr>
          <p:cNvPr id="158" name="Google Shape;158;p23"/>
          <p:cNvPicPr preferRelativeResize="0"/>
          <p:nvPr/>
        </p:nvPicPr>
        <p:blipFill>
          <a:blip r:embed="rId3">
            <a:alphaModFix/>
          </a:blip>
          <a:stretch>
            <a:fillRect/>
          </a:stretch>
        </p:blipFill>
        <p:spPr>
          <a:xfrm>
            <a:off x="-683300" y="1472675"/>
            <a:ext cx="4579525" cy="3151345"/>
          </a:xfrm>
          <a:prstGeom prst="rect">
            <a:avLst/>
          </a:prstGeom>
          <a:noFill/>
          <a:ln>
            <a:noFill/>
          </a:ln>
        </p:spPr>
      </p:pic>
      <p:pic>
        <p:nvPicPr>
          <p:cNvPr id="159" name="Google Shape;159;p23"/>
          <p:cNvPicPr preferRelativeResize="0"/>
          <p:nvPr/>
        </p:nvPicPr>
        <p:blipFill>
          <a:blip r:embed="rId4">
            <a:alphaModFix/>
          </a:blip>
          <a:stretch>
            <a:fillRect/>
          </a:stretch>
        </p:blipFill>
        <p:spPr>
          <a:xfrm>
            <a:off x="2237888" y="1420025"/>
            <a:ext cx="4579512" cy="3151350"/>
          </a:xfrm>
          <a:prstGeom prst="rect">
            <a:avLst/>
          </a:prstGeom>
          <a:noFill/>
          <a:ln>
            <a:noFill/>
          </a:ln>
        </p:spPr>
      </p:pic>
      <p:pic>
        <p:nvPicPr>
          <p:cNvPr id="160" name="Google Shape;160;p23"/>
          <p:cNvPicPr preferRelativeResize="0"/>
          <p:nvPr/>
        </p:nvPicPr>
        <p:blipFill>
          <a:blip r:embed="rId5">
            <a:alphaModFix/>
          </a:blip>
          <a:stretch>
            <a:fillRect/>
          </a:stretch>
        </p:blipFill>
        <p:spPr>
          <a:xfrm>
            <a:off x="5087750" y="1386938"/>
            <a:ext cx="4675625" cy="3217525"/>
          </a:xfrm>
          <a:prstGeom prst="rect">
            <a:avLst/>
          </a:prstGeom>
          <a:noFill/>
          <a:ln>
            <a:noFill/>
          </a:ln>
        </p:spPr>
      </p:pic>
      <p:sp>
        <p:nvSpPr>
          <p:cNvPr id="161" name="Google Shape;161;p23"/>
          <p:cNvSpPr txBox="1"/>
          <p:nvPr/>
        </p:nvSpPr>
        <p:spPr>
          <a:xfrm>
            <a:off x="5282400" y="244375"/>
            <a:ext cx="3861600" cy="8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Correlation of </a:t>
            </a:r>
            <a:r>
              <a:rPr lang="en">
                <a:latin typeface="Merriweather"/>
                <a:ea typeface="Merriweather"/>
                <a:cs typeface="Merriweather"/>
                <a:sym typeface="Merriweather"/>
              </a:rPr>
              <a:t>Quality</a:t>
            </a:r>
            <a:r>
              <a:rPr lang="en">
                <a:latin typeface="Merriweather"/>
                <a:ea typeface="Merriweather"/>
                <a:cs typeface="Merriweather"/>
                <a:sym typeface="Merriweather"/>
              </a:rPr>
              <a:t> </a:t>
            </a:r>
            <a:r>
              <a:rPr lang="en">
                <a:latin typeface="Merriweather"/>
                <a:ea typeface="Merriweather"/>
                <a:cs typeface="Merriweather"/>
                <a:sym typeface="Merriweather"/>
              </a:rPr>
              <a:t>Ratings VS. Difficulty Ratings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Ivy:-0.17836894419618105</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BigTen:</a:t>
            </a:r>
            <a:r>
              <a:rPr lang="en">
                <a:solidFill>
                  <a:schemeClr val="dk1"/>
                </a:solidFill>
                <a:latin typeface="Merriweather"/>
                <a:ea typeface="Merriweather"/>
                <a:cs typeface="Merriweather"/>
                <a:sym typeface="Merriweather"/>
              </a:rPr>
              <a:t>-0.42448888782244837</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Comm: </a:t>
            </a:r>
            <a:r>
              <a:rPr lang="en">
                <a:solidFill>
                  <a:schemeClr val="dk1"/>
                </a:solidFill>
                <a:latin typeface="Merriweather"/>
                <a:ea typeface="Merriweather"/>
                <a:cs typeface="Merriweather"/>
                <a:sym typeface="Merriweather"/>
              </a:rPr>
              <a:t>-0.5153400063148065</a:t>
            </a:r>
            <a:endParaRPr sz="1050">
              <a:solidFill>
                <a:schemeClr val="dk1"/>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44525" y="378600"/>
            <a:ext cx="711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Ivy League vs. Big Ten vs. Community</a:t>
            </a:r>
            <a:endParaRPr>
              <a:latin typeface="Merriweather"/>
              <a:ea typeface="Merriweather"/>
              <a:cs typeface="Merriweather"/>
              <a:sym typeface="Merriweather"/>
            </a:endParaRPr>
          </a:p>
        </p:txBody>
      </p:sp>
      <p:sp>
        <p:nvSpPr>
          <p:cNvPr id="167" name="Google Shape;167;p24"/>
          <p:cNvSpPr txBox="1"/>
          <p:nvPr/>
        </p:nvSpPr>
        <p:spPr>
          <a:xfrm>
            <a:off x="833975" y="2239650"/>
            <a:ext cx="3970200" cy="171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solidFill>
                  <a:schemeClr val="dk1"/>
                </a:solidFill>
                <a:latin typeface="Merriweather"/>
                <a:ea typeface="Merriweather"/>
                <a:cs typeface="Merriweather"/>
                <a:sym typeface="Merriweather"/>
              </a:rPr>
              <a:t>LIWC</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solidFill>
                  <a:schemeClr val="dk1"/>
                </a:solidFill>
                <a:latin typeface="Merriweather"/>
                <a:ea typeface="Merriweather"/>
                <a:cs typeface="Merriweather"/>
                <a:sym typeface="Merriweather"/>
              </a:rPr>
              <a:t>LDA(BiGram, TriGram) &amp; Multi Grain LDA (proposed by Titov and McDonald in 2008)</a:t>
            </a:r>
            <a:endParaRPr>
              <a:latin typeface="Merriweather"/>
              <a:ea typeface="Merriweather"/>
              <a:cs typeface="Merriweather"/>
              <a:sym typeface="Merriweather"/>
            </a:endParaRPr>
          </a:p>
          <a:p>
            <a:pPr indent="0" lvl="0" marL="457200" rtl="0" algn="l">
              <a:spcBef>
                <a:spcPts val="0"/>
              </a:spcBef>
              <a:spcAft>
                <a:spcPts val="0"/>
              </a:spcAft>
              <a:buNone/>
            </a:pPr>
            <a:r>
              <a:t/>
            </a:r>
            <a:endParaRPr>
              <a:latin typeface="Merriweather"/>
              <a:ea typeface="Merriweather"/>
              <a:cs typeface="Merriweather"/>
              <a:sym typeface="Merriweather"/>
            </a:endParaRPr>
          </a:p>
        </p:txBody>
      </p:sp>
      <p:pic>
        <p:nvPicPr>
          <p:cNvPr id="168" name="Google Shape;168;p24"/>
          <p:cNvPicPr preferRelativeResize="0"/>
          <p:nvPr/>
        </p:nvPicPr>
        <p:blipFill>
          <a:blip r:embed="rId3">
            <a:alphaModFix/>
          </a:blip>
          <a:stretch>
            <a:fillRect/>
          </a:stretch>
        </p:blipFill>
        <p:spPr>
          <a:xfrm>
            <a:off x="5942651" y="2362325"/>
            <a:ext cx="3082351" cy="911300"/>
          </a:xfrm>
          <a:prstGeom prst="rect">
            <a:avLst/>
          </a:prstGeom>
          <a:noFill/>
          <a:ln>
            <a:noFill/>
          </a:ln>
        </p:spPr>
      </p:pic>
      <p:pic>
        <p:nvPicPr>
          <p:cNvPr id="169" name="Google Shape;169;p24"/>
          <p:cNvPicPr preferRelativeResize="0"/>
          <p:nvPr/>
        </p:nvPicPr>
        <p:blipFill>
          <a:blip r:embed="rId4">
            <a:alphaModFix/>
          </a:blip>
          <a:stretch>
            <a:fillRect/>
          </a:stretch>
        </p:blipFill>
        <p:spPr>
          <a:xfrm>
            <a:off x="6190223" y="1328350"/>
            <a:ext cx="2587200" cy="911300"/>
          </a:xfrm>
          <a:prstGeom prst="rect">
            <a:avLst/>
          </a:prstGeom>
          <a:noFill/>
          <a:ln>
            <a:noFill/>
          </a:ln>
        </p:spPr>
      </p:pic>
      <p:pic>
        <p:nvPicPr>
          <p:cNvPr id="170" name="Google Shape;170;p24"/>
          <p:cNvPicPr preferRelativeResize="0"/>
          <p:nvPr/>
        </p:nvPicPr>
        <p:blipFill>
          <a:blip r:embed="rId5">
            <a:alphaModFix/>
          </a:blip>
          <a:stretch>
            <a:fillRect/>
          </a:stretch>
        </p:blipFill>
        <p:spPr>
          <a:xfrm>
            <a:off x="6103450" y="3273625"/>
            <a:ext cx="2760750" cy="115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208375" y="974100"/>
            <a:ext cx="270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LIWC Results</a:t>
            </a:r>
            <a:endParaRPr>
              <a:latin typeface="Merriweather"/>
              <a:ea typeface="Merriweather"/>
              <a:cs typeface="Merriweather"/>
              <a:sym typeface="Merriweather"/>
            </a:endParaRPr>
          </a:p>
        </p:txBody>
      </p:sp>
      <p:pic>
        <p:nvPicPr>
          <p:cNvPr id="176" name="Google Shape;176;p25"/>
          <p:cNvPicPr preferRelativeResize="0"/>
          <p:nvPr/>
        </p:nvPicPr>
        <p:blipFill>
          <a:blip r:embed="rId3">
            <a:alphaModFix/>
          </a:blip>
          <a:stretch>
            <a:fillRect/>
          </a:stretch>
        </p:blipFill>
        <p:spPr>
          <a:xfrm>
            <a:off x="3023230" y="0"/>
            <a:ext cx="5178490" cy="5143501"/>
          </a:xfrm>
          <a:prstGeom prst="rect">
            <a:avLst/>
          </a:prstGeom>
          <a:noFill/>
          <a:ln>
            <a:noFill/>
          </a:ln>
        </p:spPr>
      </p:pic>
      <p:cxnSp>
        <p:nvCxnSpPr>
          <p:cNvPr id="177" name="Google Shape;177;p25"/>
          <p:cNvCxnSpPr/>
          <p:nvPr/>
        </p:nvCxnSpPr>
        <p:spPr>
          <a:xfrm>
            <a:off x="4914725" y="649400"/>
            <a:ext cx="309900" cy="1992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5"/>
          <p:cNvCxnSpPr/>
          <p:nvPr/>
        </p:nvCxnSpPr>
        <p:spPr>
          <a:xfrm>
            <a:off x="4959025" y="974100"/>
            <a:ext cx="302400" cy="1920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5"/>
          <p:cNvCxnSpPr/>
          <p:nvPr/>
        </p:nvCxnSpPr>
        <p:spPr>
          <a:xfrm>
            <a:off x="5970000" y="1689900"/>
            <a:ext cx="317100" cy="2214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5"/>
          <p:cNvCxnSpPr/>
          <p:nvPr/>
        </p:nvCxnSpPr>
        <p:spPr>
          <a:xfrm>
            <a:off x="4966400" y="2376200"/>
            <a:ext cx="280500" cy="265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5"/>
          <p:cNvCxnSpPr/>
          <p:nvPr/>
        </p:nvCxnSpPr>
        <p:spPr>
          <a:xfrm>
            <a:off x="4811425" y="3549525"/>
            <a:ext cx="383700" cy="199200"/>
          </a:xfrm>
          <a:prstGeom prst="straightConnector1">
            <a:avLst/>
          </a:prstGeom>
          <a:noFill/>
          <a:ln cap="flat" cmpd="sng" w="9525">
            <a:solidFill>
              <a:schemeClr val="dk2"/>
            </a:solidFill>
            <a:prstDash val="solid"/>
            <a:round/>
            <a:headEnd len="med" w="med" type="none"/>
            <a:tailEnd len="med" w="med" type="triangle"/>
          </a:ln>
        </p:spPr>
      </p:cxnSp>
      <p:sp>
        <p:nvSpPr>
          <p:cNvPr id="182" name="Google Shape;182;p25"/>
          <p:cNvSpPr txBox="1"/>
          <p:nvPr/>
        </p:nvSpPr>
        <p:spPr>
          <a:xfrm>
            <a:off x="273050" y="1844875"/>
            <a:ext cx="2641800" cy="2501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Positive emotion</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Anxiety</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Achievement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Sexual</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Gender</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7"/>
                                        </p:tgtEl>
                                      </p:cBhvr>
                                    </p:animEffect>
                                    <p:set>
                                      <p:cBhvr>
                                        <p:cTn dur="1" fill="hold">
                                          <p:stCondLst>
                                            <p:cond delay="0"/>
                                          </p:stCondLst>
                                        </p:cTn>
                                        <p:tgtEl>
                                          <p:spTgt spid="1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8"/>
                                        </p:tgtEl>
                                      </p:cBhvr>
                                    </p:animEffect>
                                    <p:set>
                                      <p:cBhvr>
                                        <p:cTn dur="1" fill="hold">
                                          <p:stCondLst>
                                            <p:cond delay="0"/>
                                          </p:stCondLst>
                                        </p:cTn>
                                        <p:tgtEl>
                                          <p:spTgt spid="1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9"/>
                                        </p:tgtEl>
                                      </p:cBhvr>
                                    </p:animEffect>
                                    <p:set>
                                      <p:cBhvr>
                                        <p:cTn dur="1" fill="hold">
                                          <p:stCondLst>
                                            <p:cond delay="0"/>
                                          </p:stCondLst>
                                        </p:cTn>
                                        <p:tgtEl>
                                          <p:spTgt spid="1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80"/>
                                        </p:tgtEl>
                                      </p:cBhvr>
                                    </p:animEffect>
                                    <p:set>
                                      <p:cBhvr>
                                        <p:cTn dur="1" fill="hold">
                                          <p:stCondLst>
                                            <p:cond delay="100"/>
                                          </p:stCondLst>
                                        </p:cTn>
                                        <p:tgtEl>
                                          <p:spTgt spid="1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1"/>
                                        </p:tgtEl>
                                      </p:cBhvr>
                                    </p:animEffect>
                                    <p:set>
                                      <p:cBhvr>
                                        <p:cTn dur="1" fill="hold">
                                          <p:stCondLst>
                                            <p:cond delay="0"/>
                                          </p:stCondLst>
                                        </p:cTn>
                                        <p:tgtEl>
                                          <p:spTgt spid="18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6"/>
          <p:cNvPicPr preferRelativeResize="0"/>
          <p:nvPr/>
        </p:nvPicPr>
        <p:blipFill>
          <a:blip r:embed="rId3">
            <a:alphaModFix/>
          </a:blip>
          <a:stretch>
            <a:fillRect/>
          </a:stretch>
        </p:blipFill>
        <p:spPr>
          <a:xfrm>
            <a:off x="3998025" y="664500"/>
            <a:ext cx="4910474" cy="4258848"/>
          </a:xfrm>
          <a:prstGeom prst="rect">
            <a:avLst/>
          </a:prstGeom>
          <a:noFill/>
          <a:ln>
            <a:noFill/>
          </a:ln>
        </p:spPr>
      </p:pic>
      <p:sp>
        <p:nvSpPr>
          <p:cNvPr id="188" name="Google Shape;188;p26"/>
          <p:cNvSpPr txBox="1"/>
          <p:nvPr/>
        </p:nvSpPr>
        <p:spPr>
          <a:xfrm>
            <a:off x="208250" y="229075"/>
            <a:ext cx="5261400" cy="6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Merriweather"/>
                <a:ea typeface="Merriweather"/>
                <a:cs typeface="Merriweather"/>
                <a:sym typeface="Merriweather"/>
              </a:rPr>
              <a:t>BiGram LDA VS. TriGram LDA VS. MultiGram LDA</a:t>
            </a:r>
            <a:endParaRPr sz="2600">
              <a:latin typeface="Merriweather"/>
              <a:ea typeface="Merriweather"/>
              <a:cs typeface="Merriweather"/>
              <a:sym typeface="Merriweather"/>
            </a:endParaRPr>
          </a:p>
          <a:p>
            <a:pPr indent="0" lvl="0" marL="0" rtl="0" algn="l">
              <a:spcBef>
                <a:spcPts val="0"/>
              </a:spcBef>
              <a:spcAft>
                <a:spcPts val="0"/>
              </a:spcAft>
              <a:buNone/>
            </a:pPr>
            <a:r>
              <a:t/>
            </a:r>
            <a:endParaRPr/>
          </a:p>
        </p:txBody>
      </p:sp>
      <p:sp>
        <p:nvSpPr>
          <p:cNvPr id="190" name="Google Shape;190;p26"/>
          <p:cNvSpPr txBox="1"/>
          <p:nvPr/>
        </p:nvSpPr>
        <p:spPr>
          <a:xfrm>
            <a:off x="249875" y="957900"/>
            <a:ext cx="3748200" cy="3831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BiGram LDA(Gensim)</a:t>
            </a:r>
            <a:endParaRPr>
              <a:latin typeface="Merriweather"/>
              <a:ea typeface="Merriweather"/>
              <a:cs typeface="Merriweather"/>
              <a:sym typeface="Merriweather"/>
            </a:endParaRPr>
          </a:p>
          <a:p>
            <a:pPr indent="-317500" lvl="1" marL="914400" rtl="0" algn="l">
              <a:spcBef>
                <a:spcPts val="0"/>
              </a:spcBef>
              <a:spcAft>
                <a:spcPts val="0"/>
              </a:spcAft>
              <a:buSzPts val="1400"/>
              <a:buChar char="○"/>
            </a:pPr>
            <a:r>
              <a:rPr lang="en">
                <a:latin typeface="Merriweather"/>
                <a:ea typeface="Merriweather"/>
                <a:cs typeface="Merriweather"/>
                <a:sym typeface="Merriweather"/>
              </a:rPr>
              <a:t>gensim.models.Phrases(data, </a:t>
            </a:r>
            <a:r>
              <a:rPr b="1" lang="en">
                <a:latin typeface="Merriweather"/>
                <a:ea typeface="Merriweather"/>
                <a:cs typeface="Merriweather"/>
                <a:sym typeface="Merriweather"/>
              </a:rPr>
              <a:t>min_count</a:t>
            </a:r>
            <a:r>
              <a:rPr lang="en">
                <a:latin typeface="Merriweather"/>
                <a:ea typeface="Merriweather"/>
                <a:cs typeface="Merriweather"/>
                <a:sym typeface="Merriweather"/>
              </a:rPr>
              <a:t>=5, </a:t>
            </a:r>
            <a:r>
              <a:rPr b="1" lang="en">
                <a:latin typeface="Merriweather"/>
                <a:ea typeface="Merriweather"/>
                <a:cs typeface="Merriweather"/>
                <a:sym typeface="Merriweather"/>
              </a:rPr>
              <a:t>threshold</a:t>
            </a:r>
            <a:r>
              <a:rPr lang="en">
                <a:latin typeface="Merriweather"/>
                <a:ea typeface="Merriweather"/>
                <a:cs typeface="Merriweather"/>
                <a:sym typeface="Merriweather"/>
              </a:rPr>
              <a:t>=100)</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Ex: easy_A, office_hour</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solidFill>
                  <a:schemeClr val="dk1"/>
                </a:solidFill>
                <a:latin typeface="Merriweather"/>
                <a:ea typeface="Merriweather"/>
                <a:cs typeface="Merriweather"/>
                <a:sym typeface="Merriweather"/>
              </a:rPr>
              <a:t>TriG</a:t>
            </a:r>
            <a:r>
              <a:rPr lang="en">
                <a:solidFill>
                  <a:schemeClr val="dk1"/>
                </a:solidFill>
                <a:latin typeface="Merriweather"/>
                <a:ea typeface="Merriweather"/>
                <a:cs typeface="Merriweather"/>
                <a:sym typeface="Merriweather"/>
              </a:rPr>
              <a:t>ram LDA(Gensim)</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Char char="○"/>
            </a:pPr>
            <a:r>
              <a:rPr lang="en">
                <a:solidFill>
                  <a:schemeClr val="dk1"/>
                </a:solidFill>
                <a:latin typeface="Merriweather"/>
                <a:ea typeface="Merriweather"/>
                <a:cs typeface="Merriweather"/>
                <a:sym typeface="Merriweather"/>
              </a:rPr>
              <a:t>gensim.models.Phrases(bigram[data_words], </a:t>
            </a:r>
            <a:r>
              <a:rPr b="1" lang="en">
                <a:solidFill>
                  <a:schemeClr val="dk1"/>
                </a:solidFill>
                <a:latin typeface="Merriweather"/>
                <a:ea typeface="Merriweather"/>
                <a:cs typeface="Merriweather"/>
                <a:sym typeface="Merriweather"/>
              </a:rPr>
              <a:t>threshold</a:t>
            </a:r>
            <a:r>
              <a:rPr lang="en">
                <a:solidFill>
                  <a:schemeClr val="dk1"/>
                </a:solidFill>
                <a:latin typeface="Merriweather"/>
                <a:ea typeface="Merriweather"/>
                <a:cs typeface="Merriweather"/>
                <a:sym typeface="Merriweather"/>
              </a:rPr>
              <a:t>=100)</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Ex: extra_credit_opportunity</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MultiGram LDA(Tomotopy)</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Char char="○"/>
            </a:pPr>
            <a:r>
              <a:rPr lang="en">
                <a:solidFill>
                  <a:schemeClr val="dk1"/>
                </a:solidFill>
                <a:latin typeface="Merriweather"/>
                <a:ea typeface="Merriweather"/>
                <a:cs typeface="Merriweather"/>
                <a:sym typeface="Merriweather"/>
              </a:rPr>
              <a:t>tp.MGLDAModel(</a:t>
            </a:r>
            <a:r>
              <a:rPr b="1" lang="en">
                <a:solidFill>
                  <a:schemeClr val="dk1"/>
                </a:solidFill>
                <a:latin typeface="Merriweather"/>
                <a:ea typeface="Merriweather"/>
                <a:cs typeface="Merriweather"/>
                <a:sym typeface="Merriweather"/>
              </a:rPr>
              <a:t>k_g</a:t>
            </a:r>
            <a:r>
              <a:rPr lang="en">
                <a:solidFill>
                  <a:schemeClr val="dk1"/>
                </a:solidFill>
                <a:latin typeface="Merriweather"/>
                <a:ea typeface="Merriweather"/>
                <a:cs typeface="Merriweather"/>
                <a:sym typeface="Merriweather"/>
              </a:rPr>
              <a:t> =5, </a:t>
            </a:r>
            <a:r>
              <a:rPr b="1" lang="en">
                <a:solidFill>
                  <a:schemeClr val="dk1"/>
                </a:solidFill>
                <a:latin typeface="Merriweather"/>
                <a:ea typeface="Merriweather"/>
                <a:cs typeface="Merriweather"/>
                <a:sym typeface="Merriweather"/>
              </a:rPr>
              <a:t>k_l</a:t>
            </a:r>
            <a:r>
              <a:rPr lang="en">
                <a:solidFill>
                  <a:schemeClr val="dk1"/>
                </a:solidFill>
                <a:latin typeface="Merriweather"/>
                <a:ea typeface="Merriweather"/>
                <a:cs typeface="Merriweather"/>
                <a:sym typeface="Merriweather"/>
              </a:rPr>
              <a:t>=5, rm_top=10)</a:t>
            </a:r>
            <a:endParaRPr>
              <a:solidFill>
                <a:schemeClr val="dk1"/>
              </a:solidFill>
              <a:latin typeface="Merriweather"/>
              <a:ea typeface="Merriweather"/>
              <a:cs typeface="Merriweather"/>
              <a:sym typeface="Merriweather"/>
            </a:endParaRPr>
          </a:p>
          <a:p>
            <a:pPr indent="-317500" lvl="0" marL="4572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Evaluation</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Coherence scores</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Log - Likelihood </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Visualisation</a:t>
            </a:r>
            <a:endParaRPr>
              <a:solidFill>
                <a:schemeClr val="dk1"/>
              </a:solidFill>
              <a:latin typeface="Merriweather"/>
              <a:ea typeface="Merriweather"/>
              <a:cs typeface="Merriweather"/>
              <a:sym typeface="Merriweather"/>
            </a:endParaRPr>
          </a:p>
          <a:p>
            <a:pPr indent="-317500" lvl="1" marL="914400" rtl="0" algn="l">
              <a:spcBef>
                <a:spcPts val="0"/>
              </a:spcBef>
              <a:spcAft>
                <a:spcPts val="0"/>
              </a:spcAft>
              <a:buClr>
                <a:schemeClr val="dk1"/>
              </a:buClr>
              <a:buSzPts val="1400"/>
              <a:buFont typeface="Merriweather"/>
              <a:buChar char="○"/>
            </a:pPr>
            <a:r>
              <a:rPr lang="en">
                <a:solidFill>
                  <a:schemeClr val="dk1"/>
                </a:solidFill>
                <a:latin typeface="Merriweather"/>
                <a:ea typeface="Merriweather"/>
                <a:cs typeface="Merriweather"/>
                <a:sym typeface="Merriweather"/>
              </a:rPr>
              <a:t>Manually looking</a:t>
            </a:r>
            <a:endParaRPr>
              <a:solidFill>
                <a:schemeClr val="dk1"/>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p27"/>
          <p:cNvGraphicFramePr/>
          <p:nvPr/>
        </p:nvGraphicFramePr>
        <p:xfrm>
          <a:off x="723900" y="1393950"/>
          <a:ext cx="3000000" cy="3000000"/>
        </p:xfrm>
        <a:graphic>
          <a:graphicData uri="http://schemas.openxmlformats.org/drawingml/2006/table">
            <a:tbl>
              <a:tblPr>
                <a:noFill/>
                <a:tableStyleId>{ABBF1502-FA34-4CA4-B6EA-24C9559EA756}</a:tableStyleId>
              </a:tblPr>
              <a:tblGrid>
                <a:gridCol w="1934100"/>
                <a:gridCol w="1934100"/>
                <a:gridCol w="1934100"/>
                <a:gridCol w="1934100"/>
              </a:tblGrid>
              <a:tr h="396200">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Ivy League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Big Ten</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Community College</a:t>
                      </a:r>
                      <a:endParaRPr>
                        <a:latin typeface="Merriweather"/>
                        <a:ea typeface="Merriweather"/>
                        <a:cs typeface="Merriweather"/>
                        <a:sym typeface="Merriweather"/>
                      </a:endParaRPr>
                    </a:p>
                  </a:txBody>
                  <a:tcPr marT="91425" marB="91425" marR="91425" marL="91425"/>
                </a:tc>
              </a:tr>
              <a:tr h="2260700">
                <a:tc>
                  <a:txBody>
                    <a:bodyPr/>
                    <a:lstStyle/>
                    <a:p>
                      <a:pPr indent="0" lvl="0" marL="0" rtl="0" algn="l">
                        <a:spcBef>
                          <a:spcPts val="0"/>
                        </a:spcBef>
                        <a:spcAft>
                          <a:spcPts val="0"/>
                        </a:spcAft>
                        <a:buNone/>
                      </a:pPr>
                      <a:r>
                        <a:rPr lang="en">
                          <a:latin typeface="Merriweather"/>
                          <a:ea typeface="Merriweather"/>
                          <a:cs typeface="Merriweather"/>
                          <a:sym typeface="Merriweather"/>
                        </a:rPr>
                        <a:t>TriGram LDA Topics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Key words</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exam, test, homework</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approachable, friendly, humor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thank, grateful</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office hour, helpful</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experience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effort</a:t>
                      </a:r>
                      <a:endParaRPr>
                        <a:latin typeface="Merriweather"/>
                        <a:ea typeface="Merriweather"/>
                        <a:cs typeface="Merriweather"/>
                        <a:sym typeface="Merriweather"/>
                      </a:endParaRPr>
                    </a:p>
                    <a:p>
                      <a:pPr indent="0" lvl="0" marL="0" rtl="0" algn="l">
                        <a:spcBef>
                          <a:spcPts val="0"/>
                        </a:spcBef>
                        <a:spcAft>
                          <a:spcPts val="0"/>
                        </a:spcAft>
                        <a:buNone/>
                      </a:pPr>
                      <a:r>
                        <a:rPr lang="en">
                          <a:solidFill>
                            <a:srgbClr val="3C78D8"/>
                          </a:solidFill>
                          <a:latin typeface="Merriweather"/>
                          <a:ea typeface="Merriweather"/>
                          <a:cs typeface="Merriweather"/>
                          <a:sym typeface="Merriweather"/>
                        </a:rPr>
                        <a:t>- </a:t>
                      </a:r>
                      <a:r>
                        <a:rPr b="1" lang="en">
                          <a:solidFill>
                            <a:srgbClr val="3C78D8"/>
                          </a:solidFill>
                          <a:latin typeface="Merriweather"/>
                          <a:ea typeface="Merriweather"/>
                          <a:cs typeface="Merriweather"/>
                          <a:sym typeface="Merriweather"/>
                        </a:rPr>
                        <a:t>tough boring</a:t>
                      </a:r>
                      <a:endParaRPr b="1">
                        <a:solidFill>
                          <a:srgbClr val="3C78D8"/>
                        </a:solidFill>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passion</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exam, test, </a:t>
                      </a:r>
                      <a:r>
                        <a:rPr lang="en">
                          <a:solidFill>
                            <a:schemeClr val="dk1"/>
                          </a:solidFill>
                          <a:latin typeface="Merriweather"/>
                          <a:ea typeface="Merriweather"/>
                          <a:cs typeface="Merriweather"/>
                          <a:sym typeface="Merriweather"/>
                        </a:rPr>
                        <a:t>homework</a:t>
                      </a:r>
                      <a:endParaRPr>
                        <a:latin typeface="Merriweather"/>
                        <a:ea typeface="Merriweather"/>
                        <a:cs typeface="Merriweather"/>
                        <a:sym typeface="Merriweather"/>
                      </a:endParaRPr>
                    </a:p>
                    <a:p>
                      <a:pPr indent="0" lvl="0" marL="0" rtl="0" algn="l">
                        <a:spcBef>
                          <a:spcPts val="0"/>
                        </a:spcBef>
                        <a:spcAft>
                          <a:spcPts val="0"/>
                        </a:spcAft>
                        <a:buNone/>
                      </a:pPr>
                      <a:r>
                        <a:rPr b="1" lang="en">
                          <a:solidFill>
                            <a:srgbClr val="741B47"/>
                          </a:solidFill>
                          <a:latin typeface="Merriweather"/>
                          <a:ea typeface="Merriweather"/>
                          <a:cs typeface="Merriweather"/>
                          <a:sym typeface="Merriweather"/>
                        </a:rPr>
                        <a:t>- extra_credit, grade</a:t>
                      </a:r>
                      <a:endParaRPr b="1">
                        <a:solidFill>
                          <a:srgbClr val="741B47"/>
                        </a:solidFill>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helpful</a:t>
                      </a:r>
                      <a:endParaRPr>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 thank, grateful</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entertaining, enjoyable</a:t>
                      </a:r>
                      <a:endParaRPr>
                        <a:latin typeface="Merriweather"/>
                        <a:ea typeface="Merriweather"/>
                        <a:cs typeface="Merriweather"/>
                        <a:sym typeface="Merriweather"/>
                      </a:endParaRPr>
                    </a:p>
                    <a:p>
                      <a:pPr indent="0" lvl="0" marL="0" rtl="0" algn="l">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 opportunities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office_hour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passion</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t>
                      </a:r>
                      <a:r>
                        <a:rPr b="1" lang="en">
                          <a:latin typeface="Merriweather"/>
                          <a:ea typeface="Merriweather"/>
                          <a:cs typeface="Merriweather"/>
                          <a:sym typeface="Merriweather"/>
                        </a:rPr>
                        <a:t>friend</a:t>
                      </a:r>
                      <a:endParaRPr b="1">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exam, test, </a:t>
                      </a:r>
                      <a:r>
                        <a:rPr lang="en">
                          <a:solidFill>
                            <a:schemeClr val="dk1"/>
                          </a:solidFill>
                          <a:latin typeface="Merriweather"/>
                          <a:ea typeface="Merriweather"/>
                          <a:cs typeface="Merriweather"/>
                          <a:sym typeface="Merriweather"/>
                        </a:rPr>
                        <a:t>homework</a:t>
                      </a:r>
                      <a:endParaRPr>
                        <a:latin typeface="Merriweather"/>
                        <a:ea typeface="Merriweather"/>
                        <a:cs typeface="Merriweather"/>
                        <a:sym typeface="Merriweather"/>
                      </a:endParaRPr>
                    </a:p>
                    <a:p>
                      <a:pPr indent="0" lvl="0" marL="0" rtl="0" algn="l">
                        <a:spcBef>
                          <a:spcPts val="0"/>
                        </a:spcBef>
                        <a:spcAft>
                          <a:spcPts val="0"/>
                        </a:spcAft>
                        <a:buNone/>
                      </a:pPr>
                      <a:r>
                        <a:rPr b="1" lang="en">
                          <a:solidFill>
                            <a:srgbClr val="741B47"/>
                          </a:solidFill>
                          <a:latin typeface="Merriweather"/>
                          <a:ea typeface="Merriweather"/>
                          <a:cs typeface="Merriweather"/>
                          <a:sym typeface="Merriweather"/>
                        </a:rPr>
                        <a:t>- extra_credit, grade</a:t>
                      </a:r>
                      <a:endParaRPr b="1">
                        <a:solidFill>
                          <a:srgbClr val="741B47"/>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 nice caring</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 humor joke</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 opportunities</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 effort</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 participation</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rPr lang="en">
                          <a:solidFill>
                            <a:schemeClr val="dk1"/>
                          </a:solidFill>
                          <a:latin typeface="Merriweather"/>
                          <a:ea typeface="Merriweather"/>
                          <a:cs typeface="Merriweather"/>
                          <a:sym typeface="Merriweather"/>
                        </a:rPr>
                        <a:t>- </a:t>
                      </a:r>
                      <a:r>
                        <a:rPr b="1" lang="en">
                          <a:solidFill>
                            <a:schemeClr val="dk1"/>
                          </a:solidFill>
                          <a:latin typeface="Merriweather"/>
                          <a:ea typeface="Merriweather"/>
                          <a:cs typeface="Merriweather"/>
                          <a:sym typeface="Merriweather"/>
                        </a:rPr>
                        <a:t>stress lazy</a:t>
                      </a:r>
                      <a:endParaRPr b="1">
                        <a:solidFill>
                          <a:schemeClr val="dk1"/>
                        </a:solidFill>
                        <a:latin typeface="Merriweather"/>
                        <a:ea typeface="Merriweather"/>
                        <a:cs typeface="Merriweather"/>
                        <a:sym typeface="Merriweather"/>
                      </a:endParaRPr>
                    </a:p>
                    <a:p>
                      <a:pPr indent="0" lvl="0" marL="0" rtl="0" algn="l">
                        <a:spcBef>
                          <a:spcPts val="0"/>
                        </a:spcBef>
                        <a:spcAft>
                          <a:spcPts val="0"/>
                        </a:spcAft>
                        <a:buNone/>
                      </a:pPr>
                      <a:r>
                        <a:rPr b="1" lang="en">
                          <a:solidFill>
                            <a:schemeClr val="dk1"/>
                          </a:solidFill>
                          <a:latin typeface="Merriweather"/>
                          <a:ea typeface="Merriweather"/>
                          <a:cs typeface="Merriweather"/>
                          <a:sym typeface="Merriweather"/>
                        </a:rPr>
                        <a:t>- strict tough</a:t>
                      </a:r>
                      <a:endParaRPr b="1">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a:solidFill>
                          <a:schemeClr val="dk1"/>
                        </a:solidFill>
                        <a:latin typeface="Merriweather"/>
                        <a:ea typeface="Merriweather"/>
                        <a:cs typeface="Merriweather"/>
                        <a:sym typeface="Merriweather"/>
                      </a:endParaRPr>
                    </a:p>
                  </a:txBody>
                  <a:tcPr marT="91425" marB="91425" marR="91425" marL="91425"/>
                </a:tc>
              </a:tr>
              <a:tr h="381000">
                <a:tc>
                  <a:txBody>
                    <a:bodyPr/>
                    <a:lstStyle/>
                    <a:p>
                      <a:pPr indent="0" lvl="0" marL="0" rtl="0" algn="l">
                        <a:spcBef>
                          <a:spcPts val="0"/>
                        </a:spcBef>
                        <a:spcAft>
                          <a:spcPts val="0"/>
                        </a:spcAft>
                        <a:buNone/>
                      </a:pPr>
                      <a:r>
                        <a:rPr lang="en">
                          <a:latin typeface="Merriweather"/>
                          <a:ea typeface="Merriweather"/>
                          <a:cs typeface="Merriweather"/>
                          <a:sym typeface="Merriweather"/>
                        </a:rPr>
                        <a:t>Coherence Score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0.469</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0.388</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0.433</a:t>
                      </a:r>
                      <a:endParaRPr>
                        <a:latin typeface="Merriweather"/>
                        <a:ea typeface="Merriweather"/>
                        <a:cs typeface="Merriweather"/>
                        <a:sym typeface="Merriweather"/>
                      </a:endParaRPr>
                    </a:p>
                  </a:txBody>
                  <a:tcPr marT="91425" marB="91425" marR="91425" marL="91425"/>
                </a:tc>
              </a:tr>
            </a:tbl>
          </a:graphicData>
        </a:graphic>
      </p:graphicFrame>
      <p:sp>
        <p:nvSpPr>
          <p:cNvPr id="196" name="Google Shape;196;p27"/>
          <p:cNvSpPr txBox="1"/>
          <p:nvPr>
            <p:ph type="title"/>
          </p:nvPr>
        </p:nvSpPr>
        <p:spPr>
          <a:xfrm>
            <a:off x="464675" y="389050"/>
            <a:ext cx="711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Ivy League vs. Big Ten vs. Community</a:t>
            </a:r>
            <a:endParaRPr>
              <a:latin typeface="Merriweather"/>
              <a:ea typeface="Merriweather"/>
              <a:cs typeface="Merriweather"/>
              <a:sym typeface="Merriweather"/>
            </a:endParaRPr>
          </a:p>
        </p:txBody>
      </p:sp>
      <p:sp>
        <p:nvSpPr>
          <p:cNvPr id="197" name="Google Shape;197;p27"/>
          <p:cNvSpPr txBox="1"/>
          <p:nvPr/>
        </p:nvSpPr>
        <p:spPr>
          <a:xfrm>
            <a:off x="714900" y="948050"/>
            <a:ext cx="38772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Merriweather"/>
                <a:ea typeface="Merriweather"/>
                <a:cs typeface="Merriweather"/>
                <a:sym typeface="Merriweather"/>
              </a:rPr>
              <a:t>Higher </a:t>
            </a:r>
            <a:r>
              <a:rPr i="1" lang="en" sz="1800">
                <a:latin typeface="Merriweather"/>
                <a:ea typeface="Merriweather"/>
                <a:cs typeface="Merriweather"/>
                <a:sym typeface="Merriweather"/>
              </a:rPr>
              <a:t>Quality</a:t>
            </a:r>
            <a:r>
              <a:rPr i="1" lang="en" sz="1800">
                <a:latin typeface="Merriweather"/>
                <a:ea typeface="Merriweather"/>
                <a:cs typeface="Merriweather"/>
                <a:sym typeface="Merriweather"/>
              </a:rPr>
              <a:t> Rating(5.0~4.5)</a:t>
            </a:r>
            <a:endParaRPr i="1" sz="1800">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graphicFrame>
        <p:nvGraphicFramePr>
          <p:cNvPr id="202" name="Google Shape;202;p28"/>
          <p:cNvGraphicFramePr/>
          <p:nvPr/>
        </p:nvGraphicFramePr>
        <p:xfrm>
          <a:off x="952500" y="1622550"/>
          <a:ext cx="3000000" cy="3000000"/>
        </p:xfrm>
        <a:graphic>
          <a:graphicData uri="http://schemas.openxmlformats.org/drawingml/2006/table">
            <a:tbl>
              <a:tblPr>
                <a:noFill/>
                <a:tableStyleId>{ABBF1502-FA34-4CA4-B6EA-24C9559EA756}</a:tableStyleId>
              </a:tblPr>
              <a:tblGrid>
                <a:gridCol w="1934100"/>
                <a:gridCol w="1934100"/>
                <a:gridCol w="1934100"/>
                <a:gridCol w="1934100"/>
              </a:tblGrid>
              <a:tr h="396200">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Ivy League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Big Ten</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Community College</a:t>
                      </a:r>
                      <a:endParaRPr>
                        <a:latin typeface="Merriweather"/>
                        <a:ea typeface="Merriweather"/>
                        <a:cs typeface="Merriweather"/>
                        <a:sym typeface="Merriweather"/>
                      </a:endParaRPr>
                    </a:p>
                  </a:txBody>
                  <a:tcPr marT="91425" marB="91425" marR="91425" marL="91425"/>
                </a:tc>
              </a:tr>
              <a:tr h="2260700">
                <a:tc>
                  <a:txBody>
                    <a:bodyPr/>
                    <a:lstStyle/>
                    <a:p>
                      <a:pPr indent="0" lvl="0" marL="0" rtl="0" algn="l">
                        <a:spcBef>
                          <a:spcPts val="0"/>
                        </a:spcBef>
                        <a:spcAft>
                          <a:spcPts val="0"/>
                        </a:spcAft>
                        <a:buNone/>
                      </a:pPr>
                      <a:r>
                        <a:rPr lang="en">
                          <a:latin typeface="Merriweather"/>
                          <a:ea typeface="Merriweather"/>
                          <a:cs typeface="Merriweather"/>
                          <a:sym typeface="Merriweather"/>
                        </a:rPr>
                        <a:t>TriGram LDA Topics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Key words</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 exam, test, homework</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grade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disorganized, unclear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useless, unhelpful</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hard, difficult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t>
                      </a:r>
                      <a:r>
                        <a:rPr b="1" lang="en">
                          <a:latin typeface="Merriweather"/>
                          <a:ea typeface="Merriweather"/>
                          <a:cs typeface="Merriweather"/>
                          <a:sym typeface="Merriweather"/>
                        </a:rPr>
                        <a:t>manner</a:t>
                      </a:r>
                      <a:r>
                        <a:rPr lang="en">
                          <a:latin typeface="Merriweather"/>
                          <a:ea typeface="Merriweather"/>
                          <a:cs typeface="Merriweather"/>
                          <a:sym typeface="Merriweather"/>
                        </a:rPr>
                        <a:t>, rude, </a:t>
                      </a:r>
                      <a:r>
                        <a:rPr b="1" lang="en">
                          <a:latin typeface="Merriweather"/>
                          <a:ea typeface="Merriweather"/>
                          <a:cs typeface="Merriweather"/>
                          <a:sym typeface="Merriweather"/>
                        </a:rPr>
                        <a:t>arrogant</a:t>
                      </a:r>
                      <a:endParaRPr b="1">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feedback</a:t>
                      </a:r>
                      <a:endParaRPr>
                        <a:latin typeface="Merriweather"/>
                        <a:ea typeface="Merriweather"/>
                        <a:cs typeface="Merriweather"/>
                        <a:sym typeface="Merriweather"/>
                      </a:endParaRPr>
                    </a:p>
                    <a:p>
                      <a:pPr indent="0" lvl="0" marL="0" rtl="0" algn="l">
                        <a:spcBef>
                          <a:spcPts val="0"/>
                        </a:spcBef>
                        <a:spcAft>
                          <a:spcPts val="0"/>
                        </a:spcAft>
                        <a:buNone/>
                      </a:pPr>
                      <a:r>
                        <a:rPr b="1" lang="en">
                          <a:solidFill>
                            <a:srgbClr val="38761D"/>
                          </a:solidFill>
                          <a:latin typeface="Merriweather"/>
                          <a:ea typeface="Merriweather"/>
                          <a:cs typeface="Merriweather"/>
                          <a:sym typeface="Merriweather"/>
                        </a:rPr>
                        <a:t>- cost</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 exam, test, homework</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grad</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office hour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unclear, unseless, irrelevant, confusing</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hard, difficult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rude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attendance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feedback</a:t>
                      </a:r>
                      <a:endParaRPr b="1">
                        <a:solidFill>
                          <a:srgbClr val="38761D"/>
                        </a:solidFill>
                        <a:latin typeface="Merriweather"/>
                        <a:ea typeface="Merriweather"/>
                        <a:cs typeface="Merriweather"/>
                        <a:sym typeface="Merriweather"/>
                      </a:endParaRPr>
                    </a:p>
                    <a:p>
                      <a:pPr indent="0" lvl="0" marL="0" rtl="0" algn="l">
                        <a:spcBef>
                          <a:spcPts val="0"/>
                        </a:spcBef>
                        <a:spcAft>
                          <a:spcPts val="0"/>
                        </a:spcAft>
                        <a:buNone/>
                      </a:pPr>
                      <a:r>
                        <a:rPr b="1" lang="en">
                          <a:solidFill>
                            <a:srgbClr val="38761D"/>
                          </a:solidFill>
                          <a:latin typeface="Merriweather"/>
                          <a:ea typeface="Merriweather"/>
                          <a:cs typeface="Merriweather"/>
                          <a:sym typeface="Merriweather"/>
                        </a:rPr>
                        <a:t>- cost</a:t>
                      </a:r>
                      <a:endParaRPr b="1">
                        <a:solidFill>
                          <a:srgbClr val="38761D"/>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Merriweather"/>
                          <a:ea typeface="Merriweather"/>
                          <a:cs typeface="Merriweather"/>
                          <a:sym typeface="Merriweather"/>
                        </a:rPr>
                        <a:t>- exam, test, homework</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grade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unclear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t>
                      </a:r>
                      <a:r>
                        <a:rPr b="1" lang="en">
                          <a:latin typeface="Merriweather"/>
                          <a:ea typeface="Merriweather"/>
                          <a:cs typeface="Merriweather"/>
                          <a:sym typeface="Merriweather"/>
                        </a:rPr>
                        <a:t>accent</a:t>
                      </a:r>
                      <a:endParaRPr b="1">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dumb</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hard tough</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struggle</a:t>
                      </a:r>
                      <a:endParaRPr>
                        <a:latin typeface="Merriweather"/>
                        <a:ea typeface="Merriweather"/>
                        <a:cs typeface="Merriweather"/>
                        <a:sym typeface="Merriweather"/>
                      </a:endParaRPr>
                    </a:p>
                    <a:p>
                      <a:pPr indent="0" lvl="0" marL="0" marR="0" rtl="0" algn="l">
                        <a:lnSpc>
                          <a:spcPct val="100000"/>
                        </a:lnSpc>
                        <a:spcBef>
                          <a:spcPts val="0"/>
                        </a:spcBef>
                        <a:spcAft>
                          <a:spcPts val="0"/>
                        </a:spcAft>
                        <a:buNone/>
                      </a:pPr>
                      <a:r>
                        <a:rPr lang="en">
                          <a:latin typeface="Merriweather"/>
                          <a:ea typeface="Merriweather"/>
                          <a:cs typeface="Merriweather"/>
                          <a:sym typeface="Merriweather"/>
                        </a:rPr>
                        <a:t>- feedback</a:t>
                      </a:r>
                      <a:endParaRPr b="1">
                        <a:solidFill>
                          <a:srgbClr val="38761D"/>
                        </a:solidFill>
                        <a:latin typeface="Merriweather"/>
                        <a:ea typeface="Merriweather"/>
                        <a:cs typeface="Merriweather"/>
                        <a:sym typeface="Merriweather"/>
                      </a:endParaRPr>
                    </a:p>
                    <a:p>
                      <a:pPr indent="0" lvl="0" marL="0" marR="0" rtl="0" algn="l">
                        <a:lnSpc>
                          <a:spcPct val="100000"/>
                        </a:lnSpc>
                        <a:spcBef>
                          <a:spcPts val="0"/>
                        </a:spcBef>
                        <a:spcAft>
                          <a:spcPts val="0"/>
                        </a:spcAft>
                        <a:buNone/>
                      </a:pPr>
                      <a:r>
                        <a:rPr b="1" lang="en">
                          <a:solidFill>
                            <a:srgbClr val="38761D"/>
                          </a:solidFill>
                          <a:latin typeface="Merriweather"/>
                          <a:ea typeface="Merriweather"/>
                          <a:cs typeface="Merriweather"/>
                          <a:sym typeface="Merriweather"/>
                        </a:rPr>
                        <a:t>- cost</a:t>
                      </a:r>
                      <a:endParaRPr b="1">
                        <a:solidFill>
                          <a:srgbClr val="38761D"/>
                        </a:solidFill>
                        <a:latin typeface="Merriweather"/>
                        <a:ea typeface="Merriweather"/>
                        <a:cs typeface="Merriweather"/>
                        <a:sym typeface="Merriweather"/>
                      </a:endParaRPr>
                    </a:p>
                  </a:txBody>
                  <a:tcPr marT="91425" marB="91425" marR="91425" marL="91425"/>
                </a:tc>
              </a:tr>
              <a:tr h="381000">
                <a:tc>
                  <a:txBody>
                    <a:bodyPr/>
                    <a:lstStyle/>
                    <a:p>
                      <a:pPr indent="0" lvl="0" marL="0" rtl="0" algn="l">
                        <a:spcBef>
                          <a:spcPts val="0"/>
                        </a:spcBef>
                        <a:spcAft>
                          <a:spcPts val="0"/>
                        </a:spcAft>
                        <a:buNone/>
                      </a:pPr>
                      <a:r>
                        <a:rPr lang="en">
                          <a:latin typeface="Merriweather"/>
                          <a:ea typeface="Merriweather"/>
                          <a:cs typeface="Merriweather"/>
                          <a:sym typeface="Merriweather"/>
                        </a:rPr>
                        <a:t>Coherence Score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0.558</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0.446</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0.495</a:t>
                      </a:r>
                      <a:endParaRPr>
                        <a:latin typeface="Merriweather"/>
                        <a:ea typeface="Merriweather"/>
                        <a:cs typeface="Merriweather"/>
                        <a:sym typeface="Merriweather"/>
                      </a:endParaRPr>
                    </a:p>
                  </a:txBody>
                  <a:tcPr marT="91425" marB="91425" marR="91425" marL="91425"/>
                </a:tc>
              </a:tr>
            </a:tbl>
          </a:graphicData>
        </a:graphic>
      </p:graphicFrame>
      <p:sp>
        <p:nvSpPr>
          <p:cNvPr id="203" name="Google Shape;203;p28"/>
          <p:cNvSpPr txBox="1"/>
          <p:nvPr/>
        </p:nvSpPr>
        <p:spPr>
          <a:xfrm>
            <a:off x="943500" y="1100450"/>
            <a:ext cx="38772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Merriweather"/>
                <a:ea typeface="Merriweather"/>
                <a:cs typeface="Merriweather"/>
                <a:sym typeface="Merriweather"/>
              </a:rPr>
              <a:t>Low</a:t>
            </a:r>
            <a:r>
              <a:rPr i="1" lang="en" sz="1800">
                <a:latin typeface="Merriweather"/>
                <a:ea typeface="Merriweather"/>
                <a:cs typeface="Merriweather"/>
                <a:sym typeface="Merriweather"/>
              </a:rPr>
              <a:t>er </a:t>
            </a:r>
            <a:r>
              <a:rPr i="1" lang="en" sz="1800">
                <a:solidFill>
                  <a:schemeClr val="dk1"/>
                </a:solidFill>
                <a:latin typeface="Merriweather"/>
                <a:ea typeface="Merriweather"/>
                <a:cs typeface="Merriweather"/>
                <a:sym typeface="Merriweather"/>
              </a:rPr>
              <a:t>Quality </a:t>
            </a:r>
            <a:r>
              <a:rPr i="1" lang="en" sz="1800">
                <a:latin typeface="Merriweather"/>
                <a:ea typeface="Merriweather"/>
                <a:cs typeface="Merriweather"/>
                <a:sym typeface="Merriweather"/>
              </a:rPr>
              <a:t>Rating(1.5~1.0)</a:t>
            </a:r>
            <a:endParaRPr i="1" sz="1800">
              <a:latin typeface="Merriweather"/>
              <a:ea typeface="Merriweather"/>
              <a:cs typeface="Merriweather"/>
              <a:sym typeface="Merriweather"/>
            </a:endParaRPr>
          </a:p>
        </p:txBody>
      </p:sp>
      <p:sp>
        <p:nvSpPr>
          <p:cNvPr id="204" name="Google Shape;204;p28"/>
          <p:cNvSpPr txBox="1"/>
          <p:nvPr>
            <p:ph type="title"/>
          </p:nvPr>
        </p:nvSpPr>
        <p:spPr>
          <a:xfrm>
            <a:off x="464675" y="389050"/>
            <a:ext cx="711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Ivy League vs. Big Ten vs. Community</a:t>
            </a:r>
            <a:endParaRPr>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64675" y="389050"/>
            <a:ext cx="711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Ivy League vs. Big Ten vs. Community</a:t>
            </a:r>
            <a:endParaRPr>
              <a:latin typeface="Merriweather"/>
              <a:ea typeface="Merriweather"/>
              <a:cs typeface="Merriweather"/>
              <a:sym typeface="Merriweather"/>
            </a:endParaRPr>
          </a:p>
        </p:txBody>
      </p:sp>
      <p:sp>
        <p:nvSpPr>
          <p:cNvPr id="210" name="Google Shape;210;p29"/>
          <p:cNvSpPr txBox="1"/>
          <p:nvPr/>
        </p:nvSpPr>
        <p:spPr>
          <a:xfrm>
            <a:off x="943500" y="1100450"/>
            <a:ext cx="3877200" cy="3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latin typeface="Merriweather"/>
                <a:ea typeface="Merriweather"/>
                <a:cs typeface="Merriweather"/>
                <a:sym typeface="Merriweather"/>
              </a:rPr>
              <a:t>Middle</a:t>
            </a:r>
            <a:r>
              <a:rPr i="1" lang="en" sz="1800">
                <a:latin typeface="Merriweather"/>
                <a:ea typeface="Merriweather"/>
                <a:cs typeface="Merriweather"/>
                <a:sym typeface="Merriweather"/>
              </a:rPr>
              <a:t> </a:t>
            </a:r>
            <a:r>
              <a:rPr i="1" lang="en" sz="1800">
                <a:solidFill>
                  <a:schemeClr val="dk1"/>
                </a:solidFill>
                <a:latin typeface="Merriweather"/>
                <a:ea typeface="Merriweather"/>
                <a:cs typeface="Merriweather"/>
                <a:sym typeface="Merriweather"/>
              </a:rPr>
              <a:t>Quality </a:t>
            </a:r>
            <a:r>
              <a:rPr i="1" lang="en" sz="1800">
                <a:latin typeface="Merriweather"/>
                <a:ea typeface="Merriweather"/>
                <a:cs typeface="Merriweather"/>
                <a:sym typeface="Merriweather"/>
              </a:rPr>
              <a:t>Rating(4.0~2.0)</a:t>
            </a:r>
            <a:endParaRPr i="1" sz="1800">
              <a:latin typeface="Merriweather"/>
              <a:ea typeface="Merriweather"/>
              <a:cs typeface="Merriweather"/>
              <a:sym typeface="Merriweather"/>
            </a:endParaRPr>
          </a:p>
        </p:txBody>
      </p:sp>
      <p:graphicFrame>
        <p:nvGraphicFramePr>
          <p:cNvPr id="211" name="Google Shape;211;p29"/>
          <p:cNvGraphicFramePr/>
          <p:nvPr/>
        </p:nvGraphicFramePr>
        <p:xfrm>
          <a:off x="952500" y="1622550"/>
          <a:ext cx="3000000" cy="3000000"/>
        </p:xfrm>
        <a:graphic>
          <a:graphicData uri="http://schemas.openxmlformats.org/drawingml/2006/table">
            <a:tbl>
              <a:tblPr>
                <a:noFill/>
                <a:tableStyleId>{ABBF1502-FA34-4CA4-B6EA-24C9559EA756}</a:tableStyleId>
              </a:tblPr>
              <a:tblGrid>
                <a:gridCol w="1934100"/>
                <a:gridCol w="1934100"/>
                <a:gridCol w="1934100"/>
                <a:gridCol w="1934100"/>
              </a:tblGrid>
              <a:tr h="396200">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Ivy League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Big Ten</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Community College</a:t>
                      </a:r>
                      <a:endParaRPr>
                        <a:latin typeface="Merriweather"/>
                        <a:ea typeface="Merriweather"/>
                        <a:cs typeface="Merriweather"/>
                        <a:sym typeface="Merriweather"/>
                      </a:endParaRPr>
                    </a:p>
                  </a:txBody>
                  <a:tcPr marT="91425" marB="91425" marR="91425" marL="91425"/>
                </a:tc>
              </a:tr>
              <a:tr h="2260700">
                <a:tc>
                  <a:txBody>
                    <a:bodyPr/>
                    <a:lstStyle/>
                    <a:p>
                      <a:pPr indent="0" lvl="0" marL="0" rtl="0" algn="l">
                        <a:spcBef>
                          <a:spcPts val="0"/>
                        </a:spcBef>
                        <a:spcAft>
                          <a:spcPts val="0"/>
                        </a:spcAft>
                        <a:buNone/>
                      </a:pPr>
                      <a:r>
                        <a:rPr lang="en">
                          <a:latin typeface="Merriweather"/>
                          <a:ea typeface="Merriweather"/>
                          <a:cs typeface="Merriweather"/>
                          <a:sym typeface="Merriweather"/>
                        </a:rPr>
                        <a:t>TriGram LDA Topics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Key words</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exam, test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disorganized</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passion, enthusiastic</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boring, tough</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personality, outgoing</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exam, test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grade curve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unclear confusing</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t>
                      </a:r>
                      <a:r>
                        <a:rPr b="1" lang="en">
                          <a:latin typeface="Merriweather"/>
                          <a:ea typeface="Merriweather"/>
                          <a:cs typeface="Merriweather"/>
                          <a:sym typeface="Merriweather"/>
                        </a:rPr>
                        <a:t>accent</a:t>
                      </a:r>
                      <a:endParaRPr b="1">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passion, enthusiastic</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annoying</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exam, test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grade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fun simple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fair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opportunity</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helpful</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fair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strict</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passion</a:t>
                      </a:r>
                      <a:endParaRPr>
                        <a:latin typeface="Merriweather"/>
                        <a:ea typeface="Merriweather"/>
                        <a:cs typeface="Merriweather"/>
                        <a:sym typeface="Merriweather"/>
                      </a:endParaRPr>
                    </a:p>
                  </a:txBody>
                  <a:tcPr marT="91425" marB="91425" marR="91425" marL="91425"/>
                </a:tc>
              </a:tr>
              <a:tr h="381000">
                <a:tc>
                  <a:txBody>
                    <a:bodyPr/>
                    <a:lstStyle/>
                    <a:p>
                      <a:pPr indent="0" lvl="0" marL="0" rtl="0" algn="l">
                        <a:spcBef>
                          <a:spcPts val="0"/>
                        </a:spcBef>
                        <a:spcAft>
                          <a:spcPts val="0"/>
                        </a:spcAft>
                        <a:buNone/>
                      </a:pPr>
                      <a:r>
                        <a:rPr lang="en">
                          <a:latin typeface="Merriweather"/>
                          <a:ea typeface="Merriweather"/>
                          <a:cs typeface="Merriweather"/>
                          <a:sym typeface="Merriweather"/>
                        </a:rPr>
                        <a:t>Coherence Score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0.540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0.435</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0.493</a:t>
                      </a:r>
                      <a:endParaRPr>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High avg rating Prof. vs. Low avg rating Prof.</a:t>
            </a:r>
            <a:endParaRPr>
              <a:latin typeface="Merriweather"/>
              <a:ea typeface="Merriweather"/>
              <a:cs typeface="Merriweather"/>
              <a:sym typeface="Merriweather"/>
            </a:endParaRPr>
          </a:p>
        </p:txBody>
      </p:sp>
      <p:sp>
        <p:nvSpPr>
          <p:cNvPr id="217" name="Google Shape;217;p30"/>
          <p:cNvSpPr txBox="1"/>
          <p:nvPr/>
        </p:nvSpPr>
        <p:spPr>
          <a:xfrm>
            <a:off x="833975" y="2239650"/>
            <a:ext cx="3970200" cy="17121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LIWC</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Char char="●"/>
            </a:pPr>
            <a:r>
              <a:rPr lang="en">
                <a:latin typeface="Merriweather"/>
                <a:ea typeface="Merriweather"/>
                <a:cs typeface="Merriweather"/>
                <a:sym typeface="Merriweather"/>
              </a:rPr>
              <a:t>LDA(BiGram, TriGram) &amp; </a:t>
            </a:r>
            <a:r>
              <a:rPr lang="en">
                <a:solidFill>
                  <a:schemeClr val="dk1"/>
                </a:solidFill>
                <a:latin typeface="Merriweather"/>
                <a:ea typeface="Merriweather"/>
                <a:cs typeface="Merriweather"/>
                <a:sym typeface="Merriweather"/>
              </a:rPr>
              <a:t>Multi Grain LDA (proposed by Titov and McDonald in 2008)</a:t>
            </a:r>
            <a:endParaRPr>
              <a:latin typeface="Merriweather"/>
              <a:ea typeface="Merriweather"/>
              <a:cs typeface="Merriweather"/>
              <a:sym typeface="Merriweather"/>
            </a:endParaRPr>
          </a:p>
        </p:txBody>
      </p:sp>
      <p:pic>
        <p:nvPicPr>
          <p:cNvPr id="218" name="Google Shape;218;p30"/>
          <p:cNvPicPr preferRelativeResize="0"/>
          <p:nvPr/>
        </p:nvPicPr>
        <p:blipFill>
          <a:blip r:embed="rId3">
            <a:alphaModFix/>
          </a:blip>
          <a:stretch>
            <a:fillRect/>
          </a:stretch>
        </p:blipFill>
        <p:spPr>
          <a:xfrm>
            <a:off x="5942651" y="4085475"/>
            <a:ext cx="3082351" cy="911300"/>
          </a:xfrm>
          <a:prstGeom prst="rect">
            <a:avLst/>
          </a:prstGeom>
          <a:noFill/>
          <a:ln>
            <a:noFill/>
          </a:ln>
        </p:spPr>
      </p:pic>
      <p:pic>
        <p:nvPicPr>
          <p:cNvPr id="219" name="Google Shape;219;p30"/>
          <p:cNvPicPr preferRelativeResize="0"/>
          <p:nvPr/>
        </p:nvPicPr>
        <p:blipFill>
          <a:blip r:embed="rId4">
            <a:alphaModFix/>
          </a:blip>
          <a:stretch>
            <a:fillRect/>
          </a:stretch>
        </p:blipFill>
        <p:spPr>
          <a:xfrm>
            <a:off x="6206148" y="2842750"/>
            <a:ext cx="2587200" cy="911300"/>
          </a:xfrm>
          <a:prstGeom prst="rect">
            <a:avLst/>
          </a:prstGeom>
          <a:noFill/>
          <a:ln>
            <a:noFill/>
          </a:ln>
        </p:spPr>
      </p:pic>
      <p:pic>
        <p:nvPicPr>
          <p:cNvPr id="220" name="Google Shape;220;p30"/>
          <p:cNvPicPr preferRelativeResize="0"/>
          <p:nvPr/>
        </p:nvPicPr>
        <p:blipFill>
          <a:blip r:embed="rId5">
            <a:alphaModFix/>
          </a:blip>
          <a:stretch>
            <a:fillRect/>
          </a:stretch>
        </p:blipFill>
        <p:spPr>
          <a:xfrm>
            <a:off x="6065925" y="1159975"/>
            <a:ext cx="2760750" cy="1159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289550" y="1175575"/>
            <a:ext cx="270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LIWC Results</a:t>
            </a:r>
            <a:endParaRPr>
              <a:latin typeface="Merriweather"/>
              <a:ea typeface="Merriweather"/>
              <a:cs typeface="Merriweather"/>
              <a:sym typeface="Merriweather"/>
            </a:endParaRPr>
          </a:p>
        </p:txBody>
      </p:sp>
      <p:pic>
        <p:nvPicPr>
          <p:cNvPr id="226" name="Google Shape;226;p31"/>
          <p:cNvPicPr preferRelativeResize="0"/>
          <p:nvPr/>
        </p:nvPicPr>
        <p:blipFill>
          <a:blip r:embed="rId3">
            <a:alphaModFix/>
          </a:blip>
          <a:stretch>
            <a:fillRect/>
          </a:stretch>
        </p:blipFill>
        <p:spPr>
          <a:xfrm>
            <a:off x="3096900" y="152400"/>
            <a:ext cx="5894699" cy="4731584"/>
          </a:xfrm>
          <a:prstGeom prst="rect">
            <a:avLst/>
          </a:prstGeom>
          <a:noFill/>
          <a:ln>
            <a:noFill/>
          </a:ln>
        </p:spPr>
      </p:pic>
      <p:cxnSp>
        <p:nvCxnSpPr>
          <p:cNvPr id="227" name="Google Shape;227;p31"/>
          <p:cNvCxnSpPr/>
          <p:nvPr/>
        </p:nvCxnSpPr>
        <p:spPr>
          <a:xfrm>
            <a:off x="5490350" y="1949025"/>
            <a:ext cx="457500" cy="250800"/>
          </a:xfrm>
          <a:prstGeom prst="straightConnector1">
            <a:avLst/>
          </a:prstGeom>
          <a:noFill/>
          <a:ln cap="flat" cmpd="sng" w="9525">
            <a:solidFill>
              <a:schemeClr val="dk2"/>
            </a:solidFill>
            <a:prstDash val="solid"/>
            <a:round/>
            <a:headEnd len="med" w="med" type="none"/>
            <a:tailEnd len="med" w="med" type="triangle"/>
          </a:ln>
        </p:spPr>
      </p:cxnSp>
      <p:cxnSp>
        <p:nvCxnSpPr>
          <p:cNvPr id="228" name="Google Shape;228;p31"/>
          <p:cNvCxnSpPr/>
          <p:nvPr/>
        </p:nvCxnSpPr>
        <p:spPr>
          <a:xfrm>
            <a:off x="5608400" y="3069875"/>
            <a:ext cx="369000" cy="295200"/>
          </a:xfrm>
          <a:prstGeom prst="straightConnector1">
            <a:avLst/>
          </a:prstGeom>
          <a:noFill/>
          <a:ln cap="flat" cmpd="sng" w="9525">
            <a:solidFill>
              <a:schemeClr val="dk2"/>
            </a:solidFill>
            <a:prstDash val="solid"/>
            <a:round/>
            <a:headEnd len="med" w="med" type="none"/>
            <a:tailEnd len="med" w="med" type="triangle"/>
          </a:ln>
        </p:spPr>
      </p:cxnSp>
      <p:sp>
        <p:nvSpPr>
          <p:cNvPr id="229" name="Google Shape;229;p31"/>
          <p:cNvSpPr txBox="1"/>
          <p:nvPr/>
        </p:nvSpPr>
        <p:spPr>
          <a:xfrm>
            <a:off x="383725" y="2014600"/>
            <a:ext cx="2442600" cy="2368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Achievement</a:t>
            </a:r>
            <a:endParaRPr>
              <a:latin typeface="Merriweather"/>
              <a:ea typeface="Merriweather"/>
              <a:cs typeface="Merriweather"/>
              <a:sym typeface="Merriweather"/>
            </a:endParaRPr>
          </a:p>
          <a:p>
            <a:pPr indent="-317500" lvl="0" marL="457200" rtl="0" algn="l">
              <a:spcBef>
                <a:spcPts val="0"/>
              </a:spcBef>
              <a:spcAft>
                <a:spcPts val="0"/>
              </a:spcAft>
              <a:buSzPts val="1400"/>
              <a:buFont typeface="Merriweather"/>
              <a:buAutoNum type="arabicPeriod"/>
            </a:pPr>
            <a:r>
              <a:rPr lang="en">
                <a:latin typeface="Merriweather"/>
                <a:ea typeface="Merriweather"/>
                <a:cs typeface="Merriweather"/>
                <a:sym typeface="Merriweather"/>
              </a:rPr>
              <a:t>Gender</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8"/>
                                        </p:tgtEl>
                                      </p:cBhvr>
                                    </p:animEffect>
                                    <p:set>
                                      <p:cBhvr>
                                        <p:cTn dur="1" fill="hold">
                                          <p:stCondLst>
                                            <p:cond delay="1000"/>
                                          </p:stCondLst>
                                        </p:cTn>
                                        <p:tgtEl>
                                          <p:spTgt spid="2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623400" y="422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Outline</a:t>
            </a:r>
            <a:endParaRPr>
              <a:latin typeface="Merriweather"/>
              <a:ea typeface="Merriweather"/>
              <a:cs typeface="Merriweather"/>
              <a:sym typeface="Merriweather"/>
            </a:endParaRPr>
          </a:p>
        </p:txBody>
      </p:sp>
      <p:sp>
        <p:nvSpPr>
          <p:cNvPr id="61" name="Google Shape;61;p14"/>
          <p:cNvSpPr txBox="1"/>
          <p:nvPr>
            <p:ph idx="1" type="body"/>
          </p:nvPr>
        </p:nvSpPr>
        <p:spPr>
          <a:xfrm>
            <a:off x="311700" y="11006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Background</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Data Collection</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Exploratory Data Analysis</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Topic Modeling - LDA</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Emotion Ana</a:t>
            </a:r>
            <a:r>
              <a:rPr lang="en">
                <a:solidFill>
                  <a:schemeClr val="dk1"/>
                </a:solidFill>
                <a:latin typeface="Merriweather"/>
                <a:ea typeface="Merriweather"/>
                <a:cs typeface="Merriweather"/>
                <a:sym typeface="Merriweather"/>
              </a:rPr>
              <a:t>lysis - </a:t>
            </a:r>
            <a:r>
              <a:rPr lang="en">
                <a:solidFill>
                  <a:schemeClr val="dk1"/>
                </a:solidFill>
                <a:latin typeface="Merriweather"/>
                <a:ea typeface="Merriweather"/>
                <a:cs typeface="Merriweather"/>
                <a:sym typeface="Merriweather"/>
              </a:rPr>
              <a:t>LIWC</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Possible future work</a:t>
            </a:r>
            <a:endParaRPr>
              <a:solidFill>
                <a:schemeClr val="dk1"/>
              </a:solidFill>
              <a:latin typeface="Merriweather"/>
              <a:ea typeface="Merriweather"/>
              <a:cs typeface="Merriweather"/>
              <a:sym typeface="Merriweather"/>
            </a:endParaRPr>
          </a:p>
          <a:p>
            <a:pPr indent="-342900" lvl="0" marL="457200" rtl="0" algn="l">
              <a:spcBef>
                <a:spcPts val="0"/>
              </a:spcBef>
              <a:spcAft>
                <a:spcPts val="0"/>
              </a:spcAft>
              <a:buClr>
                <a:schemeClr val="dk1"/>
              </a:buClr>
              <a:buSzPts val="1800"/>
              <a:buFont typeface="Merriweather"/>
              <a:buChar char="●"/>
            </a:pPr>
            <a:r>
              <a:rPr lang="en">
                <a:solidFill>
                  <a:schemeClr val="dk1"/>
                </a:solidFill>
                <a:latin typeface="Merriweather"/>
                <a:ea typeface="Merriweather"/>
                <a:cs typeface="Merriweather"/>
                <a:sym typeface="Merriweather"/>
              </a:rPr>
              <a:t>Reference</a:t>
            </a:r>
            <a:endParaRPr>
              <a:solidFill>
                <a:schemeClr val="dk1"/>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aphicFrame>
        <p:nvGraphicFramePr>
          <p:cNvPr id="234" name="Google Shape;234;p32"/>
          <p:cNvGraphicFramePr/>
          <p:nvPr/>
        </p:nvGraphicFramePr>
        <p:xfrm>
          <a:off x="723900" y="1393950"/>
          <a:ext cx="3000000" cy="3000000"/>
        </p:xfrm>
        <a:graphic>
          <a:graphicData uri="http://schemas.openxmlformats.org/drawingml/2006/table">
            <a:tbl>
              <a:tblPr>
                <a:noFill/>
                <a:tableStyleId>{ABBF1502-FA34-4CA4-B6EA-24C9559EA756}</a:tableStyleId>
              </a:tblPr>
              <a:tblGrid>
                <a:gridCol w="2567025"/>
                <a:gridCol w="2567025"/>
                <a:gridCol w="2567025"/>
              </a:tblGrid>
              <a:tr h="396200">
                <a:tc>
                  <a:txBody>
                    <a:bodyPr/>
                    <a:lstStyle/>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Avg Rating &lt; 2.0</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Avg Rating &gt; 4.0</a:t>
                      </a:r>
                      <a:endParaRPr>
                        <a:latin typeface="Merriweather"/>
                        <a:ea typeface="Merriweather"/>
                        <a:cs typeface="Merriweather"/>
                        <a:sym typeface="Merriweather"/>
                      </a:endParaRPr>
                    </a:p>
                  </a:txBody>
                  <a:tcPr marT="91425" marB="91425" marR="91425" marL="91425"/>
                </a:tc>
              </a:tr>
              <a:tr h="2260700">
                <a:tc>
                  <a:txBody>
                    <a:bodyPr/>
                    <a:lstStyle/>
                    <a:p>
                      <a:pPr indent="0" lvl="0" marL="0" rtl="0" algn="l">
                        <a:spcBef>
                          <a:spcPts val="0"/>
                        </a:spcBef>
                        <a:spcAft>
                          <a:spcPts val="0"/>
                        </a:spcAft>
                        <a:buNone/>
                      </a:pPr>
                      <a:r>
                        <a:rPr lang="en">
                          <a:latin typeface="Merriweather"/>
                          <a:ea typeface="Merriweather"/>
                          <a:cs typeface="Merriweather"/>
                          <a:sym typeface="Merriweather"/>
                        </a:rPr>
                        <a:t>TriGram LDA Topics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Key words</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grade, GPA</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difficult, hard, tough</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boring</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unstructured</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condescending, rude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vague, pointless, unclear</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drop</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instruction</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t>
                      </a:r>
                      <a:r>
                        <a:rPr b="1" lang="en">
                          <a:latin typeface="Merriweather"/>
                          <a:ea typeface="Merriweather"/>
                          <a:cs typeface="Merriweather"/>
                          <a:sym typeface="Merriweather"/>
                        </a:rPr>
                        <a:t>voice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a:t>
                      </a:r>
                      <a:r>
                        <a:rPr b="1" lang="en">
                          <a:latin typeface="Merriweather"/>
                          <a:ea typeface="Merriweather"/>
                          <a:cs typeface="Merriweather"/>
                          <a:sym typeface="Merriweather"/>
                        </a:rPr>
                        <a:t>recitation</a:t>
                      </a:r>
                      <a:endParaRPr b="1">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 grade, extra credit, pass</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simple, easy</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hard, tough</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care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clear, prepared</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engaging</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interesting, enjoyable</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helpful, patient, approachable, feedback</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knowledgeable, passion</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 fair, onest</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txBody>
                  <a:tcPr marT="91425" marB="91425" marR="91425" marL="91425"/>
                </a:tc>
              </a:tr>
              <a:tr h="381000">
                <a:tc>
                  <a:txBody>
                    <a:bodyPr/>
                    <a:lstStyle/>
                    <a:p>
                      <a:pPr indent="0" lvl="0" marL="0" rtl="0" algn="l">
                        <a:spcBef>
                          <a:spcPts val="0"/>
                        </a:spcBef>
                        <a:spcAft>
                          <a:spcPts val="0"/>
                        </a:spcAft>
                        <a:buNone/>
                      </a:pPr>
                      <a:r>
                        <a:rPr lang="en">
                          <a:latin typeface="Merriweather"/>
                          <a:ea typeface="Merriweather"/>
                          <a:cs typeface="Merriweather"/>
                          <a:sym typeface="Merriweather"/>
                        </a:rPr>
                        <a:t>Coherence Score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0.504</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0.333</a:t>
                      </a:r>
                      <a:endParaRPr>
                        <a:latin typeface="Merriweather"/>
                        <a:ea typeface="Merriweather"/>
                        <a:cs typeface="Merriweather"/>
                        <a:sym typeface="Merriweather"/>
                      </a:endParaRPr>
                    </a:p>
                  </a:txBody>
                  <a:tcPr marT="91425" marB="91425" marR="91425" marL="91425"/>
                </a:tc>
              </a:tr>
            </a:tbl>
          </a:graphicData>
        </a:graphic>
      </p:graphicFrame>
      <p:sp>
        <p:nvSpPr>
          <p:cNvPr id="235" name="Google Shape;235;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High rating Prof. vs. Low rating Prof.</a:t>
            </a:r>
            <a:endParaRPr>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Possible future improvements</a:t>
            </a:r>
            <a:endParaRPr>
              <a:latin typeface="Merriweather"/>
              <a:ea typeface="Merriweather"/>
              <a:cs typeface="Merriweather"/>
              <a:sym typeface="Merriweather"/>
            </a:endParaRPr>
          </a:p>
        </p:txBody>
      </p:sp>
      <p:sp>
        <p:nvSpPr>
          <p:cNvPr id="241" name="Google Shape;241;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Scrape more data from different time spots, to learn about how professors became better/worse. Could possible apply Dynamic topic modeling proposed by Blei.</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Come up with a good strategy to partition dataset by department and study different features across different departments. </a:t>
            </a:r>
            <a:endParaRPr>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Reference	</a:t>
            </a:r>
            <a:endParaRPr>
              <a:latin typeface="Merriweather"/>
              <a:ea typeface="Merriweather"/>
              <a:cs typeface="Merriweather"/>
              <a:sym typeface="Merriweather"/>
            </a:endParaRPr>
          </a:p>
        </p:txBody>
      </p:sp>
      <p:sp>
        <p:nvSpPr>
          <p:cNvPr id="247" name="Google Shape;24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Titov, I., &amp; McDonald, R. (2008, April). Modeling online reviews with multi-grain topic models. In Proceedings of the 17th international conference on World Wide Web (pp. 111-120). ACM.</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Blei, D.M., Ng, A.Y., &amp;Jordan, M.I. (2003).Latent dirichlet allocation.Journal of machine Learning research, 3(Jan), 993 - 1022.</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Newman, D., Asuncion, A., Smyth, P., &amp;Welling, M. (2009).Distributed algorithms for topic models.Journal of Machine Learning Research, 10(Aug), 1801 - 1828.</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Blei, D. (n.d.). Dynamic Topic Models. Retrieved December 8, 2020, from </a:t>
            </a:r>
            <a:r>
              <a:rPr lang="en" sz="1200">
                <a:solidFill>
                  <a:schemeClr val="dk1"/>
                </a:solidFill>
                <a:uFill>
                  <a:noFill/>
                </a:uFill>
                <a:latin typeface="Roboto"/>
                <a:ea typeface="Roboto"/>
                <a:cs typeface="Roboto"/>
                <a:sym typeface="Roboto"/>
                <a:hlinkClick r:id="rId3">
                  <a:extLst>
                    <a:ext uri="{A12FA001-AC4F-418D-AE19-62706E023703}">
                      <ahyp:hlinkClr val="tx"/>
                    </a:ext>
                  </a:extLst>
                </a:hlinkClick>
              </a:rPr>
              <a:t>https://mimno.infosci.cornell.edu/info6150/readings/dynamic_topic_models.pdf</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Abulaish M., Jahiruddin, Doja M.N., Ahmad T. (2009) Feature and Opinion Mining for Customer Review Summarization. In: Chaudhury S., Mitra S., Murthy C.A., Sastry P.S., Pal S.K. (eds) Pattern Recognition and Machine Intelligence. PReMI 2009. Lecture Notes in Computer Science, vol 5909. Springer, Berlin, Heidelberg. </a:t>
            </a:r>
            <a:r>
              <a:rPr lang="en" sz="1200">
                <a:solidFill>
                  <a:schemeClr val="dk1"/>
                </a:solidFill>
                <a:uFill>
                  <a:noFill/>
                </a:uFill>
                <a:latin typeface="Roboto"/>
                <a:ea typeface="Roboto"/>
                <a:cs typeface="Roboto"/>
                <a:sym typeface="Roboto"/>
                <a:hlinkClick r:id="rId4">
                  <a:extLst>
                    <a:ext uri="{A12FA001-AC4F-418D-AE19-62706E023703}">
                      <ahyp:hlinkClr val="tx"/>
                    </a:ext>
                  </a:extLst>
                </a:hlinkClick>
              </a:rPr>
              <a:t>https://doi.org/10.1007/978-3-642-11164-8_35</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Arbaugh, J. B. (2001). How Instructor Immediacy Behaviors Affect Student Satisfaction and Learning in Web-Based Courses. Business Communication Quarterly, 64(4), 42–54. </a:t>
            </a:r>
            <a:r>
              <a:rPr lang="en" sz="1200">
                <a:solidFill>
                  <a:schemeClr val="dk1"/>
                </a:solidFill>
                <a:uFill>
                  <a:noFill/>
                </a:uFill>
                <a:latin typeface="Roboto"/>
                <a:ea typeface="Roboto"/>
                <a:cs typeface="Roboto"/>
                <a:sym typeface="Roboto"/>
                <a:hlinkClick r:id="rId5">
                  <a:extLst>
                    <a:ext uri="{A12FA001-AC4F-418D-AE19-62706E023703}">
                      <ahyp:hlinkClr val="tx"/>
                    </a:ext>
                  </a:extLst>
                </a:hlinkClick>
              </a:rPr>
              <a:t>https://doi.org/10.1177/108056990106400405</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James Otto, Douglas A. Sanford Jr &amp; Douglas N. Ross (2008) Does ratemyprofessor.com really rate my professor?, Assessment &amp; Evaluation in Higher Education, 33:4, 355-368, DOI: </a:t>
            </a:r>
            <a:r>
              <a:rPr lang="en" sz="1200">
                <a:solidFill>
                  <a:schemeClr val="dk1"/>
                </a:solidFill>
                <a:uFill>
                  <a:noFill/>
                </a:uFill>
                <a:latin typeface="Roboto"/>
                <a:ea typeface="Roboto"/>
                <a:cs typeface="Roboto"/>
                <a:sym typeface="Roboto"/>
                <a:hlinkClick r:id="rId6">
                  <a:extLst>
                    <a:ext uri="{A12FA001-AC4F-418D-AE19-62706E023703}">
                      <ahyp:hlinkClr val="tx"/>
                    </a:ext>
                  </a:extLst>
                </a:hlinkClick>
              </a:rPr>
              <a:t>10.1080/02602930701293405</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100">
              <a:solidFill>
                <a:schemeClr val="dk1"/>
              </a:solidFill>
              <a:latin typeface="Roboto"/>
              <a:ea typeface="Roboto"/>
              <a:cs typeface="Roboto"/>
              <a:sym typeface="Roboto"/>
            </a:endParaRPr>
          </a:p>
          <a:p>
            <a:pPr indent="0" lvl="0" marL="457200" rtl="0" algn="l">
              <a:spcBef>
                <a:spcPts val="1200"/>
              </a:spcBef>
              <a:spcAft>
                <a:spcPts val="0"/>
              </a:spcAft>
              <a:buNone/>
            </a:pPr>
            <a:r>
              <a:t/>
            </a:r>
            <a:endParaRPr sz="1100">
              <a:solidFill>
                <a:schemeClr val="dk1"/>
              </a:solidFill>
              <a:latin typeface="Roboto"/>
              <a:ea typeface="Roboto"/>
              <a:cs typeface="Roboto"/>
              <a:sym typeface="Roboto"/>
            </a:endParaRPr>
          </a:p>
          <a:p>
            <a:pPr indent="0" lvl="0" marL="0" rtl="0" algn="l">
              <a:spcBef>
                <a:spcPts val="0"/>
              </a:spcBef>
              <a:spcAft>
                <a:spcPts val="1600"/>
              </a:spcAft>
              <a:buNone/>
            </a:pPr>
            <a:r>
              <a:t/>
            </a:r>
            <a:endParaRPr sz="11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Reference	</a:t>
            </a:r>
            <a:endParaRPr>
              <a:latin typeface="Merriweather"/>
              <a:ea typeface="Merriweather"/>
              <a:cs typeface="Merriweather"/>
              <a:sym typeface="Merriweather"/>
            </a:endParaRPr>
          </a:p>
        </p:txBody>
      </p:sp>
      <p:sp>
        <p:nvSpPr>
          <p:cNvPr id="253" name="Google Shape;253;p35"/>
          <p:cNvSpPr txBox="1"/>
          <p:nvPr/>
        </p:nvSpPr>
        <p:spPr>
          <a:xfrm>
            <a:off x="368800" y="1117250"/>
            <a:ext cx="8341200" cy="30000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Miller, G. A. et al. “Introduction to WordNet: An On-line Lexical Database.” International Journal of Lexicography 3 (1990): 235-244.</a:t>
            </a:r>
            <a:endParaRPr sz="1200">
              <a:solidFill>
                <a:schemeClr val="dk1"/>
              </a:solidFill>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Minqing Hu and Bing Liu. 2004. Mining and summarizing customer reviews. In Proceedings of the tenth ACM SIGKDD international conference on Knowledge discovery and data mining (KDD '04). Association for Computing Machinery, New York, NY, USA, 168–177. https://doi.org/10.1145/1014052.1014073</a:t>
            </a:r>
            <a:endParaRPr sz="1200">
              <a:solidFill>
                <a:schemeClr val="dk1"/>
              </a:solidFill>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Oren Etzioni, Michael Cafarella, Doug Downey, Ana-Maria Popescu, Tal Shaked, Stephen Soderland, Daniel S.Weld, Alexander Yates 2004. Unsupervised named-entity extraction from the Web: An experimental study. Department of Computer Science and Engineering, University of Washington, Seattle, WA, USA https://doi.org/10.1016/j.artint.2005.03.001</a:t>
            </a:r>
            <a:endParaRPr sz="1200">
              <a:solidFill>
                <a:schemeClr val="dk1"/>
              </a:solidFill>
              <a:latin typeface="Roboto"/>
              <a:ea typeface="Roboto"/>
              <a:cs typeface="Roboto"/>
              <a:sym typeface="Roboto"/>
            </a:endParaRPr>
          </a:p>
          <a:p>
            <a:pPr indent="-304800" lvl="0" marL="457200" marR="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Silva, K. M., Silva, F. J., Quinn, M. A., Draper, J. N., Cover, K. R., &amp; Munoff, A. A. (2008). Rate my professor: Online evaluations of psychology instructors. Teaching of Psychology, 35(2), 71–80. </a:t>
            </a:r>
            <a:r>
              <a:rPr lang="en" sz="1200">
                <a:solidFill>
                  <a:schemeClr val="dk1"/>
                </a:solidFill>
                <a:uFill>
                  <a:noFill/>
                </a:uFill>
                <a:latin typeface="Roboto"/>
                <a:ea typeface="Roboto"/>
                <a:cs typeface="Roboto"/>
                <a:sym typeface="Roboto"/>
                <a:hlinkClick r:id="rId3">
                  <a:extLst>
                    <a:ext uri="{A12FA001-AC4F-418D-AE19-62706E023703}">
                      <ahyp:hlinkClr val="tx"/>
                    </a:ext>
                  </a:extLst>
                </a:hlinkClick>
              </a:rPr>
              <a:t>https://doi.org/10.1080/00986280801978434</a:t>
            </a:r>
            <a:endParaRPr sz="12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Background</a:t>
            </a:r>
            <a:endParaRPr>
              <a:latin typeface="Merriweather"/>
              <a:ea typeface="Merriweather"/>
              <a:cs typeface="Merriweather"/>
              <a:sym typeface="Merriweathe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RateMyProfessors.com is a large rating website for prof., course and school ratings.</a:t>
            </a:r>
            <a:endParaRPr>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19 million ratings, 1.7 million profs., and 7500 schools (RateMyProfessors.com)</a:t>
            </a:r>
            <a:endParaRPr>
              <a:solidFill>
                <a:srgbClr val="000000"/>
              </a:solidFill>
              <a:latin typeface="Merriweather"/>
              <a:ea typeface="Merriweather"/>
              <a:cs typeface="Merriweather"/>
              <a:sym typeface="Merriweather"/>
            </a:endParaRPr>
          </a:p>
          <a:p>
            <a:pPr indent="-342900" lvl="0" marL="457200" rtl="0" algn="l">
              <a:spcBef>
                <a:spcPts val="0"/>
              </a:spcBef>
              <a:spcAft>
                <a:spcPts val="0"/>
              </a:spcAft>
              <a:buClr>
                <a:srgbClr val="000000"/>
              </a:buClr>
              <a:buSzPts val="1800"/>
              <a:buFont typeface="Merriweather"/>
              <a:buChar char="●"/>
            </a:pPr>
            <a:r>
              <a:rPr lang="en">
                <a:solidFill>
                  <a:srgbClr val="000000"/>
                </a:solidFill>
                <a:latin typeface="Merriweather"/>
                <a:ea typeface="Merriweather"/>
                <a:cs typeface="Merriweather"/>
                <a:sym typeface="Merriweather"/>
              </a:rPr>
              <a:t>Great resource to study: features across universities; learning experience; course quality.</a:t>
            </a:r>
            <a:endParaRPr>
              <a:solidFill>
                <a:srgbClr val="000000"/>
              </a:solidFill>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623400" y="8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Data Collection</a:t>
            </a:r>
            <a:endParaRPr/>
          </a:p>
        </p:txBody>
      </p:sp>
      <p:sp>
        <p:nvSpPr>
          <p:cNvPr id="73" name="Google Shape;73;p16"/>
          <p:cNvSpPr txBox="1"/>
          <p:nvPr>
            <p:ph idx="1" type="body"/>
          </p:nvPr>
        </p:nvSpPr>
        <p:spPr>
          <a:xfrm>
            <a:off x="-345525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4" name="Google Shape;74;p16"/>
          <p:cNvPicPr preferRelativeResize="0"/>
          <p:nvPr/>
        </p:nvPicPr>
        <p:blipFill>
          <a:blip r:embed="rId3">
            <a:alphaModFix/>
          </a:blip>
          <a:stretch>
            <a:fillRect/>
          </a:stretch>
        </p:blipFill>
        <p:spPr>
          <a:xfrm>
            <a:off x="-8" y="0"/>
            <a:ext cx="4668709" cy="3015800"/>
          </a:xfrm>
          <a:prstGeom prst="rect">
            <a:avLst/>
          </a:prstGeom>
          <a:noFill/>
          <a:ln>
            <a:noFill/>
          </a:ln>
        </p:spPr>
      </p:pic>
      <p:pic>
        <p:nvPicPr>
          <p:cNvPr id="75" name="Google Shape;75;p16"/>
          <p:cNvPicPr preferRelativeResize="0"/>
          <p:nvPr/>
        </p:nvPicPr>
        <p:blipFill>
          <a:blip r:embed="rId4">
            <a:alphaModFix/>
          </a:blip>
          <a:stretch>
            <a:fillRect/>
          </a:stretch>
        </p:blipFill>
        <p:spPr>
          <a:xfrm>
            <a:off x="26325" y="3015800"/>
            <a:ext cx="5350725" cy="2127700"/>
          </a:xfrm>
          <a:prstGeom prst="rect">
            <a:avLst/>
          </a:prstGeom>
          <a:noFill/>
          <a:ln>
            <a:noFill/>
          </a:ln>
        </p:spPr>
      </p:pic>
      <p:sp>
        <p:nvSpPr>
          <p:cNvPr id="76" name="Google Shape;76;p16"/>
          <p:cNvSpPr/>
          <p:nvPr/>
        </p:nvSpPr>
        <p:spPr>
          <a:xfrm>
            <a:off x="138975" y="81425"/>
            <a:ext cx="7920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26325" y="3120100"/>
            <a:ext cx="7920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p:nvPr/>
        </p:nvSpPr>
        <p:spPr>
          <a:xfrm>
            <a:off x="0" y="703150"/>
            <a:ext cx="17340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p:nvPr/>
        </p:nvSpPr>
        <p:spPr>
          <a:xfrm>
            <a:off x="778350" y="1271350"/>
            <a:ext cx="573000" cy="473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p:nvPr/>
        </p:nvSpPr>
        <p:spPr>
          <a:xfrm>
            <a:off x="26325" y="3858525"/>
            <a:ext cx="792000" cy="572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p:nvPr/>
        </p:nvSpPr>
        <p:spPr>
          <a:xfrm>
            <a:off x="778350" y="3722550"/>
            <a:ext cx="4287000" cy="878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p:nvPr/>
        </p:nvSpPr>
        <p:spPr>
          <a:xfrm>
            <a:off x="5742950" y="2880700"/>
            <a:ext cx="2323800" cy="81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Scrape comments:</a:t>
            </a:r>
            <a:endParaRPr>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Selected 20 most recent comments from each prof. page</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83" name="Google Shape;83;p16"/>
          <p:cNvSpPr/>
          <p:nvPr/>
        </p:nvSpPr>
        <p:spPr>
          <a:xfrm>
            <a:off x="5742950" y="4028975"/>
            <a:ext cx="2368200" cy="75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Merriweather"/>
                <a:ea typeface="Merriweather"/>
                <a:cs typeface="Merriweather"/>
                <a:sym typeface="Merriweather"/>
              </a:rPr>
              <a:t>In total, we scraped about 87,000 data records </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84" name="Google Shape;84;p16"/>
          <p:cNvSpPr/>
          <p:nvPr/>
        </p:nvSpPr>
        <p:spPr>
          <a:xfrm>
            <a:off x="5742950" y="1744450"/>
            <a:ext cx="2294100" cy="75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Scrape Prof. URLs:</a:t>
            </a:r>
            <a:endParaRPr>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Selected top 60 most-rated profs from each school</a:t>
            </a:r>
            <a:endParaRPr sz="1200">
              <a:latin typeface="Merriweather"/>
              <a:ea typeface="Merriweather"/>
              <a:cs typeface="Merriweather"/>
              <a:sym typeface="Merriweather"/>
            </a:endParaRPr>
          </a:p>
        </p:txBody>
      </p:sp>
      <p:sp>
        <p:nvSpPr>
          <p:cNvPr id="85" name="Google Shape;85;p16"/>
          <p:cNvSpPr/>
          <p:nvPr/>
        </p:nvSpPr>
        <p:spPr>
          <a:xfrm>
            <a:off x="5742950" y="654125"/>
            <a:ext cx="2294100" cy="75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  Scrape University IDs:</a:t>
            </a:r>
            <a:endParaRPr>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Selected 75 schools based on US News Ranking 2020</a:t>
            </a:r>
            <a:endParaRPr sz="1200">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cxnSp>
        <p:nvCxnSpPr>
          <p:cNvPr id="86" name="Google Shape;86;p16"/>
          <p:cNvCxnSpPr>
            <a:stCxn id="85" idx="2"/>
            <a:endCxn id="84" idx="0"/>
          </p:cNvCxnSpPr>
          <p:nvPr/>
        </p:nvCxnSpPr>
        <p:spPr>
          <a:xfrm>
            <a:off x="6890000" y="1408025"/>
            <a:ext cx="0" cy="3363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p:nvPr/>
        </p:nvCxnSpPr>
        <p:spPr>
          <a:xfrm>
            <a:off x="6890000" y="2521375"/>
            <a:ext cx="0" cy="33630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6"/>
          <p:cNvCxnSpPr/>
          <p:nvPr/>
        </p:nvCxnSpPr>
        <p:spPr>
          <a:xfrm>
            <a:off x="6890000" y="3692800"/>
            <a:ext cx="0" cy="33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Top-level view of the datasets</a:t>
            </a:r>
            <a:endParaRPr/>
          </a:p>
        </p:txBody>
      </p:sp>
      <p:pic>
        <p:nvPicPr>
          <p:cNvPr id="94" name="Google Shape;94;p17"/>
          <p:cNvPicPr preferRelativeResize="0"/>
          <p:nvPr/>
        </p:nvPicPr>
        <p:blipFill>
          <a:blip r:embed="rId3">
            <a:alphaModFix/>
          </a:blip>
          <a:stretch>
            <a:fillRect/>
          </a:stretch>
        </p:blipFill>
        <p:spPr>
          <a:xfrm>
            <a:off x="311700" y="1017725"/>
            <a:ext cx="4043951" cy="3800200"/>
          </a:xfrm>
          <a:prstGeom prst="rect">
            <a:avLst/>
          </a:prstGeom>
          <a:noFill/>
          <a:ln>
            <a:noFill/>
          </a:ln>
        </p:spPr>
      </p:pic>
      <p:sp>
        <p:nvSpPr>
          <p:cNvPr id="95" name="Google Shape;95;p17"/>
          <p:cNvSpPr txBox="1"/>
          <p:nvPr/>
        </p:nvSpPr>
        <p:spPr>
          <a:xfrm>
            <a:off x="6639925" y="0"/>
            <a:ext cx="2504100" cy="27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Big Ten: </a:t>
            </a:r>
            <a:endParaRPr/>
          </a:p>
          <a:p>
            <a:pPr indent="0" lvl="0" marL="0" rtl="0" algn="l">
              <a:spcBef>
                <a:spcPts val="0"/>
              </a:spcBef>
              <a:spcAft>
                <a:spcPts val="0"/>
              </a:spcAft>
              <a:buNone/>
            </a:pPr>
            <a:r>
              <a:rPr lang="en" sz="1000"/>
              <a:t>University of Illinois--Urbana-Champaign</a:t>
            </a:r>
            <a:endParaRPr sz="1000"/>
          </a:p>
          <a:p>
            <a:pPr indent="0" lvl="0" marL="0" rtl="0" algn="l">
              <a:lnSpc>
                <a:spcPct val="115000"/>
              </a:lnSpc>
              <a:spcBef>
                <a:spcPts val="0"/>
              </a:spcBef>
              <a:spcAft>
                <a:spcPts val="0"/>
              </a:spcAft>
              <a:buNone/>
            </a:pPr>
            <a:r>
              <a:rPr lang="en" sz="1000"/>
              <a:t>Indiana University</a:t>
            </a:r>
            <a:endParaRPr sz="1000"/>
          </a:p>
          <a:p>
            <a:pPr indent="0" lvl="0" marL="0" rtl="0" algn="l">
              <a:lnSpc>
                <a:spcPct val="115000"/>
              </a:lnSpc>
              <a:spcBef>
                <a:spcPts val="0"/>
              </a:spcBef>
              <a:spcAft>
                <a:spcPts val="0"/>
              </a:spcAft>
              <a:buNone/>
            </a:pPr>
            <a:r>
              <a:rPr lang="en" sz="1000"/>
              <a:t>University of Iowa</a:t>
            </a:r>
            <a:endParaRPr sz="1000"/>
          </a:p>
          <a:p>
            <a:pPr indent="0" lvl="0" marL="0" rtl="0" algn="l">
              <a:lnSpc>
                <a:spcPct val="115000"/>
              </a:lnSpc>
              <a:spcBef>
                <a:spcPts val="0"/>
              </a:spcBef>
              <a:spcAft>
                <a:spcPts val="0"/>
              </a:spcAft>
              <a:buNone/>
            </a:pPr>
            <a:r>
              <a:rPr lang="en" sz="1000"/>
              <a:t>University of Maryland</a:t>
            </a:r>
            <a:endParaRPr sz="1000"/>
          </a:p>
          <a:p>
            <a:pPr indent="0" lvl="0" marL="0" rtl="0" algn="l">
              <a:lnSpc>
                <a:spcPct val="115000"/>
              </a:lnSpc>
              <a:spcBef>
                <a:spcPts val="0"/>
              </a:spcBef>
              <a:spcAft>
                <a:spcPts val="0"/>
              </a:spcAft>
              <a:buNone/>
            </a:pPr>
            <a:r>
              <a:rPr lang="en" sz="1000"/>
              <a:t>University of Michigan</a:t>
            </a:r>
            <a:endParaRPr sz="1000"/>
          </a:p>
          <a:p>
            <a:pPr indent="0" lvl="0" marL="0" rtl="0" algn="l">
              <a:lnSpc>
                <a:spcPct val="115000"/>
              </a:lnSpc>
              <a:spcBef>
                <a:spcPts val="0"/>
              </a:spcBef>
              <a:spcAft>
                <a:spcPts val="0"/>
              </a:spcAft>
              <a:buNone/>
            </a:pPr>
            <a:r>
              <a:rPr lang="en" sz="1000"/>
              <a:t>Michigan State University</a:t>
            </a:r>
            <a:endParaRPr sz="1000"/>
          </a:p>
          <a:p>
            <a:pPr indent="0" lvl="0" marL="0" rtl="0" algn="l">
              <a:lnSpc>
                <a:spcPct val="115000"/>
              </a:lnSpc>
              <a:spcBef>
                <a:spcPts val="0"/>
              </a:spcBef>
              <a:spcAft>
                <a:spcPts val="0"/>
              </a:spcAft>
              <a:buNone/>
            </a:pPr>
            <a:r>
              <a:rPr lang="en" sz="1000"/>
              <a:t>University of Minnesota - Twin Cities</a:t>
            </a:r>
            <a:endParaRPr sz="1000"/>
          </a:p>
          <a:p>
            <a:pPr indent="0" lvl="0" marL="0" rtl="0" algn="l">
              <a:lnSpc>
                <a:spcPct val="115000"/>
              </a:lnSpc>
              <a:spcBef>
                <a:spcPts val="0"/>
              </a:spcBef>
              <a:spcAft>
                <a:spcPts val="0"/>
              </a:spcAft>
              <a:buNone/>
            </a:pPr>
            <a:r>
              <a:rPr lang="en" sz="1000"/>
              <a:t>University of Nebraska-Lincoln</a:t>
            </a:r>
            <a:endParaRPr sz="1000"/>
          </a:p>
          <a:p>
            <a:pPr indent="0" lvl="0" marL="0" rtl="0" algn="l">
              <a:lnSpc>
                <a:spcPct val="115000"/>
              </a:lnSpc>
              <a:spcBef>
                <a:spcPts val="0"/>
              </a:spcBef>
              <a:spcAft>
                <a:spcPts val="0"/>
              </a:spcAft>
              <a:buNone/>
            </a:pPr>
            <a:r>
              <a:rPr lang="en" sz="1000"/>
              <a:t>Northwestern University</a:t>
            </a:r>
            <a:endParaRPr sz="1000"/>
          </a:p>
          <a:p>
            <a:pPr indent="0" lvl="0" marL="0" rtl="0" algn="l">
              <a:lnSpc>
                <a:spcPct val="115000"/>
              </a:lnSpc>
              <a:spcBef>
                <a:spcPts val="0"/>
              </a:spcBef>
              <a:spcAft>
                <a:spcPts val="0"/>
              </a:spcAft>
              <a:buNone/>
            </a:pPr>
            <a:r>
              <a:rPr lang="en" sz="1000"/>
              <a:t>Ohio State University</a:t>
            </a:r>
            <a:endParaRPr sz="1000"/>
          </a:p>
          <a:p>
            <a:pPr indent="0" lvl="0" marL="0" rtl="0" algn="l">
              <a:lnSpc>
                <a:spcPct val="115000"/>
              </a:lnSpc>
              <a:spcBef>
                <a:spcPts val="0"/>
              </a:spcBef>
              <a:spcAft>
                <a:spcPts val="0"/>
              </a:spcAft>
              <a:buNone/>
            </a:pPr>
            <a:r>
              <a:rPr lang="en" sz="1000"/>
              <a:t>Pennsylvania State University</a:t>
            </a:r>
            <a:endParaRPr sz="1000"/>
          </a:p>
          <a:p>
            <a:pPr indent="0" lvl="0" marL="0" rtl="0" algn="l">
              <a:lnSpc>
                <a:spcPct val="115000"/>
              </a:lnSpc>
              <a:spcBef>
                <a:spcPts val="0"/>
              </a:spcBef>
              <a:spcAft>
                <a:spcPts val="0"/>
              </a:spcAft>
              <a:buNone/>
            </a:pPr>
            <a:r>
              <a:rPr lang="en" sz="1000"/>
              <a:t>Purdue University</a:t>
            </a:r>
            <a:endParaRPr sz="1000"/>
          </a:p>
          <a:p>
            <a:pPr indent="0" lvl="0" marL="0" rtl="0" algn="l">
              <a:lnSpc>
                <a:spcPct val="115000"/>
              </a:lnSpc>
              <a:spcBef>
                <a:spcPts val="0"/>
              </a:spcBef>
              <a:spcAft>
                <a:spcPts val="0"/>
              </a:spcAft>
              <a:buNone/>
            </a:pPr>
            <a:r>
              <a:rPr lang="en" sz="1000"/>
              <a:t>Rutgers University</a:t>
            </a:r>
            <a:endParaRPr sz="1000"/>
          </a:p>
          <a:p>
            <a:pPr indent="0" lvl="0" marL="0" rtl="0" algn="l">
              <a:lnSpc>
                <a:spcPct val="115000"/>
              </a:lnSpc>
              <a:spcBef>
                <a:spcPts val="0"/>
              </a:spcBef>
              <a:spcAft>
                <a:spcPts val="0"/>
              </a:spcAft>
              <a:buNone/>
            </a:pPr>
            <a:r>
              <a:rPr lang="en" sz="1000"/>
              <a:t>University of Wisconsin-Madison</a:t>
            </a:r>
            <a:endParaRPr sz="1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 name="Google Shape;96;p17"/>
          <p:cNvSpPr txBox="1"/>
          <p:nvPr/>
        </p:nvSpPr>
        <p:spPr>
          <a:xfrm>
            <a:off x="4572000" y="1017725"/>
            <a:ext cx="1707000" cy="18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Ivy League: </a:t>
            </a:r>
            <a:endParaRPr>
              <a:solidFill>
                <a:schemeClr val="dk1"/>
              </a:solidFill>
            </a:endParaRPr>
          </a:p>
          <a:p>
            <a:pPr indent="0" lvl="0" marL="0" rtl="0" algn="l">
              <a:spcBef>
                <a:spcPts val="0"/>
              </a:spcBef>
              <a:spcAft>
                <a:spcPts val="0"/>
              </a:spcAft>
              <a:buNone/>
            </a:pPr>
            <a:r>
              <a:rPr lang="en" sz="1000">
                <a:solidFill>
                  <a:schemeClr val="dk1"/>
                </a:solidFill>
              </a:rPr>
              <a:t>Princeton University</a:t>
            </a:r>
            <a:endParaRPr sz="1000">
              <a:solidFill>
                <a:schemeClr val="dk1"/>
              </a:solidFill>
            </a:endParaRPr>
          </a:p>
          <a:p>
            <a:pPr indent="0" lvl="0" marL="0" rtl="0" algn="l">
              <a:spcBef>
                <a:spcPts val="0"/>
              </a:spcBef>
              <a:spcAft>
                <a:spcPts val="0"/>
              </a:spcAft>
              <a:buNone/>
            </a:pPr>
            <a:r>
              <a:rPr lang="en" sz="1000">
                <a:solidFill>
                  <a:schemeClr val="dk1"/>
                </a:solidFill>
              </a:rPr>
              <a:t>Harvard University</a:t>
            </a:r>
            <a:endParaRPr sz="1000">
              <a:solidFill>
                <a:schemeClr val="dk1"/>
              </a:solidFill>
            </a:endParaRPr>
          </a:p>
          <a:p>
            <a:pPr indent="0" lvl="0" marL="0" rtl="0" algn="l">
              <a:spcBef>
                <a:spcPts val="0"/>
              </a:spcBef>
              <a:spcAft>
                <a:spcPts val="0"/>
              </a:spcAft>
              <a:buNone/>
            </a:pPr>
            <a:r>
              <a:rPr lang="en" sz="1000">
                <a:solidFill>
                  <a:schemeClr val="dk1"/>
                </a:solidFill>
              </a:rPr>
              <a:t>Columbia University</a:t>
            </a:r>
            <a:endParaRPr sz="1000">
              <a:solidFill>
                <a:schemeClr val="dk1"/>
              </a:solidFill>
            </a:endParaRPr>
          </a:p>
          <a:p>
            <a:pPr indent="0" lvl="0" marL="0" rtl="0" algn="l">
              <a:spcBef>
                <a:spcPts val="0"/>
              </a:spcBef>
              <a:spcAft>
                <a:spcPts val="0"/>
              </a:spcAft>
              <a:buNone/>
            </a:pPr>
            <a:r>
              <a:rPr lang="en" sz="1000">
                <a:solidFill>
                  <a:schemeClr val="dk1"/>
                </a:solidFill>
              </a:rPr>
              <a:t>Yale University</a:t>
            </a:r>
            <a:endParaRPr sz="1000">
              <a:solidFill>
                <a:schemeClr val="dk1"/>
              </a:solidFill>
            </a:endParaRPr>
          </a:p>
          <a:p>
            <a:pPr indent="0" lvl="0" marL="0" rtl="0" algn="l">
              <a:spcBef>
                <a:spcPts val="0"/>
              </a:spcBef>
              <a:spcAft>
                <a:spcPts val="0"/>
              </a:spcAft>
              <a:buNone/>
            </a:pPr>
            <a:r>
              <a:rPr lang="en" sz="1000">
                <a:solidFill>
                  <a:schemeClr val="dk1"/>
                </a:solidFill>
              </a:rPr>
              <a:t>University of Pennsylvania</a:t>
            </a:r>
            <a:endParaRPr sz="1000">
              <a:solidFill>
                <a:schemeClr val="dk1"/>
              </a:solidFill>
            </a:endParaRPr>
          </a:p>
          <a:p>
            <a:pPr indent="0" lvl="0" marL="0" rtl="0" algn="l">
              <a:spcBef>
                <a:spcPts val="0"/>
              </a:spcBef>
              <a:spcAft>
                <a:spcPts val="0"/>
              </a:spcAft>
              <a:buNone/>
            </a:pPr>
            <a:r>
              <a:rPr lang="en" sz="1000">
                <a:solidFill>
                  <a:schemeClr val="dk1"/>
                </a:solidFill>
              </a:rPr>
              <a:t>Dartmouth College</a:t>
            </a:r>
            <a:endParaRPr sz="1000">
              <a:solidFill>
                <a:schemeClr val="dk1"/>
              </a:solidFill>
            </a:endParaRPr>
          </a:p>
          <a:p>
            <a:pPr indent="0" lvl="0" marL="0" rtl="0" algn="l">
              <a:spcBef>
                <a:spcPts val="0"/>
              </a:spcBef>
              <a:spcAft>
                <a:spcPts val="0"/>
              </a:spcAft>
              <a:buNone/>
            </a:pPr>
            <a:r>
              <a:rPr lang="en" sz="1000">
                <a:solidFill>
                  <a:schemeClr val="dk1"/>
                </a:solidFill>
              </a:rPr>
              <a:t>Brown University</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Cornell University</a:t>
            </a:r>
            <a:endParaRPr/>
          </a:p>
        </p:txBody>
      </p:sp>
      <p:sp>
        <p:nvSpPr>
          <p:cNvPr id="97" name="Google Shape;97;p17"/>
          <p:cNvSpPr txBox="1"/>
          <p:nvPr/>
        </p:nvSpPr>
        <p:spPr>
          <a:xfrm>
            <a:off x="4572000" y="3233475"/>
            <a:ext cx="2714700" cy="13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Community Colleges: </a:t>
            </a:r>
            <a:endParaRPr>
              <a:solidFill>
                <a:schemeClr val="dk1"/>
              </a:solidFill>
            </a:endParaRPr>
          </a:p>
          <a:p>
            <a:pPr indent="0" lvl="0" marL="0" rtl="0" algn="l">
              <a:lnSpc>
                <a:spcPct val="115000"/>
              </a:lnSpc>
              <a:spcBef>
                <a:spcPts val="0"/>
              </a:spcBef>
              <a:spcAft>
                <a:spcPts val="0"/>
              </a:spcAft>
              <a:buNone/>
            </a:pPr>
            <a:r>
              <a:rPr lang="en" sz="1000"/>
              <a:t>Lone Star College</a:t>
            </a:r>
            <a:endParaRPr sz="1000"/>
          </a:p>
          <a:p>
            <a:pPr indent="0" lvl="0" marL="0" rtl="0" algn="l">
              <a:lnSpc>
                <a:spcPct val="115000"/>
              </a:lnSpc>
              <a:spcBef>
                <a:spcPts val="0"/>
              </a:spcBef>
              <a:spcAft>
                <a:spcPts val="0"/>
              </a:spcAft>
              <a:buNone/>
            </a:pPr>
            <a:r>
              <a:rPr lang="en" sz="1000"/>
              <a:t>Ivy Tech Community College</a:t>
            </a:r>
            <a:endParaRPr sz="1000"/>
          </a:p>
          <a:p>
            <a:pPr indent="0" lvl="0" marL="0" rtl="0" algn="l">
              <a:lnSpc>
                <a:spcPct val="115000"/>
              </a:lnSpc>
              <a:spcBef>
                <a:spcPts val="0"/>
              </a:spcBef>
              <a:spcAft>
                <a:spcPts val="0"/>
              </a:spcAft>
              <a:buNone/>
            </a:pPr>
            <a:r>
              <a:rPr lang="en" sz="1000"/>
              <a:t>Houston Community College</a:t>
            </a:r>
            <a:endParaRPr sz="1000"/>
          </a:p>
          <a:p>
            <a:pPr indent="0" lvl="0" marL="0" rtl="0" algn="l">
              <a:lnSpc>
                <a:spcPct val="115000"/>
              </a:lnSpc>
              <a:spcBef>
                <a:spcPts val="0"/>
              </a:spcBef>
              <a:spcAft>
                <a:spcPts val="0"/>
              </a:spcAft>
              <a:buNone/>
            </a:pPr>
            <a:r>
              <a:rPr lang="en" sz="1000"/>
              <a:t>Miami Dade College</a:t>
            </a:r>
            <a:endParaRPr sz="1000"/>
          </a:p>
          <a:p>
            <a:pPr indent="0" lvl="0" marL="0" rtl="0" algn="l">
              <a:lnSpc>
                <a:spcPct val="115000"/>
              </a:lnSpc>
              <a:spcBef>
                <a:spcPts val="0"/>
              </a:spcBef>
              <a:spcAft>
                <a:spcPts val="0"/>
              </a:spcAft>
              <a:buNone/>
            </a:pPr>
            <a:r>
              <a:rPr lang="en" sz="1000"/>
              <a:t>Tarrant County College</a:t>
            </a:r>
            <a:endParaRPr sz="1000"/>
          </a:p>
          <a:p>
            <a:pPr indent="0" lvl="0" marL="0" rtl="0" algn="l">
              <a:lnSpc>
                <a:spcPct val="115000"/>
              </a:lnSpc>
              <a:spcBef>
                <a:spcPts val="0"/>
              </a:spcBef>
              <a:spcAft>
                <a:spcPts val="0"/>
              </a:spcAft>
              <a:buNone/>
            </a:pPr>
            <a:r>
              <a:rPr lang="en" sz="1000"/>
              <a:t>Northern Virginia Community College</a:t>
            </a:r>
            <a:endParaRPr sz="1000"/>
          </a:p>
          <a:p>
            <a:pPr indent="0" lvl="0" marL="0" rtl="0" algn="l">
              <a:lnSpc>
                <a:spcPct val="115000"/>
              </a:lnSpc>
              <a:spcBef>
                <a:spcPts val="0"/>
              </a:spcBef>
              <a:spcAft>
                <a:spcPts val="0"/>
              </a:spcAft>
              <a:buNone/>
            </a:pPr>
            <a:r>
              <a:rPr lang="en" sz="1000"/>
              <a:t>Valencia College</a:t>
            </a:r>
            <a:endParaRPr sz="1000"/>
          </a:p>
          <a:p>
            <a:pPr indent="0" lvl="0" marL="0" rtl="0" algn="l">
              <a:spcBef>
                <a:spcPts val="0"/>
              </a:spcBef>
              <a:spcAft>
                <a:spcPts val="0"/>
              </a:spcAft>
              <a:buNone/>
            </a:pPr>
            <a:r>
              <a:t/>
            </a:r>
            <a:endParaRPr/>
          </a:p>
        </p:txBody>
      </p:sp>
      <p:sp>
        <p:nvSpPr>
          <p:cNvPr id="98" name="Google Shape;98;p17"/>
          <p:cNvSpPr txBox="1"/>
          <p:nvPr/>
        </p:nvSpPr>
        <p:spPr>
          <a:xfrm>
            <a:off x="6980100" y="3361325"/>
            <a:ext cx="1921500" cy="131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Austin Community College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Broward College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East Los Angeles College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College of Southern Nevada</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South Texas College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Palm Beach State College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American River College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Mt San Antonio College</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9"/>
          <p:cNvPicPr preferRelativeResize="0"/>
          <p:nvPr/>
        </p:nvPicPr>
        <p:blipFill>
          <a:blip r:embed="rId3">
            <a:alphaModFix/>
          </a:blip>
          <a:stretch>
            <a:fillRect/>
          </a:stretch>
        </p:blipFill>
        <p:spPr>
          <a:xfrm>
            <a:off x="3882075" y="1524550"/>
            <a:ext cx="4596177" cy="1753975"/>
          </a:xfrm>
          <a:prstGeom prst="rect">
            <a:avLst/>
          </a:prstGeom>
          <a:noFill/>
          <a:ln>
            <a:noFill/>
          </a:ln>
        </p:spPr>
      </p:pic>
      <p:pic>
        <p:nvPicPr>
          <p:cNvPr id="109" name="Google Shape;109;p19"/>
          <p:cNvPicPr preferRelativeResize="0"/>
          <p:nvPr/>
        </p:nvPicPr>
        <p:blipFill>
          <a:blip r:embed="rId4">
            <a:alphaModFix/>
          </a:blip>
          <a:stretch>
            <a:fillRect/>
          </a:stretch>
        </p:blipFill>
        <p:spPr>
          <a:xfrm>
            <a:off x="3882075" y="3278525"/>
            <a:ext cx="4596177" cy="1864975"/>
          </a:xfrm>
          <a:prstGeom prst="rect">
            <a:avLst/>
          </a:prstGeom>
          <a:noFill/>
          <a:ln>
            <a:noFill/>
          </a:ln>
        </p:spPr>
      </p:pic>
      <p:pic>
        <p:nvPicPr>
          <p:cNvPr id="110" name="Google Shape;110;p19"/>
          <p:cNvPicPr preferRelativeResize="0"/>
          <p:nvPr/>
        </p:nvPicPr>
        <p:blipFill>
          <a:blip r:embed="rId5">
            <a:alphaModFix/>
          </a:blip>
          <a:stretch>
            <a:fillRect/>
          </a:stretch>
        </p:blipFill>
        <p:spPr>
          <a:xfrm>
            <a:off x="0" y="0"/>
            <a:ext cx="4381225" cy="1753975"/>
          </a:xfrm>
          <a:prstGeom prst="rect">
            <a:avLst/>
          </a:prstGeom>
          <a:noFill/>
          <a:ln>
            <a:noFill/>
          </a:ln>
        </p:spPr>
      </p:pic>
      <p:pic>
        <p:nvPicPr>
          <p:cNvPr id="111" name="Google Shape;111;p19"/>
          <p:cNvPicPr preferRelativeResize="0"/>
          <p:nvPr/>
        </p:nvPicPr>
        <p:blipFill>
          <a:blip r:embed="rId6">
            <a:alphaModFix/>
          </a:blip>
          <a:stretch>
            <a:fillRect/>
          </a:stretch>
        </p:blipFill>
        <p:spPr>
          <a:xfrm>
            <a:off x="0" y="1753975"/>
            <a:ext cx="4381225" cy="1753975"/>
          </a:xfrm>
          <a:prstGeom prst="rect">
            <a:avLst/>
          </a:prstGeom>
          <a:noFill/>
          <a:ln>
            <a:noFill/>
          </a:ln>
        </p:spPr>
      </p:pic>
      <p:pic>
        <p:nvPicPr>
          <p:cNvPr id="112" name="Google Shape;112;p19"/>
          <p:cNvPicPr preferRelativeResize="0"/>
          <p:nvPr/>
        </p:nvPicPr>
        <p:blipFill>
          <a:blip r:embed="rId7">
            <a:alphaModFix/>
          </a:blip>
          <a:stretch>
            <a:fillRect/>
          </a:stretch>
        </p:blipFill>
        <p:spPr>
          <a:xfrm>
            <a:off x="0" y="3389525"/>
            <a:ext cx="4381225" cy="1753975"/>
          </a:xfrm>
          <a:prstGeom prst="rect">
            <a:avLst/>
          </a:prstGeom>
          <a:noFill/>
          <a:ln>
            <a:noFill/>
          </a:ln>
        </p:spPr>
      </p:pic>
      <p:sp>
        <p:nvSpPr>
          <p:cNvPr id="113" name="Google Shape;113;p19"/>
          <p:cNvSpPr txBox="1"/>
          <p:nvPr/>
        </p:nvSpPr>
        <p:spPr>
          <a:xfrm>
            <a:off x="4740850" y="221950"/>
            <a:ext cx="3737400" cy="83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Merriweather"/>
                <a:ea typeface="Merriweather"/>
                <a:cs typeface="Merriweather"/>
                <a:sym typeface="Merriweather"/>
              </a:rPr>
              <a:t>Word Counts</a:t>
            </a:r>
            <a:endParaRPr sz="2800">
              <a:latin typeface="Merriweather"/>
              <a:ea typeface="Merriweather"/>
              <a:cs typeface="Merriweather"/>
              <a:sym typeface="Merriweather"/>
            </a:endParaRPr>
          </a:p>
        </p:txBody>
      </p:sp>
      <p:sp>
        <p:nvSpPr>
          <p:cNvPr id="114" name="Google Shape;114;p19"/>
          <p:cNvSpPr txBox="1"/>
          <p:nvPr/>
        </p:nvSpPr>
        <p:spPr>
          <a:xfrm>
            <a:off x="673475" y="340425"/>
            <a:ext cx="932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Big Ten</a:t>
            </a:r>
            <a:endParaRPr sz="1200"/>
          </a:p>
        </p:txBody>
      </p:sp>
      <p:sp>
        <p:nvSpPr>
          <p:cNvPr id="115" name="Google Shape;115;p19"/>
          <p:cNvSpPr txBox="1"/>
          <p:nvPr/>
        </p:nvSpPr>
        <p:spPr>
          <a:xfrm>
            <a:off x="4381225" y="3601125"/>
            <a:ext cx="26970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Prof. with avg. score less than 2.0</a:t>
            </a:r>
            <a:endParaRPr/>
          </a:p>
        </p:txBody>
      </p:sp>
      <p:sp>
        <p:nvSpPr>
          <p:cNvPr id="116" name="Google Shape;116;p19"/>
          <p:cNvSpPr txBox="1"/>
          <p:nvPr/>
        </p:nvSpPr>
        <p:spPr>
          <a:xfrm>
            <a:off x="4381225" y="1901825"/>
            <a:ext cx="26970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Prof. with avg. score greater than 4.0</a:t>
            </a:r>
            <a:endParaRPr sz="1200"/>
          </a:p>
        </p:txBody>
      </p:sp>
      <p:sp>
        <p:nvSpPr>
          <p:cNvPr id="117" name="Google Shape;117;p19"/>
          <p:cNvSpPr txBox="1"/>
          <p:nvPr/>
        </p:nvSpPr>
        <p:spPr>
          <a:xfrm>
            <a:off x="1820500" y="3676525"/>
            <a:ext cx="1132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Ivy League</a:t>
            </a:r>
            <a:endParaRPr sz="1200"/>
          </a:p>
        </p:txBody>
      </p:sp>
      <p:sp>
        <p:nvSpPr>
          <p:cNvPr id="118" name="Google Shape;118;p19"/>
          <p:cNvSpPr txBox="1"/>
          <p:nvPr/>
        </p:nvSpPr>
        <p:spPr>
          <a:xfrm>
            <a:off x="673475" y="2093575"/>
            <a:ext cx="1050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Community</a:t>
            </a:r>
            <a:endParaRPr sz="1200"/>
          </a:p>
        </p:txBody>
      </p:sp>
      <p:sp>
        <p:nvSpPr>
          <p:cNvPr id="119" name="Google Shape;119;p19"/>
          <p:cNvSpPr/>
          <p:nvPr/>
        </p:nvSpPr>
        <p:spPr>
          <a:xfrm>
            <a:off x="444050" y="3556725"/>
            <a:ext cx="799200" cy="7728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txBox="1"/>
          <p:nvPr/>
        </p:nvSpPr>
        <p:spPr>
          <a:xfrm>
            <a:off x="4649038" y="817050"/>
            <a:ext cx="2538300" cy="3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Merriweather"/>
                <a:ea typeface="Merriweather"/>
                <a:cs typeface="Merriweather"/>
                <a:sym typeface="Merriweather"/>
              </a:rPr>
              <a:t>x-axis: # of words</a:t>
            </a:r>
            <a:endParaRPr sz="1500">
              <a:latin typeface="Merriweather"/>
              <a:ea typeface="Merriweather"/>
              <a:cs typeface="Merriweather"/>
              <a:sym typeface="Merriweather"/>
            </a:endParaRPr>
          </a:p>
          <a:p>
            <a:pPr indent="0" lvl="0" marL="0" rtl="0" algn="l">
              <a:spcBef>
                <a:spcPts val="0"/>
              </a:spcBef>
              <a:spcAft>
                <a:spcPts val="0"/>
              </a:spcAft>
              <a:buNone/>
            </a:pPr>
            <a:r>
              <a:rPr lang="en" sz="1500">
                <a:latin typeface="Merriweather"/>
                <a:ea typeface="Merriweather"/>
                <a:cs typeface="Merriweather"/>
                <a:sym typeface="Merriweather"/>
              </a:rPr>
              <a:t>Y-axis: count of text</a:t>
            </a:r>
            <a:endParaRPr sz="1500">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730000" y="258200"/>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Punctuation Usage</a:t>
            </a:r>
            <a:endParaRPr>
              <a:latin typeface="Merriweather"/>
              <a:ea typeface="Merriweather"/>
              <a:cs typeface="Merriweather"/>
              <a:sym typeface="Merriweather"/>
            </a:endParaRPr>
          </a:p>
        </p:txBody>
      </p:sp>
      <p:pic>
        <p:nvPicPr>
          <p:cNvPr id="126" name="Google Shape;126;p20"/>
          <p:cNvPicPr preferRelativeResize="0"/>
          <p:nvPr/>
        </p:nvPicPr>
        <p:blipFill>
          <a:blip r:embed="rId3">
            <a:alphaModFix/>
          </a:blip>
          <a:stretch>
            <a:fillRect/>
          </a:stretch>
        </p:blipFill>
        <p:spPr>
          <a:xfrm>
            <a:off x="4292400" y="3281150"/>
            <a:ext cx="4789274" cy="1862350"/>
          </a:xfrm>
          <a:prstGeom prst="rect">
            <a:avLst/>
          </a:prstGeom>
          <a:noFill/>
          <a:ln>
            <a:noFill/>
          </a:ln>
        </p:spPr>
      </p:pic>
      <p:pic>
        <p:nvPicPr>
          <p:cNvPr id="127" name="Google Shape;127;p20"/>
          <p:cNvPicPr preferRelativeResize="0"/>
          <p:nvPr/>
        </p:nvPicPr>
        <p:blipFill>
          <a:blip r:embed="rId4">
            <a:alphaModFix/>
          </a:blip>
          <a:stretch>
            <a:fillRect/>
          </a:stretch>
        </p:blipFill>
        <p:spPr>
          <a:xfrm>
            <a:off x="0" y="1709550"/>
            <a:ext cx="4789274" cy="1724376"/>
          </a:xfrm>
          <a:prstGeom prst="rect">
            <a:avLst/>
          </a:prstGeom>
          <a:noFill/>
          <a:ln>
            <a:noFill/>
          </a:ln>
        </p:spPr>
      </p:pic>
      <p:pic>
        <p:nvPicPr>
          <p:cNvPr id="128" name="Google Shape;128;p20"/>
          <p:cNvPicPr preferRelativeResize="0"/>
          <p:nvPr/>
        </p:nvPicPr>
        <p:blipFill>
          <a:blip r:embed="rId5">
            <a:alphaModFix/>
          </a:blip>
          <a:stretch>
            <a:fillRect/>
          </a:stretch>
        </p:blipFill>
        <p:spPr>
          <a:xfrm>
            <a:off x="0" y="3281150"/>
            <a:ext cx="4789274" cy="1862350"/>
          </a:xfrm>
          <a:prstGeom prst="rect">
            <a:avLst/>
          </a:prstGeom>
          <a:noFill/>
          <a:ln>
            <a:noFill/>
          </a:ln>
        </p:spPr>
      </p:pic>
      <p:pic>
        <p:nvPicPr>
          <p:cNvPr id="129" name="Google Shape;129;p20"/>
          <p:cNvPicPr preferRelativeResize="0"/>
          <p:nvPr/>
        </p:nvPicPr>
        <p:blipFill>
          <a:blip r:embed="rId6">
            <a:alphaModFix/>
          </a:blip>
          <a:stretch>
            <a:fillRect/>
          </a:stretch>
        </p:blipFill>
        <p:spPr>
          <a:xfrm>
            <a:off x="4292400" y="1583000"/>
            <a:ext cx="4789274" cy="1817150"/>
          </a:xfrm>
          <a:prstGeom prst="rect">
            <a:avLst/>
          </a:prstGeom>
          <a:noFill/>
          <a:ln>
            <a:noFill/>
          </a:ln>
        </p:spPr>
      </p:pic>
      <p:pic>
        <p:nvPicPr>
          <p:cNvPr id="130" name="Google Shape;130;p20"/>
          <p:cNvPicPr preferRelativeResize="0"/>
          <p:nvPr/>
        </p:nvPicPr>
        <p:blipFill>
          <a:blip r:embed="rId7">
            <a:alphaModFix/>
          </a:blip>
          <a:stretch>
            <a:fillRect/>
          </a:stretch>
        </p:blipFill>
        <p:spPr>
          <a:xfrm>
            <a:off x="0" y="-37000"/>
            <a:ext cx="4789274" cy="1862350"/>
          </a:xfrm>
          <a:prstGeom prst="rect">
            <a:avLst/>
          </a:prstGeom>
          <a:noFill/>
          <a:ln>
            <a:noFill/>
          </a:ln>
        </p:spPr>
      </p:pic>
      <p:sp>
        <p:nvSpPr>
          <p:cNvPr id="131" name="Google Shape;131;p20"/>
          <p:cNvSpPr txBox="1"/>
          <p:nvPr/>
        </p:nvSpPr>
        <p:spPr>
          <a:xfrm>
            <a:off x="2416200" y="2138825"/>
            <a:ext cx="932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Big Ten</a:t>
            </a:r>
            <a:endParaRPr sz="1200"/>
          </a:p>
        </p:txBody>
      </p:sp>
      <p:sp>
        <p:nvSpPr>
          <p:cNvPr id="132" name="Google Shape;132;p20"/>
          <p:cNvSpPr txBox="1"/>
          <p:nvPr/>
        </p:nvSpPr>
        <p:spPr>
          <a:xfrm>
            <a:off x="2316150" y="370525"/>
            <a:ext cx="11325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Ivy League</a:t>
            </a:r>
            <a:endParaRPr sz="1200"/>
          </a:p>
        </p:txBody>
      </p:sp>
      <p:sp>
        <p:nvSpPr>
          <p:cNvPr id="133" name="Google Shape;133;p20"/>
          <p:cNvSpPr txBox="1"/>
          <p:nvPr/>
        </p:nvSpPr>
        <p:spPr>
          <a:xfrm>
            <a:off x="2316150" y="4004875"/>
            <a:ext cx="10509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Community</a:t>
            </a:r>
            <a:endParaRPr sz="1200"/>
          </a:p>
        </p:txBody>
      </p:sp>
      <p:sp>
        <p:nvSpPr>
          <p:cNvPr id="134" name="Google Shape;134;p20"/>
          <p:cNvSpPr txBox="1"/>
          <p:nvPr/>
        </p:nvSpPr>
        <p:spPr>
          <a:xfrm>
            <a:off x="5845675" y="1894475"/>
            <a:ext cx="26970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Prof. with avg. score greater than 4.0</a:t>
            </a:r>
            <a:endParaRPr sz="1200"/>
          </a:p>
        </p:txBody>
      </p:sp>
      <p:sp>
        <p:nvSpPr>
          <p:cNvPr id="135" name="Google Shape;135;p20"/>
          <p:cNvSpPr txBox="1"/>
          <p:nvPr/>
        </p:nvSpPr>
        <p:spPr>
          <a:xfrm>
            <a:off x="6018350" y="3630625"/>
            <a:ext cx="26970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Prof. with avg. score less than 2.0</a:t>
            </a:r>
            <a:endParaRPr/>
          </a:p>
        </p:txBody>
      </p:sp>
      <p:sp>
        <p:nvSpPr>
          <p:cNvPr id="136" name="Google Shape;136;p20"/>
          <p:cNvSpPr/>
          <p:nvPr/>
        </p:nvSpPr>
        <p:spPr>
          <a:xfrm>
            <a:off x="881525" y="4004875"/>
            <a:ext cx="633900" cy="917100"/>
          </a:xfrm>
          <a:prstGeom prst="ellipse">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txBox="1"/>
          <p:nvPr/>
        </p:nvSpPr>
        <p:spPr>
          <a:xfrm>
            <a:off x="4993100" y="888150"/>
            <a:ext cx="3439800" cy="6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Most common punctuation: dot</a:t>
            </a:r>
            <a:endParaRPr>
              <a:latin typeface="Merriweather"/>
              <a:ea typeface="Merriweather"/>
              <a:cs typeface="Merriweather"/>
              <a:sym typeface="Merriweather"/>
            </a:endParaRPr>
          </a:p>
        </p:txBody>
      </p:sp>
      <p:sp>
        <p:nvSpPr>
          <p:cNvPr id="138" name="Google Shape;138;p20"/>
          <p:cNvSpPr/>
          <p:nvPr/>
        </p:nvSpPr>
        <p:spPr>
          <a:xfrm>
            <a:off x="1383750" y="3812875"/>
            <a:ext cx="867300" cy="480600"/>
          </a:xfrm>
          <a:prstGeom prst="wedgeEllipseCallout">
            <a:avLst>
              <a:gd fmla="val -20833" name="adj1"/>
              <a:gd fmla="val 62500" name="adj2"/>
            </a:avLst>
          </a:prstGeom>
          <a:solidFill>
            <a:schemeClr val="lt2"/>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  -  !</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Professors Average </a:t>
            </a:r>
            <a:r>
              <a:rPr lang="en">
                <a:latin typeface="Merriweather"/>
                <a:ea typeface="Merriweather"/>
                <a:cs typeface="Merriweather"/>
                <a:sym typeface="Merriweather"/>
              </a:rPr>
              <a:t>Quality</a:t>
            </a:r>
            <a:r>
              <a:rPr lang="en">
                <a:latin typeface="Merriweather"/>
                <a:ea typeface="Merriweather"/>
                <a:cs typeface="Merriweather"/>
                <a:sym typeface="Merriweather"/>
              </a:rPr>
              <a:t> Ratings</a:t>
            </a:r>
            <a:endParaRPr>
              <a:latin typeface="Merriweather"/>
              <a:ea typeface="Merriweather"/>
              <a:cs typeface="Merriweather"/>
              <a:sym typeface="Merriweather"/>
            </a:endParaRPr>
          </a:p>
        </p:txBody>
      </p:sp>
      <p:pic>
        <p:nvPicPr>
          <p:cNvPr id="144" name="Google Shape;144;p21"/>
          <p:cNvPicPr preferRelativeResize="0"/>
          <p:nvPr/>
        </p:nvPicPr>
        <p:blipFill>
          <a:blip r:embed="rId3">
            <a:alphaModFix/>
          </a:blip>
          <a:stretch>
            <a:fillRect/>
          </a:stretch>
        </p:blipFill>
        <p:spPr>
          <a:xfrm>
            <a:off x="76200" y="1215250"/>
            <a:ext cx="8839201" cy="35912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