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61" r:id="rId5"/>
    <p:sldId id="267" r:id="rId6"/>
    <p:sldId id="268" r:id="rId7"/>
    <p:sldId id="259" r:id="rId8"/>
    <p:sldId id="260" r:id="rId9"/>
    <p:sldId id="271" r:id="rId10"/>
    <p:sldId id="262" r:id="rId11"/>
    <p:sldId id="263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 snapToObjects="1">
      <p:cViewPr varScale="1">
        <p:scale>
          <a:sx n="95" d="100"/>
          <a:sy n="9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29CC-75E7-FE40-95F2-1B77E832697D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EC54-A2D4-8F4D-B408-A93A2C230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5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7EC54-A2D4-8F4D-B408-A93A2C23062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0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7EC54-A2D4-8F4D-B408-A93A2C23062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66D9C-9BDE-B84A-928E-6D310FDC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1138"/>
            <a:ext cx="9144000" cy="2997973"/>
          </a:xfrm>
          <a:solidFill>
            <a:srgbClr val="0070C0"/>
          </a:solidFill>
        </p:spPr>
        <p:txBody>
          <a:bodyPr anchor="b">
            <a:normAutofit/>
          </a:bodyPr>
          <a:lstStyle>
            <a:lvl1pPr algn="ctr">
              <a:defRPr sz="4800">
                <a:ln w="38100"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899EC-740A-054B-9070-AB15380C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27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 w="12700">
                  <a:solidFill>
                    <a:schemeClr val="tx1"/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B4B25-1525-9845-AC9B-5467CAAB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DA70-FD73-7644-BC6D-6E03AFE25A2F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B33CC-D9EE-EE49-A7ED-085C1260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0DEC1-7605-7246-BB29-305A8267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24F2A-3143-5C4F-A48E-A9A3637D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39E201-E4D0-AC4C-9426-D9763700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D369E-8A4A-0A47-96A5-28B1165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308C-0EA7-5D4F-B2C1-4CD41DA17578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DE2A1-A373-0D44-9E78-9467E2B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CD77E-D1D2-8941-8350-B4BED3AB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8D7DE7-1454-A249-A423-796912929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3F9BA-51DF-8C4F-A0FA-A6CEFE1D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DE86C-DD51-4446-A02C-53FC72C0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8A1-4210-834A-B482-63D4391016CA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6A22B-E146-BA41-B962-3C7DFC2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4C73B-592F-784F-A56C-38A79C14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40EA0-E894-F24C-BF7A-04F98A1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47"/>
            <a:ext cx="12192000" cy="1325563"/>
          </a:xfrm>
          <a:solidFill>
            <a:srgbClr val="0070C0"/>
          </a:solidFill>
        </p:spPr>
        <p:txBody>
          <a:bodyPr/>
          <a:lstStyle>
            <a:lvl1pPr>
              <a:defRPr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87EA75-24DE-2644-A993-2D57D86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7" y="1553404"/>
            <a:ext cx="11539653" cy="4953486"/>
          </a:xfrm>
        </p:spPr>
        <p:txBody>
          <a:bodyPr anchor="t" anchorCtr="0"/>
          <a:lstStyle>
            <a:lvl1pPr>
              <a:defRPr>
                <a:ln w="12700">
                  <a:solidFill>
                    <a:schemeClr val="tx1"/>
                  </a:solidFill>
                </a:ln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n w="12700">
                  <a:solidFill>
                    <a:schemeClr val="tx1"/>
                  </a:solidFill>
                </a:ln>
              </a:defRPr>
            </a:lvl2pPr>
            <a:lvl3pPr>
              <a:defRPr>
                <a:ln w="12700">
                  <a:solidFill>
                    <a:schemeClr val="tx1"/>
                  </a:solidFill>
                </a:ln>
              </a:defRPr>
            </a:lvl3pPr>
            <a:lvl4pPr>
              <a:defRPr>
                <a:ln w="12700">
                  <a:solidFill>
                    <a:schemeClr val="tx1"/>
                  </a:solidFill>
                </a:ln>
              </a:defRPr>
            </a:lvl4pPr>
            <a:lvl5pPr>
              <a:defRPr>
                <a:ln w="12700">
                  <a:solidFill>
                    <a:schemeClr val="tx1"/>
                  </a:solidFill>
                </a:ln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30834-29D3-524B-915F-BA737B8D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DFE6-F416-B44A-85C6-AE0048DB9AD5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07480-CBE2-BD4D-B93E-7A8131A7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49AB6-10A4-0D46-9A5D-2B5ECE04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50689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7F2C7EFD-44C3-5740-9BDC-49D360660D3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2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23CD9-FF34-074B-9504-4D463DFA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5676B-34AC-D74D-81B8-E31B2A28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9F7F2-C8F4-5744-9FAA-1C945968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3FF-17F1-1C46-B42E-43E337628305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56C97-B1CA-DC45-8757-66E3A62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C4282-2A90-5D43-86DB-047DA93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94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1962A-692A-DB4E-8479-ECCCE8B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584BC-DC83-C441-952B-71080DD9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475888-8D8F-8542-89F9-32C7435E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286DE7-4365-2345-8F1D-CC3B854C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AE60-1685-434A-B234-AF17C0A47FE9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3726A-DB1F-4949-A6BA-33C3CFE5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512DE7-F38A-754F-9B6C-5D2174E5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081C5-0A5C-3248-86D3-9D49953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23420-237B-1941-AB86-A3B197C5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0BB863-2592-FE44-98A4-B9186F1C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C1380F-7510-9848-A57E-78ABF215A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5FE63D-668F-2149-A817-DEF3A21DA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EF6826-4306-2148-8BEA-E502F77A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D9BE-460E-404F-9DD1-98E1D992F23F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7C8108-8B79-3F4F-A1F1-E27B16AF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3D6A5C-6F54-BA4A-B43C-E75EA36C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5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B8500-CF7E-CA4B-A0B1-796124AE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F70A2F-BA95-6946-986C-B0DDC87C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6FD-63E9-E648-BCBB-8CA5C82B9787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8A7CAA-DB6F-8947-B71A-0AD1BB96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119F82-365C-5D4D-AFE5-4C8E83C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35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062893-3C98-E44A-912D-FAD72A0A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C5A2-D736-7F4D-932E-03C09C90FA1C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378C72-B594-EA4B-9B87-50830E3C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7FD1B1-27E1-DA41-99D7-1B5981E5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1C701-89C1-3E4C-A9C7-2AA9BD1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53F7E-A35F-6B41-BA58-0B72D721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43B7BA-864D-5A45-BBFE-B6D01ADC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BD9111-5880-F943-989F-C4BCBF87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78F-57A2-1D4A-AD2F-F91147F51889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5E13D-1460-FA4D-8BD0-C20291CB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39C70F-7A79-2C4B-9368-5C59D443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6BCFC-827A-7446-830B-394BEA99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21E693-332D-ED4B-82F9-3FF5A774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75EA83-40CD-C247-A806-89A5B4FDA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1541B-D661-FF47-B789-3E7A1F98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0AA8-25B1-054A-A278-585B9BD49C58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F3AA8-74F2-3B4A-AFE9-FDF91CD3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CFB7-45F7-9645-93C2-B17CEB7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CBFA9A-54ED-9044-81A3-51CC5A86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BC764-B36B-4C49-97F8-D026C9A7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1D111-1572-4A4D-8285-D5A61887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66E6-F2CC-A34A-9F69-FC493FF40338}" type="datetime1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D7479-DDCF-9848-9828-6E20919A3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B1525-C80B-AE48-B800-364857CF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0641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7EFD-44C3-5740-9BDC-49D360660D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58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C3B66-C475-5642-A863-04FAB224E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9225"/>
            <a:ext cx="9144000" cy="3948401"/>
          </a:xfrm>
        </p:spPr>
        <p:txBody>
          <a:bodyPr>
            <a:normAutofit/>
          </a:bodyPr>
          <a:lstStyle/>
          <a:p>
            <a:r>
              <a:rPr lang="ja-JP" altLang="en-US" sz="4800"/>
              <a:t>スマートコントラクトの</a:t>
            </a:r>
            <a:br>
              <a:rPr lang="en-US" altLang="ja-JP" sz="4800" dirty="0"/>
            </a:br>
            <a:r>
              <a:rPr lang="ja-JP" altLang="en-US" sz="4800"/>
              <a:t>ガス消費量の</a:t>
            </a:r>
            <a:br>
              <a:rPr lang="en-US" altLang="ja-JP" sz="4800" dirty="0"/>
            </a:br>
            <a:r>
              <a:rPr lang="en" altLang="ja-JP" sz="4800" dirty="0"/>
              <a:t>Resource Aware ML</a:t>
            </a:r>
            <a:r>
              <a:rPr lang="ja-JP" altLang="en-US" sz="4800"/>
              <a:t>を</a:t>
            </a:r>
            <a:br>
              <a:rPr lang="en-US" altLang="ja-JP" sz="4800" dirty="0"/>
            </a:br>
            <a:r>
              <a:rPr lang="ja-JP" altLang="en-US" sz="4800"/>
              <a:t>用いた静的解析</a:t>
            </a:r>
            <a:br>
              <a:rPr lang="ja-JP" altLang="en-US" sz="4800"/>
            </a:b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9F143D-DD44-2740-8588-8F5507E1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0757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2021/2/10</a:t>
            </a:r>
          </a:p>
          <a:p>
            <a:r>
              <a:rPr lang="ja-JP" altLang="en-US"/>
              <a:t>五十嵐・末永研究室</a:t>
            </a:r>
            <a:endParaRPr kumimoji="1" lang="en-US" altLang="ja-JP" dirty="0"/>
          </a:p>
          <a:p>
            <a:r>
              <a:rPr lang="ja-JP" altLang="en-US"/>
              <a:t>小野　雄登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76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87E77-61C7-4942-AF1E-03590BAE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2. </a:t>
            </a:r>
            <a:r>
              <a:rPr kumimoji="1" lang="ja-JP" altLang="en-US"/>
              <a:t>ガス消費量の見積もり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A0F28-19CC-1048-8102-D3FCA72F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特に</a:t>
            </a:r>
            <a:r>
              <a:rPr lang="en-US" altLang="ja-JP" dirty="0"/>
              <a:t>interpreter cost</a:t>
            </a:r>
            <a:r>
              <a:rPr lang="ja-JP" altLang="en-US"/>
              <a:t>の見積もりを目的とする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各命令の定義中に，</a:t>
            </a:r>
            <a:r>
              <a:rPr kumimoji="1" lang="en-US" altLang="ja-JP" dirty="0"/>
              <a:t>interpreter cost</a:t>
            </a:r>
            <a:r>
              <a:rPr kumimoji="1" lang="ja-JP" altLang="en-US"/>
              <a:t>に相当する</a:t>
            </a:r>
            <a:r>
              <a:rPr kumimoji="1" lang="en-US" altLang="ja-JP" dirty="0"/>
              <a:t>tick</a:t>
            </a:r>
            <a:r>
              <a:rPr kumimoji="1" lang="ja-JP" altLang="en-US"/>
              <a:t>関数を呼び出す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エンコードしたプログラムを</a:t>
            </a:r>
            <a:r>
              <a:rPr lang="en-US" altLang="ja-JP" dirty="0"/>
              <a:t>t</a:t>
            </a:r>
            <a:r>
              <a:rPr kumimoji="1" lang="en-US" altLang="ja-JP" dirty="0"/>
              <a:t>ick</a:t>
            </a:r>
            <a:r>
              <a:rPr kumimoji="1" lang="ja-JP" altLang="en-US"/>
              <a:t>メトリックによって解析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→プログラムの</a:t>
            </a:r>
            <a:r>
              <a:rPr kumimoji="1" lang="en-US" altLang="ja-JP" dirty="0"/>
              <a:t>interpreter cost</a:t>
            </a:r>
            <a:r>
              <a:rPr kumimoji="1" lang="ja-JP" altLang="en-US"/>
              <a:t>を見積もる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95B49-F449-C443-9B18-5CCE230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51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A0208-C47A-5844-AF7F-21E2D8D1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解析例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A4B8B-E5EE-F945-9573-16A6AD89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7" y="1553404"/>
            <a:ext cx="11539653" cy="5183572"/>
          </a:xfrm>
        </p:spPr>
        <p:txBody>
          <a:bodyPr>
            <a:norm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xample1 : </a:t>
            </a:r>
            <a:r>
              <a:rPr lang="ja-JP" altLang="en-US"/>
              <a:t>パラメータの整数値のペアの和を求める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(</a:t>
            </a:r>
            <a:r>
              <a:rPr lang="ja-JP" altLang="en-US"/>
              <a:t>整数値演算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</a:t>
            </a:r>
            <a:r>
              <a:rPr kumimoji="1" lang="en-US" altLang="ja-JP" dirty="0"/>
              <a:t>xample2 : </a:t>
            </a:r>
            <a:r>
              <a:rPr kumimoji="1" lang="ja-JP" altLang="en-US"/>
              <a:t>パラメータの整数値を</a:t>
            </a:r>
            <a:r>
              <a:rPr kumimoji="1" lang="en-US" altLang="ja-JP" dirty="0"/>
              <a:t>1</a:t>
            </a:r>
            <a:r>
              <a:rPr kumimoji="1" lang="ja-JP" altLang="en-US"/>
              <a:t>ずつ減算する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　　　　</a:t>
            </a:r>
            <a:r>
              <a:rPr kumimoji="1" lang="en-US" altLang="ja-JP" dirty="0"/>
              <a:t>(</a:t>
            </a:r>
            <a:r>
              <a:rPr kumimoji="1" lang="ja-JP" altLang="en-US"/>
              <a:t>整数値演算，</a:t>
            </a:r>
            <a:r>
              <a:rPr lang="ja-JP" altLang="en-US"/>
              <a:t>ループ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example3 : </a:t>
            </a:r>
            <a:r>
              <a:rPr lang="ja-JP" altLang="en-US"/>
              <a:t>パラメータの整数値と</a:t>
            </a:r>
            <a:r>
              <a:rPr lang="en-US" altLang="ja-JP" dirty="0"/>
              <a:t>0</a:t>
            </a:r>
            <a:r>
              <a:rPr lang="ja-JP" altLang="en-US"/>
              <a:t>を比較する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(</a:t>
            </a:r>
            <a:r>
              <a:rPr lang="ja-JP" altLang="en-US"/>
              <a:t>条件分岐</a:t>
            </a:r>
            <a:r>
              <a:rPr lang="en-US" altLang="ja-JP" dirty="0"/>
              <a:t>)</a:t>
            </a:r>
            <a:endParaRPr lang="ja-JP" altLang="en-US"/>
          </a:p>
          <a:p>
            <a:r>
              <a:rPr lang="en-US" altLang="ja-JP" dirty="0"/>
              <a:t>example4 : </a:t>
            </a:r>
            <a:r>
              <a:rPr lang="ja-JP" altLang="en-US"/>
              <a:t>パラメータの整数値のリストの和を求める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(</a:t>
            </a:r>
            <a:r>
              <a:rPr lang="ja-JP" altLang="en-US"/>
              <a:t>整数値演算，リストに対する再帰</a:t>
            </a:r>
            <a:r>
              <a:rPr lang="en-US" altLang="ja-JP" dirty="0"/>
              <a:t>)</a:t>
            </a:r>
            <a:endParaRPr lang="ja-JP" altLang="en-US"/>
          </a:p>
          <a:p>
            <a:r>
              <a:rPr lang="en-US" altLang="ja-JP" dirty="0"/>
              <a:t>example5 : </a:t>
            </a:r>
            <a:r>
              <a:rPr lang="ja-JP" altLang="en-US"/>
              <a:t>取引の開始の起点のアカウントへ通貨を送金し返す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(</a:t>
            </a:r>
            <a:r>
              <a:rPr lang="ja-JP" altLang="en-US"/>
              <a:t>コントラクト</a:t>
            </a:r>
            <a:r>
              <a:rPr lang="en-US" altLang="ja-JP" dirty="0"/>
              <a:t>)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1698E-4975-4045-9A01-8C7A8B99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2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8D662-414B-794F-9C9A-077B9F9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解析例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B6C27EF-BEC3-C143-9B57-AF7245C8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106827"/>
              </p:ext>
            </p:extLst>
          </p:nvPr>
        </p:nvGraphicFramePr>
        <p:xfrm>
          <a:off x="326232" y="1821609"/>
          <a:ext cx="11539536" cy="439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512">
                  <a:extLst>
                    <a:ext uri="{9D8B030D-6E8A-4147-A177-3AD203B41FA5}">
                      <a16:colId xmlns:a16="http://schemas.microsoft.com/office/drawing/2014/main" val="3564923927"/>
                    </a:ext>
                  </a:extLst>
                </a:gridCol>
                <a:gridCol w="3846512">
                  <a:extLst>
                    <a:ext uri="{9D8B030D-6E8A-4147-A177-3AD203B41FA5}">
                      <a16:colId xmlns:a16="http://schemas.microsoft.com/office/drawing/2014/main" val="3030696937"/>
                    </a:ext>
                  </a:extLst>
                </a:gridCol>
                <a:gridCol w="3846512">
                  <a:extLst>
                    <a:ext uri="{9D8B030D-6E8A-4147-A177-3AD203B41FA5}">
                      <a16:colId xmlns:a16="http://schemas.microsoft.com/office/drawing/2014/main" val="3043144565"/>
                    </a:ext>
                  </a:extLst>
                </a:gridCol>
              </a:tblGrid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n>
                            <a:solidFill>
                              <a:schemeClr val="bg1"/>
                            </a:solidFill>
                          </a:ln>
                        </a:rPr>
                        <a:t>プログラム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Interpreter cost</a:t>
                      </a:r>
                      <a:endParaRPr kumimoji="1" lang="ja-JP" altLang="en-US" sz="2800" b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derived upper bound</a:t>
                      </a:r>
                      <a:endParaRPr kumimoji="1" lang="ja-JP" altLang="en-US" sz="2800" b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968572"/>
                  </a:ext>
                </a:extLst>
              </a:tr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example1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43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37.00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75298"/>
                  </a:ext>
                </a:extLst>
              </a:tr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example2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282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225.00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46925"/>
                  </a:ext>
                </a:extLst>
              </a:tr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example3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28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28.00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920922"/>
                  </a:ext>
                </a:extLst>
              </a:tr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example4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80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failed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687975"/>
                  </a:ext>
                </a:extLst>
              </a:tr>
              <a:tr h="7318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example5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12079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12079.00</a:t>
                      </a:r>
                      <a:endParaRPr kumimoji="1" lang="ja-JP" altLang="en-US" sz="28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054943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E18333-04A5-834C-8FC2-2076D43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929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F5181-CDD4-AF49-8FD4-E80ACA8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解析例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5A09C-E914-B142-A39E-F305EA2C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z="1050" dirty="0"/>
          </a:p>
          <a:p>
            <a:r>
              <a:rPr lang="ja-JP" altLang="en-US"/>
              <a:t>基本的なスタック操作や条件分岐・ループなどの命令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正しく見積もれた</a:t>
            </a:r>
            <a:endParaRPr lang="en-US" altLang="ja-JP" dirty="0"/>
          </a:p>
          <a:p>
            <a:pPr marL="0" indent="0">
              <a:buNone/>
            </a:pPr>
            <a:endParaRPr lang="en-US" altLang="ja-JP" sz="1050" dirty="0"/>
          </a:p>
          <a:p>
            <a:r>
              <a:rPr lang="ja-JP" altLang="en-US"/>
              <a:t>リストに対する再帰を行う命令</a:t>
            </a:r>
            <a:r>
              <a:rPr lang="en-US" altLang="ja-JP" dirty="0"/>
              <a:t>(ITER</a:t>
            </a:r>
            <a:r>
              <a:rPr lang="ja-JP" altLang="en-US"/>
              <a:t>など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解析不可能</a:t>
            </a:r>
            <a:endParaRPr lang="en-US" altLang="ja-JP" dirty="0"/>
          </a:p>
          <a:p>
            <a:pPr marL="0" indent="0">
              <a:buNone/>
            </a:pPr>
            <a:endParaRPr lang="en-US" altLang="ja-JP" sz="1050" dirty="0"/>
          </a:p>
          <a:p>
            <a:r>
              <a:rPr lang="ja-JP" altLang="en-US"/>
              <a:t>コストがスタックの要素の値に依存する命令</a:t>
            </a:r>
            <a:r>
              <a:rPr lang="en-US" altLang="ja-JP" dirty="0"/>
              <a:t>(ADD</a:t>
            </a:r>
            <a:r>
              <a:rPr lang="ja-JP" altLang="en-US"/>
              <a:t>など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正しく見積れなかった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69BA68-E5CB-5C4C-AC2E-45C53AD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00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0CB6-7FFD-CB45-9D61-ECA74F01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6E3C-EB5B-264C-9A92-940E289B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sz="3200" dirty="0"/>
              <a:t>Michelson</a:t>
            </a:r>
            <a:r>
              <a:rPr lang="ja-JP" altLang="en-US" sz="3200"/>
              <a:t>の各命令を模倣するライブラリを</a:t>
            </a:r>
            <a:r>
              <a:rPr lang="en-US" altLang="ja-JP" sz="3200" dirty="0"/>
              <a:t>RAML</a:t>
            </a:r>
            <a:r>
              <a:rPr lang="ja-JP" altLang="en-US" sz="3200"/>
              <a:t>で作成し，ライブラリを用いて</a:t>
            </a:r>
            <a:r>
              <a:rPr lang="en-US" altLang="ja-JP" sz="3200" dirty="0"/>
              <a:t>Michelson</a:t>
            </a:r>
            <a:r>
              <a:rPr lang="ja-JP" altLang="en-US" sz="3200"/>
              <a:t>プログラムを</a:t>
            </a:r>
            <a:r>
              <a:rPr lang="en-US" altLang="ja-JP" sz="3200" dirty="0"/>
              <a:t>RAML</a:t>
            </a:r>
            <a:r>
              <a:rPr lang="ja-JP" altLang="en-US" sz="3200"/>
              <a:t>でエンコードした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エンコードした</a:t>
            </a:r>
            <a:r>
              <a:rPr lang="en-US" altLang="ja-JP" sz="3200" dirty="0"/>
              <a:t>RAML</a:t>
            </a:r>
            <a:r>
              <a:rPr lang="ja-JP" altLang="en-US" sz="3200"/>
              <a:t>プログラムを</a:t>
            </a:r>
            <a:r>
              <a:rPr lang="en-US" altLang="ja-JP" sz="3200" dirty="0"/>
              <a:t>tick</a:t>
            </a:r>
            <a:r>
              <a:rPr lang="ja-JP" altLang="en-US" sz="3200"/>
              <a:t>メトリックを用いて解析することで，コントラクトのガス消費量の</a:t>
            </a:r>
            <a:r>
              <a:rPr lang="en-US" altLang="ja-JP" sz="3200" dirty="0"/>
              <a:t>1</a:t>
            </a:r>
            <a:r>
              <a:rPr lang="ja-JP" altLang="en-US" sz="3200"/>
              <a:t>つである</a:t>
            </a:r>
            <a:r>
              <a:rPr lang="en-US" altLang="ja-JP" sz="3200" dirty="0"/>
              <a:t>interpreter cost</a:t>
            </a:r>
            <a:r>
              <a:rPr lang="ja-JP" altLang="en-US" sz="3200"/>
              <a:t>を見積もった</a:t>
            </a:r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5A7579-72FB-F844-BF70-1DB53C6F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55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A8919-F1E1-F843-9702-113D13C8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97799-328C-0847-83DE-7F1A3C01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7" y="1580297"/>
            <a:ext cx="11539653" cy="5089443"/>
          </a:xfrm>
        </p:spPr>
        <p:txBody>
          <a:bodyPr anchor="t">
            <a:normAutofit/>
          </a:bodyPr>
          <a:lstStyle/>
          <a:p>
            <a:r>
              <a:rPr lang="ja-JP" altLang="en-US"/>
              <a:t>スマートコントラクト</a:t>
            </a:r>
            <a:endParaRPr lang="en-US" altLang="ja-JP" dirty="0"/>
          </a:p>
          <a:p>
            <a:pPr lvl="1"/>
            <a:r>
              <a:rPr lang="ja-JP" altLang="en-US"/>
              <a:t>仮想通貨の取引における契約の締結や履行を自動化</a:t>
            </a:r>
            <a:endParaRPr lang="en-US" altLang="ja-JP" dirty="0"/>
          </a:p>
          <a:p>
            <a:pPr lvl="1"/>
            <a:r>
              <a:rPr lang="ja-JP" altLang="en-US"/>
              <a:t>ブロックチェーン上で動作するプログラム</a:t>
            </a:r>
            <a:endParaRPr lang="en-US" altLang="ja-JP" dirty="0"/>
          </a:p>
          <a:p>
            <a:r>
              <a:rPr kumimoji="1" lang="ja-JP" altLang="en-US"/>
              <a:t>ガス</a:t>
            </a:r>
            <a:endParaRPr kumimoji="1" lang="en-US" altLang="ja-JP" dirty="0"/>
          </a:p>
          <a:p>
            <a:pPr lvl="1"/>
            <a:r>
              <a:rPr lang="ja-JP" altLang="en-US"/>
              <a:t>コントラクトの実行のために利用する計算資源にかかる手数料</a:t>
            </a:r>
            <a:endParaRPr lang="en-US" altLang="ja-JP" dirty="0"/>
          </a:p>
          <a:p>
            <a:pPr lvl="1"/>
            <a:r>
              <a:rPr lang="ja-JP" altLang="en-US"/>
              <a:t>消費量の合計が上限値を超えると，コントラクトの実行が中止される</a:t>
            </a:r>
            <a:endParaRPr lang="en-US" altLang="ja-JP" dirty="0"/>
          </a:p>
          <a:p>
            <a:r>
              <a:rPr lang="ja-JP" altLang="en-US"/>
              <a:t>プログラムとして非効率なコントラクトの実行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無駄なコストの発生</a:t>
            </a:r>
            <a:endParaRPr lang="en-US" altLang="ja-JP" dirty="0"/>
          </a:p>
          <a:p>
            <a:r>
              <a:rPr lang="ja-JP" altLang="en-US"/>
              <a:t>ガス消費量を静的に解析する手法が求められている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E1915-FBF1-A343-81BA-CBB10201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AF352-A5B7-4342-BD27-46995BD8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本研究の概要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AAF2E-59ED-E746-AB7F-C67DDE6C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kumimoji="1" lang="en-US" altLang="ja-JP" sz="1050" dirty="0"/>
          </a:p>
          <a:p>
            <a:r>
              <a:rPr kumimoji="1" lang="en-US" altLang="ja-JP" dirty="0" err="1"/>
              <a:t>Tezos</a:t>
            </a:r>
            <a:r>
              <a:rPr kumimoji="1" lang="ja-JP" altLang="en-US"/>
              <a:t>のスマートコントラクトのガス消費量の静的解析を行う</a:t>
            </a:r>
            <a:endParaRPr kumimoji="1" lang="en-US" altLang="ja-JP" dirty="0"/>
          </a:p>
          <a:p>
            <a:endParaRPr kumimoji="1" lang="en-US" altLang="ja-JP" sz="1100" dirty="0"/>
          </a:p>
          <a:p>
            <a:r>
              <a:rPr kumimoji="1" lang="en-US" altLang="ja-JP" dirty="0" err="1"/>
              <a:t>Tezos</a:t>
            </a:r>
            <a:r>
              <a:rPr kumimoji="1" lang="ja-JP" altLang="en-US"/>
              <a:t>のスマートコントラクト</a:t>
            </a:r>
            <a:r>
              <a:rPr lang="ja-JP" altLang="en-US"/>
              <a:t>は，スタックベースのプログラミング言語</a:t>
            </a:r>
            <a:r>
              <a:rPr lang="en-US" altLang="ja-JP" dirty="0"/>
              <a:t>Michelson</a:t>
            </a:r>
            <a:r>
              <a:rPr lang="ja-JP" altLang="en-US"/>
              <a:t>で記述される</a:t>
            </a:r>
            <a:endParaRPr lang="en-US" altLang="ja-JP" dirty="0"/>
          </a:p>
          <a:p>
            <a:endParaRPr lang="en-US" altLang="ja-JP" sz="1100" dirty="0"/>
          </a:p>
          <a:p>
            <a:r>
              <a:rPr lang="ja-JP" altLang="en-US"/>
              <a:t>解析には</a:t>
            </a:r>
            <a:r>
              <a:rPr lang="en-US" altLang="ja-JP" dirty="0"/>
              <a:t>Resource Aware ML (RAML) </a:t>
            </a:r>
            <a:r>
              <a:rPr lang="ja-JP" altLang="en-US"/>
              <a:t>を用いる</a:t>
            </a:r>
            <a:endParaRPr lang="en-US" altLang="ja-JP" dirty="0"/>
          </a:p>
          <a:p>
            <a:endParaRPr kumimoji="1" lang="en-US" altLang="ja-JP" sz="1050" dirty="0"/>
          </a:p>
          <a:p>
            <a:r>
              <a:rPr kumimoji="1" lang="ja-JP" altLang="en-US"/>
              <a:t>方針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Michelson</a:t>
            </a:r>
            <a:r>
              <a:rPr lang="ja-JP" altLang="en-US"/>
              <a:t>プログラムを</a:t>
            </a:r>
            <a:r>
              <a:rPr lang="en-US" altLang="ja-JP" dirty="0"/>
              <a:t>RAML</a:t>
            </a:r>
            <a:r>
              <a:rPr lang="ja-JP" altLang="en-US"/>
              <a:t>でエンコードする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/>
              <a:t>エンコードしたプログラムを解析することでガス消費量の見積もりを行う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7FC676-86E1-194D-860B-DF68A0F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7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A76A2-CB52-FE49-A0D4-8BE66B25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Resource Aware ML (RAML)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00E29-1D76-B141-883C-67CBE81B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kumimoji="1" lang="en-US" altLang="ja-JP" sz="1050" dirty="0"/>
          </a:p>
          <a:p>
            <a:r>
              <a:rPr kumimoji="1" lang="en-US" altLang="ja-JP" dirty="0" err="1"/>
              <a:t>OCaml</a:t>
            </a:r>
            <a:r>
              <a:rPr kumimoji="1" lang="ja-JP" altLang="en-US"/>
              <a:t>文法を備えた関数型プログラミング言語</a:t>
            </a:r>
            <a:endParaRPr kumimoji="1" lang="en-US" altLang="ja-JP" dirty="0"/>
          </a:p>
          <a:p>
            <a:endParaRPr lang="en-US" altLang="ja-JP" sz="1050" dirty="0"/>
          </a:p>
          <a:p>
            <a:r>
              <a:rPr lang="ja-JP" altLang="en-US"/>
              <a:t>プログラムのリソース消費量を解析するツールとして使える</a:t>
            </a:r>
            <a:endParaRPr lang="en-US" altLang="ja-JP" dirty="0"/>
          </a:p>
          <a:p>
            <a:endParaRPr lang="en-US" altLang="ja-JP" sz="1050" dirty="0"/>
          </a:p>
          <a:p>
            <a:r>
              <a:rPr lang="ja-JP" altLang="en-US"/>
              <a:t>メトリックを指定することで様々なリソース消費量の解析が可能</a:t>
            </a:r>
            <a:endParaRPr lang="en-US" altLang="ja-JP" dirty="0"/>
          </a:p>
          <a:p>
            <a:endParaRPr lang="en-US" altLang="ja-JP" sz="1050" dirty="0"/>
          </a:p>
          <a:p>
            <a:r>
              <a:rPr lang="ja-JP" altLang="en-US"/>
              <a:t>本研究では</a:t>
            </a:r>
            <a:r>
              <a:rPr lang="en-US" altLang="ja-JP" dirty="0"/>
              <a:t>tick</a:t>
            </a:r>
            <a:r>
              <a:rPr lang="ja-JP" altLang="en-US"/>
              <a:t>メトリックを用いる</a:t>
            </a:r>
            <a:endParaRPr lang="en-US" altLang="ja-JP" dirty="0"/>
          </a:p>
          <a:p>
            <a:pPr lvl="1"/>
            <a:r>
              <a:rPr lang="ja-JP" altLang="en-US"/>
              <a:t>ユーザーの定義したリソース消費量を解析する</a:t>
            </a:r>
            <a:endParaRPr lang="en-US" altLang="ja-JP" dirty="0"/>
          </a:p>
          <a:p>
            <a:pPr lvl="1"/>
            <a:r>
              <a:rPr lang="ja-JP" altLang="en-US"/>
              <a:t>関数の定義中に</a:t>
            </a:r>
            <a:r>
              <a:rPr lang="en-US" altLang="ja-JP" dirty="0"/>
              <a:t>tick</a:t>
            </a:r>
            <a:r>
              <a:rPr lang="ja-JP" altLang="en-US"/>
              <a:t>関数を呼び出すことで，その関数のリソース消費量を定義することができる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BEE02B-C86B-2548-B6C7-FDF8FA6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6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F64D0-7738-A941-A463-424F397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Resource Aware ML (RAML)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5307AA-162A-614C-B886-8F7E17EE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A2F26-C535-B44F-BDC0-ED91B98ACD72}"/>
              </a:ext>
            </a:extLst>
          </p:cNvPr>
          <p:cNvSpPr txBox="1"/>
          <p:nvPr/>
        </p:nvSpPr>
        <p:spPr>
          <a:xfrm>
            <a:off x="457310" y="1659757"/>
            <a:ext cx="1127738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let rec append l1 l2 = match l1 with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[] -&gt; l2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x::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-&gt; x::(append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l2)</a:t>
            </a:r>
          </a:p>
          <a:p>
            <a:endParaRPr lang="en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let rec partition f l = match l with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[] -&gt; ([],[])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x::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-&gt; let (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cs,bs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  partition f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Raml.tick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1.0;  if f x then (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cs,x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::bs) else (x::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cs,bs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let rec quicksort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= function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[] -&gt; []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| x::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-&gt; let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  partition (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in append (quicksort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) (x :: (quicksort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zs</a:t>
            </a: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b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let _ =  quicksort (fun a b -&gt; a &lt;= b) [9;8;7;6;5;4;3;2;1]</a:t>
            </a:r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9A2DBD45-65EA-9A48-8C12-6C3FE8452B3C}"/>
              </a:ext>
            </a:extLst>
          </p:cNvPr>
          <p:cNvSpPr/>
          <p:nvPr/>
        </p:nvSpPr>
        <p:spPr>
          <a:xfrm>
            <a:off x="5375417" y="2107256"/>
            <a:ext cx="3052482" cy="1223683"/>
          </a:xfrm>
          <a:prstGeom prst="wedgeEllipseCallout">
            <a:avLst>
              <a:gd name="adj1" fmla="val -50789"/>
              <a:gd name="adj2" fmla="val 86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>
                  <a:solidFill>
                    <a:schemeClr val="tx1"/>
                  </a:solidFill>
                </a:ln>
              </a:rPr>
              <a:t>tick</a:t>
            </a:r>
            <a:r>
              <a:rPr kumimoji="1" lang="ja-JP" altLang="en-US" sz="2800">
                <a:ln>
                  <a:solidFill>
                    <a:schemeClr val="tx1"/>
                  </a:solidFill>
                </a:ln>
              </a:rPr>
              <a:t>関数</a:t>
            </a: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397F1681-C6D3-F542-8914-F04CB9B3D5D6}"/>
              </a:ext>
            </a:extLst>
          </p:cNvPr>
          <p:cNvSpPr/>
          <p:nvPr/>
        </p:nvSpPr>
        <p:spPr>
          <a:xfrm>
            <a:off x="7922558" y="4178548"/>
            <a:ext cx="3052482" cy="1223683"/>
          </a:xfrm>
          <a:prstGeom prst="wedgeEllipseCallout">
            <a:avLst>
              <a:gd name="adj1" fmla="val -50789"/>
              <a:gd name="adj2" fmla="val 86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chemeClr val="tx1"/>
                  </a:solidFill>
                </a:ln>
              </a:rPr>
              <a:t>main</a:t>
            </a:r>
            <a:r>
              <a:rPr lang="ja-JP" altLang="en-US" sz="2800">
                <a:ln>
                  <a:solidFill>
                    <a:schemeClr val="tx1"/>
                  </a:solidFill>
                </a:ln>
              </a:rPr>
              <a:t>式</a:t>
            </a:r>
            <a:endParaRPr kumimoji="1" lang="ja-JP" altLang="en-US" sz="2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B5183D-243B-FA44-B7C5-220E11128B25}"/>
              </a:ext>
            </a:extLst>
          </p:cNvPr>
          <p:cNvSpPr txBox="1"/>
          <p:nvPr/>
        </p:nvSpPr>
        <p:spPr>
          <a:xfrm>
            <a:off x="3531020" y="377843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Raml.tick</a:t>
            </a:r>
            <a:r>
              <a:rPr kumimoji="1" lang="en-US" altLang="ja-JP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1.0</a:t>
            </a:r>
            <a:endParaRPr kumimoji="1" lang="ja-JP" altLang="en-US" sz="200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95C1E6-5CB4-A04C-870E-4173F256C72E}"/>
              </a:ext>
            </a:extLst>
          </p:cNvPr>
          <p:cNvSpPr txBox="1"/>
          <p:nvPr/>
        </p:nvSpPr>
        <p:spPr>
          <a:xfrm>
            <a:off x="457309" y="5908869"/>
            <a:ext cx="836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 _ =  quicksort (fun a b -&gt; a &lt;= b) [9;8;7;6;5;4;3;2;1]</a:t>
            </a:r>
          </a:p>
        </p:txBody>
      </p:sp>
    </p:spTree>
    <p:extLst>
      <p:ext uri="{BB962C8B-B14F-4D97-AF65-F5344CB8AC3E}">
        <p14:creationId xmlns:p14="http://schemas.microsoft.com/office/powerpoint/2010/main" val="987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079C8-75EC-2944-945F-7EB2092F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Resource Aware ML (RAML)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08629-1C2A-724C-8080-6B70CED5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0286AF1-3EA3-4E4A-8B8B-404A8B14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1532420"/>
            <a:ext cx="11062009" cy="496045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$ ./main analyze steps 1 4 -print level 1 examples/</a:t>
            </a:r>
            <a:r>
              <a:rPr lang="en" altLang="ja-JP" sz="1800" dirty="0" err="1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quicksort.raml</a:t>
            </a: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Trying degree: 1, 2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Function types: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== quicksort :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[int -&gt; int -&gt; bool; int list] -&gt; int list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Simplified bound: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3 + 18.5*M + 17.5*M^2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where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M is the number of ::-nodes of the 2nd component of the argument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====</a:t>
            </a:r>
          </a:p>
          <a:p>
            <a:pPr marL="0" indent="0">
              <a:spcBef>
                <a:spcPts val="100"/>
              </a:spcBef>
              <a:buNone/>
            </a:pPr>
            <a:endParaRPr lang="en" altLang="ja-JP" sz="1800" dirty="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" altLang="ja-JP" sz="18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Derived upper bound: 1624.00</a:t>
            </a:r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95E79D4A-5874-5046-8856-2919C543238F}"/>
              </a:ext>
            </a:extLst>
          </p:cNvPr>
          <p:cNvSpPr/>
          <p:nvPr/>
        </p:nvSpPr>
        <p:spPr>
          <a:xfrm>
            <a:off x="1326886" y="1979994"/>
            <a:ext cx="1896035" cy="820271"/>
          </a:xfrm>
          <a:prstGeom prst="wedgeEllipseCallout">
            <a:avLst>
              <a:gd name="adj1" fmla="val 43873"/>
              <a:gd name="adj2" fmla="val -637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メトリック</a:t>
            </a: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45EA3254-66A9-564F-8DA1-EB661DA489F2}"/>
              </a:ext>
            </a:extLst>
          </p:cNvPr>
          <p:cNvSpPr/>
          <p:nvPr/>
        </p:nvSpPr>
        <p:spPr>
          <a:xfrm>
            <a:off x="3984812" y="1983725"/>
            <a:ext cx="1896035" cy="820271"/>
          </a:xfrm>
          <a:prstGeom prst="wedgeEllipseCallout">
            <a:avLst>
              <a:gd name="adj1" fmla="val -56127"/>
              <a:gd name="adj2" fmla="val -604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次数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CF403BE1-0EAA-984F-B6F2-4CBE7F493F57}"/>
              </a:ext>
            </a:extLst>
          </p:cNvPr>
          <p:cNvSpPr/>
          <p:nvPr/>
        </p:nvSpPr>
        <p:spPr>
          <a:xfrm>
            <a:off x="4141694" y="2895432"/>
            <a:ext cx="5307105" cy="1223683"/>
          </a:xfrm>
          <a:prstGeom prst="wedgeEllipseCallout">
            <a:avLst>
              <a:gd name="adj1" fmla="val -50789"/>
              <a:gd name="adj2" fmla="val 86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ln>
                  <a:solidFill>
                    <a:schemeClr val="tx1"/>
                  </a:solidFill>
                </a:ln>
              </a:rPr>
              <a:t>関数のリソース多項式</a:t>
            </a:r>
            <a:endParaRPr kumimoji="1" lang="ja-JP" altLang="en-US" sz="2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70E7C279-FCCD-A448-8F2B-52A1FEC06051}"/>
              </a:ext>
            </a:extLst>
          </p:cNvPr>
          <p:cNvSpPr/>
          <p:nvPr/>
        </p:nvSpPr>
        <p:spPr>
          <a:xfrm>
            <a:off x="4616823" y="4408111"/>
            <a:ext cx="5307105" cy="1223683"/>
          </a:xfrm>
          <a:prstGeom prst="wedgeEllipseCallout">
            <a:avLst>
              <a:gd name="adj1" fmla="val -50789"/>
              <a:gd name="adj2" fmla="val 86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n>
                  <a:solidFill>
                    <a:schemeClr val="tx1"/>
                  </a:solidFill>
                </a:ln>
              </a:rPr>
              <a:t>リソース消費量の上界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FAC4A7-F496-D745-8120-5BF444D949A8}"/>
              </a:ext>
            </a:extLst>
          </p:cNvPr>
          <p:cNvSpPr txBox="1"/>
          <p:nvPr/>
        </p:nvSpPr>
        <p:spPr>
          <a:xfrm>
            <a:off x="2701191" y="15074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steps</a:t>
            </a:r>
            <a:endParaRPr kumimoji="1" lang="ja-JP" altLang="en-US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93F309-A96F-6649-9A15-926BE051AC12}"/>
              </a:ext>
            </a:extLst>
          </p:cNvPr>
          <p:cNvSpPr txBox="1"/>
          <p:nvPr/>
        </p:nvSpPr>
        <p:spPr>
          <a:xfrm>
            <a:off x="3451809" y="15089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1 4</a:t>
            </a:r>
            <a:endParaRPr kumimoji="1" lang="ja-JP" altLang="en-US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円形吹き出し 15">
            <a:extLst>
              <a:ext uri="{FF2B5EF4-FFF2-40B4-BE49-F238E27FC236}">
                <a16:creationId xmlns:a16="http://schemas.microsoft.com/office/drawing/2014/main" id="{82648A92-BCA6-124E-9A0B-0D782B835604}"/>
              </a:ext>
            </a:extLst>
          </p:cNvPr>
          <p:cNvSpPr/>
          <p:nvPr/>
        </p:nvSpPr>
        <p:spPr>
          <a:xfrm>
            <a:off x="4869857" y="1979994"/>
            <a:ext cx="5307105" cy="1223683"/>
          </a:xfrm>
          <a:prstGeom prst="wedgeEllipseCallout">
            <a:avLst>
              <a:gd name="adj1" fmla="val -50789"/>
              <a:gd name="adj2" fmla="val 86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n>
                  <a:solidFill>
                    <a:schemeClr val="tx1"/>
                  </a:solidFill>
                </a:ln>
              </a:rPr>
              <a:t>関数の型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7F3919-C724-244B-B599-1BD0F22D5A98}"/>
              </a:ext>
            </a:extLst>
          </p:cNvPr>
          <p:cNvSpPr txBox="1"/>
          <p:nvPr/>
        </p:nvSpPr>
        <p:spPr>
          <a:xfrm>
            <a:off x="834114" y="3572126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" altLang="ja-JP" dirty="0">
                <a:ln w="12700">
                  <a:noFill/>
                </a:ln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[int -&gt; int -&gt; bool; int list] -&gt; int list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EFC02C-920B-7D48-B234-D94479BF1DD0}"/>
              </a:ext>
            </a:extLst>
          </p:cNvPr>
          <p:cNvSpPr txBox="1"/>
          <p:nvPr/>
        </p:nvSpPr>
        <p:spPr>
          <a:xfrm>
            <a:off x="1196793" y="4361171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" altLang="ja-JP" dirty="0">
                <a:ln w="12700">
                  <a:noFill/>
                </a:ln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 + 18.5*M + 17.5*M^2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6DA203-5E8A-8447-AD41-5343EBC3CADC}"/>
              </a:ext>
            </a:extLst>
          </p:cNvPr>
          <p:cNvSpPr txBox="1"/>
          <p:nvPr/>
        </p:nvSpPr>
        <p:spPr>
          <a:xfrm>
            <a:off x="3465256" y="590989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" altLang="ja-JP" dirty="0">
                <a:ln w="12700">
                  <a:noFill/>
                </a:ln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1624.00</a:t>
            </a:r>
          </a:p>
        </p:txBody>
      </p:sp>
    </p:spTree>
    <p:extLst>
      <p:ext uri="{BB962C8B-B14F-4D97-AF65-F5344CB8AC3E}">
        <p14:creationId xmlns:p14="http://schemas.microsoft.com/office/powerpoint/2010/main" val="12353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/>
      <p:bldP spid="13" grpId="1"/>
      <p:bldP spid="14" grpId="0"/>
      <p:bldP spid="14" grpId="1"/>
      <p:bldP spid="16" grpId="0" animBg="1"/>
      <p:bldP spid="16" grpId="1" animBg="1"/>
      <p:bldP spid="17" grpId="0"/>
      <p:bldP spid="17" grpId="1"/>
      <p:bldP spid="18" grpId="0"/>
      <p:bldP spid="18" grpId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CC4E6-91AC-5D4A-8B1C-49D135D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1. Michelson</a:t>
            </a:r>
            <a:r>
              <a:rPr lang="ja-JP" altLang="en-US"/>
              <a:t>プログラムのエンコード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3500D7-F4F7-444D-B7F1-E3638790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48DEE21-3796-3C4F-997B-B94A6140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11" y="1546412"/>
            <a:ext cx="5638690" cy="4946461"/>
          </a:xfr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{ parameter (pair int int)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storage int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code { CAR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DUP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CAR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SWAP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CDR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ADD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NIL operation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  PAIR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b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ja-JP" sz="2200" dirty="0">
                <a:ln w="12700">
                  <a:noFill/>
                </a:ln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2200">
              <a:ln w="12700"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4" name="表 44">
            <a:extLst>
              <a:ext uri="{FF2B5EF4-FFF2-40B4-BE49-F238E27FC236}">
                <a16:creationId xmlns:a16="http://schemas.microsoft.com/office/drawing/2014/main" id="{DBB22351-D050-A745-91A2-F4CBDBC6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34835"/>
              </p:ext>
            </p:extLst>
          </p:nvPr>
        </p:nvGraphicFramePr>
        <p:xfrm>
          <a:off x="7947212" y="1859602"/>
          <a:ext cx="2205317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317">
                  <a:extLst>
                    <a:ext uri="{9D8B030D-6E8A-4147-A177-3AD203B41FA5}">
                      <a16:colId xmlns:a16="http://schemas.microsoft.com/office/drawing/2014/main" val="388770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int 3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3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int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8382"/>
                  </a:ext>
                </a:extLst>
              </a:tr>
            </a:tbl>
          </a:graphicData>
        </a:graphic>
      </p:graphicFrame>
      <p:graphicFrame>
        <p:nvGraphicFramePr>
          <p:cNvPr id="48" name="表 44">
            <a:extLst>
              <a:ext uri="{FF2B5EF4-FFF2-40B4-BE49-F238E27FC236}">
                <a16:creationId xmlns:a16="http://schemas.microsoft.com/office/drawing/2014/main" id="{A4234965-6036-6D42-A2AE-CA82078F3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86302"/>
              </p:ext>
            </p:extLst>
          </p:nvPr>
        </p:nvGraphicFramePr>
        <p:xfrm>
          <a:off x="7947212" y="3705982"/>
          <a:ext cx="22053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317">
                  <a:extLst>
                    <a:ext uri="{9D8B030D-6E8A-4147-A177-3AD203B41FA5}">
                      <a16:colId xmlns:a16="http://schemas.microsoft.com/office/drawing/2014/main" val="388770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int 8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38699"/>
                  </a:ext>
                </a:extLst>
              </a:tr>
            </a:tbl>
          </a:graphicData>
        </a:graphic>
      </p:graphicFrame>
      <p:graphicFrame>
        <p:nvGraphicFramePr>
          <p:cNvPr id="50" name="表 44">
            <a:extLst>
              <a:ext uri="{FF2B5EF4-FFF2-40B4-BE49-F238E27FC236}">
                <a16:creationId xmlns:a16="http://schemas.microsoft.com/office/drawing/2014/main" id="{3568B215-DF6C-E14C-8E3B-43FCC0DD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9611"/>
              </p:ext>
            </p:extLst>
          </p:nvPr>
        </p:nvGraphicFramePr>
        <p:xfrm>
          <a:off x="7947211" y="5034202"/>
          <a:ext cx="2205317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317">
                  <a:extLst>
                    <a:ext uri="{9D8B030D-6E8A-4147-A177-3AD203B41FA5}">
                      <a16:colId xmlns:a16="http://schemas.microsoft.com/office/drawing/2014/main" val="388770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[ ]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3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int 8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8382"/>
                  </a:ext>
                </a:extLst>
              </a:tr>
            </a:tbl>
          </a:graphicData>
        </a:graphic>
      </p:graphicFrame>
      <p:sp>
        <p:nvSpPr>
          <p:cNvPr id="51" name="下矢印 50">
            <a:extLst>
              <a:ext uri="{FF2B5EF4-FFF2-40B4-BE49-F238E27FC236}">
                <a16:creationId xmlns:a16="http://schemas.microsoft.com/office/drawing/2014/main" id="{3536666D-CC04-D041-9AEC-530D1B059AB0}"/>
              </a:ext>
            </a:extLst>
          </p:cNvPr>
          <p:cNvSpPr/>
          <p:nvPr/>
        </p:nvSpPr>
        <p:spPr>
          <a:xfrm>
            <a:off x="8905870" y="3030952"/>
            <a:ext cx="288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7AD3AE2-DE2B-4649-BE66-EAFA23BE2C94}"/>
              </a:ext>
            </a:extLst>
          </p:cNvPr>
          <p:cNvSpPr txBox="1"/>
          <p:nvPr/>
        </p:nvSpPr>
        <p:spPr>
          <a:xfrm>
            <a:off x="1837766" y="4153420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kumimoji="1" lang="ja-JP" altLang="en-US" sz="220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740C46-C0D1-7744-AA55-2184CD5AE939}"/>
              </a:ext>
            </a:extLst>
          </p:cNvPr>
          <p:cNvSpPr txBox="1"/>
          <p:nvPr/>
        </p:nvSpPr>
        <p:spPr>
          <a:xfrm>
            <a:off x="1851213" y="4539964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NIL operation</a:t>
            </a:r>
            <a:endParaRPr kumimoji="1" lang="ja-JP" altLang="en-US" sz="220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D564F78A-BFE5-7C40-9234-F5A0DEB4A5A6}"/>
              </a:ext>
            </a:extLst>
          </p:cNvPr>
          <p:cNvSpPr/>
          <p:nvPr/>
        </p:nvSpPr>
        <p:spPr>
          <a:xfrm>
            <a:off x="8905869" y="4364836"/>
            <a:ext cx="288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60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5C8D-C56E-9F4B-B458-159FA28E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1. </a:t>
            </a:r>
            <a:r>
              <a:rPr lang="en-US" altLang="ja-JP" dirty="0"/>
              <a:t>Michelson</a:t>
            </a:r>
            <a:r>
              <a:rPr lang="ja-JP" altLang="en-US"/>
              <a:t>プログラムのエンコード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67F7F-4B29-4148-92AA-681E634D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スタックの要素をヴァリアント型で表す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1050" dirty="0"/>
          </a:p>
          <a:p>
            <a:r>
              <a:rPr lang="ja-JP" altLang="en-US"/>
              <a:t>スタックを型</a:t>
            </a:r>
            <a:r>
              <a:rPr lang="en-US" altLang="ja-JP" dirty="0"/>
              <a:t>t</a:t>
            </a:r>
            <a:r>
              <a:rPr lang="ja-JP" altLang="en-US"/>
              <a:t>のリスト，命令を</a:t>
            </a:r>
            <a:r>
              <a:rPr lang="en-US" altLang="ja-JP" dirty="0"/>
              <a:t>(t list </a:t>
            </a:r>
            <a:r>
              <a:rPr lang="ja-JP" altLang="en-US"/>
              <a:t>→</a:t>
            </a:r>
            <a:r>
              <a:rPr lang="en-US" altLang="ja-JP" dirty="0"/>
              <a:t> t list)</a:t>
            </a:r>
            <a:r>
              <a:rPr lang="ja-JP" altLang="en-US"/>
              <a:t>型の関数として定義できる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03DB6C-675A-2A4F-8A57-66D23DF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612788-83AB-7F4C-AA9F-27D2A9B6E6B6}"/>
              </a:ext>
            </a:extLst>
          </p:cNvPr>
          <p:cNvSpPr txBox="1"/>
          <p:nvPr/>
        </p:nvSpPr>
        <p:spPr>
          <a:xfrm>
            <a:off x="628676" y="2158911"/>
            <a:ext cx="1099969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type t = Int of int | Bool of bool | Pair of t * t | …</a:t>
            </a:r>
            <a:endParaRPr kumimoji="1" lang="ja-JP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30E59-212F-924E-A10C-30C34E997E3F}"/>
              </a:ext>
            </a:extLst>
          </p:cNvPr>
          <p:cNvSpPr txBox="1"/>
          <p:nvPr/>
        </p:nvSpPr>
        <p:spPr>
          <a:xfrm>
            <a:off x="628676" y="3968324"/>
            <a:ext cx="1099969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let add s =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 match s with</a:t>
            </a:r>
          </a:p>
          <a:p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 | Int x :: Int y :: </a:t>
            </a:r>
            <a:r>
              <a:rPr lang="en-US" altLang="ja-JP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-&gt; Int (x + y) :: </a:t>
            </a:r>
            <a:r>
              <a:rPr lang="en-US" altLang="ja-JP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altLang="ja-JP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 | Int x :: Nat y :: </a:t>
            </a:r>
            <a:r>
              <a:rPr lang="en-US" altLang="ja-JP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-&gt; …</a:t>
            </a:r>
          </a:p>
          <a:p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	︙</a:t>
            </a:r>
          </a:p>
          <a:p>
            <a:r>
              <a:rPr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 | _ -&gt; raise Invalid argument</a:t>
            </a:r>
          </a:p>
        </p:txBody>
      </p:sp>
    </p:spTree>
    <p:extLst>
      <p:ext uri="{BB962C8B-B14F-4D97-AF65-F5344CB8AC3E}">
        <p14:creationId xmlns:p14="http://schemas.microsoft.com/office/powerpoint/2010/main" val="263872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8D316-3EF7-1947-B40C-09A9DC4E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Michelson</a:t>
            </a:r>
            <a:r>
              <a:rPr kumimoji="1" lang="ja-JP" altLang="en-US"/>
              <a:t>プログラムのエンコード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C8C4D-1007-9A44-A3C9-DFD306C2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cs typeface="Consolas" panose="020B0609020204030204" pitchFamily="49" charset="0"/>
              </a:rPr>
              <a:t>設計したライブラリを用いて，</a:t>
            </a:r>
            <a:r>
              <a:rPr kumimoji="1" lang="en-US" altLang="ja-JP" dirty="0">
                <a:cs typeface="Consolas" panose="020B0609020204030204" pitchFamily="49" charset="0"/>
              </a:rPr>
              <a:t>Michelson</a:t>
            </a:r>
            <a:r>
              <a:rPr lang="ja-JP" altLang="en-US">
                <a:cs typeface="Consolas" panose="020B0609020204030204" pitchFamily="49" charset="0"/>
              </a:rPr>
              <a:t>プログラムを以下のような</a:t>
            </a:r>
            <a:r>
              <a:rPr lang="en-US" altLang="ja-JP" dirty="0">
                <a:cs typeface="Consolas" panose="020B0609020204030204" pitchFamily="49" charset="0"/>
              </a:rPr>
              <a:t>RAML</a:t>
            </a:r>
            <a:r>
              <a:rPr lang="ja-JP" altLang="en-US">
                <a:cs typeface="Consolas" panose="020B0609020204030204" pitchFamily="49" charset="0"/>
              </a:rPr>
              <a:t>プログラムにエンコードできる</a:t>
            </a:r>
            <a:endParaRPr kumimoji="1" lang="ja-JP" altLang="en-US">
              <a:cs typeface="Consolas" panose="020B0609020204030204" pitchFamily="49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73249-338C-6F4D-9951-9BC81699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7EFD-44C3-5740-9BDC-49D360660D3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003701-00E9-0E43-9ED3-287EF4B0CB82}"/>
              </a:ext>
            </a:extLst>
          </p:cNvPr>
          <p:cNvSpPr txBox="1"/>
          <p:nvPr/>
        </p:nvSpPr>
        <p:spPr>
          <a:xfrm>
            <a:off x="628676" y="2576293"/>
            <a:ext cx="1099969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let _ =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(pair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(nil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(add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(dip </a:t>
            </a:r>
            <a:r>
              <a:rPr lang="en" altLang="ja-JP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endParaRPr lang="en" altLang="ja-JP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(car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(dup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(car</a:t>
            </a:r>
          </a:p>
          <a:p>
            <a:r>
              <a:rPr lang="en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 (Pair (Pair (Int 3, Int 5), Int 0) :: []))))))))</a:t>
            </a:r>
          </a:p>
        </p:txBody>
      </p:sp>
    </p:spTree>
    <p:extLst>
      <p:ext uri="{BB962C8B-B14F-4D97-AF65-F5344CB8AC3E}">
        <p14:creationId xmlns:p14="http://schemas.microsoft.com/office/powerpoint/2010/main" val="120548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1079</Words>
  <Application>Microsoft Macintosh PowerPoint</Application>
  <PresentationFormat>ワイド画面</PresentationFormat>
  <Paragraphs>193</Paragraphs>
  <Slides>14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Consolas</vt:lpstr>
      <vt:lpstr>Office テーマ</vt:lpstr>
      <vt:lpstr>スマートコントラクトの ガス消費量の Resource Aware MLを 用いた静的解析 </vt:lpstr>
      <vt:lpstr> 研究背景</vt:lpstr>
      <vt:lpstr> 本研究の概要</vt:lpstr>
      <vt:lpstr> Resource Aware ML (RAML)</vt:lpstr>
      <vt:lpstr> Resource Aware ML (RAML)</vt:lpstr>
      <vt:lpstr> Resource Aware ML (RAML)</vt:lpstr>
      <vt:lpstr> 1. Michelsonプログラムのエンコード</vt:lpstr>
      <vt:lpstr> 1. Michelsonプログラムのエンコード</vt:lpstr>
      <vt:lpstr>1. Michelsonプログラムのエンコード</vt:lpstr>
      <vt:lpstr> 2. ガス消費量の見積もり</vt:lpstr>
      <vt:lpstr> 解析例</vt:lpstr>
      <vt:lpstr> 解析例</vt:lpstr>
      <vt:lpstr> 解析例</vt:lpstr>
      <vt:lpstr>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スマートコントラクトのガス消費量のResource Aware MLを用いた静的解析 </dc:title>
  <dc:creator>小野 雄登</dc:creator>
  <cp:lastModifiedBy>小野 雄登</cp:lastModifiedBy>
  <cp:revision>76</cp:revision>
  <dcterms:created xsi:type="dcterms:W3CDTF">2021-02-02T10:29:36Z</dcterms:created>
  <dcterms:modified xsi:type="dcterms:W3CDTF">2021-02-04T15:44:10Z</dcterms:modified>
</cp:coreProperties>
</file>