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sldIdLst>
    <p:sldId id="256" r:id="rId2"/>
    <p:sldId id="266" r:id="rId3"/>
    <p:sldId id="283" r:id="rId4"/>
    <p:sldId id="258" r:id="rId5"/>
    <p:sldId id="261" r:id="rId6"/>
    <p:sldId id="273" r:id="rId7"/>
    <p:sldId id="308" r:id="rId8"/>
    <p:sldId id="309" r:id="rId9"/>
    <p:sldId id="268" r:id="rId10"/>
    <p:sldId id="301" r:id="rId11"/>
    <p:sldId id="302" r:id="rId12"/>
    <p:sldId id="303" r:id="rId13"/>
    <p:sldId id="292" r:id="rId14"/>
    <p:sldId id="310" r:id="rId15"/>
    <p:sldId id="311" r:id="rId16"/>
    <p:sldId id="312" r:id="rId17"/>
    <p:sldId id="260" r:id="rId18"/>
    <p:sldId id="271" r:id="rId19"/>
    <p:sldId id="299" r:id="rId20"/>
    <p:sldId id="269" r:id="rId21"/>
    <p:sldId id="305" r:id="rId22"/>
    <p:sldId id="307" r:id="rId23"/>
    <p:sldId id="306" r:id="rId24"/>
    <p:sldId id="270" r:id="rId25"/>
    <p:sldId id="313" r:id="rId26"/>
    <p:sldId id="26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snapToObjects="1">
      <p:cViewPr varScale="1">
        <p:scale>
          <a:sx n="107" d="100"/>
          <a:sy n="107" d="100"/>
        </p:scale>
        <p:origin x="74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D29CC-75E7-FE40-95F2-1B77E832697D}" type="datetimeFigureOut">
              <a:rPr kumimoji="1" lang="ja-JP" altLang="en-US" smtClean="0"/>
              <a:t>2021/2/6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7EC54-A2D4-8F4D-B408-A93A2C230621}" type="slidenum">
              <a:rPr kumimoji="1" lang="ja-JP" altLang="en-US" smtClean="0"/>
              <a:t>‹#›</a:t>
            </a:fld>
            <a:endParaRPr kumimoji="1" lang="ja-JP" altLang="en-US"/>
          </a:p>
        </p:txBody>
      </p:sp>
    </p:spTree>
    <p:extLst>
      <p:ext uri="{BB962C8B-B14F-4D97-AF65-F5344CB8AC3E}">
        <p14:creationId xmlns:p14="http://schemas.microsoft.com/office/powerpoint/2010/main" val="1194515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C67EC54-A2D4-8F4D-B408-A93A2C230621}" type="slidenum">
              <a:rPr kumimoji="1" lang="ja-JP" altLang="en-US" smtClean="0"/>
              <a:t>4</a:t>
            </a:fld>
            <a:endParaRPr kumimoji="1" lang="ja-JP" altLang="en-US"/>
          </a:p>
        </p:txBody>
      </p:sp>
    </p:spTree>
    <p:extLst>
      <p:ext uri="{BB962C8B-B14F-4D97-AF65-F5344CB8AC3E}">
        <p14:creationId xmlns:p14="http://schemas.microsoft.com/office/powerpoint/2010/main" val="247809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C67EC54-A2D4-8F4D-B408-A93A2C230621}" type="slidenum">
              <a:rPr kumimoji="1" lang="ja-JP" altLang="en-US" smtClean="0"/>
              <a:t>17</a:t>
            </a:fld>
            <a:endParaRPr kumimoji="1" lang="ja-JP" altLang="en-US"/>
          </a:p>
        </p:txBody>
      </p:sp>
    </p:spTree>
    <p:extLst>
      <p:ext uri="{BB962C8B-B14F-4D97-AF65-F5344CB8AC3E}">
        <p14:creationId xmlns:p14="http://schemas.microsoft.com/office/powerpoint/2010/main" val="265620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solidFill>
            <a:schemeClr val="accent1"/>
          </a:solidFill>
        </p:spPr>
        <p:txBody>
          <a:bodyPr anchor="b"/>
          <a:lstStyle>
            <a:lvl1pPr algn="ctr">
              <a:defRPr sz="6000" b="1">
                <a:ln>
                  <a:solidFill>
                    <a:schemeClr val="bg1"/>
                  </a:solidFill>
                </a:ln>
                <a:solidFill>
                  <a:schemeClr val="bg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1">
                <a:ln>
                  <a:no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DABD2FD-E2A5-7446-84E3-A6B9EDE2A7F7}" type="datetime1">
              <a:rPr kumimoji="1" lang="ja-JP" altLang="en-US" smtClean="0"/>
              <a:t>2021/2/6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086600" y="6470728"/>
            <a:ext cx="2057400" cy="365125"/>
          </a:xfrm>
        </p:spPr>
        <p:txBody>
          <a:bodyPr/>
          <a:lstStyle>
            <a:lvl1pPr>
              <a:defRPr sz="1800"/>
            </a:lvl1pPr>
          </a:lstStyle>
          <a:p>
            <a:fld id="{7F2C7EFD-44C3-5740-9BDC-49D360660D3A}" type="slidenum">
              <a:rPr kumimoji="1" lang="ja-JP" altLang="en-US" smtClean="0"/>
              <a:pPr/>
              <a:t>‹#›</a:t>
            </a:fld>
            <a:endParaRPr kumimoji="1" lang="ja-JP" altLang="en-US"/>
          </a:p>
        </p:txBody>
      </p:sp>
    </p:spTree>
    <p:extLst>
      <p:ext uri="{BB962C8B-B14F-4D97-AF65-F5344CB8AC3E}">
        <p14:creationId xmlns:p14="http://schemas.microsoft.com/office/powerpoint/2010/main" val="78312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6593E1-8A76-C54A-B1D9-67D0655BBB4A}" type="datetime1">
              <a:rPr kumimoji="1" lang="ja-JP" altLang="en-US" smtClean="0"/>
              <a:t>2021/2/6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417175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B17B09-FCF9-444A-93E7-B66222D0F80F}" type="datetime1">
              <a:rPr kumimoji="1" lang="ja-JP" altLang="en-US" smtClean="0"/>
              <a:t>2021/2/6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408692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a:solidFill>
            <a:schemeClr val="accent1"/>
          </a:solidFill>
          <a:ln>
            <a:noFill/>
          </a:ln>
        </p:spPr>
        <p:txBody>
          <a:bodyPr/>
          <a:lstStyle>
            <a:lvl1pPr>
              <a:defRPr b="1">
                <a:ln>
                  <a:noFill/>
                </a:ln>
                <a:solidFill>
                  <a:schemeClr val="bg1"/>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2414" y="1665287"/>
            <a:ext cx="8419171" cy="4691063"/>
          </a:xfrm>
        </p:spPr>
        <p:txBody>
          <a:bodyPr>
            <a:normAutofit/>
          </a:bodyPr>
          <a:lstStyle>
            <a:lvl1pPr>
              <a:lnSpc>
                <a:spcPct val="110000"/>
              </a:lnSpc>
              <a:spcBef>
                <a:spcPts val="0"/>
              </a:spcBef>
              <a:spcAft>
                <a:spcPts val="600"/>
              </a:spcAft>
              <a:defRPr sz="2800" b="1">
                <a:ln>
                  <a:noFill/>
                </a:ln>
              </a:defRPr>
            </a:lvl1pPr>
            <a:lvl2pPr>
              <a:lnSpc>
                <a:spcPct val="110000"/>
              </a:lnSpc>
              <a:spcBef>
                <a:spcPts val="0"/>
              </a:spcBef>
              <a:spcAft>
                <a:spcPts val="600"/>
              </a:spcAft>
              <a:defRPr sz="2800" b="1">
                <a:ln>
                  <a:noFill/>
                </a:ln>
              </a:defRPr>
            </a:lvl2pPr>
            <a:lvl3pPr>
              <a:lnSpc>
                <a:spcPct val="110000"/>
              </a:lnSpc>
              <a:spcBef>
                <a:spcPts val="0"/>
              </a:spcBef>
              <a:spcAft>
                <a:spcPts val="600"/>
              </a:spcAft>
              <a:defRPr sz="2800" b="1">
                <a:ln>
                  <a:noFill/>
                </a:ln>
              </a:defRPr>
            </a:lvl3pPr>
            <a:lvl4pPr>
              <a:lnSpc>
                <a:spcPct val="110000"/>
              </a:lnSpc>
              <a:spcBef>
                <a:spcPts val="0"/>
              </a:spcBef>
              <a:spcAft>
                <a:spcPts val="600"/>
              </a:spcAft>
              <a:defRPr sz="2800" b="1">
                <a:ln>
                  <a:noFill/>
                </a:ln>
              </a:defRPr>
            </a:lvl4pPr>
            <a:lvl5pPr>
              <a:lnSpc>
                <a:spcPct val="110000"/>
              </a:lnSpc>
              <a:spcBef>
                <a:spcPts val="0"/>
              </a:spcBef>
              <a:spcAft>
                <a:spcPts val="600"/>
              </a:spcAft>
              <a:defRPr sz="2800" b="1">
                <a:ln>
                  <a:noFill/>
                </a:ln>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6DD90070-7A9B-9544-A944-43156C34C8A9}" type="datetime1">
              <a:rPr kumimoji="1" lang="ja-JP" altLang="en-US" smtClean="0"/>
              <a:t>2021/2/6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086600" y="6492875"/>
            <a:ext cx="2057400" cy="365125"/>
          </a:xfrm>
        </p:spPr>
        <p:txBody>
          <a:bodyPr/>
          <a:lstStyle>
            <a:lvl1pPr>
              <a:defRPr sz="1800"/>
            </a:lvl1pPr>
          </a:lstStyle>
          <a:p>
            <a:fld id="{7F2C7EFD-44C3-5740-9BDC-49D360660D3A}" type="slidenum">
              <a:rPr lang="ja-JP" altLang="en-US" smtClean="0"/>
              <a:pPr/>
              <a:t>‹#›</a:t>
            </a:fld>
            <a:endParaRPr lang="ja-JP" altLang="en-US"/>
          </a:p>
        </p:txBody>
      </p:sp>
    </p:spTree>
    <p:extLst>
      <p:ext uri="{BB962C8B-B14F-4D97-AF65-F5344CB8AC3E}">
        <p14:creationId xmlns:p14="http://schemas.microsoft.com/office/powerpoint/2010/main" val="16062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6F24A5-9684-DF41-91D2-E667A4331BD9}" type="datetime1">
              <a:rPr kumimoji="1" lang="ja-JP" altLang="en-US" smtClean="0"/>
              <a:t>2021/2/6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70186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CE19759-D841-8241-AA97-630A1FDC3768}" type="datetime1">
              <a:rPr kumimoji="1" lang="ja-JP" altLang="en-US" smtClean="0"/>
              <a:t>2021/2/6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99026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38E846-76C8-2047-AEA4-DFEE2A0F6A07}" type="datetime1">
              <a:rPr kumimoji="1" lang="ja-JP" altLang="en-US" smtClean="0"/>
              <a:t>2021/2/6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200709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C7CD5E8-4B56-314E-A1F2-80B243B0AE2F}" type="datetime1">
              <a:rPr kumimoji="1" lang="ja-JP" altLang="en-US" smtClean="0"/>
              <a:t>2021/2/6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309913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8D10-EAC8-A44B-9316-A873F416BD78}" type="datetime1">
              <a:rPr kumimoji="1" lang="ja-JP" altLang="en-US" smtClean="0"/>
              <a:t>2021/2/6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91766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FF17B3D-BD2F-E84F-AFC1-1B59DC062E03}" type="datetime1">
              <a:rPr kumimoji="1" lang="ja-JP" altLang="en-US" smtClean="0"/>
              <a:t>2021/2/6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320753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51AA52-550F-994F-88BE-0E314C743E40}" type="datetime1">
              <a:rPr kumimoji="1" lang="ja-JP" altLang="en-US" smtClean="0"/>
              <a:t>2021/2/6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329070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7E61-23C7-A947-8588-4E3A034017B4}" type="datetime1">
              <a:rPr kumimoji="1" lang="ja-JP" altLang="en-US" smtClean="0"/>
              <a:t>2021/2/6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C7EFD-44C3-5740-9BDC-49D360660D3A}" type="slidenum">
              <a:rPr kumimoji="1" lang="ja-JP" altLang="en-US" smtClean="0"/>
              <a:t>‹#›</a:t>
            </a:fld>
            <a:endParaRPr kumimoji="1" lang="ja-JP" altLang="en-US"/>
          </a:p>
        </p:txBody>
      </p:sp>
    </p:spTree>
    <p:extLst>
      <p:ext uri="{BB962C8B-B14F-4D97-AF65-F5344CB8AC3E}">
        <p14:creationId xmlns:p14="http://schemas.microsoft.com/office/powerpoint/2010/main" val="4069601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C3B66-C475-5642-A863-04FAB224E725}"/>
              </a:ext>
            </a:extLst>
          </p:cNvPr>
          <p:cNvSpPr>
            <a:spLocks noGrp="1"/>
          </p:cNvSpPr>
          <p:nvPr>
            <p:ph type="ctrTitle"/>
          </p:nvPr>
        </p:nvSpPr>
        <p:spPr>
          <a:xfrm>
            <a:off x="730332" y="1044069"/>
            <a:ext cx="7683335" cy="3123427"/>
          </a:xfrm>
        </p:spPr>
        <p:txBody>
          <a:bodyPr>
            <a:noAutofit/>
          </a:bodyPr>
          <a:lstStyle/>
          <a:p>
            <a:r>
              <a:rPr lang="ja-JP" altLang="en-US" sz="5200"/>
              <a:t>スマートコントラクトの</a:t>
            </a:r>
            <a:br>
              <a:rPr lang="en-US" altLang="ja-JP" sz="5200" dirty="0"/>
            </a:br>
            <a:r>
              <a:rPr lang="ja-JP" altLang="en-US" sz="5200"/>
              <a:t>ガス消費量の</a:t>
            </a:r>
            <a:br>
              <a:rPr lang="en-US" altLang="ja-JP" sz="5200" dirty="0"/>
            </a:br>
            <a:r>
              <a:rPr lang="en" altLang="ja-JP" sz="5200" dirty="0"/>
              <a:t>Resource Aware ML</a:t>
            </a:r>
            <a:r>
              <a:rPr lang="ja-JP" altLang="en-US" sz="5200"/>
              <a:t>を</a:t>
            </a:r>
            <a:br>
              <a:rPr lang="en-US" altLang="ja-JP" sz="5200" dirty="0"/>
            </a:br>
            <a:r>
              <a:rPr lang="ja-JP" altLang="en-US" sz="5200"/>
              <a:t>用いた静的解析</a:t>
            </a:r>
          </a:p>
        </p:txBody>
      </p:sp>
      <p:sp>
        <p:nvSpPr>
          <p:cNvPr id="3" name="字幕 2">
            <a:extLst>
              <a:ext uri="{FF2B5EF4-FFF2-40B4-BE49-F238E27FC236}">
                <a16:creationId xmlns:a16="http://schemas.microsoft.com/office/drawing/2014/main" id="{B19F143D-DD44-2740-8588-8F5507E1EF8B}"/>
              </a:ext>
            </a:extLst>
          </p:cNvPr>
          <p:cNvSpPr>
            <a:spLocks noGrp="1"/>
          </p:cNvSpPr>
          <p:nvPr>
            <p:ph type="subTitle" idx="1"/>
          </p:nvPr>
        </p:nvSpPr>
        <p:spPr>
          <a:xfrm>
            <a:off x="1143000" y="4838452"/>
            <a:ext cx="6858000" cy="1241822"/>
          </a:xfrm>
        </p:spPr>
        <p:txBody>
          <a:bodyPr>
            <a:normAutofit lnSpcReduction="10000"/>
          </a:bodyPr>
          <a:lstStyle/>
          <a:p>
            <a:r>
              <a:rPr kumimoji="1" lang="en-US" altLang="ja-JP" dirty="0"/>
              <a:t>2021/2/10</a:t>
            </a:r>
          </a:p>
          <a:p>
            <a:r>
              <a:rPr lang="ja-JP" altLang="en-US"/>
              <a:t>五十嵐・末永研究室</a:t>
            </a:r>
            <a:endParaRPr kumimoji="1" lang="en-US" altLang="ja-JP" dirty="0"/>
          </a:p>
          <a:p>
            <a:r>
              <a:rPr lang="ja-JP" altLang="en-US"/>
              <a:t>小野　雄登</a:t>
            </a:r>
            <a:endParaRPr kumimoji="1" lang="ja-JP" altLang="en-US"/>
          </a:p>
        </p:txBody>
      </p:sp>
    </p:spTree>
    <p:extLst>
      <p:ext uri="{BB962C8B-B14F-4D97-AF65-F5344CB8AC3E}">
        <p14:creationId xmlns:p14="http://schemas.microsoft.com/office/powerpoint/2010/main" val="41747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079C8-75EC-2944-945F-7EB2092F2268}"/>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7" name="コンテンツ プレースホルダー 2">
            <a:extLst>
              <a:ext uri="{FF2B5EF4-FFF2-40B4-BE49-F238E27FC236}">
                <a16:creationId xmlns:a16="http://schemas.microsoft.com/office/drawing/2014/main" id="{40286AF1-3EA3-4E4A-8B8B-404A8B146453}"/>
              </a:ext>
            </a:extLst>
          </p:cNvPr>
          <p:cNvSpPr>
            <a:spLocks noGrp="1"/>
          </p:cNvSpPr>
          <p:nvPr>
            <p:ph idx="1"/>
          </p:nvPr>
        </p:nvSpPr>
        <p:spPr>
          <a:xfrm>
            <a:off x="423746" y="1816558"/>
            <a:ext cx="8296507" cy="4104000"/>
          </a:xfrm>
          <a:solidFill>
            <a:schemeClr val="accent2">
              <a:lumMod val="40000"/>
              <a:lumOff val="60000"/>
            </a:schemeClr>
          </a:solidFill>
        </p:spPr>
        <p:txBody>
          <a:bodyPr>
            <a:noAutofit/>
          </a:bodyPr>
          <a:lstStyle/>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./main analyze </a:t>
            </a:r>
            <a:r>
              <a:rPr lang="en" altLang="ja-JP" sz="1600" b="0" dirty="0">
                <a:ln w="12700">
                  <a:noFill/>
                </a:ln>
                <a:highlight>
                  <a:srgbClr val="FFFF00"/>
                </a:highlight>
                <a:latin typeface="Consolas" panose="020B0609020204030204" pitchFamily="49" charset="0"/>
                <a:cs typeface="Consolas" panose="020B0609020204030204" pitchFamily="49" charset="0"/>
              </a:rPr>
              <a:t>ticks</a:t>
            </a:r>
            <a:r>
              <a:rPr lang="en"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highlight>
                  <a:srgbClr val="FFFF00"/>
                </a:highlight>
                <a:latin typeface="Consolas" panose="020B0609020204030204" pitchFamily="49" charset="0"/>
                <a:cs typeface="Consolas" panose="020B0609020204030204" pitchFamily="49" charset="0"/>
              </a:rPr>
              <a:t>1 4</a:t>
            </a:r>
            <a:r>
              <a:rPr lang="en" altLang="ja-JP" sz="1600" b="0" dirty="0">
                <a:ln w="12700">
                  <a:noFill/>
                </a:ln>
                <a:latin typeface="Consolas" panose="020B0609020204030204" pitchFamily="49" charset="0"/>
                <a:cs typeface="Consolas" panose="020B0609020204030204" pitchFamily="49" charset="0"/>
              </a:rPr>
              <a:t> -print level 1 </a:t>
            </a:r>
            <a:r>
              <a:rPr lang="en" altLang="ja-JP" sz="1600" b="0" dirty="0" err="1">
                <a:ln w="12700">
                  <a:noFill/>
                </a:ln>
                <a:latin typeface="Consolas" panose="020B0609020204030204" pitchFamily="49" charset="0"/>
                <a:cs typeface="Consolas" panose="020B0609020204030204" pitchFamily="49" charset="0"/>
              </a:rPr>
              <a:t>sum.raml</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Trying degree: 1</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Function types:</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sum :</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latin typeface="Consolas" panose="020B0609020204030204" pitchFamily="49" charset="0"/>
                <a:cs typeface="Consolas" panose="020B0609020204030204" pitchFamily="49" charset="0"/>
              </a:rPr>
              <a:t>int list -&gt; int</a:t>
            </a:r>
            <a:endParaRPr lang="en-US" altLang="ja-JP" sz="1600" b="0" dirty="0">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Simplified bound:</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1*M</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where</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 is the number of ::-nodes of the argument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Derived upper bound: 5.00</a:t>
            </a:r>
          </a:p>
        </p:txBody>
      </p:sp>
      <p:sp>
        <p:nvSpPr>
          <p:cNvPr id="4" name="スライド番号プレースホルダー 3">
            <a:extLst>
              <a:ext uri="{FF2B5EF4-FFF2-40B4-BE49-F238E27FC236}">
                <a16:creationId xmlns:a16="http://schemas.microsoft.com/office/drawing/2014/main" id="{53E08629-1C2A-724C-8080-6B70CED54349}"/>
              </a:ext>
            </a:extLst>
          </p:cNvPr>
          <p:cNvSpPr>
            <a:spLocks noGrp="1"/>
          </p:cNvSpPr>
          <p:nvPr>
            <p:ph type="sldNum" sz="quarter" idx="12"/>
          </p:nvPr>
        </p:nvSpPr>
        <p:spPr/>
        <p:txBody>
          <a:bodyPr/>
          <a:lstStyle/>
          <a:p>
            <a:fld id="{7F2C7EFD-44C3-5740-9BDC-49D360660D3A}" type="slidenum">
              <a:rPr lang="ja-JP" altLang="en-US" smtClean="0"/>
              <a:pPr/>
              <a:t>10</a:t>
            </a:fld>
            <a:endParaRPr lang="ja-JP" altLang="en-US"/>
          </a:p>
        </p:txBody>
      </p:sp>
      <p:sp>
        <p:nvSpPr>
          <p:cNvPr id="5" name="円形吹き出し 4">
            <a:extLst>
              <a:ext uri="{FF2B5EF4-FFF2-40B4-BE49-F238E27FC236}">
                <a16:creationId xmlns:a16="http://schemas.microsoft.com/office/drawing/2014/main" id="{D07C720E-F243-FF4E-BC4C-09A48E2D7578}"/>
              </a:ext>
            </a:extLst>
          </p:cNvPr>
          <p:cNvSpPr/>
          <p:nvPr/>
        </p:nvSpPr>
        <p:spPr>
          <a:xfrm>
            <a:off x="983289" y="2235369"/>
            <a:ext cx="1712410" cy="745338"/>
          </a:xfrm>
          <a:prstGeom prst="wedgeEllipseCallout">
            <a:avLst>
              <a:gd name="adj1" fmla="val 43873"/>
              <a:gd name="adj2" fmla="val -6373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a:t>メトリック</a:t>
            </a:r>
          </a:p>
        </p:txBody>
      </p:sp>
      <p:sp>
        <p:nvSpPr>
          <p:cNvPr id="6" name="円形吹き出し 5">
            <a:extLst>
              <a:ext uri="{FF2B5EF4-FFF2-40B4-BE49-F238E27FC236}">
                <a16:creationId xmlns:a16="http://schemas.microsoft.com/office/drawing/2014/main" id="{AC9A671B-DBD4-2D4B-A099-431CDE17793B}"/>
              </a:ext>
            </a:extLst>
          </p:cNvPr>
          <p:cNvSpPr/>
          <p:nvPr/>
        </p:nvSpPr>
        <p:spPr>
          <a:xfrm>
            <a:off x="3255242" y="2235369"/>
            <a:ext cx="1712410" cy="745338"/>
          </a:xfrm>
          <a:prstGeom prst="wedgeEllipseCallout">
            <a:avLst>
              <a:gd name="adj1" fmla="val -44893"/>
              <a:gd name="adj2" fmla="val -653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a:t>次数</a:t>
            </a:r>
          </a:p>
        </p:txBody>
      </p:sp>
    </p:spTree>
    <p:extLst>
      <p:ext uri="{BB962C8B-B14F-4D97-AF65-F5344CB8AC3E}">
        <p14:creationId xmlns:p14="http://schemas.microsoft.com/office/powerpoint/2010/main" val="254739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079C8-75EC-2944-945F-7EB2092F2268}"/>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7" name="コンテンツ プレースホルダー 2">
            <a:extLst>
              <a:ext uri="{FF2B5EF4-FFF2-40B4-BE49-F238E27FC236}">
                <a16:creationId xmlns:a16="http://schemas.microsoft.com/office/drawing/2014/main" id="{40286AF1-3EA3-4E4A-8B8B-404A8B146453}"/>
              </a:ext>
            </a:extLst>
          </p:cNvPr>
          <p:cNvSpPr>
            <a:spLocks noGrp="1"/>
          </p:cNvSpPr>
          <p:nvPr>
            <p:ph idx="1"/>
          </p:nvPr>
        </p:nvSpPr>
        <p:spPr>
          <a:xfrm>
            <a:off x="423746" y="1816559"/>
            <a:ext cx="8296507" cy="4104000"/>
          </a:xfrm>
          <a:solidFill>
            <a:schemeClr val="accent2">
              <a:lumMod val="40000"/>
              <a:lumOff val="60000"/>
            </a:schemeClr>
          </a:solidFill>
        </p:spPr>
        <p:txBody>
          <a:bodyPr>
            <a:noAutofit/>
          </a:bodyPr>
          <a:lstStyle/>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./main analyze ticks 1 4 -print level 1 </a:t>
            </a:r>
            <a:r>
              <a:rPr lang="en" altLang="ja-JP" sz="1600" b="0" dirty="0" err="1">
                <a:ln w="12700">
                  <a:noFill/>
                </a:ln>
                <a:latin typeface="Consolas" panose="020B0609020204030204" pitchFamily="49" charset="0"/>
                <a:cs typeface="Consolas" panose="020B0609020204030204" pitchFamily="49" charset="0"/>
              </a:rPr>
              <a:t>sum.raml</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Trying degree: 1</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Function types:</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sum :</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latin typeface="Consolas" panose="020B0609020204030204" pitchFamily="49" charset="0"/>
                <a:cs typeface="Consolas" panose="020B0609020204030204" pitchFamily="49" charset="0"/>
              </a:rPr>
              <a:t>int list -&gt; int</a:t>
            </a:r>
            <a:endParaRPr lang="en-US" altLang="ja-JP" sz="1600" b="0" dirty="0">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Simplified bound:</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highlight>
                  <a:srgbClr val="FFFF00"/>
                </a:highlight>
                <a:latin typeface="Consolas" panose="020B0609020204030204" pitchFamily="49" charset="0"/>
                <a:cs typeface="Consolas" panose="020B0609020204030204" pitchFamily="49" charset="0"/>
              </a:rPr>
              <a:t>1*M</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where</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 is the number of ::-nodes of the argument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Derived upper bound: 5.00</a:t>
            </a:r>
          </a:p>
        </p:txBody>
      </p:sp>
      <p:sp>
        <p:nvSpPr>
          <p:cNvPr id="4" name="スライド番号プレースホルダー 3">
            <a:extLst>
              <a:ext uri="{FF2B5EF4-FFF2-40B4-BE49-F238E27FC236}">
                <a16:creationId xmlns:a16="http://schemas.microsoft.com/office/drawing/2014/main" id="{53E08629-1C2A-724C-8080-6B70CED54349}"/>
              </a:ext>
            </a:extLst>
          </p:cNvPr>
          <p:cNvSpPr>
            <a:spLocks noGrp="1"/>
          </p:cNvSpPr>
          <p:nvPr>
            <p:ph type="sldNum" sz="quarter" idx="12"/>
          </p:nvPr>
        </p:nvSpPr>
        <p:spPr/>
        <p:txBody>
          <a:bodyPr/>
          <a:lstStyle/>
          <a:p>
            <a:fld id="{7F2C7EFD-44C3-5740-9BDC-49D360660D3A}" type="slidenum">
              <a:rPr lang="ja-JP" altLang="en-US" smtClean="0"/>
              <a:pPr/>
              <a:t>11</a:t>
            </a:fld>
            <a:endParaRPr lang="ja-JP" altLang="en-US"/>
          </a:p>
        </p:txBody>
      </p:sp>
      <p:sp>
        <p:nvSpPr>
          <p:cNvPr id="5" name="円形吹き出し 4">
            <a:extLst>
              <a:ext uri="{FF2B5EF4-FFF2-40B4-BE49-F238E27FC236}">
                <a16:creationId xmlns:a16="http://schemas.microsoft.com/office/drawing/2014/main" id="{24BD81D9-6F8E-2A45-931B-B9ED8BBFD97E}"/>
              </a:ext>
            </a:extLst>
          </p:cNvPr>
          <p:cNvSpPr/>
          <p:nvPr/>
        </p:nvSpPr>
        <p:spPr>
          <a:xfrm>
            <a:off x="1514978" y="3100748"/>
            <a:ext cx="4660191" cy="917762"/>
          </a:xfrm>
          <a:prstGeom prst="wedgeEllipseCallout">
            <a:avLst>
              <a:gd name="adj1" fmla="val -50789"/>
              <a:gd name="adj2" fmla="val 866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a:t>関数のリソース多項式</a:t>
            </a:r>
          </a:p>
        </p:txBody>
      </p:sp>
    </p:spTree>
    <p:extLst>
      <p:ext uri="{BB962C8B-B14F-4D97-AF65-F5344CB8AC3E}">
        <p14:creationId xmlns:p14="http://schemas.microsoft.com/office/powerpoint/2010/main" val="287113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079C8-75EC-2944-945F-7EB2092F2268}"/>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7" name="コンテンツ プレースホルダー 2">
            <a:extLst>
              <a:ext uri="{FF2B5EF4-FFF2-40B4-BE49-F238E27FC236}">
                <a16:creationId xmlns:a16="http://schemas.microsoft.com/office/drawing/2014/main" id="{40286AF1-3EA3-4E4A-8B8B-404A8B146453}"/>
              </a:ext>
            </a:extLst>
          </p:cNvPr>
          <p:cNvSpPr>
            <a:spLocks noGrp="1"/>
          </p:cNvSpPr>
          <p:nvPr>
            <p:ph idx="1"/>
          </p:nvPr>
        </p:nvSpPr>
        <p:spPr>
          <a:xfrm>
            <a:off x="423746" y="1816559"/>
            <a:ext cx="8296507" cy="4104000"/>
          </a:xfrm>
          <a:solidFill>
            <a:schemeClr val="accent2">
              <a:lumMod val="40000"/>
              <a:lumOff val="60000"/>
            </a:schemeClr>
          </a:solidFill>
        </p:spPr>
        <p:txBody>
          <a:bodyPr>
            <a:noAutofit/>
          </a:bodyPr>
          <a:lstStyle/>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./main analyze ticks 1 4 -print level 1 </a:t>
            </a:r>
            <a:r>
              <a:rPr lang="en" altLang="ja-JP" sz="1600" b="0" dirty="0" err="1">
                <a:ln w="12700">
                  <a:noFill/>
                </a:ln>
                <a:latin typeface="Consolas" panose="020B0609020204030204" pitchFamily="49" charset="0"/>
                <a:cs typeface="Consolas" panose="020B0609020204030204" pitchFamily="49" charset="0"/>
              </a:rPr>
              <a:t>sum.raml</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Trying degree: 1</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Function types:</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sum :</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latin typeface="Consolas" panose="020B0609020204030204" pitchFamily="49" charset="0"/>
                <a:cs typeface="Consolas" panose="020B0609020204030204" pitchFamily="49" charset="0"/>
              </a:rPr>
              <a:t>int list -&gt; int</a:t>
            </a:r>
            <a:endParaRPr lang="en-US" altLang="ja-JP" sz="1600" b="0" dirty="0">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Simplified bound:</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1*M</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where</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 is the number of ::-nodes of the argument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Derived upper bound: </a:t>
            </a:r>
            <a:r>
              <a:rPr lang="en" altLang="ja-JP" sz="1600" b="0" dirty="0">
                <a:ln w="12700">
                  <a:noFill/>
                </a:ln>
                <a:highlight>
                  <a:srgbClr val="FFFF00"/>
                </a:highlight>
                <a:latin typeface="Consolas" panose="020B0609020204030204" pitchFamily="49" charset="0"/>
                <a:cs typeface="Consolas" panose="020B0609020204030204" pitchFamily="49" charset="0"/>
              </a:rPr>
              <a:t>5.00</a:t>
            </a:r>
          </a:p>
        </p:txBody>
      </p:sp>
      <p:sp>
        <p:nvSpPr>
          <p:cNvPr id="4" name="スライド番号プレースホルダー 3">
            <a:extLst>
              <a:ext uri="{FF2B5EF4-FFF2-40B4-BE49-F238E27FC236}">
                <a16:creationId xmlns:a16="http://schemas.microsoft.com/office/drawing/2014/main" id="{53E08629-1C2A-724C-8080-6B70CED54349}"/>
              </a:ext>
            </a:extLst>
          </p:cNvPr>
          <p:cNvSpPr>
            <a:spLocks noGrp="1"/>
          </p:cNvSpPr>
          <p:nvPr>
            <p:ph type="sldNum" sz="quarter" idx="12"/>
          </p:nvPr>
        </p:nvSpPr>
        <p:spPr/>
        <p:txBody>
          <a:bodyPr/>
          <a:lstStyle/>
          <a:p>
            <a:fld id="{7F2C7EFD-44C3-5740-9BDC-49D360660D3A}" type="slidenum">
              <a:rPr lang="ja-JP" altLang="en-US" smtClean="0"/>
              <a:pPr/>
              <a:t>12</a:t>
            </a:fld>
            <a:endParaRPr lang="ja-JP" altLang="en-US"/>
          </a:p>
        </p:txBody>
      </p:sp>
      <p:sp>
        <p:nvSpPr>
          <p:cNvPr id="5" name="円形吹き出し 4">
            <a:extLst>
              <a:ext uri="{FF2B5EF4-FFF2-40B4-BE49-F238E27FC236}">
                <a16:creationId xmlns:a16="http://schemas.microsoft.com/office/drawing/2014/main" id="{9A19C6AC-2B08-D144-A2AF-0A7047CA5765}"/>
              </a:ext>
            </a:extLst>
          </p:cNvPr>
          <p:cNvSpPr/>
          <p:nvPr/>
        </p:nvSpPr>
        <p:spPr>
          <a:xfrm>
            <a:off x="3628787" y="4418908"/>
            <a:ext cx="4660191" cy="917762"/>
          </a:xfrm>
          <a:prstGeom prst="wedgeEllipseCallout">
            <a:avLst>
              <a:gd name="adj1" fmla="val -50789"/>
              <a:gd name="adj2" fmla="val 866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a:t>リソース消費量の上界</a:t>
            </a:r>
          </a:p>
        </p:txBody>
      </p:sp>
    </p:spTree>
    <p:extLst>
      <p:ext uri="{BB962C8B-B14F-4D97-AF65-F5344CB8AC3E}">
        <p14:creationId xmlns:p14="http://schemas.microsoft.com/office/powerpoint/2010/main" val="214684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CC4E6-91AC-5D4A-8B1C-49D135D3FD18}"/>
              </a:ext>
            </a:extLst>
          </p:cNvPr>
          <p:cNvSpPr>
            <a:spLocks noGrp="1"/>
          </p:cNvSpPr>
          <p:nvPr>
            <p:ph type="title"/>
          </p:nvPr>
        </p:nvSpPr>
        <p:spPr/>
        <p:txBody>
          <a:bodyPr/>
          <a:lstStyle/>
          <a:p>
            <a:r>
              <a:rPr lang="en-US" altLang="ja-JP" dirty="0"/>
              <a:t> Michelson</a:t>
            </a:r>
            <a:r>
              <a:rPr lang="ja-JP" altLang="en-US"/>
              <a:t>プログラムの例</a:t>
            </a:r>
            <a:endParaRPr kumimoji="1" lang="ja-JP" altLang="en-US"/>
          </a:p>
        </p:txBody>
      </p:sp>
      <p:sp>
        <p:nvSpPr>
          <p:cNvPr id="7" name="コンテンツ プレースホルダー 2">
            <a:extLst>
              <a:ext uri="{FF2B5EF4-FFF2-40B4-BE49-F238E27FC236}">
                <a16:creationId xmlns:a16="http://schemas.microsoft.com/office/drawing/2014/main" id="{448DEE21-3796-3C4F-997B-B94A6140A3C3}"/>
              </a:ext>
            </a:extLst>
          </p:cNvPr>
          <p:cNvSpPr>
            <a:spLocks noGrp="1"/>
          </p:cNvSpPr>
          <p:nvPr>
            <p:ph idx="1"/>
          </p:nvPr>
        </p:nvSpPr>
        <p:spPr>
          <a:xfrm>
            <a:off x="342981" y="2349567"/>
            <a:ext cx="4229019" cy="2700000"/>
          </a:xfrm>
          <a:solidFill>
            <a:schemeClr val="accent1">
              <a:lumMod val="40000"/>
              <a:lumOff val="60000"/>
            </a:schemeClr>
          </a:solidFill>
          <a:ln w="12700">
            <a:noFill/>
          </a:ln>
        </p:spPr>
        <p:txBody>
          <a:bodyPr>
            <a:noAutofit/>
          </a:bodyPr>
          <a:lstStyle/>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parameter</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storage</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code</a:t>
            </a:r>
            <a:r>
              <a:rPr lang="en" altLang="ja-JP" sz="2200" b="0" dirty="0">
                <a:ln w="12700">
                  <a:noFill/>
                </a:ln>
                <a:latin typeface="Consolas" panose="020B0609020204030204" pitchFamily="49" charset="0"/>
                <a:cs typeface="Consolas" panose="020B0609020204030204" pitchFamily="49" charset="0"/>
              </a:rPr>
              <a:t> { </a:t>
            </a:r>
            <a:r>
              <a:rPr lang="en" altLang="ja-JP" sz="2200" b="0" dirty="0">
                <a:ln w="12700">
                  <a:noFill/>
                </a:ln>
                <a:solidFill>
                  <a:srgbClr val="0070C0"/>
                </a:solidFill>
                <a:latin typeface="Consolas" panose="020B0609020204030204" pitchFamily="49" charset="0"/>
                <a:cs typeface="Consolas" panose="020B0609020204030204" pitchFamily="49" charset="0"/>
              </a:rPr>
              <a:t>CAR</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DUP</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ADD</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NIL</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operation</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PAIR</a:t>
            </a:r>
            <a:r>
              <a:rPr lang="en" altLang="ja-JP" sz="2200" b="0" dirty="0">
                <a:ln w="12700">
                  <a:noFill/>
                </a:ln>
                <a:latin typeface="Consolas" panose="020B0609020204030204" pitchFamily="49" charset="0"/>
                <a:cs typeface="Consolas" panose="020B0609020204030204" pitchFamily="49" charset="0"/>
              </a:rPr>
              <a:t> ;</a:t>
            </a:r>
            <a:r>
              <a:rPr lang="en-US"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latin typeface="Consolas" panose="020B0609020204030204" pitchFamily="49" charset="0"/>
                <a:cs typeface="Consolas" panose="020B0609020204030204" pitchFamily="49" charset="0"/>
              </a:rPr>
              <a:t>}</a:t>
            </a:r>
            <a:endParaRPr lang="ja-JP" altLang="en-US" sz="2200" b="0">
              <a:ln w="12700">
                <a:noFill/>
              </a:ln>
              <a:latin typeface="Consolas" panose="020B0609020204030204" pitchFamily="49" charset="0"/>
              <a:cs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DE3500D7-F4F7-444D-B7F1-E3638790C3EF}"/>
              </a:ext>
            </a:extLst>
          </p:cNvPr>
          <p:cNvSpPr>
            <a:spLocks noGrp="1"/>
          </p:cNvSpPr>
          <p:nvPr>
            <p:ph type="sldNum" sz="quarter" idx="12"/>
          </p:nvPr>
        </p:nvSpPr>
        <p:spPr/>
        <p:txBody>
          <a:bodyPr/>
          <a:lstStyle/>
          <a:p>
            <a:fld id="{7F2C7EFD-44C3-5740-9BDC-49D360660D3A}"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D2479EA5-B89B-2545-AC69-2640528BF6ED}"/>
              </a:ext>
            </a:extLst>
          </p:cNvPr>
          <p:cNvSpPr txBox="1"/>
          <p:nvPr/>
        </p:nvSpPr>
        <p:spPr>
          <a:xfrm>
            <a:off x="342981" y="1575956"/>
            <a:ext cx="8408071" cy="523220"/>
          </a:xfrm>
          <a:prstGeom prst="rect">
            <a:avLst/>
          </a:prstGeom>
          <a:noFill/>
        </p:spPr>
        <p:txBody>
          <a:bodyPr wrap="none" rtlCol="0">
            <a:spAutoFit/>
          </a:bodyPr>
          <a:lstStyle/>
          <a:p>
            <a:r>
              <a:rPr kumimoji="1" lang="en-US" altLang="ja-JP" sz="2800" b="1" dirty="0"/>
              <a:t>Michelson : </a:t>
            </a:r>
            <a:r>
              <a:rPr kumimoji="1" lang="ja-JP" altLang="en-US" sz="2800" b="1"/>
              <a:t>スタックベースのプログラミング言語</a:t>
            </a:r>
          </a:p>
        </p:txBody>
      </p:sp>
    </p:spTree>
    <p:extLst>
      <p:ext uri="{BB962C8B-B14F-4D97-AF65-F5344CB8AC3E}">
        <p14:creationId xmlns:p14="http://schemas.microsoft.com/office/powerpoint/2010/main" val="16486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CC4E6-91AC-5D4A-8B1C-49D135D3FD18}"/>
              </a:ext>
            </a:extLst>
          </p:cNvPr>
          <p:cNvSpPr>
            <a:spLocks noGrp="1"/>
          </p:cNvSpPr>
          <p:nvPr>
            <p:ph type="title"/>
          </p:nvPr>
        </p:nvSpPr>
        <p:spPr/>
        <p:txBody>
          <a:bodyPr/>
          <a:lstStyle/>
          <a:p>
            <a:r>
              <a:rPr lang="en-US" altLang="ja-JP" dirty="0"/>
              <a:t> Michelson</a:t>
            </a:r>
            <a:r>
              <a:rPr lang="ja-JP" altLang="en-US"/>
              <a:t>プログラムの例</a:t>
            </a:r>
            <a:endParaRPr kumimoji="1" lang="ja-JP" altLang="en-US"/>
          </a:p>
        </p:txBody>
      </p:sp>
      <p:sp>
        <p:nvSpPr>
          <p:cNvPr id="7" name="コンテンツ プレースホルダー 2">
            <a:extLst>
              <a:ext uri="{FF2B5EF4-FFF2-40B4-BE49-F238E27FC236}">
                <a16:creationId xmlns:a16="http://schemas.microsoft.com/office/drawing/2014/main" id="{448DEE21-3796-3C4F-997B-B94A6140A3C3}"/>
              </a:ext>
            </a:extLst>
          </p:cNvPr>
          <p:cNvSpPr>
            <a:spLocks noGrp="1"/>
          </p:cNvSpPr>
          <p:nvPr>
            <p:ph idx="1"/>
          </p:nvPr>
        </p:nvSpPr>
        <p:spPr>
          <a:xfrm>
            <a:off x="342981" y="2349569"/>
            <a:ext cx="4229019" cy="2700000"/>
          </a:xfrm>
          <a:solidFill>
            <a:schemeClr val="accent1">
              <a:lumMod val="40000"/>
              <a:lumOff val="60000"/>
            </a:schemeClr>
          </a:solidFill>
          <a:ln w="12700">
            <a:noFill/>
          </a:ln>
        </p:spPr>
        <p:txBody>
          <a:bodyPr>
            <a:noAutofit/>
          </a:bodyPr>
          <a:lstStyle/>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parameter</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storage</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code</a:t>
            </a:r>
            <a:r>
              <a:rPr lang="en" altLang="ja-JP" sz="2200" b="0" dirty="0">
                <a:ln w="12700">
                  <a:noFill/>
                </a:ln>
                <a:latin typeface="Consolas" panose="020B0609020204030204" pitchFamily="49" charset="0"/>
                <a:cs typeface="Consolas" panose="020B0609020204030204" pitchFamily="49" charset="0"/>
              </a:rPr>
              <a:t> { </a:t>
            </a:r>
            <a:r>
              <a:rPr lang="en" altLang="ja-JP" sz="2200" b="0" dirty="0">
                <a:ln w="12700">
                  <a:noFill/>
                </a:ln>
                <a:solidFill>
                  <a:srgbClr val="0070C0"/>
                </a:solidFill>
                <a:latin typeface="Consolas" panose="020B0609020204030204" pitchFamily="49" charset="0"/>
                <a:cs typeface="Consolas" panose="020B0609020204030204" pitchFamily="49" charset="0"/>
              </a:rPr>
              <a:t>CAR</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DUP</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ADD</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NIL</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operation</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PAIR</a:t>
            </a:r>
            <a:r>
              <a:rPr lang="en" altLang="ja-JP" sz="2200" b="0" dirty="0">
                <a:ln w="12700">
                  <a:noFill/>
                </a:ln>
                <a:latin typeface="Consolas" panose="020B0609020204030204" pitchFamily="49" charset="0"/>
                <a:cs typeface="Consolas" panose="020B0609020204030204" pitchFamily="49" charset="0"/>
              </a:rPr>
              <a:t> ;</a:t>
            </a:r>
            <a:r>
              <a:rPr lang="en-US"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latin typeface="Consolas" panose="020B0609020204030204" pitchFamily="49" charset="0"/>
                <a:cs typeface="Consolas" panose="020B0609020204030204" pitchFamily="49" charset="0"/>
              </a:rPr>
              <a:t>}</a:t>
            </a:r>
            <a:endParaRPr lang="ja-JP" altLang="en-US" sz="2200" b="0">
              <a:ln w="12700">
                <a:noFill/>
              </a:ln>
              <a:latin typeface="Consolas" panose="020B0609020204030204" pitchFamily="49" charset="0"/>
              <a:cs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DE3500D7-F4F7-444D-B7F1-E3638790C3EF}"/>
              </a:ext>
            </a:extLst>
          </p:cNvPr>
          <p:cNvSpPr>
            <a:spLocks noGrp="1"/>
          </p:cNvSpPr>
          <p:nvPr>
            <p:ph type="sldNum" sz="quarter" idx="12"/>
          </p:nvPr>
        </p:nvSpPr>
        <p:spPr/>
        <p:txBody>
          <a:bodyPr/>
          <a:lstStyle/>
          <a:p>
            <a:fld id="{7F2C7EFD-44C3-5740-9BDC-49D360660D3A}" type="slidenum">
              <a:rPr kumimoji="1" lang="ja-JP" altLang="en-US" smtClean="0"/>
              <a:t>14</a:t>
            </a:fld>
            <a:endParaRPr kumimoji="1" lang="ja-JP" altLang="en-US"/>
          </a:p>
        </p:txBody>
      </p:sp>
      <p:sp>
        <p:nvSpPr>
          <p:cNvPr id="5" name="右中かっこ 4">
            <a:extLst>
              <a:ext uri="{FF2B5EF4-FFF2-40B4-BE49-F238E27FC236}">
                <a16:creationId xmlns:a16="http://schemas.microsoft.com/office/drawing/2014/main" id="{831E72F7-C5CB-C54A-982B-158935316632}"/>
              </a:ext>
            </a:extLst>
          </p:cNvPr>
          <p:cNvSpPr/>
          <p:nvPr/>
        </p:nvSpPr>
        <p:spPr>
          <a:xfrm>
            <a:off x="4001986" y="2415403"/>
            <a:ext cx="356260" cy="636556"/>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b="1"/>
          </a:p>
        </p:txBody>
      </p:sp>
      <p:sp>
        <p:nvSpPr>
          <p:cNvPr id="6" name="右中かっこ 5">
            <a:extLst>
              <a:ext uri="{FF2B5EF4-FFF2-40B4-BE49-F238E27FC236}">
                <a16:creationId xmlns:a16="http://schemas.microsoft.com/office/drawing/2014/main" id="{DEEAC155-BCFA-4045-8B74-9B99029EDBEB}"/>
              </a:ext>
            </a:extLst>
          </p:cNvPr>
          <p:cNvSpPr/>
          <p:nvPr/>
        </p:nvSpPr>
        <p:spPr>
          <a:xfrm>
            <a:off x="4001986" y="3206337"/>
            <a:ext cx="333578" cy="1757549"/>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b="1"/>
          </a:p>
        </p:txBody>
      </p:sp>
      <p:sp>
        <p:nvSpPr>
          <p:cNvPr id="8" name="テキスト ボックス 7">
            <a:extLst>
              <a:ext uri="{FF2B5EF4-FFF2-40B4-BE49-F238E27FC236}">
                <a16:creationId xmlns:a16="http://schemas.microsoft.com/office/drawing/2014/main" id="{83E4F2DF-7172-EE4A-BF33-2D4CB87AA576}"/>
              </a:ext>
            </a:extLst>
          </p:cNvPr>
          <p:cNvSpPr txBox="1"/>
          <p:nvPr/>
        </p:nvSpPr>
        <p:spPr>
          <a:xfrm>
            <a:off x="4465123" y="2472071"/>
            <a:ext cx="1472538" cy="523220"/>
          </a:xfrm>
          <a:prstGeom prst="rect">
            <a:avLst/>
          </a:prstGeom>
          <a:noFill/>
        </p:spPr>
        <p:txBody>
          <a:bodyPr wrap="square" rtlCol="0">
            <a:spAutoFit/>
          </a:bodyPr>
          <a:lstStyle/>
          <a:p>
            <a:r>
              <a:rPr kumimoji="1" lang="ja-JP" altLang="en-US" sz="2800" b="1"/>
              <a:t> 型宣言</a:t>
            </a:r>
          </a:p>
        </p:txBody>
      </p:sp>
      <p:sp>
        <p:nvSpPr>
          <p:cNvPr id="9" name="テキスト ボックス 8">
            <a:extLst>
              <a:ext uri="{FF2B5EF4-FFF2-40B4-BE49-F238E27FC236}">
                <a16:creationId xmlns:a16="http://schemas.microsoft.com/office/drawing/2014/main" id="{B99DA8F9-BDD0-2E40-821B-77BB25FA81BC}"/>
              </a:ext>
            </a:extLst>
          </p:cNvPr>
          <p:cNvSpPr txBox="1"/>
          <p:nvPr/>
        </p:nvSpPr>
        <p:spPr>
          <a:xfrm>
            <a:off x="4465123" y="3823501"/>
            <a:ext cx="1472538" cy="523220"/>
          </a:xfrm>
          <a:prstGeom prst="rect">
            <a:avLst/>
          </a:prstGeom>
          <a:noFill/>
        </p:spPr>
        <p:txBody>
          <a:bodyPr wrap="square" rtlCol="0">
            <a:spAutoFit/>
          </a:bodyPr>
          <a:lstStyle/>
          <a:p>
            <a:r>
              <a:rPr kumimoji="1" lang="ja-JP" altLang="en-US" sz="2800" b="1"/>
              <a:t> 命令列</a:t>
            </a:r>
          </a:p>
        </p:txBody>
      </p:sp>
      <p:sp>
        <p:nvSpPr>
          <p:cNvPr id="10" name="テキスト ボックス 9">
            <a:extLst>
              <a:ext uri="{FF2B5EF4-FFF2-40B4-BE49-F238E27FC236}">
                <a16:creationId xmlns:a16="http://schemas.microsoft.com/office/drawing/2014/main" id="{CE491660-2AC4-1945-90E6-0FFB548CEA44}"/>
              </a:ext>
            </a:extLst>
          </p:cNvPr>
          <p:cNvSpPr txBox="1"/>
          <p:nvPr/>
        </p:nvSpPr>
        <p:spPr>
          <a:xfrm>
            <a:off x="342981" y="1575956"/>
            <a:ext cx="8408071" cy="523220"/>
          </a:xfrm>
          <a:prstGeom prst="rect">
            <a:avLst/>
          </a:prstGeom>
          <a:noFill/>
        </p:spPr>
        <p:txBody>
          <a:bodyPr wrap="none" rtlCol="0">
            <a:spAutoFit/>
          </a:bodyPr>
          <a:lstStyle/>
          <a:p>
            <a:r>
              <a:rPr kumimoji="1" lang="en-US" altLang="ja-JP" sz="2800" b="1" dirty="0"/>
              <a:t>Michelson : </a:t>
            </a:r>
            <a:r>
              <a:rPr kumimoji="1" lang="ja-JP" altLang="en-US" sz="2800" b="1"/>
              <a:t>スタックベースのプログラミング言語</a:t>
            </a:r>
          </a:p>
        </p:txBody>
      </p:sp>
      <p:sp>
        <p:nvSpPr>
          <p:cNvPr id="11" name="テキスト ボックス 10">
            <a:extLst>
              <a:ext uri="{FF2B5EF4-FFF2-40B4-BE49-F238E27FC236}">
                <a16:creationId xmlns:a16="http://schemas.microsoft.com/office/drawing/2014/main" id="{506FE813-60C1-484B-B760-C7B62049D0C9}"/>
              </a:ext>
            </a:extLst>
          </p:cNvPr>
          <p:cNvSpPr txBox="1"/>
          <p:nvPr/>
        </p:nvSpPr>
        <p:spPr>
          <a:xfrm>
            <a:off x="342981" y="5324906"/>
            <a:ext cx="5211683" cy="523220"/>
          </a:xfrm>
          <a:prstGeom prst="rect">
            <a:avLst/>
          </a:prstGeom>
          <a:noFill/>
        </p:spPr>
        <p:txBody>
          <a:bodyPr wrap="none" rtlCol="0">
            <a:spAutoFit/>
          </a:bodyPr>
          <a:lstStyle/>
          <a:p>
            <a:r>
              <a:rPr kumimoji="1" lang="ja-JP" altLang="en-US" sz="2800" b="1"/>
              <a:t>各命令はスタックを書き換える</a:t>
            </a:r>
          </a:p>
        </p:txBody>
      </p:sp>
    </p:spTree>
    <p:extLst>
      <p:ext uri="{BB962C8B-B14F-4D97-AF65-F5344CB8AC3E}">
        <p14:creationId xmlns:p14="http://schemas.microsoft.com/office/powerpoint/2010/main" val="186532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CC4E6-91AC-5D4A-8B1C-49D135D3FD18}"/>
              </a:ext>
            </a:extLst>
          </p:cNvPr>
          <p:cNvSpPr>
            <a:spLocks noGrp="1"/>
          </p:cNvSpPr>
          <p:nvPr>
            <p:ph type="title"/>
          </p:nvPr>
        </p:nvSpPr>
        <p:spPr/>
        <p:txBody>
          <a:bodyPr/>
          <a:lstStyle/>
          <a:p>
            <a:r>
              <a:rPr lang="en-US" altLang="ja-JP" dirty="0"/>
              <a:t> Michelson</a:t>
            </a:r>
            <a:r>
              <a:rPr lang="ja-JP" altLang="en-US"/>
              <a:t>プログラムの例</a:t>
            </a:r>
            <a:endParaRPr kumimoji="1" lang="ja-JP" altLang="en-US"/>
          </a:p>
        </p:txBody>
      </p:sp>
      <p:sp>
        <p:nvSpPr>
          <p:cNvPr id="7" name="コンテンツ プレースホルダー 2">
            <a:extLst>
              <a:ext uri="{FF2B5EF4-FFF2-40B4-BE49-F238E27FC236}">
                <a16:creationId xmlns:a16="http://schemas.microsoft.com/office/drawing/2014/main" id="{448DEE21-3796-3C4F-997B-B94A6140A3C3}"/>
              </a:ext>
            </a:extLst>
          </p:cNvPr>
          <p:cNvSpPr>
            <a:spLocks noGrp="1"/>
          </p:cNvSpPr>
          <p:nvPr>
            <p:ph idx="1"/>
          </p:nvPr>
        </p:nvSpPr>
        <p:spPr>
          <a:xfrm>
            <a:off x="342981" y="2349569"/>
            <a:ext cx="4229019" cy="2700000"/>
          </a:xfrm>
          <a:solidFill>
            <a:schemeClr val="accent1">
              <a:lumMod val="40000"/>
              <a:lumOff val="60000"/>
            </a:schemeClr>
          </a:solidFill>
          <a:ln w="12700">
            <a:noFill/>
          </a:ln>
        </p:spPr>
        <p:txBody>
          <a:bodyPr>
            <a:noAutofit/>
          </a:bodyPr>
          <a:lstStyle/>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parameter</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storage</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code</a:t>
            </a:r>
            <a:r>
              <a:rPr lang="en" altLang="ja-JP" sz="2200" b="0" dirty="0">
                <a:ln w="12700">
                  <a:noFill/>
                </a:ln>
                <a:latin typeface="Consolas" panose="020B0609020204030204" pitchFamily="49" charset="0"/>
                <a:cs typeface="Consolas" panose="020B0609020204030204" pitchFamily="49" charset="0"/>
              </a:rPr>
              <a:t> { </a:t>
            </a:r>
            <a:r>
              <a:rPr lang="en" altLang="ja-JP" sz="2200" b="0" dirty="0">
                <a:ln w="12700">
                  <a:noFill/>
                </a:ln>
                <a:solidFill>
                  <a:srgbClr val="0070C0"/>
                </a:solidFill>
                <a:latin typeface="Consolas" panose="020B0609020204030204" pitchFamily="49" charset="0"/>
                <a:cs typeface="Consolas" panose="020B0609020204030204" pitchFamily="49" charset="0"/>
              </a:rPr>
              <a:t>CAR</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DUP</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highlight>
                  <a:srgbClr val="FFFF00"/>
                </a:highlight>
                <a:latin typeface="Consolas" panose="020B0609020204030204" pitchFamily="49" charset="0"/>
                <a:cs typeface="Consolas" panose="020B0609020204030204" pitchFamily="49" charset="0"/>
              </a:rPr>
              <a:t>ADD</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NIL</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operation</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PAIR</a:t>
            </a:r>
            <a:r>
              <a:rPr lang="en" altLang="ja-JP" sz="2200" b="0" dirty="0">
                <a:ln w="12700">
                  <a:noFill/>
                </a:ln>
                <a:latin typeface="Consolas" panose="020B0609020204030204" pitchFamily="49" charset="0"/>
                <a:cs typeface="Consolas" panose="020B0609020204030204" pitchFamily="49" charset="0"/>
              </a:rPr>
              <a:t> ;</a:t>
            </a:r>
            <a:r>
              <a:rPr lang="en-US"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latin typeface="Consolas" panose="020B0609020204030204" pitchFamily="49" charset="0"/>
                <a:cs typeface="Consolas" panose="020B0609020204030204" pitchFamily="49" charset="0"/>
              </a:rPr>
              <a:t>}</a:t>
            </a:r>
            <a:endParaRPr lang="ja-JP" altLang="en-US" sz="2200" b="0">
              <a:ln w="12700">
                <a:noFill/>
              </a:ln>
              <a:latin typeface="Consolas" panose="020B0609020204030204" pitchFamily="49" charset="0"/>
              <a:cs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DE3500D7-F4F7-444D-B7F1-E3638790C3EF}"/>
              </a:ext>
            </a:extLst>
          </p:cNvPr>
          <p:cNvSpPr>
            <a:spLocks noGrp="1"/>
          </p:cNvSpPr>
          <p:nvPr>
            <p:ph type="sldNum" sz="quarter" idx="12"/>
          </p:nvPr>
        </p:nvSpPr>
        <p:spPr/>
        <p:txBody>
          <a:bodyPr/>
          <a:lstStyle/>
          <a:p>
            <a:fld id="{7F2C7EFD-44C3-5740-9BDC-49D360660D3A}" type="slidenum">
              <a:rPr kumimoji="1" lang="ja-JP" altLang="en-US" smtClean="0"/>
              <a:t>15</a:t>
            </a:fld>
            <a:endParaRPr kumimoji="1" lang="ja-JP" altLang="en-US"/>
          </a:p>
        </p:txBody>
      </p:sp>
      <p:graphicFrame>
        <p:nvGraphicFramePr>
          <p:cNvPr id="5" name="表 4">
            <a:extLst>
              <a:ext uri="{FF2B5EF4-FFF2-40B4-BE49-F238E27FC236}">
                <a16:creationId xmlns:a16="http://schemas.microsoft.com/office/drawing/2014/main" id="{54ED5508-B34C-4A4B-ACDC-4CEF2FD31E84}"/>
              </a:ext>
            </a:extLst>
          </p:cNvPr>
          <p:cNvGraphicFramePr>
            <a:graphicFrameLocks noGrp="1"/>
          </p:cNvGraphicFramePr>
          <p:nvPr>
            <p:extLst>
              <p:ext uri="{D42A27DB-BD31-4B8C-83A1-F6EECF244321}">
                <p14:modId xmlns:p14="http://schemas.microsoft.com/office/powerpoint/2010/main" val="2071344170"/>
              </p:ext>
            </p:extLst>
          </p:nvPr>
        </p:nvGraphicFramePr>
        <p:xfrm>
          <a:off x="5284520" y="2926394"/>
          <a:ext cx="3313216" cy="1508166"/>
        </p:xfrm>
        <a:graphic>
          <a:graphicData uri="http://schemas.openxmlformats.org/drawingml/2006/table">
            <a:tbl>
              <a:tblPr firstRow="1" bandRow="1">
                <a:tableStyleId>{2D5ABB26-0587-4C30-8999-92F81FD0307C}</a:tableStyleId>
              </a:tblPr>
              <a:tblGrid>
                <a:gridCol w="3313216">
                  <a:extLst>
                    <a:ext uri="{9D8B030D-6E8A-4147-A177-3AD203B41FA5}">
                      <a16:colId xmlns:a16="http://schemas.microsoft.com/office/drawing/2014/main" val="3468850998"/>
                    </a:ext>
                  </a:extLst>
                </a:gridCol>
              </a:tblGrid>
              <a:tr h="754083">
                <a:tc>
                  <a:txBody>
                    <a:bodyPr/>
                    <a:lstStyle/>
                    <a:p>
                      <a:pPr algn="ctr"/>
                      <a:r>
                        <a:rPr kumimoji="1" lang="en-US" altLang="ja-JP" sz="2800" b="1" dirty="0">
                          <a:ln>
                            <a:noFill/>
                          </a:ln>
                        </a:rPr>
                        <a:t>int 3</a:t>
                      </a:r>
                      <a:endParaRPr kumimoji="1" lang="ja-JP" altLang="en-US" sz="2800" b="1">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190962"/>
                  </a:ext>
                </a:extLst>
              </a:tr>
              <a:tr h="754083">
                <a:tc>
                  <a:txBody>
                    <a:bodyPr/>
                    <a:lstStyle/>
                    <a:p>
                      <a:pPr algn="ctr"/>
                      <a:r>
                        <a:rPr kumimoji="1" lang="en-US" altLang="ja-JP" sz="2800" b="1" dirty="0">
                          <a:ln>
                            <a:noFill/>
                          </a:ln>
                        </a:rPr>
                        <a:t>int 3</a:t>
                      </a:r>
                      <a:endParaRPr kumimoji="1" lang="ja-JP" altLang="en-US" sz="2800" b="1">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605471"/>
                  </a:ext>
                </a:extLst>
              </a:tr>
            </a:tbl>
          </a:graphicData>
        </a:graphic>
      </p:graphicFrame>
    </p:spTree>
    <p:extLst>
      <p:ext uri="{BB962C8B-B14F-4D97-AF65-F5344CB8AC3E}">
        <p14:creationId xmlns:p14="http://schemas.microsoft.com/office/powerpoint/2010/main" val="244965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6CC4E6-91AC-5D4A-8B1C-49D135D3FD18}"/>
              </a:ext>
            </a:extLst>
          </p:cNvPr>
          <p:cNvSpPr>
            <a:spLocks noGrp="1"/>
          </p:cNvSpPr>
          <p:nvPr>
            <p:ph type="title"/>
          </p:nvPr>
        </p:nvSpPr>
        <p:spPr/>
        <p:txBody>
          <a:bodyPr/>
          <a:lstStyle/>
          <a:p>
            <a:r>
              <a:rPr lang="en-US" altLang="ja-JP" dirty="0"/>
              <a:t> Michelson</a:t>
            </a:r>
            <a:r>
              <a:rPr lang="ja-JP" altLang="en-US"/>
              <a:t>プログラムの例</a:t>
            </a:r>
            <a:endParaRPr kumimoji="1" lang="ja-JP" altLang="en-US"/>
          </a:p>
        </p:txBody>
      </p:sp>
      <p:sp>
        <p:nvSpPr>
          <p:cNvPr id="7" name="コンテンツ プレースホルダー 2">
            <a:extLst>
              <a:ext uri="{FF2B5EF4-FFF2-40B4-BE49-F238E27FC236}">
                <a16:creationId xmlns:a16="http://schemas.microsoft.com/office/drawing/2014/main" id="{448DEE21-3796-3C4F-997B-B94A6140A3C3}"/>
              </a:ext>
            </a:extLst>
          </p:cNvPr>
          <p:cNvSpPr>
            <a:spLocks noGrp="1"/>
          </p:cNvSpPr>
          <p:nvPr>
            <p:ph idx="1"/>
          </p:nvPr>
        </p:nvSpPr>
        <p:spPr>
          <a:xfrm>
            <a:off x="342981" y="2349569"/>
            <a:ext cx="4229019" cy="2700000"/>
          </a:xfrm>
          <a:solidFill>
            <a:schemeClr val="accent1">
              <a:lumMod val="40000"/>
              <a:lumOff val="60000"/>
            </a:schemeClr>
          </a:solidFill>
          <a:ln w="12700">
            <a:noFill/>
          </a:ln>
        </p:spPr>
        <p:txBody>
          <a:bodyPr>
            <a:noAutofit/>
          </a:bodyPr>
          <a:lstStyle/>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parameter</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storage</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solidFill>
                  <a:srgbClr val="C00000"/>
                </a:solidFill>
                <a:latin typeface="Consolas" panose="020B0609020204030204" pitchFamily="49" charset="0"/>
                <a:cs typeface="Consolas" panose="020B0609020204030204" pitchFamily="49" charset="0"/>
              </a:rPr>
              <a:t>code</a:t>
            </a:r>
            <a:r>
              <a:rPr lang="en" altLang="ja-JP" sz="2200" b="0" dirty="0">
                <a:ln w="12700">
                  <a:noFill/>
                </a:ln>
                <a:latin typeface="Consolas" panose="020B0609020204030204" pitchFamily="49" charset="0"/>
                <a:cs typeface="Consolas" panose="020B0609020204030204" pitchFamily="49" charset="0"/>
              </a:rPr>
              <a:t> { </a:t>
            </a:r>
            <a:r>
              <a:rPr lang="en" altLang="ja-JP" sz="2200" b="0" dirty="0">
                <a:ln w="12700">
                  <a:noFill/>
                </a:ln>
                <a:solidFill>
                  <a:srgbClr val="0070C0"/>
                </a:solidFill>
                <a:latin typeface="Consolas" panose="020B0609020204030204" pitchFamily="49" charset="0"/>
                <a:cs typeface="Consolas" panose="020B0609020204030204" pitchFamily="49" charset="0"/>
              </a:rPr>
              <a:t>CAR</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DUP</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highlight>
                  <a:srgbClr val="FFFF00"/>
                </a:highlight>
                <a:latin typeface="Consolas" panose="020B0609020204030204" pitchFamily="49" charset="0"/>
                <a:cs typeface="Consolas" panose="020B0609020204030204" pitchFamily="49" charset="0"/>
              </a:rPr>
              <a:t>ADD</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NIL</a:t>
            </a: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chemeClr val="accent6">
                    <a:lumMod val="75000"/>
                  </a:schemeClr>
                </a:solidFill>
                <a:latin typeface="Consolas" panose="020B0609020204030204" pitchFamily="49" charset="0"/>
                <a:cs typeface="Consolas" panose="020B0609020204030204" pitchFamily="49" charset="0"/>
              </a:rPr>
              <a:t>operation</a:t>
            </a:r>
            <a:r>
              <a:rPr lang="en" altLang="ja-JP" sz="2200" b="0" dirty="0">
                <a:ln w="12700">
                  <a:noFill/>
                </a:ln>
                <a:latin typeface="Consolas" panose="020B0609020204030204" pitchFamily="49" charset="0"/>
                <a:cs typeface="Consolas" panose="020B0609020204030204" pitchFamily="49" charset="0"/>
              </a:rPr>
              <a:t> ;</a:t>
            </a:r>
          </a:p>
          <a:p>
            <a:pPr marL="0" indent="0">
              <a:lnSpc>
                <a:spcPct val="90000"/>
              </a:lnSpc>
              <a:buNone/>
            </a:pPr>
            <a:r>
              <a:rPr lang="en"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solidFill>
                  <a:srgbClr val="0070C0"/>
                </a:solidFill>
                <a:latin typeface="Consolas" panose="020B0609020204030204" pitchFamily="49" charset="0"/>
                <a:cs typeface="Consolas" panose="020B0609020204030204" pitchFamily="49" charset="0"/>
              </a:rPr>
              <a:t>PAIR</a:t>
            </a:r>
            <a:r>
              <a:rPr lang="en" altLang="ja-JP" sz="2200" b="0" dirty="0">
                <a:ln w="12700">
                  <a:noFill/>
                </a:ln>
                <a:latin typeface="Consolas" panose="020B0609020204030204" pitchFamily="49" charset="0"/>
                <a:cs typeface="Consolas" panose="020B0609020204030204" pitchFamily="49" charset="0"/>
              </a:rPr>
              <a:t> ;</a:t>
            </a:r>
            <a:r>
              <a:rPr lang="en-US" altLang="ja-JP" sz="2200" b="0" dirty="0">
                <a:ln w="12700">
                  <a:noFill/>
                </a:ln>
                <a:latin typeface="Consolas" panose="020B0609020204030204" pitchFamily="49" charset="0"/>
                <a:cs typeface="Consolas" panose="020B0609020204030204" pitchFamily="49" charset="0"/>
              </a:rPr>
              <a:t> </a:t>
            </a:r>
            <a:r>
              <a:rPr lang="en" altLang="ja-JP" sz="2200" b="0" dirty="0">
                <a:ln w="12700">
                  <a:noFill/>
                </a:ln>
                <a:latin typeface="Consolas" panose="020B0609020204030204" pitchFamily="49" charset="0"/>
                <a:cs typeface="Consolas" panose="020B0609020204030204" pitchFamily="49" charset="0"/>
              </a:rPr>
              <a:t>}</a:t>
            </a:r>
            <a:endParaRPr lang="ja-JP" altLang="en-US" sz="2200" b="0">
              <a:ln w="12700">
                <a:noFill/>
              </a:ln>
              <a:latin typeface="Consolas" panose="020B0609020204030204" pitchFamily="49" charset="0"/>
              <a:cs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DE3500D7-F4F7-444D-B7F1-E3638790C3EF}"/>
              </a:ext>
            </a:extLst>
          </p:cNvPr>
          <p:cNvSpPr>
            <a:spLocks noGrp="1"/>
          </p:cNvSpPr>
          <p:nvPr>
            <p:ph type="sldNum" sz="quarter" idx="12"/>
          </p:nvPr>
        </p:nvSpPr>
        <p:spPr/>
        <p:txBody>
          <a:bodyPr/>
          <a:lstStyle/>
          <a:p>
            <a:fld id="{7F2C7EFD-44C3-5740-9BDC-49D360660D3A}" type="slidenum">
              <a:rPr kumimoji="1" lang="ja-JP" altLang="en-US" smtClean="0"/>
              <a:t>16</a:t>
            </a:fld>
            <a:endParaRPr kumimoji="1" lang="ja-JP" altLang="en-US"/>
          </a:p>
        </p:txBody>
      </p:sp>
      <p:graphicFrame>
        <p:nvGraphicFramePr>
          <p:cNvPr id="9" name="表 8">
            <a:extLst>
              <a:ext uri="{FF2B5EF4-FFF2-40B4-BE49-F238E27FC236}">
                <a16:creationId xmlns:a16="http://schemas.microsoft.com/office/drawing/2014/main" id="{C5945ECE-7813-5A46-8AFA-69358F85DACD}"/>
              </a:ext>
            </a:extLst>
          </p:cNvPr>
          <p:cNvGraphicFramePr>
            <a:graphicFrameLocks noGrp="1"/>
          </p:cNvGraphicFramePr>
          <p:nvPr>
            <p:extLst>
              <p:ext uri="{D42A27DB-BD31-4B8C-83A1-F6EECF244321}">
                <p14:modId xmlns:p14="http://schemas.microsoft.com/office/powerpoint/2010/main" val="1788774225"/>
              </p:ext>
            </p:extLst>
          </p:nvPr>
        </p:nvGraphicFramePr>
        <p:xfrm>
          <a:off x="5284520" y="3282653"/>
          <a:ext cx="3313216" cy="754083"/>
        </p:xfrm>
        <a:graphic>
          <a:graphicData uri="http://schemas.openxmlformats.org/drawingml/2006/table">
            <a:tbl>
              <a:tblPr firstRow="1" bandRow="1">
                <a:tableStyleId>{2D5ABB26-0587-4C30-8999-92F81FD0307C}</a:tableStyleId>
              </a:tblPr>
              <a:tblGrid>
                <a:gridCol w="3313216">
                  <a:extLst>
                    <a:ext uri="{9D8B030D-6E8A-4147-A177-3AD203B41FA5}">
                      <a16:colId xmlns:a16="http://schemas.microsoft.com/office/drawing/2014/main" val="3468850998"/>
                    </a:ext>
                  </a:extLst>
                </a:gridCol>
              </a:tblGrid>
              <a:tr h="754083">
                <a:tc>
                  <a:txBody>
                    <a:bodyPr/>
                    <a:lstStyle/>
                    <a:p>
                      <a:pPr algn="ctr"/>
                      <a:r>
                        <a:rPr kumimoji="1" lang="en-US" altLang="ja-JP" sz="2800" b="1" dirty="0">
                          <a:ln>
                            <a:noFill/>
                          </a:ln>
                        </a:rPr>
                        <a:t>int 6</a:t>
                      </a:r>
                      <a:endParaRPr kumimoji="1" lang="ja-JP" altLang="en-US" sz="2800" b="1">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605471"/>
                  </a:ext>
                </a:extLst>
              </a:tr>
            </a:tbl>
          </a:graphicData>
        </a:graphic>
      </p:graphicFrame>
    </p:spTree>
    <p:extLst>
      <p:ext uri="{BB962C8B-B14F-4D97-AF65-F5344CB8AC3E}">
        <p14:creationId xmlns:p14="http://schemas.microsoft.com/office/powerpoint/2010/main" val="366107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15C8D-C56E-9F4B-B458-159FA28E0513}"/>
              </a:ext>
            </a:extLst>
          </p:cNvPr>
          <p:cNvSpPr>
            <a:spLocks noGrp="1"/>
          </p:cNvSpPr>
          <p:nvPr>
            <p:ph type="title"/>
          </p:nvPr>
        </p:nvSpPr>
        <p:spPr/>
        <p:txBody>
          <a:bodyPr>
            <a:normAutofit/>
          </a:bodyPr>
          <a:lstStyle/>
          <a:p>
            <a:r>
              <a:rPr kumimoji="1" lang="en-US" altLang="ja-JP" dirty="0"/>
              <a:t> </a:t>
            </a:r>
            <a:r>
              <a:rPr lang="en-US" altLang="ja-JP" dirty="0"/>
              <a:t>Michelson</a:t>
            </a:r>
            <a:r>
              <a:rPr lang="ja-JP" altLang="en-US"/>
              <a:t>命令のエンコード</a:t>
            </a:r>
            <a:endParaRPr kumimoji="1" lang="ja-JP" altLang="en-US"/>
          </a:p>
        </p:txBody>
      </p:sp>
      <p:sp>
        <p:nvSpPr>
          <p:cNvPr id="3" name="コンテンツ プレースホルダー 2">
            <a:extLst>
              <a:ext uri="{FF2B5EF4-FFF2-40B4-BE49-F238E27FC236}">
                <a16:creationId xmlns:a16="http://schemas.microsoft.com/office/drawing/2014/main" id="{EE767F7F-4B29-4148-92AA-681E634DF9D2}"/>
              </a:ext>
            </a:extLst>
          </p:cNvPr>
          <p:cNvSpPr>
            <a:spLocks noGrp="1"/>
          </p:cNvSpPr>
          <p:nvPr>
            <p:ph idx="1"/>
          </p:nvPr>
        </p:nvSpPr>
        <p:spPr/>
        <p:txBody>
          <a:bodyPr/>
          <a:lstStyle/>
          <a:p>
            <a:r>
              <a:rPr kumimoji="1" lang="ja-JP" altLang="en-US"/>
              <a:t>スタックの要素</a:t>
            </a:r>
            <a:r>
              <a:rPr lang="en-US" altLang="ja-JP" dirty="0"/>
              <a:t> : </a:t>
            </a:r>
            <a:r>
              <a:rPr kumimoji="1" lang="ja-JP" altLang="en-US"/>
              <a:t>ヴァリアント型</a:t>
            </a:r>
            <a:r>
              <a:rPr kumimoji="1" lang="en-US" altLang="ja-JP" dirty="0"/>
              <a:t>t</a:t>
            </a:r>
            <a:endParaRPr lang="en-US" altLang="ja-JP" dirty="0"/>
          </a:p>
          <a:p>
            <a:pPr marL="0" indent="0">
              <a:buNone/>
            </a:pPr>
            <a:endParaRPr lang="en-US" altLang="ja-JP" dirty="0"/>
          </a:p>
          <a:p>
            <a:pPr marL="0" indent="0">
              <a:buNone/>
            </a:pPr>
            <a:endParaRPr lang="en-US" altLang="ja-JP" dirty="0"/>
          </a:p>
          <a:p>
            <a:r>
              <a:rPr lang="ja-JP" altLang="en-US"/>
              <a:t>スタック</a:t>
            </a:r>
            <a:r>
              <a:rPr lang="en-US" altLang="ja-JP" dirty="0"/>
              <a:t> : </a:t>
            </a:r>
            <a:r>
              <a:rPr lang="ja-JP" altLang="en-US"/>
              <a:t>型</a:t>
            </a:r>
            <a:r>
              <a:rPr lang="en-US" altLang="ja-JP" dirty="0"/>
              <a:t>t</a:t>
            </a:r>
            <a:r>
              <a:rPr lang="ja-JP" altLang="en-US"/>
              <a:t>のリスト</a:t>
            </a:r>
            <a:endParaRPr lang="en-US" altLang="ja-JP" dirty="0"/>
          </a:p>
          <a:p>
            <a:r>
              <a:rPr lang="ja-JP" altLang="en-US"/>
              <a:t>命令</a:t>
            </a:r>
            <a:r>
              <a:rPr lang="en-US" altLang="ja-JP" dirty="0"/>
              <a:t> : (t list </a:t>
            </a:r>
            <a:r>
              <a:rPr lang="ja-JP" altLang="en-US"/>
              <a:t>→</a:t>
            </a:r>
            <a:r>
              <a:rPr lang="en-US" altLang="ja-JP" dirty="0"/>
              <a:t> t list)</a:t>
            </a:r>
            <a:r>
              <a:rPr lang="ja-JP" altLang="en-US"/>
              <a:t>型の関数</a:t>
            </a:r>
            <a:endParaRPr lang="en-US" altLang="ja-JP" dirty="0"/>
          </a:p>
        </p:txBody>
      </p:sp>
      <p:sp>
        <p:nvSpPr>
          <p:cNvPr id="4" name="スライド番号プレースホルダー 3">
            <a:extLst>
              <a:ext uri="{FF2B5EF4-FFF2-40B4-BE49-F238E27FC236}">
                <a16:creationId xmlns:a16="http://schemas.microsoft.com/office/drawing/2014/main" id="{1C03DB6C-675A-2A4F-8A57-66D23DF0117C}"/>
              </a:ext>
            </a:extLst>
          </p:cNvPr>
          <p:cNvSpPr>
            <a:spLocks noGrp="1"/>
          </p:cNvSpPr>
          <p:nvPr>
            <p:ph type="sldNum" sz="quarter" idx="12"/>
          </p:nvPr>
        </p:nvSpPr>
        <p:spPr/>
        <p:txBody>
          <a:bodyPr/>
          <a:lstStyle/>
          <a:p>
            <a:fld id="{7F2C7EFD-44C3-5740-9BDC-49D360660D3A}"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F7612788-83AB-7F4C-AA9F-27D2A9B6E6B6}"/>
              </a:ext>
            </a:extLst>
          </p:cNvPr>
          <p:cNvSpPr txBox="1"/>
          <p:nvPr/>
        </p:nvSpPr>
        <p:spPr>
          <a:xfrm>
            <a:off x="447112" y="2240587"/>
            <a:ext cx="8249771" cy="400110"/>
          </a:xfrm>
          <a:prstGeom prst="rect">
            <a:avLst/>
          </a:prstGeom>
          <a:solidFill>
            <a:schemeClr val="accent1">
              <a:lumMod val="40000"/>
              <a:lumOff val="60000"/>
            </a:schemeClr>
          </a:solidFill>
        </p:spPr>
        <p:txBody>
          <a:bodyPr wrap="square" rtlCol="0">
            <a:spAutoFit/>
          </a:bodyPr>
          <a:lstStyle/>
          <a:p>
            <a:r>
              <a:rPr lang="en-US" altLang="ja-JP" sz="2000" dirty="0">
                <a:solidFill>
                  <a:srgbClr val="0070C0"/>
                </a:solidFill>
                <a:latin typeface="Consolas" panose="020B0609020204030204" pitchFamily="49" charset="0"/>
                <a:cs typeface="Consolas" panose="020B0609020204030204" pitchFamily="49" charset="0"/>
              </a:rPr>
              <a:t>type</a:t>
            </a:r>
            <a:r>
              <a:rPr lang="en-US" altLang="ja-JP" sz="2000" dirty="0">
                <a:latin typeface="Consolas" panose="020B0609020204030204" pitchFamily="49" charset="0"/>
                <a:cs typeface="Consolas" panose="020B0609020204030204" pitchFamily="49" charset="0"/>
              </a:rPr>
              <a:t> </a:t>
            </a:r>
            <a:r>
              <a:rPr lang="en-US" altLang="ja-JP" sz="2000" dirty="0">
                <a:solidFill>
                  <a:srgbClr val="FFFF00"/>
                </a:solidFill>
                <a:latin typeface="Consolas" panose="020B0609020204030204" pitchFamily="49" charset="0"/>
                <a:cs typeface="Consolas" panose="020B0609020204030204" pitchFamily="49" charset="0"/>
              </a:rPr>
              <a:t>t</a:t>
            </a:r>
            <a:r>
              <a:rPr lang="en-US" altLang="ja-JP" sz="2000" dirty="0">
                <a:latin typeface="Consolas" panose="020B0609020204030204" pitchFamily="49" charset="0"/>
                <a:cs typeface="Consolas" panose="020B0609020204030204" pitchFamily="49" charset="0"/>
              </a:rPr>
              <a:t> = </a:t>
            </a:r>
            <a:r>
              <a:rPr lang="en-US" altLang="ja-JP" sz="2000" dirty="0">
                <a:solidFill>
                  <a:srgbClr val="0070C0"/>
                </a:solidFill>
                <a:latin typeface="Consolas" panose="020B0609020204030204" pitchFamily="49" charset="0"/>
                <a:cs typeface="Consolas" panose="020B0609020204030204" pitchFamily="49" charset="0"/>
              </a:rPr>
              <a:t>Int of </a:t>
            </a:r>
            <a:r>
              <a:rPr lang="en-US" altLang="ja-JP" sz="2000" dirty="0">
                <a:solidFill>
                  <a:schemeClr val="accent6">
                    <a:lumMod val="75000"/>
                  </a:schemeClr>
                </a:solidFill>
                <a:latin typeface="Consolas" panose="020B0609020204030204" pitchFamily="49" charset="0"/>
                <a:cs typeface="Consolas" panose="020B0609020204030204" pitchFamily="49" charset="0"/>
              </a:rPr>
              <a:t>int</a:t>
            </a:r>
            <a:r>
              <a:rPr lang="en-US" altLang="ja-JP" sz="2000" dirty="0">
                <a:latin typeface="Consolas" panose="020B0609020204030204" pitchFamily="49" charset="0"/>
                <a:cs typeface="Consolas" panose="020B0609020204030204" pitchFamily="49" charset="0"/>
              </a:rPr>
              <a:t> | </a:t>
            </a:r>
            <a:r>
              <a:rPr lang="en-US" altLang="ja-JP" sz="2000" dirty="0">
                <a:solidFill>
                  <a:srgbClr val="0070C0"/>
                </a:solidFill>
                <a:latin typeface="Consolas" panose="020B0609020204030204" pitchFamily="49" charset="0"/>
                <a:cs typeface="Consolas" panose="020B0609020204030204" pitchFamily="49" charset="0"/>
              </a:rPr>
              <a:t>Bool of </a:t>
            </a:r>
            <a:r>
              <a:rPr lang="en-US" altLang="ja-JP" sz="2000" dirty="0">
                <a:solidFill>
                  <a:schemeClr val="accent6">
                    <a:lumMod val="75000"/>
                  </a:schemeClr>
                </a:solidFill>
                <a:latin typeface="Consolas" panose="020B0609020204030204" pitchFamily="49" charset="0"/>
                <a:cs typeface="Consolas" panose="020B0609020204030204" pitchFamily="49" charset="0"/>
              </a:rPr>
              <a:t>bool</a:t>
            </a:r>
            <a:r>
              <a:rPr lang="en-US" altLang="ja-JP" sz="2000" dirty="0">
                <a:latin typeface="Consolas" panose="020B0609020204030204" pitchFamily="49" charset="0"/>
                <a:cs typeface="Consolas" panose="020B0609020204030204" pitchFamily="49" charset="0"/>
              </a:rPr>
              <a:t> | </a:t>
            </a:r>
            <a:r>
              <a:rPr lang="en-US" altLang="ja-JP" sz="2000" dirty="0">
                <a:solidFill>
                  <a:srgbClr val="0070C0"/>
                </a:solidFill>
                <a:latin typeface="Consolas" panose="020B0609020204030204" pitchFamily="49" charset="0"/>
                <a:cs typeface="Consolas" panose="020B0609020204030204" pitchFamily="49" charset="0"/>
              </a:rPr>
              <a:t>Pair of </a:t>
            </a:r>
            <a:r>
              <a:rPr lang="en-US" altLang="ja-JP" sz="2000" dirty="0">
                <a:latin typeface="Consolas" panose="020B0609020204030204" pitchFamily="49" charset="0"/>
                <a:cs typeface="Consolas" panose="020B0609020204030204" pitchFamily="49" charset="0"/>
              </a:rPr>
              <a:t>t * t | …</a:t>
            </a:r>
            <a:endParaRPr lang="ja-JP" altLang="en-US" sz="2000">
              <a:latin typeface="Consolas" panose="020B0609020204030204" pitchFamily="49" charset="0"/>
              <a:cs typeface="Consolas" panose="020B0609020204030204" pitchFamily="49" charset="0"/>
            </a:endParaRPr>
          </a:p>
        </p:txBody>
      </p:sp>
      <p:sp>
        <p:nvSpPr>
          <p:cNvPr id="6" name="テキスト ボックス 5">
            <a:extLst>
              <a:ext uri="{FF2B5EF4-FFF2-40B4-BE49-F238E27FC236}">
                <a16:creationId xmlns:a16="http://schemas.microsoft.com/office/drawing/2014/main" id="{47E30E59-212F-924E-A10C-30C34E997E3F}"/>
              </a:ext>
            </a:extLst>
          </p:cNvPr>
          <p:cNvSpPr txBox="1"/>
          <p:nvPr/>
        </p:nvSpPr>
        <p:spPr>
          <a:xfrm>
            <a:off x="447113" y="4417358"/>
            <a:ext cx="8249771" cy="1754326"/>
          </a:xfrm>
          <a:prstGeom prst="rect">
            <a:avLst/>
          </a:prstGeom>
          <a:solidFill>
            <a:schemeClr val="accent1">
              <a:lumMod val="40000"/>
              <a:lumOff val="60000"/>
            </a:schemeClr>
          </a:solidFill>
        </p:spPr>
        <p:txBody>
          <a:bodyPr wrap="square" rtlCol="0">
            <a:spAutoFit/>
          </a:bodyPr>
          <a:lstStyle/>
          <a:p>
            <a:r>
              <a:rPr lang="en-US" altLang="ja-JP" dirty="0">
                <a:solidFill>
                  <a:srgbClr val="0070C0"/>
                </a:solidFill>
                <a:latin typeface="Consolas" panose="020B0609020204030204" pitchFamily="49" charset="0"/>
                <a:cs typeface="Consolas" panose="020B0609020204030204" pitchFamily="49" charset="0"/>
              </a:rPr>
              <a:t>let</a:t>
            </a:r>
            <a:r>
              <a:rPr lang="en-US" altLang="ja-JP" dirty="0">
                <a:latin typeface="Consolas" panose="020B0609020204030204" pitchFamily="49" charset="0"/>
                <a:cs typeface="Consolas" panose="020B0609020204030204" pitchFamily="49" charset="0"/>
              </a:rPr>
              <a:t> </a:t>
            </a:r>
            <a:r>
              <a:rPr lang="en-US" altLang="ja-JP" dirty="0">
                <a:solidFill>
                  <a:srgbClr val="FFFF00"/>
                </a:solidFill>
                <a:latin typeface="Consolas" panose="020B0609020204030204" pitchFamily="49" charset="0"/>
                <a:cs typeface="Consolas" panose="020B0609020204030204" pitchFamily="49" charset="0"/>
              </a:rPr>
              <a:t>add</a:t>
            </a:r>
            <a:r>
              <a:rPr lang="en-US" altLang="ja-JP" dirty="0">
                <a:latin typeface="Consolas" panose="020B0609020204030204" pitchFamily="49" charset="0"/>
                <a:cs typeface="Consolas" panose="020B0609020204030204" pitchFamily="49" charset="0"/>
              </a:rPr>
              <a:t> s =</a:t>
            </a:r>
          </a:p>
          <a:p>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match</a:t>
            </a:r>
            <a:r>
              <a:rPr lang="en-US" altLang="ja-JP" dirty="0">
                <a:latin typeface="Consolas" panose="020B0609020204030204" pitchFamily="49" charset="0"/>
                <a:cs typeface="Consolas" panose="020B0609020204030204" pitchFamily="49" charset="0"/>
              </a:rPr>
              <a:t> s </a:t>
            </a:r>
            <a:r>
              <a:rPr lang="en-US" altLang="ja-JP" dirty="0">
                <a:solidFill>
                  <a:srgbClr val="0070C0"/>
                </a:solidFill>
                <a:latin typeface="Consolas" panose="020B0609020204030204" pitchFamily="49" charset="0"/>
                <a:cs typeface="Consolas" panose="020B0609020204030204" pitchFamily="49" charset="0"/>
              </a:rPr>
              <a:t>with</a:t>
            </a:r>
          </a:p>
          <a:p>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a:t>
            </a:r>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Int</a:t>
            </a:r>
            <a:r>
              <a:rPr lang="en-US" altLang="ja-JP" dirty="0">
                <a:latin typeface="Consolas" panose="020B0609020204030204" pitchFamily="49" charset="0"/>
                <a:cs typeface="Consolas" panose="020B0609020204030204" pitchFamily="49" charset="0"/>
              </a:rPr>
              <a:t> x :: </a:t>
            </a:r>
            <a:r>
              <a:rPr lang="en-US" altLang="ja-JP" dirty="0">
                <a:solidFill>
                  <a:srgbClr val="0070C0"/>
                </a:solidFill>
                <a:latin typeface="Consolas" panose="020B0609020204030204" pitchFamily="49" charset="0"/>
                <a:cs typeface="Consolas" panose="020B0609020204030204" pitchFamily="49" charset="0"/>
              </a:rPr>
              <a:t>Int</a:t>
            </a:r>
            <a:r>
              <a:rPr lang="en-US" altLang="ja-JP" dirty="0">
                <a:latin typeface="Consolas" panose="020B0609020204030204" pitchFamily="49" charset="0"/>
                <a:cs typeface="Consolas" panose="020B0609020204030204" pitchFamily="49" charset="0"/>
              </a:rPr>
              <a:t> y :: </a:t>
            </a:r>
            <a:r>
              <a:rPr lang="en-US" altLang="ja-JP" dirty="0" err="1">
                <a:latin typeface="Consolas" panose="020B0609020204030204" pitchFamily="49" charset="0"/>
                <a:cs typeface="Consolas" panose="020B0609020204030204" pitchFamily="49" charset="0"/>
              </a:rPr>
              <a:t>xs</a:t>
            </a:r>
            <a:r>
              <a:rPr lang="en-US" altLang="ja-JP" dirty="0">
                <a:latin typeface="Consolas" panose="020B0609020204030204" pitchFamily="49" charset="0"/>
                <a:cs typeface="Consolas" panose="020B0609020204030204" pitchFamily="49" charset="0"/>
              </a:rPr>
              <a:t> -&gt; </a:t>
            </a:r>
            <a:r>
              <a:rPr lang="en-US" altLang="ja-JP" dirty="0" err="1">
                <a:solidFill>
                  <a:srgbClr val="0070C0"/>
                </a:solidFill>
                <a:latin typeface="Consolas" panose="020B0609020204030204" pitchFamily="49" charset="0"/>
                <a:cs typeface="Consolas" panose="020B0609020204030204" pitchFamily="49" charset="0"/>
              </a:rPr>
              <a:t>Raml.</a:t>
            </a:r>
            <a:r>
              <a:rPr lang="en-US" altLang="ja-JP" dirty="0" err="1">
                <a:latin typeface="Consolas" panose="020B0609020204030204" pitchFamily="49" charset="0"/>
                <a:cs typeface="Consolas" panose="020B0609020204030204" pitchFamily="49" charset="0"/>
              </a:rPr>
              <a:t>tick</a:t>
            </a:r>
            <a:r>
              <a:rPr lang="en-US" altLang="ja-JP" dirty="0">
                <a:latin typeface="Consolas" panose="020B0609020204030204" pitchFamily="49" charset="0"/>
                <a:cs typeface="Consolas" panose="020B0609020204030204" pitchFamily="49" charset="0"/>
              </a:rPr>
              <a:t> 4.0; Int (x + y) :: </a:t>
            </a:r>
            <a:r>
              <a:rPr lang="en-US" altLang="ja-JP" dirty="0" err="1">
                <a:latin typeface="Consolas" panose="020B0609020204030204" pitchFamily="49" charset="0"/>
                <a:cs typeface="Consolas" panose="020B0609020204030204" pitchFamily="49" charset="0"/>
              </a:rPr>
              <a:t>xs</a:t>
            </a:r>
            <a:endParaRPr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a:t>
            </a:r>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Int</a:t>
            </a:r>
            <a:r>
              <a:rPr lang="en-US" altLang="ja-JP" dirty="0">
                <a:latin typeface="Consolas" panose="020B0609020204030204" pitchFamily="49" charset="0"/>
                <a:cs typeface="Consolas" panose="020B0609020204030204" pitchFamily="49" charset="0"/>
              </a:rPr>
              <a:t> x :: </a:t>
            </a:r>
            <a:r>
              <a:rPr lang="en-US" altLang="ja-JP" dirty="0">
                <a:solidFill>
                  <a:srgbClr val="0070C0"/>
                </a:solidFill>
                <a:latin typeface="Consolas" panose="020B0609020204030204" pitchFamily="49" charset="0"/>
                <a:cs typeface="Consolas" panose="020B0609020204030204" pitchFamily="49" charset="0"/>
              </a:rPr>
              <a:t>Nat</a:t>
            </a:r>
            <a:r>
              <a:rPr lang="en-US" altLang="ja-JP" dirty="0">
                <a:latin typeface="Consolas" panose="020B0609020204030204" pitchFamily="49" charset="0"/>
                <a:cs typeface="Consolas" panose="020B0609020204030204" pitchFamily="49" charset="0"/>
              </a:rPr>
              <a:t> y :: </a:t>
            </a:r>
            <a:r>
              <a:rPr lang="en-US" altLang="ja-JP" dirty="0" err="1">
                <a:latin typeface="Consolas" panose="020B0609020204030204" pitchFamily="49" charset="0"/>
                <a:cs typeface="Consolas" panose="020B0609020204030204" pitchFamily="49" charset="0"/>
              </a:rPr>
              <a:t>xs</a:t>
            </a:r>
            <a:r>
              <a:rPr lang="en-US" altLang="ja-JP" dirty="0">
                <a:latin typeface="Consolas" panose="020B0609020204030204" pitchFamily="49" charset="0"/>
                <a:cs typeface="Consolas" panose="020B0609020204030204" pitchFamily="49" charset="0"/>
              </a:rPr>
              <a:t> -&gt; …</a:t>
            </a:r>
          </a:p>
          <a:p>
            <a:r>
              <a:rPr lang="en-US" altLang="ja-JP" dirty="0">
                <a:latin typeface="Consolas" panose="020B0609020204030204" pitchFamily="49" charset="0"/>
                <a:cs typeface="Consolas" panose="020B0609020204030204" pitchFamily="49" charset="0"/>
              </a:rPr>
              <a:t>	︙</a:t>
            </a:r>
          </a:p>
          <a:p>
            <a:r>
              <a:rPr lang="en-US" altLang="ja-JP" dirty="0">
                <a:latin typeface="Consolas" panose="020B0609020204030204" pitchFamily="49" charset="0"/>
                <a:cs typeface="Consolas" panose="020B0609020204030204" pitchFamily="49" charset="0"/>
              </a:rPr>
              <a:t>  </a:t>
            </a:r>
            <a:r>
              <a:rPr lang="en-US" altLang="ja-JP" dirty="0">
                <a:solidFill>
                  <a:srgbClr val="0070C0"/>
                </a:solidFill>
                <a:latin typeface="Consolas" panose="020B0609020204030204" pitchFamily="49" charset="0"/>
                <a:cs typeface="Consolas" panose="020B0609020204030204" pitchFamily="49" charset="0"/>
              </a:rPr>
              <a:t>| _</a:t>
            </a:r>
            <a:r>
              <a:rPr lang="en-US" altLang="ja-JP" dirty="0">
                <a:latin typeface="Consolas" panose="020B0609020204030204" pitchFamily="49" charset="0"/>
                <a:cs typeface="Consolas" panose="020B0609020204030204" pitchFamily="49" charset="0"/>
              </a:rPr>
              <a:t> -&gt; raise </a:t>
            </a:r>
            <a:r>
              <a:rPr lang="en-US" altLang="ja-JP" dirty="0">
                <a:solidFill>
                  <a:srgbClr val="0070C0"/>
                </a:solidFill>
                <a:latin typeface="Consolas" panose="020B0609020204030204" pitchFamily="49" charset="0"/>
                <a:cs typeface="Consolas" panose="020B0609020204030204" pitchFamily="49" charset="0"/>
              </a:rPr>
              <a:t>Invalid argument</a:t>
            </a:r>
          </a:p>
        </p:txBody>
      </p:sp>
    </p:spTree>
    <p:extLst>
      <p:ext uri="{BB962C8B-B14F-4D97-AF65-F5344CB8AC3E}">
        <p14:creationId xmlns:p14="http://schemas.microsoft.com/office/powerpoint/2010/main" val="2638722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8D316-3EF7-1947-B40C-09A9DC4E98A4}"/>
              </a:ext>
            </a:extLst>
          </p:cNvPr>
          <p:cNvSpPr>
            <a:spLocks noGrp="1"/>
          </p:cNvSpPr>
          <p:nvPr>
            <p:ph type="title"/>
          </p:nvPr>
        </p:nvSpPr>
        <p:spPr/>
        <p:txBody>
          <a:bodyPr/>
          <a:lstStyle/>
          <a:p>
            <a:r>
              <a:rPr lang="en-US" altLang="ja-JP" dirty="0"/>
              <a:t> </a:t>
            </a:r>
            <a:r>
              <a:rPr kumimoji="1" lang="en-US" altLang="ja-JP" dirty="0"/>
              <a:t>Michelson</a:t>
            </a:r>
            <a:r>
              <a:rPr kumimoji="1" lang="ja-JP" altLang="en-US"/>
              <a:t>プログラムのエンコード</a:t>
            </a:r>
          </a:p>
        </p:txBody>
      </p:sp>
      <p:sp>
        <p:nvSpPr>
          <p:cNvPr id="3" name="コンテンツ プレースホルダー 2">
            <a:extLst>
              <a:ext uri="{FF2B5EF4-FFF2-40B4-BE49-F238E27FC236}">
                <a16:creationId xmlns:a16="http://schemas.microsoft.com/office/drawing/2014/main" id="{563C8C4D-1007-9A44-A3C9-DFD306C2DC42}"/>
              </a:ext>
            </a:extLst>
          </p:cNvPr>
          <p:cNvSpPr>
            <a:spLocks noGrp="1"/>
          </p:cNvSpPr>
          <p:nvPr>
            <p:ph idx="1"/>
          </p:nvPr>
        </p:nvSpPr>
        <p:spPr/>
        <p:txBody>
          <a:bodyPr/>
          <a:lstStyle/>
          <a:p>
            <a:r>
              <a:rPr kumimoji="1" lang="ja-JP" altLang="en-US">
                <a:cs typeface="Consolas" panose="020B0609020204030204" pitchFamily="49" charset="0"/>
              </a:rPr>
              <a:t>設計したライブラリを用いて，</a:t>
            </a:r>
            <a:r>
              <a:rPr kumimoji="1" lang="en-US" altLang="ja-JP" dirty="0">
                <a:cs typeface="Consolas" panose="020B0609020204030204" pitchFamily="49" charset="0"/>
              </a:rPr>
              <a:t>Michelson</a:t>
            </a:r>
            <a:r>
              <a:rPr lang="ja-JP" altLang="en-US">
                <a:cs typeface="Consolas" panose="020B0609020204030204" pitchFamily="49" charset="0"/>
              </a:rPr>
              <a:t>プログラムを</a:t>
            </a:r>
            <a:r>
              <a:rPr lang="en-US" altLang="ja-JP" dirty="0">
                <a:cs typeface="Consolas" panose="020B0609020204030204" pitchFamily="49" charset="0"/>
              </a:rPr>
              <a:t>RAML</a:t>
            </a:r>
            <a:r>
              <a:rPr lang="ja-JP" altLang="en-US">
                <a:cs typeface="Consolas" panose="020B0609020204030204" pitchFamily="49" charset="0"/>
              </a:rPr>
              <a:t>プログラムにエンコードできる</a:t>
            </a:r>
            <a:endParaRPr kumimoji="1" lang="ja-JP" altLang="en-US">
              <a:cs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46173249-338C-6F4D-9951-9BC816992E83}"/>
              </a:ext>
            </a:extLst>
          </p:cNvPr>
          <p:cNvSpPr>
            <a:spLocks noGrp="1"/>
          </p:cNvSpPr>
          <p:nvPr>
            <p:ph type="sldNum" sz="quarter" idx="12"/>
          </p:nvPr>
        </p:nvSpPr>
        <p:spPr/>
        <p:txBody>
          <a:bodyPr/>
          <a:lstStyle/>
          <a:p>
            <a:fld id="{7F2C7EFD-44C3-5740-9BDC-49D360660D3A}" type="slidenum">
              <a:rPr lang="ja-JP" altLang="en-US" smtClean="0"/>
              <a:pPr/>
              <a:t>18</a:t>
            </a:fld>
            <a:endParaRPr lang="ja-JP" altLang="en-US"/>
          </a:p>
        </p:txBody>
      </p:sp>
      <p:sp>
        <p:nvSpPr>
          <p:cNvPr id="5" name="テキスト ボックス 4">
            <a:extLst>
              <a:ext uri="{FF2B5EF4-FFF2-40B4-BE49-F238E27FC236}">
                <a16:creationId xmlns:a16="http://schemas.microsoft.com/office/drawing/2014/main" id="{67003701-00E9-0E43-9ED3-287EF4B0CB82}"/>
              </a:ext>
            </a:extLst>
          </p:cNvPr>
          <p:cNvSpPr txBox="1"/>
          <p:nvPr/>
        </p:nvSpPr>
        <p:spPr>
          <a:xfrm>
            <a:off x="4307447" y="3101877"/>
            <a:ext cx="4560125" cy="2031325"/>
          </a:xfrm>
          <a:prstGeom prst="rect">
            <a:avLst/>
          </a:prstGeom>
          <a:solidFill>
            <a:schemeClr val="accent1">
              <a:lumMod val="40000"/>
              <a:lumOff val="60000"/>
            </a:schemeClr>
          </a:solidFill>
        </p:spPr>
        <p:txBody>
          <a:bodyPr wrap="square" rtlCol="0">
            <a:spAutoFit/>
          </a:bodyPr>
          <a:lstStyle/>
          <a:p>
            <a:r>
              <a:rPr lang="en" altLang="ja-JP" dirty="0">
                <a:solidFill>
                  <a:srgbClr val="0070C0"/>
                </a:solidFill>
                <a:latin typeface="Consolas" panose="020B0609020204030204" pitchFamily="49" charset="0"/>
                <a:cs typeface="Consolas" panose="020B0609020204030204" pitchFamily="49" charset="0"/>
              </a:rPr>
              <a:t>let</a:t>
            </a:r>
            <a:r>
              <a:rPr lang="en" altLang="ja-JP" dirty="0">
                <a:latin typeface="Consolas" panose="020B0609020204030204" pitchFamily="49" charset="0"/>
                <a:cs typeface="Consolas" panose="020B0609020204030204" pitchFamily="49" charset="0"/>
              </a:rPr>
              <a:t> _ =</a:t>
            </a:r>
          </a:p>
          <a:p>
            <a:r>
              <a:rPr lang="en" altLang="ja-JP" dirty="0">
                <a:latin typeface="Consolas" panose="020B0609020204030204" pitchFamily="49" charset="0"/>
                <a:cs typeface="Consolas" panose="020B0609020204030204" pitchFamily="49" charset="0"/>
              </a:rPr>
              <a:t> (pair</a:t>
            </a:r>
          </a:p>
          <a:p>
            <a:r>
              <a:rPr lang="en" altLang="ja-JP" dirty="0">
                <a:latin typeface="Consolas" panose="020B0609020204030204" pitchFamily="49" charset="0"/>
                <a:cs typeface="Consolas" panose="020B0609020204030204" pitchFamily="49" charset="0"/>
              </a:rPr>
              <a:t> (nil</a:t>
            </a:r>
          </a:p>
          <a:p>
            <a:r>
              <a:rPr lang="en" altLang="ja-JP" dirty="0">
                <a:latin typeface="Consolas" panose="020B0609020204030204" pitchFamily="49" charset="0"/>
                <a:cs typeface="Consolas" panose="020B0609020204030204" pitchFamily="49" charset="0"/>
              </a:rPr>
              <a:t> (add</a:t>
            </a:r>
          </a:p>
          <a:p>
            <a:r>
              <a:rPr lang="en" altLang="ja-JP" dirty="0">
                <a:latin typeface="Consolas" panose="020B0609020204030204" pitchFamily="49" charset="0"/>
                <a:cs typeface="Consolas" panose="020B0609020204030204" pitchFamily="49" charset="0"/>
              </a:rPr>
              <a:t> (dup</a:t>
            </a:r>
          </a:p>
          <a:p>
            <a:r>
              <a:rPr lang="en" altLang="ja-JP" dirty="0">
                <a:latin typeface="Consolas" panose="020B0609020204030204" pitchFamily="49" charset="0"/>
                <a:cs typeface="Consolas" panose="020B0609020204030204" pitchFamily="49" charset="0"/>
              </a:rPr>
              <a:t> (car</a:t>
            </a:r>
          </a:p>
          <a:p>
            <a:r>
              <a:rPr lang="en" altLang="ja-JP" dirty="0">
                <a:latin typeface="Consolas" panose="020B0609020204030204" pitchFamily="49" charset="0"/>
                <a:cs typeface="Consolas" panose="020B0609020204030204" pitchFamily="49" charset="0"/>
              </a:rPr>
              <a:t> (</a:t>
            </a:r>
            <a:r>
              <a:rPr lang="en" altLang="ja-JP" dirty="0">
                <a:solidFill>
                  <a:srgbClr val="0070C0"/>
                </a:solidFill>
                <a:latin typeface="Consolas" panose="020B0609020204030204" pitchFamily="49" charset="0"/>
                <a:cs typeface="Consolas" panose="020B0609020204030204" pitchFamily="49" charset="0"/>
              </a:rPr>
              <a:t>Pair</a:t>
            </a:r>
            <a:r>
              <a:rPr lang="en" altLang="ja-JP" dirty="0">
                <a:latin typeface="Consolas" panose="020B0609020204030204" pitchFamily="49" charset="0"/>
                <a:cs typeface="Consolas" panose="020B0609020204030204" pitchFamily="49" charset="0"/>
              </a:rPr>
              <a:t> (</a:t>
            </a:r>
            <a:r>
              <a:rPr lang="en" altLang="ja-JP" dirty="0">
                <a:solidFill>
                  <a:srgbClr val="0070C0"/>
                </a:solidFill>
                <a:latin typeface="Consolas" panose="020B0609020204030204" pitchFamily="49" charset="0"/>
                <a:cs typeface="Consolas" panose="020B0609020204030204" pitchFamily="49" charset="0"/>
              </a:rPr>
              <a:t>Int</a:t>
            </a:r>
            <a:r>
              <a:rPr lang="en" altLang="ja-JP" dirty="0">
                <a:latin typeface="Consolas" panose="020B0609020204030204" pitchFamily="49" charset="0"/>
                <a:cs typeface="Consolas" panose="020B0609020204030204" pitchFamily="49" charset="0"/>
              </a:rPr>
              <a:t> 3, </a:t>
            </a:r>
            <a:r>
              <a:rPr lang="en" altLang="ja-JP" dirty="0">
                <a:solidFill>
                  <a:srgbClr val="0070C0"/>
                </a:solidFill>
                <a:latin typeface="Consolas" panose="020B0609020204030204" pitchFamily="49" charset="0"/>
                <a:cs typeface="Consolas" panose="020B0609020204030204" pitchFamily="49" charset="0"/>
              </a:rPr>
              <a:t>Int</a:t>
            </a:r>
            <a:r>
              <a:rPr lang="en" altLang="ja-JP" dirty="0">
                <a:latin typeface="Consolas" panose="020B0609020204030204" pitchFamily="49" charset="0"/>
                <a:cs typeface="Consolas" panose="020B0609020204030204" pitchFamily="49" charset="0"/>
              </a:rPr>
              <a:t> 0) :: []))))))</a:t>
            </a:r>
          </a:p>
        </p:txBody>
      </p:sp>
      <p:sp>
        <p:nvSpPr>
          <p:cNvPr id="7" name="テキスト ボックス 6">
            <a:extLst>
              <a:ext uri="{FF2B5EF4-FFF2-40B4-BE49-F238E27FC236}">
                <a16:creationId xmlns:a16="http://schemas.microsoft.com/office/drawing/2014/main" id="{E2BA3B35-D633-7845-8C89-62A25F1759AC}"/>
              </a:ext>
            </a:extLst>
          </p:cNvPr>
          <p:cNvSpPr txBox="1"/>
          <p:nvPr/>
        </p:nvSpPr>
        <p:spPr>
          <a:xfrm>
            <a:off x="1006123" y="5430717"/>
            <a:ext cx="2497800" cy="369332"/>
          </a:xfrm>
          <a:prstGeom prst="rect">
            <a:avLst/>
          </a:prstGeom>
          <a:noFill/>
        </p:spPr>
        <p:txBody>
          <a:bodyPr wrap="none" rtlCol="0">
            <a:spAutoFit/>
          </a:bodyPr>
          <a:lstStyle/>
          <a:p>
            <a:r>
              <a:rPr kumimoji="1" lang="en-US" altLang="ja-JP" b="1" dirty="0"/>
              <a:t>Michelson</a:t>
            </a:r>
            <a:r>
              <a:rPr kumimoji="1" lang="ja-JP" altLang="en-US" b="1"/>
              <a:t>プログラム</a:t>
            </a:r>
          </a:p>
        </p:txBody>
      </p:sp>
      <p:sp>
        <p:nvSpPr>
          <p:cNvPr id="8" name="テキスト ボックス 7">
            <a:extLst>
              <a:ext uri="{FF2B5EF4-FFF2-40B4-BE49-F238E27FC236}">
                <a16:creationId xmlns:a16="http://schemas.microsoft.com/office/drawing/2014/main" id="{DD0E7118-3B0D-D340-9ECF-70251562B8F4}"/>
              </a:ext>
            </a:extLst>
          </p:cNvPr>
          <p:cNvSpPr txBox="1"/>
          <p:nvPr/>
        </p:nvSpPr>
        <p:spPr>
          <a:xfrm>
            <a:off x="5591883" y="5190778"/>
            <a:ext cx="2023311" cy="369332"/>
          </a:xfrm>
          <a:prstGeom prst="rect">
            <a:avLst/>
          </a:prstGeom>
          <a:noFill/>
        </p:spPr>
        <p:txBody>
          <a:bodyPr wrap="none" rtlCol="0">
            <a:spAutoFit/>
          </a:bodyPr>
          <a:lstStyle/>
          <a:p>
            <a:r>
              <a:rPr kumimoji="1" lang="en-US" altLang="ja-JP" b="1" dirty="0"/>
              <a:t>RAML</a:t>
            </a:r>
            <a:r>
              <a:rPr kumimoji="1" lang="ja-JP" altLang="en-US" b="1"/>
              <a:t>プログラム</a:t>
            </a:r>
          </a:p>
        </p:txBody>
      </p:sp>
      <p:sp>
        <p:nvSpPr>
          <p:cNvPr id="9" name="コンテンツ プレースホルダー 2">
            <a:extLst>
              <a:ext uri="{FF2B5EF4-FFF2-40B4-BE49-F238E27FC236}">
                <a16:creationId xmlns:a16="http://schemas.microsoft.com/office/drawing/2014/main" id="{33D3DEF8-F83C-0140-9A41-08406B0EBFFB}"/>
              </a:ext>
            </a:extLst>
          </p:cNvPr>
          <p:cNvSpPr txBox="1">
            <a:spLocks/>
          </p:cNvSpPr>
          <p:nvPr/>
        </p:nvSpPr>
        <p:spPr>
          <a:xfrm>
            <a:off x="362415" y="2912493"/>
            <a:ext cx="3722698" cy="2465917"/>
          </a:xfrm>
          <a:prstGeom prst="rect">
            <a:avLst/>
          </a:prstGeom>
          <a:solidFill>
            <a:schemeClr val="accent1">
              <a:lumMod val="40000"/>
              <a:lumOff val="60000"/>
            </a:schemeClr>
          </a:solidFill>
          <a:ln w="127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altLang="ja-JP" sz="2000" dirty="0">
                <a:ln w="12700">
                  <a:noFill/>
                </a:ln>
                <a:solidFill>
                  <a:srgbClr val="C00000"/>
                </a:solidFill>
                <a:latin typeface="Consolas" panose="020B0609020204030204" pitchFamily="49" charset="0"/>
                <a:cs typeface="Consolas" panose="020B0609020204030204" pitchFamily="49" charset="0"/>
              </a:rPr>
              <a:t>parameter</a:t>
            </a: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solidFill>
                  <a:srgbClr val="C00000"/>
                </a:solidFill>
                <a:latin typeface="Consolas" panose="020B0609020204030204" pitchFamily="49" charset="0"/>
                <a:cs typeface="Consolas" panose="020B0609020204030204" pitchFamily="49" charset="0"/>
              </a:rPr>
              <a:t>storage</a:t>
            </a: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chemeClr val="accent6">
                    <a:lumMod val="75000"/>
                  </a:schemeClr>
                </a:solidFill>
                <a:latin typeface="Consolas" panose="020B0609020204030204" pitchFamily="49" charset="0"/>
                <a:cs typeface="Consolas" panose="020B0609020204030204" pitchFamily="49" charset="0"/>
              </a:rPr>
              <a:t>int</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solidFill>
                  <a:srgbClr val="C00000"/>
                </a:solidFill>
                <a:latin typeface="Consolas" panose="020B0609020204030204" pitchFamily="49" charset="0"/>
                <a:cs typeface="Consolas" panose="020B0609020204030204" pitchFamily="49" charset="0"/>
              </a:rPr>
              <a:t>code</a:t>
            </a:r>
            <a:r>
              <a:rPr lang="en" altLang="ja-JP" sz="2000" dirty="0">
                <a:ln w="12700">
                  <a:noFill/>
                </a:ln>
                <a:latin typeface="Consolas" panose="020B0609020204030204" pitchFamily="49" charset="0"/>
                <a:cs typeface="Consolas" panose="020B0609020204030204" pitchFamily="49" charset="0"/>
              </a:rPr>
              <a:t> { </a:t>
            </a:r>
            <a:r>
              <a:rPr lang="en" altLang="ja-JP" sz="2000" dirty="0">
                <a:ln w="12700">
                  <a:noFill/>
                </a:ln>
                <a:solidFill>
                  <a:srgbClr val="0070C0"/>
                </a:solidFill>
                <a:latin typeface="Consolas" panose="020B0609020204030204" pitchFamily="49" charset="0"/>
                <a:cs typeface="Consolas" panose="020B0609020204030204" pitchFamily="49" charset="0"/>
              </a:rPr>
              <a:t>CAR</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rgbClr val="0070C0"/>
                </a:solidFill>
                <a:latin typeface="Consolas" panose="020B0609020204030204" pitchFamily="49" charset="0"/>
                <a:cs typeface="Consolas" panose="020B0609020204030204" pitchFamily="49" charset="0"/>
              </a:rPr>
              <a:t>DUP</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rgbClr val="0070C0"/>
                </a:solidFill>
                <a:latin typeface="Consolas" panose="020B0609020204030204" pitchFamily="49" charset="0"/>
                <a:cs typeface="Consolas" panose="020B0609020204030204" pitchFamily="49" charset="0"/>
              </a:rPr>
              <a:t>ADD</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rgbClr val="0070C0"/>
                </a:solidFill>
                <a:latin typeface="Consolas" panose="020B0609020204030204" pitchFamily="49" charset="0"/>
                <a:cs typeface="Consolas" panose="020B0609020204030204" pitchFamily="49" charset="0"/>
              </a:rPr>
              <a:t>NIL</a:t>
            </a: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chemeClr val="accent6">
                    <a:lumMod val="75000"/>
                  </a:schemeClr>
                </a:solidFill>
                <a:latin typeface="Consolas" panose="020B0609020204030204" pitchFamily="49" charset="0"/>
                <a:cs typeface="Consolas" panose="020B0609020204030204" pitchFamily="49" charset="0"/>
              </a:rPr>
              <a:t>operation</a:t>
            </a:r>
            <a:r>
              <a:rPr lang="en" altLang="ja-JP" sz="2000" dirty="0">
                <a:ln w="12700">
                  <a:noFill/>
                </a:ln>
                <a:latin typeface="Consolas" panose="020B0609020204030204" pitchFamily="49" charset="0"/>
                <a:cs typeface="Consolas" panose="020B0609020204030204" pitchFamily="49" charset="0"/>
              </a:rPr>
              <a:t> ;</a:t>
            </a:r>
          </a:p>
          <a:p>
            <a:pPr marL="0" indent="0">
              <a:spcBef>
                <a:spcPts val="0"/>
              </a:spcBef>
              <a:spcAft>
                <a:spcPts val="600"/>
              </a:spcAft>
              <a:buFont typeface="Arial" panose="020B0604020202020204" pitchFamily="34" charset="0"/>
              <a:buNone/>
            </a:pPr>
            <a:r>
              <a:rPr lang="en" altLang="ja-JP" sz="2000" dirty="0">
                <a:ln w="12700">
                  <a:noFill/>
                </a:ln>
                <a:latin typeface="Consolas" panose="020B0609020204030204" pitchFamily="49" charset="0"/>
                <a:cs typeface="Consolas" panose="020B0609020204030204" pitchFamily="49" charset="0"/>
              </a:rPr>
              <a:t>       </a:t>
            </a:r>
            <a:r>
              <a:rPr lang="en" altLang="ja-JP" sz="2000" dirty="0">
                <a:ln w="12700">
                  <a:noFill/>
                </a:ln>
                <a:solidFill>
                  <a:srgbClr val="0070C0"/>
                </a:solidFill>
                <a:latin typeface="Consolas" panose="020B0609020204030204" pitchFamily="49" charset="0"/>
                <a:cs typeface="Consolas" panose="020B0609020204030204" pitchFamily="49" charset="0"/>
              </a:rPr>
              <a:t>PAIR</a:t>
            </a:r>
            <a:r>
              <a:rPr lang="en" altLang="ja-JP" sz="2000" dirty="0">
                <a:ln w="12700">
                  <a:noFill/>
                </a:ln>
                <a:latin typeface="Consolas" panose="020B0609020204030204" pitchFamily="49" charset="0"/>
                <a:cs typeface="Consolas" panose="020B0609020204030204" pitchFamily="49" charset="0"/>
              </a:rPr>
              <a:t> ;</a:t>
            </a:r>
            <a:r>
              <a:rPr lang="en-US" altLang="ja-JP" sz="2000" dirty="0">
                <a:ln w="12700">
                  <a:noFill/>
                </a:ln>
                <a:latin typeface="Consolas" panose="020B0609020204030204" pitchFamily="49" charset="0"/>
                <a:cs typeface="Consolas" panose="020B0609020204030204" pitchFamily="49" charset="0"/>
              </a:rPr>
              <a:t> </a:t>
            </a:r>
            <a:r>
              <a:rPr lang="en" altLang="ja-JP" sz="2000" dirty="0">
                <a:ln w="12700">
                  <a:noFill/>
                </a:ln>
                <a:latin typeface="Consolas" panose="020B0609020204030204" pitchFamily="49" charset="0"/>
                <a:cs typeface="Consolas" panose="020B0609020204030204" pitchFamily="49" charset="0"/>
              </a:rPr>
              <a:t>}</a:t>
            </a:r>
            <a:endParaRPr lang="ja-JP" altLang="en-US" sz="2000">
              <a:ln w="12700">
                <a:noFill/>
              </a:ln>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5488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BCFC6-09D5-CE45-9EDA-B3184E52CAA6}"/>
              </a:ext>
            </a:extLst>
          </p:cNvPr>
          <p:cNvSpPr>
            <a:spLocks noGrp="1"/>
          </p:cNvSpPr>
          <p:nvPr>
            <p:ph type="title"/>
          </p:nvPr>
        </p:nvSpPr>
        <p:spPr/>
        <p:txBody>
          <a:bodyPr/>
          <a:lstStyle/>
          <a:p>
            <a:r>
              <a:rPr kumimoji="1" lang="en-US" altLang="ja-JP" dirty="0"/>
              <a:t> </a:t>
            </a:r>
            <a:r>
              <a:rPr kumimoji="1" lang="ja-JP" altLang="en-US"/>
              <a:t>エンコードしたプログラムの解析</a:t>
            </a:r>
          </a:p>
        </p:txBody>
      </p:sp>
      <p:sp>
        <p:nvSpPr>
          <p:cNvPr id="4" name="スライド番号プレースホルダー 3">
            <a:extLst>
              <a:ext uri="{FF2B5EF4-FFF2-40B4-BE49-F238E27FC236}">
                <a16:creationId xmlns:a16="http://schemas.microsoft.com/office/drawing/2014/main" id="{C83ECA3F-56BE-3C49-A10E-88FAFD5A5B77}"/>
              </a:ext>
            </a:extLst>
          </p:cNvPr>
          <p:cNvSpPr>
            <a:spLocks noGrp="1"/>
          </p:cNvSpPr>
          <p:nvPr>
            <p:ph type="sldNum" sz="quarter" idx="12"/>
          </p:nvPr>
        </p:nvSpPr>
        <p:spPr/>
        <p:txBody>
          <a:bodyPr/>
          <a:lstStyle/>
          <a:p>
            <a:fld id="{7F2C7EFD-44C3-5740-9BDC-49D360660D3A}" type="slidenum">
              <a:rPr lang="ja-JP" altLang="en-US" smtClean="0"/>
              <a:pPr/>
              <a:t>19</a:t>
            </a:fld>
            <a:endParaRPr lang="ja-JP" altLang="en-US"/>
          </a:p>
        </p:txBody>
      </p:sp>
      <p:sp>
        <p:nvSpPr>
          <p:cNvPr id="5" name="コンテンツ プレースホルダー 2">
            <a:extLst>
              <a:ext uri="{FF2B5EF4-FFF2-40B4-BE49-F238E27FC236}">
                <a16:creationId xmlns:a16="http://schemas.microsoft.com/office/drawing/2014/main" id="{4F12C0A2-7D74-1E44-ADB2-7C7876F54426}"/>
              </a:ext>
            </a:extLst>
          </p:cNvPr>
          <p:cNvSpPr txBox="1">
            <a:spLocks/>
          </p:cNvSpPr>
          <p:nvPr/>
        </p:nvSpPr>
        <p:spPr>
          <a:xfrm>
            <a:off x="423746" y="2042191"/>
            <a:ext cx="8296507" cy="3456084"/>
          </a:xfrm>
          <a:prstGeom prst="rect">
            <a:avLst/>
          </a:prstGeom>
          <a:solidFill>
            <a:schemeClr val="accent2">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./main analyze ticks 1 4 -print level 1 </a:t>
            </a:r>
            <a:r>
              <a:rPr lang="en" altLang="ja-JP" sz="1600" dirty="0" err="1">
                <a:ln w="12700">
                  <a:noFill/>
                </a:ln>
                <a:latin typeface="Consolas" panose="020B0609020204030204" pitchFamily="49" charset="0"/>
                <a:cs typeface="Consolas" panose="020B0609020204030204" pitchFamily="49" charset="0"/>
              </a:rPr>
              <a:t>example.raml</a:t>
            </a: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Trying degree: 1</a:t>
            </a: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Function types:</a:t>
            </a: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pair :</a:t>
            </a: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t list -&gt; t list</a:t>
            </a: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Simplified bound:</a:t>
            </a: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8</a:t>
            </a: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a:t>
            </a:r>
          </a:p>
          <a:p>
            <a:pPr marL="0" indent="0">
              <a:spcBef>
                <a:spcPts val="0"/>
              </a:spcBef>
              <a:buNone/>
            </a:pPr>
            <a:endParaRPr lang="en" altLang="ja-JP" sz="1600" dirty="0">
              <a:ln w="12700">
                <a:noFill/>
              </a:ln>
              <a:latin typeface="Consolas" panose="020B0609020204030204" pitchFamily="49" charset="0"/>
              <a:cs typeface="Consolas" panose="020B0609020204030204" pitchFamily="49" charset="0"/>
            </a:endParaRPr>
          </a:p>
          <a:p>
            <a:pPr marL="0" indent="0">
              <a:spcBef>
                <a:spcPts val="0"/>
              </a:spcBef>
              <a:buNone/>
            </a:pPr>
            <a:r>
              <a:rPr lang="en" altLang="ja-JP" sz="1600" dirty="0">
                <a:ln w="12700">
                  <a:noFill/>
                </a:ln>
                <a:latin typeface="Consolas" panose="020B0609020204030204" pitchFamily="49" charset="0"/>
                <a:cs typeface="Consolas" panose="020B0609020204030204" pitchFamily="49" charset="0"/>
              </a:rPr>
              <a:t>  Derived upper bound: </a:t>
            </a:r>
            <a:r>
              <a:rPr lang="en" altLang="ja-JP" sz="1600" dirty="0">
                <a:ln w="12700">
                  <a:noFill/>
                </a:ln>
                <a:highlight>
                  <a:srgbClr val="FFFF00"/>
                </a:highlight>
                <a:latin typeface="Consolas" panose="020B0609020204030204" pitchFamily="49" charset="0"/>
                <a:cs typeface="Consolas" panose="020B0609020204030204" pitchFamily="49" charset="0"/>
              </a:rPr>
              <a:t>27.00</a:t>
            </a:r>
          </a:p>
        </p:txBody>
      </p:sp>
      <p:sp>
        <p:nvSpPr>
          <p:cNvPr id="6" name="円形吹き出し 5">
            <a:extLst>
              <a:ext uri="{FF2B5EF4-FFF2-40B4-BE49-F238E27FC236}">
                <a16:creationId xmlns:a16="http://schemas.microsoft.com/office/drawing/2014/main" id="{6380927F-D886-8041-9AB7-5355039C6724}"/>
              </a:ext>
            </a:extLst>
          </p:cNvPr>
          <p:cNvSpPr/>
          <p:nvPr/>
        </p:nvSpPr>
        <p:spPr>
          <a:xfrm>
            <a:off x="2838200" y="3550721"/>
            <a:ext cx="5035139" cy="1413164"/>
          </a:xfrm>
          <a:prstGeom prst="wedgeEllipseCallout">
            <a:avLst>
              <a:gd name="adj1" fmla="val -33333"/>
              <a:gd name="adj2" fmla="val 692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rPr>
              <a:t>解析結果として得られるプログラムのガス消費量</a:t>
            </a:r>
          </a:p>
        </p:txBody>
      </p:sp>
    </p:spTree>
    <p:extLst>
      <p:ext uri="{BB962C8B-B14F-4D97-AF65-F5344CB8AC3E}">
        <p14:creationId xmlns:p14="http://schemas.microsoft.com/office/powerpoint/2010/main" val="195873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A8919-F1E1-F843-9702-113D13C8DFCE}"/>
              </a:ext>
            </a:extLst>
          </p:cNvPr>
          <p:cNvSpPr>
            <a:spLocks noGrp="1"/>
          </p:cNvSpPr>
          <p:nvPr>
            <p:ph type="title"/>
          </p:nvPr>
        </p:nvSpPr>
        <p:spPr/>
        <p:txBody>
          <a:bodyPr/>
          <a:lstStyle/>
          <a:p>
            <a:r>
              <a:rPr kumimoji="1" lang="en-US" altLang="ja-JP" dirty="0"/>
              <a:t> </a:t>
            </a:r>
            <a:r>
              <a:rPr kumimoji="1" lang="ja-JP" altLang="en-US"/>
              <a:t>研究背景</a:t>
            </a:r>
            <a:r>
              <a:rPr kumimoji="1" lang="en-US" altLang="ja-JP" dirty="0"/>
              <a:t> : </a:t>
            </a:r>
            <a:r>
              <a:rPr kumimoji="1" lang="ja-JP" altLang="en-US"/>
              <a:t>スマートコントラクト</a:t>
            </a:r>
          </a:p>
        </p:txBody>
      </p:sp>
      <p:sp>
        <p:nvSpPr>
          <p:cNvPr id="3" name="コンテンツ プレースホルダー 2">
            <a:extLst>
              <a:ext uri="{FF2B5EF4-FFF2-40B4-BE49-F238E27FC236}">
                <a16:creationId xmlns:a16="http://schemas.microsoft.com/office/drawing/2014/main" id="{04297799-328C-0847-83DE-7F1A3C014AAE}"/>
              </a:ext>
            </a:extLst>
          </p:cNvPr>
          <p:cNvSpPr>
            <a:spLocks noGrp="1"/>
          </p:cNvSpPr>
          <p:nvPr>
            <p:ph idx="1"/>
          </p:nvPr>
        </p:nvSpPr>
        <p:spPr>
          <a:xfrm>
            <a:off x="269023" y="2042473"/>
            <a:ext cx="8654740" cy="3817082"/>
          </a:xfrm>
        </p:spPr>
        <p:txBody>
          <a:bodyPr anchor="t">
            <a:normAutofit/>
          </a:bodyPr>
          <a:lstStyle/>
          <a:p>
            <a:r>
              <a:rPr lang="ja-JP" altLang="en-US"/>
              <a:t>ブロックチェーン上で動作するプログラム</a:t>
            </a:r>
            <a:endParaRPr lang="en-US" altLang="ja-JP" dirty="0"/>
          </a:p>
          <a:p>
            <a:pPr lvl="1">
              <a:buFont typeface="システムフォント（レギュラー）"/>
              <a:buChar char="-"/>
            </a:pPr>
            <a:r>
              <a:rPr lang="ja-JP" altLang="en-US" sz="2400"/>
              <a:t>仮想通貨の取引における計算などを自動化</a:t>
            </a:r>
            <a:endParaRPr lang="en-US" altLang="ja-JP" sz="2400" dirty="0"/>
          </a:p>
          <a:p>
            <a:pPr lvl="1"/>
            <a:endParaRPr lang="en-US" altLang="ja-JP" dirty="0"/>
          </a:p>
          <a:p>
            <a:r>
              <a:rPr lang="ja-JP" altLang="en-US"/>
              <a:t>ブロックチェーンごとにスマートコントラクトの記述言語がある</a:t>
            </a:r>
            <a:endParaRPr lang="en-US" altLang="ja-JP" dirty="0"/>
          </a:p>
          <a:p>
            <a:pPr marL="457200" lvl="1" indent="0">
              <a:buNone/>
            </a:pPr>
            <a:r>
              <a:rPr lang="ja-JP" altLang="en-US" sz="2400">
                <a:latin typeface="+mn-ea"/>
              </a:rPr>
              <a:t>例</a:t>
            </a:r>
            <a:r>
              <a:rPr lang="en-US" altLang="ja-JP" sz="2400" dirty="0">
                <a:latin typeface="+mn-ea"/>
              </a:rPr>
              <a:t>) Ethereum : Solidity</a:t>
            </a:r>
          </a:p>
          <a:p>
            <a:pPr marL="457200" lvl="1" indent="0">
              <a:buNone/>
            </a:pPr>
            <a:r>
              <a:rPr lang="en-US" altLang="ja-JP" sz="2400" dirty="0">
                <a:latin typeface="+mn-ea"/>
              </a:rPr>
              <a:t>      </a:t>
            </a:r>
            <a:r>
              <a:rPr lang="en-US" altLang="ja-JP" sz="2400" dirty="0" err="1">
                <a:latin typeface="+mn-ea"/>
              </a:rPr>
              <a:t>Tezos</a:t>
            </a:r>
            <a:r>
              <a:rPr lang="en-US" altLang="ja-JP" sz="2400" dirty="0">
                <a:latin typeface="+mn-ea"/>
              </a:rPr>
              <a:t> : Michelson, </a:t>
            </a:r>
            <a:r>
              <a:rPr lang="en-US" altLang="ja-JP" sz="2400" dirty="0" err="1">
                <a:latin typeface="+mn-ea"/>
              </a:rPr>
              <a:t>SCaml</a:t>
            </a:r>
            <a:endParaRPr lang="en-US" altLang="ja-JP" sz="2400" dirty="0">
              <a:latin typeface="+mn-ea"/>
            </a:endParaRPr>
          </a:p>
        </p:txBody>
      </p:sp>
      <p:sp>
        <p:nvSpPr>
          <p:cNvPr id="4" name="スライド番号プレースホルダー 3">
            <a:extLst>
              <a:ext uri="{FF2B5EF4-FFF2-40B4-BE49-F238E27FC236}">
                <a16:creationId xmlns:a16="http://schemas.microsoft.com/office/drawing/2014/main" id="{677E1915-FBF1-A343-81BA-CBB102016AE2}"/>
              </a:ext>
            </a:extLst>
          </p:cNvPr>
          <p:cNvSpPr>
            <a:spLocks noGrp="1"/>
          </p:cNvSpPr>
          <p:nvPr>
            <p:ph type="sldNum" sz="quarter" idx="12"/>
          </p:nvPr>
        </p:nvSpPr>
        <p:spPr/>
        <p:txBody>
          <a:bodyPr/>
          <a:lstStyle/>
          <a:p>
            <a:fld id="{7F2C7EFD-44C3-5740-9BDC-49D360660D3A}" type="slidenum">
              <a:rPr kumimoji="1" lang="ja-JP" altLang="en-US" smtClean="0"/>
              <a:t>2</a:t>
            </a:fld>
            <a:endParaRPr kumimoji="1" lang="ja-JP" altLang="en-US"/>
          </a:p>
        </p:txBody>
      </p:sp>
    </p:spTree>
    <p:extLst>
      <p:ext uri="{BB962C8B-B14F-4D97-AF65-F5344CB8AC3E}">
        <p14:creationId xmlns:p14="http://schemas.microsoft.com/office/powerpoint/2010/main" val="3267261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8D662-414B-794F-9C9A-077B9F9A64D9}"/>
              </a:ext>
            </a:extLst>
          </p:cNvPr>
          <p:cNvSpPr>
            <a:spLocks noGrp="1"/>
          </p:cNvSpPr>
          <p:nvPr>
            <p:ph type="title"/>
          </p:nvPr>
        </p:nvSpPr>
        <p:spPr/>
        <p:txBody>
          <a:bodyPr/>
          <a:lstStyle/>
          <a:p>
            <a:r>
              <a:rPr kumimoji="1" lang="en-US" altLang="ja-JP" dirty="0"/>
              <a:t> </a:t>
            </a:r>
            <a:r>
              <a:rPr kumimoji="1" lang="ja-JP" altLang="en-US"/>
              <a:t>解析例</a:t>
            </a:r>
          </a:p>
        </p:txBody>
      </p:sp>
      <p:graphicFrame>
        <p:nvGraphicFramePr>
          <p:cNvPr id="5" name="表 5">
            <a:extLst>
              <a:ext uri="{FF2B5EF4-FFF2-40B4-BE49-F238E27FC236}">
                <a16:creationId xmlns:a16="http://schemas.microsoft.com/office/drawing/2014/main" id="{2B6C27EF-BEC3-C143-9B57-AF7245C8E4BE}"/>
              </a:ext>
            </a:extLst>
          </p:cNvPr>
          <p:cNvGraphicFramePr>
            <a:graphicFrameLocks noGrp="1"/>
          </p:cNvGraphicFramePr>
          <p:nvPr>
            <p:ph idx="1"/>
            <p:extLst>
              <p:ext uri="{D42A27DB-BD31-4B8C-83A1-F6EECF244321}">
                <p14:modId xmlns:p14="http://schemas.microsoft.com/office/powerpoint/2010/main" val="2171583221"/>
              </p:ext>
            </p:extLst>
          </p:nvPr>
        </p:nvGraphicFramePr>
        <p:xfrm>
          <a:off x="896586" y="1569551"/>
          <a:ext cx="7350828" cy="2702568"/>
        </p:xfrm>
        <a:graphic>
          <a:graphicData uri="http://schemas.openxmlformats.org/drawingml/2006/table">
            <a:tbl>
              <a:tblPr firstRow="1" bandRow="1">
                <a:tableStyleId>{5C22544A-7EE6-4342-B048-85BDC9FD1C3A}</a:tableStyleId>
              </a:tblPr>
              <a:tblGrid>
                <a:gridCol w="2450276">
                  <a:extLst>
                    <a:ext uri="{9D8B030D-6E8A-4147-A177-3AD203B41FA5}">
                      <a16:colId xmlns:a16="http://schemas.microsoft.com/office/drawing/2014/main" val="3564923927"/>
                    </a:ext>
                  </a:extLst>
                </a:gridCol>
                <a:gridCol w="2450276">
                  <a:extLst>
                    <a:ext uri="{9D8B030D-6E8A-4147-A177-3AD203B41FA5}">
                      <a16:colId xmlns:a16="http://schemas.microsoft.com/office/drawing/2014/main" val="3030696937"/>
                    </a:ext>
                  </a:extLst>
                </a:gridCol>
                <a:gridCol w="2450276">
                  <a:extLst>
                    <a:ext uri="{9D8B030D-6E8A-4147-A177-3AD203B41FA5}">
                      <a16:colId xmlns:a16="http://schemas.microsoft.com/office/drawing/2014/main" val="3043144565"/>
                    </a:ext>
                  </a:extLst>
                </a:gridCol>
              </a:tblGrid>
              <a:tr h="450428">
                <a:tc>
                  <a:txBody>
                    <a:bodyPr/>
                    <a:lstStyle/>
                    <a:p>
                      <a:pPr algn="ctr"/>
                      <a:r>
                        <a:rPr kumimoji="1" lang="ja-JP" altLang="en-US" sz="2000" b="1">
                          <a:ln>
                            <a:noFill/>
                          </a:ln>
                        </a:rPr>
                        <a:t>プログラム</a:t>
                      </a:r>
                    </a:p>
                  </a:txBody>
                  <a:tcPr marL="68580" marR="68580" marT="34290" marB="34290" anchor="ctr"/>
                </a:tc>
                <a:tc>
                  <a:txBody>
                    <a:bodyPr/>
                    <a:lstStyle/>
                    <a:p>
                      <a:pPr algn="ctr"/>
                      <a:r>
                        <a:rPr kumimoji="1" lang="ja-JP" altLang="en-US" sz="2000" b="1">
                          <a:ln>
                            <a:noFill/>
                          </a:ln>
                        </a:rPr>
                        <a:t>実際のコスト</a:t>
                      </a:r>
                    </a:p>
                  </a:txBody>
                  <a:tcPr marL="68580" marR="68580" marT="34290" marB="34290" anchor="ctr"/>
                </a:tc>
                <a:tc>
                  <a:txBody>
                    <a:bodyPr/>
                    <a:lstStyle/>
                    <a:p>
                      <a:pPr algn="ctr"/>
                      <a:r>
                        <a:rPr kumimoji="1" lang="en-US" altLang="ja-JP" sz="2000" b="1" dirty="0">
                          <a:ln>
                            <a:noFill/>
                          </a:ln>
                        </a:rPr>
                        <a:t>RAML</a:t>
                      </a:r>
                      <a:r>
                        <a:rPr kumimoji="1" lang="ja-JP" altLang="en-US" sz="2000" b="1">
                          <a:ln>
                            <a:noFill/>
                          </a:ln>
                        </a:rPr>
                        <a:t>の見積もり</a:t>
                      </a:r>
                    </a:p>
                  </a:txBody>
                  <a:tcPr marL="68580" marR="68580" marT="34290" marB="34290" anchor="ctr"/>
                </a:tc>
                <a:extLst>
                  <a:ext uri="{0D108BD9-81ED-4DB2-BD59-A6C34878D82A}">
                    <a16:rowId xmlns:a16="http://schemas.microsoft.com/office/drawing/2014/main" val="3774968572"/>
                  </a:ext>
                </a:extLst>
              </a:tr>
              <a:tr h="450428">
                <a:tc>
                  <a:txBody>
                    <a:bodyPr/>
                    <a:lstStyle/>
                    <a:p>
                      <a:pPr algn="ctr"/>
                      <a:r>
                        <a:rPr kumimoji="1" lang="en-US" altLang="ja-JP" sz="2000" b="1" dirty="0">
                          <a:ln>
                            <a:noFill/>
                          </a:ln>
                        </a:rPr>
                        <a:t>example1</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43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37</a:t>
                      </a:r>
                      <a:endParaRPr kumimoji="1" lang="ja-JP" altLang="en-US" sz="2000" b="1">
                        <a:ln>
                          <a:noFill/>
                        </a:ln>
                      </a:endParaRPr>
                    </a:p>
                  </a:txBody>
                  <a:tcPr marL="68580" marR="68580" marT="34290" marB="34290" anchor="ctr"/>
                </a:tc>
                <a:extLst>
                  <a:ext uri="{0D108BD9-81ED-4DB2-BD59-A6C34878D82A}">
                    <a16:rowId xmlns:a16="http://schemas.microsoft.com/office/drawing/2014/main" val="507175298"/>
                  </a:ext>
                </a:extLst>
              </a:tr>
              <a:tr h="450428">
                <a:tc>
                  <a:txBody>
                    <a:bodyPr/>
                    <a:lstStyle/>
                    <a:p>
                      <a:pPr algn="ctr"/>
                      <a:r>
                        <a:rPr kumimoji="1" lang="en-US" altLang="ja-JP" sz="2000" b="1" dirty="0">
                          <a:ln>
                            <a:noFill/>
                          </a:ln>
                        </a:rPr>
                        <a:t>example2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225</a:t>
                      </a:r>
                      <a:endParaRPr kumimoji="1" lang="ja-JP" altLang="en-US" sz="2000" b="1">
                        <a:ln>
                          <a:noFill/>
                        </a:ln>
                      </a:endParaRPr>
                    </a:p>
                  </a:txBody>
                  <a:tcPr marL="68580" marR="68580" marT="34290" marB="34290" anchor="ctr"/>
                </a:tc>
                <a:extLst>
                  <a:ext uri="{0D108BD9-81ED-4DB2-BD59-A6C34878D82A}">
                    <a16:rowId xmlns:a16="http://schemas.microsoft.com/office/drawing/2014/main" val="904146925"/>
                  </a:ext>
                </a:extLst>
              </a:tr>
              <a:tr h="450428">
                <a:tc>
                  <a:txBody>
                    <a:bodyPr/>
                    <a:lstStyle/>
                    <a:p>
                      <a:pPr algn="ctr"/>
                      <a:r>
                        <a:rPr kumimoji="1" lang="en-US" altLang="ja-JP" sz="2000" b="1" dirty="0">
                          <a:ln>
                            <a:noFill/>
                          </a:ln>
                        </a:rPr>
                        <a:t>example3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extLst>
                  <a:ext uri="{0D108BD9-81ED-4DB2-BD59-A6C34878D82A}">
                    <a16:rowId xmlns:a16="http://schemas.microsoft.com/office/drawing/2014/main" val="3159920922"/>
                  </a:ext>
                </a:extLst>
              </a:tr>
              <a:tr h="450428">
                <a:tc>
                  <a:txBody>
                    <a:bodyPr/>
                    <a:lstStyle/>
                    <a:p>
                      <a:pPr algn="ctr"/>
                      <a:r>
                        <a:rPr kumimoji="1" lang="en-US" altLang="ja-JP" sz="2000" b="1" dirty="0">
                          <a:ln>
                            <a:noFill/>
                          </a:ln>
                        </a:rPr>
                        <a:t>example4</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80</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failed</a:t>
                      </a:r>
                      <a:endParaRPr kumimoji="1" lang="ja-JP" altLang="en-US" sz="2000" b="1">
                        <a:ln>
                          <a:noFill/>
                        </a:ln>
                      </a:endParaRPr>
                    </a:p>
                  </a:txBody>
                  <a:tcPr marL="68580" marR="68580" marT="34290" marB="34290" anchor="ctr"/>
                </a:tc>
                <a:extLst>
                  <a:ext uri="{0D108BD9-81ED-4DB2-BD59-A6C34878D82A}">
                    <a16:rowId xmlns:a16="http://schemas.microsoft.com/office/drawing/2014/main" val="2999687975"/>
                  </a:ext>
                </a:extLst>
              </a:tr>
              <a:tr h="450428">
                <a:tc>
                  <a:txBody>
                    <a:bodyPr/>
                    <a:lstStyle/>
                    <a:p>
                      <a:pPr algn="ctr"/>
                      <a:r>
                        <a:rPr kumimoji="1" lang="en-US" altLang="ja-JP" sz="2000" b="1" dirty="0">
                          <a:ln>
                            <a:noFill/>
                          </a:ln>
                        </a:rPr>
                        <a:t>example5</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extLst>
                  <a:ext uri="{0D108BD9-81ED-4DB2-BD59-A6C34878D82A}">
                    <a16:rowId xmlns:a16="http://schemas.microsoft.com/office/drawing/2014/main" val="2705054943"/>
                  </a:ext>
                </a:extLst>
              </a:tr>
            </a:tbl>
          </a:graphicData>
        </a:graphic>
      </p:graphicFrame>
      <p:sp>
        <p:nvSpPr>
          <p:cNvPr id="4" name="スライド番号プレースホルダー 3">
            <a:extLst>
              <a:ext uri="{FF2B5EF4-FFF2-40B4-BE49-F238E27FC236}">
                <a16:creationId xmlns:a16="http://schemas.microsoft.com/office/drawing/2014/main" id="{4DE18333-04A5-834C-8FC2-2076D43E1C36}"/>
              </a:ext>
            </a:extLst>
          </p:cNvPr>
          <p:cNvSpPr>
            <a:spLocks noGrp="1"/>
          </p:cNvSpPr>
          <p:nvPr>
            <p:ph type="sldNum" sz="quarter" idx="12"/>
          </p:nvPr>
        </p:nvSpPr>
        <p:spPr/>
        <p:txBody>
          <a:bodyPr/>
          <a:lstStyle/>
          <a:p>
            <a:fld id="{7F2C7EFD-44C3-5740-9BDC-49D360660D3A}" type="slidenum">
              <a:rPr lang="ja-JP" altLang="en-US" smtClean="0"/>
              <a:pPr/>
              <a:t>20</a:t>
            </a:fld>
            <a:endParaRPr lang="ja-JP" altLang="en-US"/>
          </a:p>
        </p:txBody>
      </p:sp>
      <p:sp>
        <p:nvSpPr>
          <p:cNvPr id="6" name="コンテンツ プレースホルダー 2">
            <a:extLst>
              <a:ext uri="{FF2B5EF4-FFF2-40B4-BE49-F238E27FC236}">
                <a16:creationId xmlns:a16="http://schemas.microsoft.com/office/drawing/2014/main" id="{2CB447A2-B6CC-5A40-93DE-4C15E1E8127D}"/>
              </a:ext>
            </a:extLst>
          </p:cNvPr>
          <p:cNvSpPr txBox="1">
            <a:spLocks/>
          </p:cNvSpPr>
          <p:nvPr/>
        </p:nvSpPr>
        <p:spPr>
          <a:xfrm>
            <a:off x="535620" y="4516108"/>
            <a:ext cx="8096512" cy="2071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b="1" dirty="0">
                <a:ln>
                  <a:noFill/>
                </a:ln>
              </a:rPr>
              <a:t>example1 : </a:t>
            </a:r>
            <a:r>
              <a:rPr lang="ja-JP" altLang="en-US" sz="2000" b="1">
                <a:ln>
                  <a:noFill/>
                </a:ln>
              </a:rPr>
              <a:t>整数値演算</a:t>
            </a:r>
            <a:endParaRPr lang="en-US" altLang="ja-JP" sz="2000" b="1" dirty="0">
              <a:ln>
                <a:noFill/>
              </a:ln>
            </a:endParaRPr>
          </a:p>
          <a:p>
            <a:r>
              <a:rPr lang="en-US" altLang="ja-JP" sz="2000" b="1" dirty="0">
                <a:ln>
                  <a:noFill/>
                </a:ln>
              </a:rPr>
              <a:t>example2 : </a:t>
            </a:r>
            <a:r>
              <a:rPr lang="ja-JP" altLang="en-US" sz="2000" b="1">
                <a:ln>
                  <a:noFill/>
                </a:ln>
              </a:rPr>
              <a:t>整数値演算，ループ</a:t>
            </a:r>
            <a:endParaRPr lang="en-US" altLang="ja-JP" sz="2000" b="1" dirty="0">
              <a:ln>
                <a:noFill/>
              </a:ln>
            </a:endParaRPr>
          </a:p>
          <a:p>
            <a:r>
              <a:rPr lang="en-US" altLang="ja-JP" sz="2000" b="1" dirty="0">
                <a:ln>
                  <a:noFill/>
                </a:ln>
              </a:rPr>
              <a:t>example3 : </a:t>
            </a:r>
            <a:r>
              <a:rPr lang="ja-JP" altLang="en-US" sz="2000" b="1">
                <a:ln>
                  <a:noFill/>
                </a:ln>
              </a:rPr>
              <a:t>条件分岐</a:t>
            </a:r>
          </a:p>
          <a:p>
            <a:r>
              <a:rPr lang="en-US" altLang="ja-JP" sz="2000" b="1" dirty="0">
                <a:ln>
                  <a:noFill/>
                </a:ln>
              </a:rPr>
              <a:t>example4 : </a:t>
            </a:r>
            <a:r>
              <a:rPr lang="ja-JP" altLang="en-US" sz="2000" b="1">
                <a:ln>
                  <a:noFill/>
                </a:ln>
              </a:rPr>
              <a:t>整数値演算，リストに対する再帰</a:t>
            </a:r>
          </a:p>
          <a:p>
            <a:r>
              <a:rPr lang="en-US" altLang="ja-JP" sz="2000" b="1" dirty="0">
                <a:ln>
                  <a:noFill/>
                </a:ln>
              </a:rPr>
              <a:t>example5 : </a:t>
            </a:r>
            <a:r>
              <a:rPr lang="ja-JP" altLang="en-US" sz="2000" b="1">
                <a:ln>
                  <a:noFill/>
                </a:ln>
              </a:rPr>
              <a:t>コントラクトの生成，通貨の送金</a:t>
            </a:r>
          </a:p>
          <a:p>
            <a:endParaRPr lang="ja-JP" altLang="en-US" sz="2000" b="1">
              <a:ln>
                <a:noFill/>
              </a:ln>
            </a:endParaRPr>
          </a:p>
        </p:txBody>
      </p:sp>
    </p:spTree>
    <p:extLst>
      <p:ext uri="{BB962C8B-B14F-4D97-AF65-F5344CB8AC3E}">
        <p14:creationId xmlns:p14="http://schemas.microsoft.com/office/powerpoint/2010/main" val="123929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8D662-414B-794F-9C9A-077B9F9A64D9}"/>
              </a:ext>
            </a:extLst>
          </p:cNvPr>
          <p:cNvSpPr>
            <a:spLocks noGrp="1"/>
          </p:cNvSpPr>
          <p:nvPr>
            <p:ph type="title"/>
          </p:nvPr>
        </p:nvSpPr>
        <p:spPr/>
        <p:txBody>
          <a:bodyPr/>
          <a:lstStyle/>
          <a:p>
            <a:r>
              <a:rPr kumimoji="1" lang="en-US" altLang="ja-JP" dirty="0"/>
              <a:t> </a:t>
            </a:r>
            <a:r>
              <a:rPr kumimoji="1" lang="ja-JP" altLang="en-US"/>
              <a:t>解析例</a:t>
            </a:r>
          </a:p>
        </p:txBody>
      </p:sp>
      <p:graphicFrame>
        <p:nvGraphicFramePr>
          <p:cNvPr id="5" name="表 5">
            <a:extLst>
              <a:ext uri="{FF2B5EF4-FFF2-40B4-BE49-F238E27FC236}">
                <a16:creationId xmlns:a16="http://schemas.microsoft.com/office/drawing/2014/main" id="{2B6C27EF-BEC3-C143-9B57-AF7245C8E4BE}"/>
              </a:ext>
            </a:extLst>
          </p:cNvPr>
          <p:cNvGraphicFramePr>
            <a:graphicFrameLocks noGrp="1"/>
          </p:cNvGraphicFramePr>
          <p:nvPr>
            <p:ph idx="1"/>
            <p:extLst>
              <p:ext uri="{D42A27DB-BD31-4B8C-83A1-F6EECF244321}">
                <p14:modId xmlns:p14="http://schemas.microsoft.com/office/powerpoint/2010/main" val="2162118988"/>
              </p:ext>
            </p:extLst>
          </p:nvPr>
        </p:nvGraphicFramePr>
        <p:xfrm>
          <a:off x="896586" y="1569551"/>
          <a:ext cx="7350828" cy="2702568"/>
        </p:xfrm>
        <a:graphic>
          <a:graphicData uri="http://schemas.openxmlformats.org/drawingml/2006/table">
            <a:tbl>
              <a:tblPr firstRow="1" bandRow="1">
                <a:tableStyleId>{5C22544A-7EE6-4342-B048-85BDC9FD1C3A}</a:tableStyleId>
              </a:tblPr>
              <a:tblGrid>
                <a:gridCol w="2450276">
                  <a:extLst>
                    <a:ext uri="{9D8B030D-6E8A-4147-A177-3AD203B41FA5}">
                      <a16:colId xmlns:a16="http://schemas.microsoft.com/office/drawing/2014/main" val="3564923927"/>
                    </a:ext>
                  </a:extLst>
                </a:gridCol>
                <a:gridCol w="2450276">
                  <a:extLst>
                    <a:ext uri="{9D8B030D-6E8A-4147-A177-3AD203B41FA5}">
                      <a16:colId xmlns:a16="http://schemas.microsoft.com/office/drawing/2014/main" val="3030696937"/>
                    </a:ext>
                  </a:extLst>
                </a:gridCol>
                <a:gridCol w="2450276">
                  <a:extLst>
                    <a:ext uri="{9D8B030D-6E8A-4147-A177-3AD203B41FA5}">
                      <a16:colId xmlns:a16="http://schemas.microsoft.com/office/drawing/2014/main" val="3043144565"/>
                    </a:ext>
                  </a:extLst>
                </a:gridCol>
              </a:tblGrid>
              <a:tr h="450428">
                <a:tc>
                  <a:txBody>
                    <a:bodyPr/>
                    <a:lstStyle/>
                    <a:p>
                      <a:pPr algn="ctr"/>
                      <a:r>
                        <a:rPr kumimoji="1" lang="ja-JP" altLang="en-US" sz="2000" b="1">
                          <a:ln>
                            <a:noFill/>
                          </a:ln>
                        </a:rPr>
                        <a:t>プログラム</a:t>
                      </a:r>
                    </a:p>
                  </a:txBody>
                  <a:tcPr marL="68580" marR="68580" marT="34290" marB="34290" anchor="ctr"/>
                </a:tc>
                <a:tc>
                  <a:txBody>
                    <a:bodyPr/>
                    <a:lstStyle/>
                    <a:p>
                      <a:pPr algn="ctr"/>
                      <a:r>
                        <a:rPr kumimoji="1" lang="ja-JP" altLang="en-US" sz="2000" b="1">
                          <a:ln>
                            <a:noFill/>
                          </a:ln>
                        </a:rPr>
                        <a:t>実際のコスト</a:t>
                      </a:r>
                    </a:p>
                  </a:txBody>
                  <a:tcPr marL="68580" marR="68580" marT="34290" marB="34290" anchor="ctr"/>
                </a:tc>
                <a:tc>
                  <a:txBody>
                    <a:bodyPr/>
                    <a:lstStyle/>
                    <a:p>
                      <a:pPr algn="ctr"/>
                      <a:r>
                        <a:rPr kumimoji="1" lang="en-US" altLang="ja-JP" sz="2000" b="1" dirty="0">
                          <a:ln>
                            <a:noFill/>
                          </a:ln>
                        </a:rPr>
                        <a:t>RAML</a:t>
                      </a:r>
                      <a:r>
                        <a:rPr kumimoji="1" lang="ja-JP" altLang="en-US" sz="2000" b="1">
                          <a:ln>
                            <a:noFill/>
                          </a:ln>
                        </a:rPr>
                        <a:t>の見積もり</a:t>
                      </a:r>
                    </a:p>
                  </a:txBody>
                  <a:tcPr marL="68580" marR="68580" marT="34290" marB="34290" anchor="ctr"/>
                </a:tc>
                <a:extLst>
                  <a:ext uri="{0D108BD9-81ED-4DB2-BD59-A6C34878D82A}">
                    <a16:rowId xmlns:a16="http://schemas.microsoft.com/office/drawing/2014/main" val="3774968572"/>
                  </a:ext>
                </a:extLst>
              </a:tr>
              <a:tr h="450428">
                <a:tc>
                  <a:txBody>
                    <a:bodyPr/>
                    <a:lstStyle/>
                    <a:p>
                      <a:pPr algn="ctr"/>
                      <a:r>
                        <a:rPr kumimoji="1" lang="en-US" altLang="ja-JP" sz="2000" b="1" dirty="0">
                          <a:ln>
                            <a:noFill/>
                          </a:ln>
                        </a:rPr>
                        <a:t>example1</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43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37</a:t>
                      </a:r>
                      <a:endParaRPr kumimoji="1" lang="ja-JP" altLang="en-US" sz="2000" b="1">
                        <a:ln>
                          <a:noFill/>
                        </a:ln>
                      </a:endParaRPr>
                    </a:p>
                  </a:txBody>
                  <a:tcPr marL="68580" marR="68580" marT="34290" marB="34290" anchor="ctr"/>
                </a:tc>
                <a:extLst>
                  <a:ext uri="{0D108BD9-81ED-4DB2-BD59-A6C34878D82A}">
                    <a16:rowId xmlns:a16="http://schemas.microsoft.com/office/drawing/2014/main" val="507175298"/>
                  </a:ext>
                </a:extLst>
              </a:tr>
              <a:tr h="450428">
                <a:tc>
                  <a:txBody>
                    <a:bodyPr/>
                    <a:lstStyle/>
                    <a:p>
                      <a:pPr algn="ctr"/>
                      <a:r>
                        <a:rPr kumimoji="1" lang="en-US" altLang="ja-JP" sz="2000" b="1" dirty="0">
                          <a:ln>
                            <a:noFill/>
                          </a:ln>
                        </a:rPr>
                        <a:t>example2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225</a:t>
                      </a:r>
                      <a:endParaRPr kumimoji="1" lang="ja-JP" altLang="en-US" sz="2000" b="1">
                        <a:ln>
                          <a:noFill/>
                        </a:ln>
                      </a:endParaRPr>
                    </a:p>
                  </a:txBody>
                  <a:tcPr marL="68580" marR="68580" marT="34290" marB="34290" anchor="ctr"/>
                </a:tc>
                <a:extLst>
                  <a:ext uri="{0D108BD9-81ED-4DB2-BD59-A6C34878D82A}">
                    <a16:rowId xmlns:a16="http://schemas.microsoft.com/office/drawing/2014/main" val="904146925"/>
                  </a:ext>
                </a:extLst>
              </a:tr>
              <a:tr h="450428">
                <a:tc>
                  <a:txBody>
                    <a:bodyPr/>
                    <a:lstStyle/>
                    <a:p>
                      <a:pPr algn="ctr"/>
                      <a:r>
                        <a:rPr kumimoji="1" lang="en-US" altLang="ja-JP" sz="2000" b="1" dirty="0">
                          <a:ln>
                            <a:noFill/>
                          </a:ln>
                        </a:rPr>
                        <a:t>example3</a:t>
                      </a:r>
                      <a:endParaRPr kumimoji="1" lang="ja-JP" altLang="en-US" sz="2000" b="1">
                        <a:ln>
                          <a:noFill/>
                        </a:ln>
                      </a:endParaRPr>
                    </a:p>
                  </a:txBody>
                  <a:tcPr marL="68580" marR="68580" marT="34290" marB="34290" anchor="ctr"/>
                </a:tc>
                <a:tc>
                  <a:txBody>
                    <a:bodyPr/>
                    <a:lstStyle/>
                    <a:p>
                      <a:pPr algn="ctr"/>
                      <a:r>
                        <a:rPr kumimoji="1" lang="en-US" altLang="ja-JP" sz="2000" b="1" dirty="0">
                          <a:ln>
                            <a:noFill/>
                          </a:ln>
                          <a:highlight>
                            <a:srgbClr val="FFFF00"/>
                          </a:highlight>
                        </a:rPr>
                        <a:t>28</a:t>
                      </a:r>
                      <a:endParaRPr kumimoji="1" lang="ja-JP" altLang="en-US" sz="2000" b="1">
                        <a:ln>
                          <a:noFill/>
                        </a:ln>
                        <a:highlight>
                          <a:srgbClr val="FFFF00"/>
                        </a:highlight>
                      </a:endParaRPr>
                    </a:p>
                  </a:txBody>
                  <a:tcPr marL="68580" marR="68580" marT="34290" marB="34290" anchor="ctr"/>
                </a:tc>
                <a:tc>
                  <a:txBody>
                    <a:bodyPr/>
                    <a:lstStyle/>
                    <a:p>
                      <a:pPr algn="ctr"/>
                      <a:r>
                        <a:rPr kumimoji="1" lang="en-US" altLang="ja-JP" sz="2000" b="1" dirty="0">
                          <a:ln>
                            <a:noFill/>
                          </a:ln>
                          <a:highlight>
                            <a:srgbClr val="FFFF00"/>
                          </a:highlight>
                        </a:rPr>
                        <a:t>28</a:t>
                      </a:r>
                      <a:endParaRPr kumimoji="1" lang="ja-JP" altLang="en-US" sz="2000" b="1">
                        <a:ln>
                          <a:noFill/>
                        </a:ln>
                        <a:highlight>
                          <a:srgbClr val="FFFF00"/>
                        </a:highlight>
                      </a:endParaRPr>
                    </a:p>
                  </a:txBody>
                  <a:tcPr marL="68580" marR="68580" marT="34290" marB="34290" anchor="ctr"/>
                </a:tc>
                <a:extLst>
                  <a:ext uri="{0D108BD9-81ED-4DB2-BD59-A6C34878D82A}">
                    <a16:rowId xmlns:a16="http://schemas.microsoft.com/office/drawing/2014/main" val="3159920922"/>
                  </a:ext>
                </a:extLst>
              </a:tr>
              <a:tr h="450428">
                <a:tc>
                  <a:txBody>
                    <a:bodyPr/>
                    <a:lstStyle/>
                    <a:p>
                      <a:pPr algn="ctr"/>
                      <a:r>
                        <a:rPr kumimoji="1" lang="en-US" altLang="ja-JP" sz="2000" b="1" dirty="0">
                          <a:ln>
                            <a:noFill/>
                          </a:ln>
                        </a:rPr>
                        <a:t>example4</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80</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failed</a:t>
                      </a:r>
                      <a:endParaRPr kumimoji="1" lang="ja-JP" altLang="en-US" sz="2000" b="1">
                        <a:ln>
                          <a:noFill/>
                        </a:ln>
                      </a:endParaRPr>
                    </a:p>
                  </a:txBody>
                  <a:tcPr marL="68580" marR="68580" marT="34290" marB="34290" anchor="ctr"/>
                </a:tc>
                <a:extLst>
                  <a:ext uri="{0D108BD9-81ED-4DB2-BD59-A6C34878D82A}">
                    <a16:rowId xmlns:a16="http://schemas.microsoft.com/office/drawing/2014/main" val="2999687975"/>
                  </a:ext>
                </a:extLst>
              </a:tr>
              <a:tr h="450428">
                <a:tc>
                  <a:txBody>
                    <a:bodyPr/>
                    <a:lstStyle/>
                    <a:p>
                      <a:pPr algn="ctr"/>
                      <a:r>
                        <a:rPr kumimoji="1" lang="en-US" altLang="ja-JP" sz="2000" b="1" dirty="0">
                          <a:ln>
                            <a:noFill/>
                          </a:ln>
                        </a:rPr>
                        <a:t>example5</a:t>
                      </a:r>
                      <a:endParaRPr kumimoji="1" lang="ja-JP" altLang="en-US" sz="2000" b="1">
                        <a:ln>
                          <a:noFill/>
                        </a:ln>
                      </a:endParaRPr>
                    </a:p>
                  </a:txBody>
                  <a:tcPr marL="68580" marR="68580" marT="34290" marB="34290" anchor="ctr"/>
                </a:tc>
                <a:tc>
                  <a:txBody>
                    <a:bodyPr/>
                    <a:lstStyle/>
                    <a:p>
                      <a:pPr algn="ctr"/>
                      <a:r>
                        <a:rPr kumimoji="1" lang="en-US" altLang="ja-JP" sz="2000" b="1" dirty="0">
                          <a:ln>
                            <a:noFill/>
                          </a:ln>
                          <a:highlight>
                            <a:srgbClr val="FFFF00"/>
                          </a:highlight>
                        </a:rPr>
                        <a:t>12079</a:t>
                      </a:r>
                      <a:endParaRPr kumimoji="1" lang="ja-JP" altLang="en-US" sz="2000" b="1">
                        <a:ln>
                          <a:noFill/>
                        </a:ln>
                        <a:highlight>
                          <a:srgbClr val="FFFF00"/>
                        </a:highlight>
                      </a:endParaRPr>
                    </a:p>
                  </a:txBody>
                  <a:tcPr marL="68580" marR="68580" marT="34290" marB="34290" anchor="ctr"/>
                </a:tc>
                <a:tc>
                  <a:txBody>
                    <a:bodyPr/>
                    <a:lstStyle/>
                    <a:p>
                      <a:pPr algn="ctr"/>
                      <a:r>
                        <a:rPr kumimoji="1" lang="en-US" altLang="ja-JP" sz="2000" b="1" dirty="0">
                          <a:ln>
                            <a:noFill/>
                          </a:ln>
                          <a:highlight>
                            <a:srgbClr val="FFFF00"/>
                          </a:highlight>
                        </a:rPr>
                        <a:t>12079</a:t>
                      </a:r>
                      <a:endParaRPr kumimoji="1" lang="ja-JP" altLang="en-US" sz="2000" b="1">
                        <a:ln>
                          <a:noFill/>
                        </a:ln>
                        <a:highlight>
                          <a:srgbClr val="FFFF00"/>
                        </a:highlight>
                      </a:endParaRPr>
                    </a:p>
                  </a:txBody>
                  <a:tcPr marL="68580" marR="68580" marT="34290" marB="34290" anchor="ctr"/>
                </a:tc>
                <a:extLst>
                  <a:ext uri="{0D108BD9-81ED-4DB2-BD59-A6C34878D82A}">
                    <a16:rowId xmlns:a16="http://schemas.microsoft.com/office/drawing/2014/main" val="2705054943"/>
                  </a:ext>
                </a:extLst>
              </a:tr>
            </a:tbl>
          </a:graphicData>
        </a:graphic>
      </p:graphicFrame>
      <p:sp>
        <p:nvSpPr>
          <p:cNvPr id="4" name="スライド番号プレースホルダー 3">
            <a:extLst>
              <a:ext uri="{FF2B5EF4-FFF2-40B4-BE49-F238E27FC236}">
                <a16:creationId xmlns:a16="http://schemas.microsoft.com/office/drawing/2014/main" id="{4DE18333-04A5-834C-8FC2-2076D43E1C36}"/>
              </a:ext>
            </a:extLst>
          </p:cNvPr>
          <p:cNvSpPr>
            <a:spLocks noGrp="1"/>
          </p:cNvSpPr>
          <p:nvPr>
            <p:ph type="sldNum" sz="quarter" idx="12"/>
          </p:nvPr>
        </p:nvSpPr>
        <p:spPr/>
        <p:txBody>
          <a:bodyPr/>
          <a:lstStyle/>
          <a:p>
            <a:fld id="{7F2C7EFD-44C3-5740-9BDC-49D360660D3A}" type="slidenum">
              <a:rPr lang="ja-JP" altLang="en-US" smtClean="0"/>
              <a:pPr/>
              <a:t>21</a:t>
            </a:fld>
            <a:endParaRPr lang="ja-JP" altLang="en-US"/>
          </a:p>
        </p:txBody>
      </p:sp>
      <p:sp>
        <p:nvSpPr>
          <p:cNvPr id="6" name="コンテンツ プレースホルダー 2">
            <a:extLst>
              <a:ext uri="{FF2B5EF4-FFF2-40B4-BE49-F238E27FC236}">
                <a16:creationId xmlns:a16="http://schemas.microsoft.com/office/drawing/2014/main" id="{2CB447A2-B6CC-5A40-93DE-4C15E1E8127D}"/>
              </a:ext>
            </a:extLst>
          </p:cNvPr>
          <p:cNvSpPr txBox="1">
            <a:spLocks/>
          </p:cNvSpPr>
          <p:nvPr/>
        </p:nvSpPr>
        <p:spPr>
          <a:xfrm>
            <a:off x="535620" y="4516108"/>
            <a:ext cx="8096512" cy="2071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b="1" dirty="0">
                <a:ln>
                  <a:noFill/>
                </a:ln>
              </a:rPr>
              <a:t>example1 : </a:t>
            </a:r>
            <a:r>
              <a:rPr lang="ja-JP" altLang="en-US" sz="2000" b="1">
                <a:ln>
                  <a:noFill/>
                </a:ln>
              </a:rPr>
              <a:t>整数値演算</a:t>
            </a:r>
            <a:endParaRPr lang="en-US" altLang="ja-JP" sz="2000" b="1" dirty="0">
              <a:ln>
                <a:noFill/>
              </a:ln>
            </a:endParaRPr>
          </a:p>
          <a:p>
            <a:r>
              <a:rPr lang="en-US" altLang="ja-JP" sz="2000" b="1" dirty="0">
                <a:ln>
                  <a:noFill/>
                </a:ln>
              </a:rPr>
              <a:t>example2 : </a:t>
            </a:r>
            <a:r>
              <a:rPr lang="ja-JP" altLang="en-US" sz="2000" b="1">
                <a:ln>
                  <a:noFill/>
                </a:ln>
              </a:rPr>
              <a:t>整数値演算，ループ</a:t>
            </a:r>
            <a:endParaRPr lang="en-US" altLang="ja-JP" sz="2000" b="1" dirty="0">
              <a:ln>
                <a:noFill/>
              </a:ln>
            </a:endParaRPr>
          </a:p>
          <a:p>
            <a:r>
              <a:rPr lang="en-US" altLang="ja-JP" sz="2000" b="1" dirty="0">
                <a:ln>
                  <a:noFill/>
                </a:ln>
              </a:rPr>
              <a:t>example3 : </a:t>
            </a:r>
            <a:r>
              <a:rPr lang="ja-JP" altLang="en-US" sz="2000" b="1">
                <a:ln>
                  <a:noFill/>
                </a:ln>
              </a:rPr>
              <a:t>条件分岐</a:t>
            </a:r>
          </a:p>
          <a:p>
            <a:r>
              <a:rPr lang="en-US" altLang="ja-JP" sz="2000" b="1" dirty="0">
                <a:ln>
                  <a:noFill/>
                </a:ln>
              </a:rPr>
              <a:t>example4 : </a:t>
            </a:r>
            <a:r>
              <a:rPr lang="ja-JP" altLang="en-US" sz="2000" b="1">
                <a:ln>
                  <a:noFill/>
                </a:ln>
              </a:rPr>
              <a:t>整数値演算，リストに対する再帰</a:t>
            </a:r>
          </a:p>
          <a:p>
            <a:r>
              <a:rPr lang="en-US" altLang="ja-JP" sz="2000" b="1" dirty="0">
                <a:ln>
                  <a:noFill/>
                </a:ln>
              </a:rPr>
              <a:t>example5 : </a:t>
            </a:r>
            <a:r>
              <a:rPr lang="ja-JP" altLang="en-US" sz="2000" b="1">
                <a:ln>
                  <a:noFill/>
                </a:ln>
              </a:rPr>
              <a:t>コントラクトの生成，通貨の送金</a:t>
            </a:r>
          </a:p>
          <a:p>
            <a:endParaRPr lang="ja-JP" altLang="en-US" sz="2000" b="1">
              <a:ln>
                <a:noFill/>
              </a:ln>
            </a:endParaRPr>
          </a:p>
        </p:txBody>
      </p:sp>
      <p:sp>
        <p:nvSpPr>
          <p:cNvPr id="7" name="円形吹き出し 6">
            <a:extLst>
              <a:ext uri="{FF2B5EF4-FFF2-40B4-BE49-F238E27FC236}">
                <a16:creationId xmlns:a16="http://schemas.microsoft.com/office/drawing/2014/main" id="{01651939-0248-D540-BB86-922957AFDAFF}"/>
              </a:ext>
            </a:extLst>
          </p:cNvPr>
          <p:cNvSpPr/>
          <p:nvPr/>
        </p:nvSpPr>
        <p:spPr>
          <a:xfrm>
            <a:off x="3519550" y="1089304"/>
            <a:ext cx="4286992" cy="1686296"/>
          </a:xfrm>
          <a:prstGeom prst="wedgeEllipseCallout">
            <a:avLst>
              <a:gd name="adj1" fmla="val 27090"/>
              <a:gd name="adj2" fmla="val 632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ガス消費量を正しく</a:t>
            </a:r>
            <a:endParaRPr kumimoji="1" lang="en-US" altLang="ja-JP" sz="2000" b="1" dirty="0">
              <a:solidFill>
                <a:schemeClr val="tx1"/>
              </a:solidFill>
            </a:endParaRPr>
          </a:p>
          <a:p>
            <a:pPr algn="ctr"/>
            <a:r>
              <a:rPr kumimoji="1" lang="ja-JP" altLang="en-US" sz="2000" b="1">
                <a:solidFill>
                  <a:schemeClr val="tx1"/>
                </a:solidFill>
              </a:rPr>
              <a:t>見積もることができた</a:t>
            </a:r>
          </a:p>
        </p:txBody>
      </p:sp>
    </p:spTree>
    <p:extLst>
      <p:ext uri="{BB962C8B-B14F-4D97-AF65-F5344CB8AC3E}">
        <p14:creationId xmlns:p14="http://schemas.microsoft.com/office/powerpoint/2010/main" val="179722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8D662-414B-794F-9C9A-077B9F9A64D9}"/>
              </a:ext>
            </a:extLst>
          </p:cNvPr>
          <p:cNvSpPr>
            <a:spLocks noGrp="1"/>
          </p:cNvSpPr>
          <p:nvPr>
            <p:ph type="title"/>
          </p:nvPr>
        </p:nvSpPr>
        <p:spPr/>
        <p:txBody>
          <a:bodyPr/>
          <a:lstStyle/>
          <a:p>
            <a:r>
              <a:rPr kumimoji="1" lang="en-US" altLang="ja-JP" dirty="0"/>
              <a:t> </a:t>
            </a:r>
            <a:r>
              <a:rPr kumimoji="1" lang="ja-JP" altLang="en-US"/>
              <a:t>解析例</a:t>
            </a:r>
          </a:p>
        </p:txBody>
      </p:sp>
      <p:graphicFrame>
        <p:nvGraphicFramePr>
          <p:cNvPr id="5" name="表 5">
            <a:extLst>
              <a:ext uri="{FF2B5EF4-FFF2-40B4-BE49-F238E27FC236}">
                <a16:creationId xmlns:a16="http://schemas.microsoft.com/office/drawing/2014/main" id="{2B6C27EF-BEC3-C143-9B57-AF7245C8E4BE}"/>
              </a:ext>
            </a:extLst>
          </p:cNvPr>
          <p:cNvGraphicFramePr>
            <a:graphicFrameLocks noGrp="1"/>
          </p:cNvGraphicFramePr>
          <p:nvPr>
            <p:ph idx="1"/>
            <p:extLst>
              <p:ext uri="{D42A27DB-BD31-4B8C-83A1-F6EECF244321}">
                <p14:modId xmlns:p14="http://schemas.microsoft.com/office/powerpoint/2010/main" val="265828374"/>
              </p:ext>
            </p:extLst>
          </p:nvPr>
        </p:nvGraphicFramePr>
        <p:xfrm>
          <a:off x="896586" y="1569551"/>
          <a:ext cx="7350828" cy="2702568"/>
        </p:xfrm>
        <a:graphic>
          <a:graphicData uri="http://schemas.openxmlformats.org/drawingml/2006/table">
            <a:tbl>
              <a:tblPr firstRow="1" bandRow="1">
                <a:tableStyleId>{5C22544A-7EE6-4342-B048-85BDC9FD1C3A}</a:tableStyleId>
              </a:tblPr>
              <a:tblGrid>
                <a:gridCol w="2450276">
                  <a:extLst>
                    <a:ext uri="{9D8B030D-6E8A-4147-A177-3AD203B41FA5}">
                      <a16:colId xmlns:a16="http://schemas.microsoft.com/office/drawing/2014/main" val="3564923927"/>
                    </a:ext>
                  </a:extLst>
                </a:gridCol>
                <a:gridCol w="2450276">
                  <a:extLst>
                    <a:ext uri="{9D8B030D-6E8A-4147-A177-3AD203B41FA5}">
                      <a16:colId xmlns:a16="http://schemas.microsoft.com/office/drawing/2014/main" val="3030696937"/>
                    </a:ext>
                  </a:extLst>
                </a:gridCol>
                <a:gridCol w="2450276">
                  <a:extLst>
                    <a:ext uri="{9D8B030D-6E8A-4147-A177-3AD203B41FA5}">
                      <a16:colId xmlns:a16="http://schemas.microsoft.com/office/drawing/2014/main" val="3043144565"/>
                    </a:ext>
                  </a:extLst>
                </a:gridCol>
              </a:tblGrid>
              <a:tr h="450428">
                <a:tc>
                  <a:txBody>
                    <a:bodyPr/>
                    <a:lstStyle/>
                    <a:p>
                      <a:pPr algn="ctr"/>
                      <a:r>
                        <a:rPr kumimoji="1" lang="ja-JP" altLang="en-US" sz="2000" b="1">
                          <a:ln>
                            <a:noFill/>
                          </a:ln>
                        </a:rPr>
                        <a:t>プログラム</a:t>
                      </a:r>
                    </a:p>
                  </a:txBody>
                  <a:tcPr marL="68580" marR="68580" marT="34290" marB="34290" anchor="ctr"/>
                </a:tc>
                <a:tc>
                  <a:txBody>
                    <a:bodyPr/>
                    <a:lstStyle/>
                    <a:p>
                      <a:pPr algn="ctr"/>
                      <a:r>
                        <a:rPr kumimoji="1" lang="ja-JP" altLang="en-US" sz="2000" b="1">
                          <a:ln>
                            <a:noFill/>
                          </a:ln>
                        </a:rPr>
                        <a:t>実際のコスト</a:t>
                      </a:r>
                    </a:p>
                  </a:txBody>
                  <a:tcPr marL="68580" marR="68580" marT="34290" marB="34290" anchor="ctr"/>
                </a:tc>
                <a:tc>
                  <a:txBody>
                    <a:bodyPr/>
                    <a:lstStyle/>
                    <a:p>
                      <a:pPr algn="ctr"/>
                      <a:r>
                        <a:rPr kumimoji="1" lang="en-US" altLang="ja-JP" sz="2000" b="1" dirty="0">
                          <a:ln>
                            <a:noFill/>
                          </a:ln>
                        </a:rPr>
                        <a:t>RAML</a:t>
                      </a:r>
                      <a:r>
                        <a:rPr kumimoji="1" lang="ja-JP" altLang="en-US" sz="2000" b="1">
                          <a:ln>
                            <a:noFill/>
                          </a:ln>
                        </a:rPr>
                        <a:t>の見積もり</a:t>
                      </a:r>
                    </a:p>
                  </a:txBody>
                  <a:tcPr marL="68580" marR="68580" marT="34290" marB="34290" anchor="ctr"/>
                </a:tc>
                <a:extLst>
                  <a:ext uri="{0D108BD9-81ED-4DB2-BD59-A6C34878D82A}">
                    <a16:rowId xmlns:a16="http://schemas.microsoft.com/office/drawing/2014/main" val="3774968572"/>
                  </a:ext>
                </a:extLst>
              </a:tr>
              <a:tr h="450428">
                <a:tc>
                  <a:txBody>
                    <a:bodyPr/>
                    <a:lstStyle/>
                    <a:p>
                      <a:pPr algn="ctr"/>
                      <a:r>
                        <a:rPr kumimoji="1" lang="en-US" altLang="ja-JP" sz="2000" b="1" dirty="0">
                          <a:ln>
                            <a:noFill/>
                          </a:ln>
                        </a:rPr>
                        <a:t>example1</a:t>
                      </a:r>
                      <a:endParaRPr kumimoji="1" lang="ja-JP" altLang="en-US" sz="2000" b="1">
                        <a:ln>
                          <a:noFill/>
                        </a:ln>
                      </a:endParaRPr>
                    </a:p>
                  </a:txBody>
                  <a:tcPr marL="68580" marR="68580" marT="34290" marB="34290" anchor="ctr"/>
                </a:tc>
                <a:tc>
                  <a:txBody>
                    <a:bodyPr/>
                    <a:lstStyle/>
                    <a:p>
                      <a:pPr algn="ctr"/>
                      <a:r>
                        <a:rPr kumimoji="1" lang="en-US" altLang="ja-JP" sz="2000" b="1" dirty="0">
                          <a:ln>
                            <a:noFill/>
                          </a:ln>
                          <a:highlight>
                            <a:srgbClr val="FFFF00"/>
                          </a:highlight>
                        </a:rPr>
                        <a:t>43</a:t>
                      </a:r>
                      <a:endParaRPr kumimoji="1" lang="ja-JP" altLang="en-US" sz="2000" b="1">
                        <a:ln>
                          <a:noFill/>
                        </a:ln>
                        <a:highlight>
                          <a:srgbClr val="FFFF00"/>
                        </a:highlight>
                      </a:endParaRPr>
                    </a:p>
                  </a:txBody>
                  <a:tcPr marL="68580" marR="68580" marT="34290" marB="34290" anchor="ctr"/>
                </a:tc>
                <a:tc>
                  <a:txBody>
                    <a:bodyPr/>
                    <a:lstStyle/>
                    <a:p>
                      <a:pPr algn="ctr"/>
                      <a:r>
                        <a:rPr kumimoji="1" lang="en-US" altLang="ja-JP" sz="2000" b="1" dirty="0">
                          <a:ln>
                            <a:noFill/>
                          </a:ln>
                          <a:highlight>
                            <a:srgbClr val="FFFF00"/>
                          </a:highlight>
                        </a:rPr>
                        <a:t>37</a:t>
                      </a:r>
                      <a:endParaRPr kumimoji="1" lang="ja-JP" altLang="en-US" sz="2000" b="1">
                        <a:ln>
                          <a:noFill/>
                        </a:ln>
                        <a:highlight>
                          <a:srgbClr val="FFFF00"/>
                        </a:highlight>
                      </a:endParaRPr>
                    </a:p>
                  </a:txBody>
                  <a:tcPr marL="68580" marR="68580" marT="34290" marB="34290" anchor="ctr"/>
                </a:tc>
                <a:extLst>
                  <a:ext uri="{0D108BD9-81ED-4DB2-BD59-A6C34878D82A}">
                    <a16:rowId xmlns:a16="http://schemas.microsoft.com/office/drawing/2014/main" val="507175298"/>
                  </a:ext>
                </a:extLst>
              </a:tr>
              <a:tr h="450428">
                <a:tc>
                  <a:txBody>
                    <a:bodyPr/>
                    <a:lstStyle/>
                    <a:p>
                      <a:pPr algn="ctr"/>
                      <a:r>
                        <a:rPr kumimoji="1" lang="en-US" altLang="ja-JP" sz="2000" b="1" dirty="0">
                          <a:ln>
                            <a:noFill/>
                          </a:ln>
                        </a:rPr>
                        <a:t>example2</a:t>
                      </a:r>
                      <a:endParaRPr kumimoji="1" lang="ja-JP" altLang="en-US" sz="2000" b="1">
                        <a:ln>
                          <a:noFill/>
                        </a:ln>
                      </a:endParaRPr>
                    </a:p>
                  </a:txBody>
                  <a:tcPr marL="68580" marR="68580" marT="34290" marB="34290" anchor="ctr"/>
                </a:tc>
                <a:tc>
                  <a:txBody>
                    <a:bodyPr/>
                    <a:lstStyle/>
                    <a:p>
                      <a:pPr algn="ctr"/>
                      <a:r>
                        <a:rPr kumimoji="1" lang="en-US" altLang="ja-JP" sz="2000" b="1" dirty="0">
                          <a:ln>
                            <a:noFill/>
                          </a:ln>
                          <a:highlight>
                            <a:srgbClr val="FFFF00"/>
                          </a:highlight>
                        </a:rPr>
                        <a:t>282</a:t>
                      </a:r>
                      <a:endParaRPr kumimoji="1" lang="ja-JP" altLang="en-US" sz="2000" b="1">
                        <a:ln>
                          <a:noFill/>
                        </a:ln>
                        <a:highlight>
                          <a:srgbClr val="FFFF00"/>
                        </a:highlight>
                      </a:endParaRPr>
                    </a:p>
                  </a:txBody>
                  <a:tcPr marL="68580" marR="68580" marT="34290" marB="34290" anchor="ctr"/>
                </a:tc>
                <a:tc>
                  <a:txBody>
                    <a:bodyPr/>
                    <a:lstStyle/>
                    <a:p>
                      <a:pPr algn="ctr"/>
                      <a:r>
                        <a:rPr kumimoji="1" lang="en-US" altLang="ja-JP" sz="2000" b="1" dirty="0">
                          <a:ln>
                            <a:noFill/>
                          </a:ln>
                          <a:highlight>
                            <a:srgbClr val="FFFF00"/>
                          </a:highlight>
                        </a:rPr>
                        <a:t>225</a:t>
                      </a:r>
                      <a:endParaRPr kumimoji="1" lang="ja-JP" altLang="en-US" sz="2000" b="1">
                        <a:ln>
                          <a:noFill/>
                        </a:ln>
                        <a:highlight>
                          <a:srgbClr val="FFFF00"/>
                        </a:highlight>
                      </a:endParaRPr>
                    </a:p>
                  </a:txBody>
                  <a:tcPr marL="68580" marR="68580" marT="34290" marB="34290" anchor="ctr"/>
                </a:tc>
                <a:extLst>
                  <a:ext uri="{0D108BD9-81ED-4DB2-BD59-A6C34878D82A}">
                    <a16:rowId xmlns:a16="http://schemas.microsoft.com/office/drawing/2014/main" val="904146925"/>
                  </a:ext>
                </a:extLst>
              </a:tr>
              <a:tr h="450428">
                <a:tc>
                  <a:txBody>
                    <a:bodyPr/>
                    <a:lstStyle/>
                    <a:p>
                      <a:pPr algn="ctr"/>
                      <a:r>
                        <a:rPr kumimoji="1" lang="en-US" altLang="ja-JP" sz="2000" b="1" dirty="0">
                          <a:ln>
                            <a:noFill/>
                          </a:ln>
                        </a:rPr>
                        <a:t>example3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extLst>
                  <a:ext uri="{0D108BD9-81ED-4DB2-BD59-A6C34878D82A}">
                    <a16:rowId xmlns:a16="http://schemas.microsoft.com/office/drawing/2014/main" val="3159920922"/>
                  </a:ext>
                </a:extLst>
              </a:tr>
              <a:tr h="450428">
                <a:tc>
                  <a:txBody>
                    <a:bodyPr/>
                    <a:lstStyle/>
                    <a:p>
                      <a:pPr algn="ctr"/>
                      <a:r>
                        <a:rPr kumimoji="1" lang="en-US" altLang="ja-JP" sz="2000" b="1" dirty="0">
                          <a:ln>
                            <a:noFill/>
                          </a:ln>
                        </a:rPr>
                        <a:t>example4</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80</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failed</a:t>
                      </a:r>
                      <a:endParaRPr kumimoji="1" lang="ja-JP" altLang="en-US" sz="2000" b="1">
                        <a:ln>
                          <a:noFill/>
                        </a:ln>
                      </a:endParaRPr>
                    </a:p>
                  </a:txBody>
                  <a:tcPr marL="68580" marR="68580" marT="34290" marB="34290" anchor="ctr"/>
                </a:tc>
                <a:extLst>
                  <a:ext uri="{0D108BD9-81ED-4DB2-BD59-A6C34878D82A}">
                    <a16:rowId xmlns:a16="http://schemas.microsoft.com/office/drawing/2014/main" val="2999687975"/>
                  </a:ext>
                </a:extLst>
              </a:tr>
              <a:tr h="450428">
                <a:tc>
                  <a:txBody>
                    <a:bodyPr/>
                    <a:lstStyle/>
                    <a:p>
                      <a:pPr algn="ctr"/>
                      <a:r>
                        <a:rPr kumimoji="1" lang="en-US" altLang="ja-JP" sz="2000" b="1" dirty="0">
                          <a:ln>
                            <a:noFill/>
                          </a:ln>
                        </a:rPr>
                        <a:t>example5</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extLst>
                  <a:ext uri="{0D108BD9-81ED-4DB2-BD59-A6C34878D82A}">
                    <a16:rowId xmlns:a16="http://schemas.microsoft.com/office/drawing/2014/main" val="2705054943"/>
                  </a:ext>
                </a:extLst>
              </a:tr>
            </a:tbl>
          </a:graphicData>
        </a:graphic>
      </p:graphicFrame>
      <p:sp>
        <p:nvSpPr>
          <p:cNvPr id="4" name="スライド番号プレースホルダー 3">
            <a:extLst>
              <a:ext uri="{FF2B5EF4-FFF2-40B4-BE49-F238E27FC236}">
                <a16:creationId xmlns:a16="http://schemas.microsoft.com/office/drawing/2014/main" id="{4DE18333-04A5-834C-8FC2-2076D43E1C36}"/>
              </a:ext>
            </a:extLst>
          </p:cNvPr>
          <p:cNvSpPr>
            <a:spLocks noGrp="1"/>
          </p:cNvSpPr>
          <p:nvPr>
            <p:ph type="sldNum" sz="quarter" idx="12"/>
          </p:nvPr>
        </p:nvSpPr>
        <p:spPr/>
        <p:txBody>
          <a:bodyPr/>
          <a:lstStyle/>
          <a:p>
            <a:fld id="{7F2C7EFD-44C3-5740-9BDC-49D360660D3A}" type="slidenum">
              <a:rPr lang="ja-JP" altLang="en-US" smtClean="0"/>
              <a:pPr/>
              <a:t>22</a:t>
            </a:fld>
            <a:endParaRPr lang="ja-JP" altLang="en-US"/>
          </a:p>
        </p:txBody>
      </p:sp>
      <p:sp>
        <p:nvSpPr>
          <p:cNvPr id="6" name="コンテンツ プレースホルダー 2">
            <a:extLst>
              <a:ext uri="{FF2B5EF4-FFF2-40B4-BE49-F238E27FC236}">
                <a16:creationId xmlns:a16="http://schemas.microsoft.com/office/drawing/2014/main" id="{2CB447A2-B6CC-5A40-93DE-4C15E1E8127D}"/>
              </a:ext>
            </a:extLst>
          </p:cNvPr>
          <p:cNvSpPr txBox="1">
            <a:spLocks/>
          </p:cNvSpPr>
          <p:nvPr/>
        </p:nvSpPr>
        <p:spPr>
          <a:xfrm>
            <a:off x="535620" y="4516108"/>
            <a:ext cx="8096512" cy="2071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b="1" dirty="0">
                <a:ln>
                  <a:noFill/>
                </a:ln>
              </a:rPr>
              <a:t>example1 : </a:t>
            </a:r>
            <a:r>
              <a:rPr lang="ja-JP" altLang="en-US" sz="2000" b="1">
                <a:ln>
                  <a:noFill/>
                </a:ln>
              </a:rPr>
              <a:t>整数値演算</a:t>
            </a:r>
            <a:endParaRPr lang="en-US" altLang="ja-JP" sz="2000" b="1" dirty="0">
              <a:ln>
                <a:noFill/>
              </a:ln>
            </a:endParaRPr>
          </a:p>
          <a:p>
            <a:r>
              <a:rPr lang="en-US" altLang="ja-JP" sz="2000" b="1" dirty="0">
                <a:ln>
                  <a:noFill/>
                </a:ln>
              </a:rPr>
              <a:t>example2 : </a:t>
            </a:r>
            <a:r>
              <a:rPr lang="ja-JP" altLang="en-US" sz="2000" b="1">
                <a:ln>
                  <a:noFill/>
                </a:ln>
              </a:rPr>
              <a:t>整数値演算，ループ</a:t>
            </a:r>
            <a:endParaRPr lang="en-US" altLang="ja-JP" sz="2000" b="1" dirty="0">
              <a:ln>
                <a:noFill/>
              </a:ln>
            </a:endParaRPr>
          </a:p>
          <a:p>
            <a:r>
              <a:rPr lang="en-US" altLang="ja-JP" sz="2000" b="1" dirty="0">
                <a:ln>
                  <a:noFill/>
                </a:ln>
              </a:rPr>
              <a:t>example3 : </a:t>
            </a:r>
            <a:r>
              <a:rPr lang="ja-JP" altLang="en-US" sz="2000" b="1">
                <a:ln>
                  <a:noFill/>
                </a:ln>
              </a:rPr>
              <a:t>条件分岐</a:t>
            </a:r>
          </a:p>
          <a:p>
            <a:r>
              <a:rPr lang="en-US" altLang="ja-JP" sz="2000" b="1" dirty="0">
                <a:ln>
                  <a:noFill/>
                </a:ln>
              </a:rPr>
              <a:t>example4 : </a:t>
            </a:r>
            <a:r>
              <a:rPr lang="ja-JP" altLang="en-US" sz="2000" b="1">
                <a:ln>
                  <a:noFill/>
                </a:ln>
              </a:rPr>
              <a:t>整数値演算，リストに対する再帰</a:t>
            </a:r>
          </a:p>
          <a:p>
            <a:r>
              <a:rPr lang="en-US" altLang="ja-JP" sz="2000" b="1" dirty="0">
                <a:ln>
                  <a:noFill/>
                </a:ln>
              </a:rPr>
              <a:t>example5 : </a:t>
            </a:r>
            <a:r>
              <a:rPr lang="ja-JP" altLang="en-US" sz="2000" b="1">
                <a:ln>
                  <a:noFill/>
                </a:ln>
              </a:rPr>
              <a:t>コントラクトの生成，通貨の送金</a:t>
            </a:r>
          </a:p>
          <a:p>
            <a:endParaRPr lang="ja-JP" altLang="en-US" sz="2000" b="1">
              <a:ln>
                <a:noFill/>
              </a:ln>
            </a:endParaRPr>
          </a:p>
        </p:txBody>
      </p:sp>
      <p:sp>
        <p:nvSpPr>
          <p:cNvPr id="7" name="円形吹き出し 6">
            <a:extLst>
              <a:ext uri="{FF2B5EF4-FFF2-40B4-BE49-F238E27FC236}">
                <a16:creationId xmlns:a16="http://schemas.microsoft.com/office/drawing/2014/main" id="{B02C4E7B-F0FA-7443-B650-D0C8121EAA51}"/>
              </a:ext>
            </a:extLst>
          </p:cNvPr>
          <p:cNvSpPr/>
          <p:nvPr/>
        </p:nvSpPr>
        <p:spPr>
          <a:xfrm>
            <a:off x="3086843" y="3195285"/>
            <a:ext cx="4745676" cy="1880448"/>
          </a:xfrm>
          <a:prstGeom prst="wedgeEllipseCallout">
            <a:avLst>
              <a:gd name="adj1" fmla="val 29376"/>
              <a:gd name="adj2" fmla="val -668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整数値演算を行う命令を</a:t>
            </a:r>
            <a:endParaRPr kumimoji="1" lang="en-US" altLang="ja-JP" sz="2000" b="1" dirty="0">
              <a:solidFill>
                <a:schemeClr val="tx1"/>
              </a:solidFill>
            </a:endParaRPr>
          </a:p>
          <a:p>
            <a:pPr algn="ctr"/>
            <a:r>
              <a:rPr kumimoji="1" lang="ja-JP" altLang="en-US" sz="2000" b="1">
                <a:solidFill>
                  <a:schemeClr val="tx1"/>
                </a:solidFill>
              </a:rPr>
              <a:t>含むコントラクトでは，</a:t>
            </a:r>
            <a:endParaRPr kumimoji="1" lang="en-US" altLang="ja-JP" sz="2000" b="1" dirty="0">
              <a:solidFill>
                <a:schemeClr val="tx1"/>
              </a:solidFill>
            </a:endParaRPr>
          </a:p>
          <a:p>
            <a:pPr algn="ctr"/>
            <a:r>
              <a:rPr kumimoji="1" lang="ja-JP" altLang="en-US" sz="2000" b="1">
                <a:solidFill>
                  <a:schemeClr val="tx1"/>
                </a:solidFill>
              </a:rPr>
              <a:t>見積もりに多少の誤差が</a:t>
            </a:r>
            <a:endParaRPr kumimoji="1" lang="en-US" altLang="ja-JP" sz="2000" b="1" dirty="0">
              <a:solidFill>
                <a:schemeClr val="tx1"/>
              </a:solidFill>
            </a:endParaRPr>
          </a:p>
          <a:p>
            <a:pPr algn="ctr"/>
            <a:r>
              <a:rPr kumimoji="1" lang="ja-JP" altLang="en-US" sz="2000" b="1">
                <a:solidFill>
                  <a:schemeClr val="tx1"/>
                </a:solidFill>
              </a:rPr>
              <a:t>生じた</a:t>
            </a:r>
          </a:p>
        </p:txBody>
      </p:sp>
    </p:spTree>
    <p:extLst>
      <p:ext uri="{BB962C8B-B14F-4D97-AF65-F5344CB8AC3E}">
        <p14:creationId xmlns:p14="http://schemas.microsoft.com/office/powerpoint/2010/main" val="149038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8D662-414B-794F-9C9A-077B9F9A64D9}"/>
              </a:ext>
            </a:extLst>
          </p:cNvPr>
          <p:cNvSpPr>
            <a:spLocks noGrp="1"/>
          </p:cNvSpPr>
          <p:nvPr>
            <p:ph type="title"/>
          </p:nvPr>
        </p:nvSpPr>
        <p:spPr/>
        <p:txBody>
          <a:bodyPr/>
          <a:lstStyle/>
          <a:p>
            <a:r>
              <a:rPr kumimoji="1" lang="en-US" altLang="ja-JP" dirty="0"/>
              <a:t> </a:t>
            </a:r>
            <a:r>
              <a:rPr kumimoji="1" lang="ja-JP" altLang="en-US"/>
              <a:t>解析例</a:t>
            </a:r>
          </a:p>
        </p:txBody>
      </p:sp>
      <p:graphicFrame>
        <p:nvGraphicFramePr>
          <p:cNvPr id="5" name="表 5">
            <a:extLst>
              <a:ext uri="{FF2B5EF4-FFF2-40B4-BE49-F238E27FC236}">
                <a16:creationId xmlns:a16="http://schemas.microsoft.com/office/drawing/2014/main" id="{2B6C27EF-BEC3-C143-9B57-AF7245C8E4BE}"/>
              </a:ext>
            </a:extLst>
          </p:cNvPr>
          <p:cNvGraphicFramePr>
            <a:graphicFrameLocks noGrp="1"/>
          </p:cNvGraphicFramePr>
          <p:nvPr>
            <p:ph idx="1"/>
            <p:extLst>
              <p:ext uri="{D42A27DB-BD31-4B8C-83A1-F6EECF244321}">
                <p14:modId xmlns:p14="http://schemas.microsoft.com/office/powerpoint/2010/main" val="1163331670"/>
              </p:ext>
            </p:extLst>
          </p:nvPr>
        </p:nvGraphicFramePr>
        <p:xfrm>
          <a:off x="896586" y="1569551"/>
          <a:ext cx="7350828" cy="2702568"/>
        </p:xfrm>
        <a:graphic>
          <a:graphicData uri="http://schemas.openxmlformats.org/drawingml/2006/table">
            <a:tbl>
              <a:tblPr firstRow="1" bandRow="1">
                <a:tableStyleId>{5C22544A-7EE6-4342-B048-85BDC9FD1C3A}</a:tableStyleId>
              </a:tblPr>
              <a:tblGrid>
                <a:gridCol w="2450276">
                  <a:extLst>
                    <a:ext uri="{9D8B030D-6E8A-4147-A177-3AD203B41FA5}">
                      <a16:colId xmlns:a16="http://schemas.microsoft.com/office/drawing/2014/main" val="3564923927"/>
                    </a:ext>
                  </a:extLst>
                </a:gridCol>
                <a:gridCol w="2450276">
                  <a:extLst>
                    <a:ext uri="{9D8B030D-6E8A-4147-A177-3AD203B41FA5}">
                      <a16:colId xmlns:a16="http://schemas.microsoft.com/office/drawing/2014/main" val="3030696937"/>
                    </a:ext>
                  </a:extLst>
                </a:gridCol>
                <a:gridCol w="2450276">
                  <a:extLst>
                    <a:ext uri="{9D8B030D-6E8A-4147-A177-3AD203B41FA5}">
                      <a16:colId xmlns:a16="http://schemas.microsoft.com/office/drawing/2014/main" val="3043144565"/>
                    </a:ext>
                  </a:extLst>
                </a:gridCol>
              </a:tblGrid>
              <a:tr h="450428">
                <a:tc>
                  <a:txBody>
                    <a:bodyPr/>
                    <a:lstStyle/>
                    <a:p>
                      <a:pPr algn="ctr"/>
                      <a:r>
                        <a:rPr kumimoji="1" lang="ja-JP" altLang="en-US" sz="2000" b="1">
                          <a:ln>
                            <a:noFill/>
                          </a:ln>
                        </a:rPr>
                        <a:t>プログラム</a:t>
                      </a:r>
                    </a:p>
                  </a:txBody>
                  <a:tcPr marL="68580" marR="68580" marT="34290" marB="34290" anchor="ctr"/>
                </a:tc>
                <a:tc>
                  <a:txBody>
                    <a:bodyPr/>
                    <a:lstStyle/>
                    <a:p>
                      <a:pPr algn="ctr"/>
                      <a:r>
                        <a:rPr kumimoji="1" lang="ja-JP" altLang="en-US" sz="2000" b="1">
                          <a:ln>
                            <a:noFill/>
                          </a:ln>
                        </a:rPr>
                        <a:t>実際のコスト</a:t>
                      </a:r>
                    </a:p>
                  </a:txBody>
                  <a:tcPr marL="68580" marR="68580" marT="34290" marB="34290" anchor="ctr"/>
                </a:tc>
                <a:tc>
                  <a:txBody>
                    <a:bodyPr/>
                    <a:lstStyle/>
                    <a:p>
                      <a:pPr algn="ctr"/>
                      <a:r>
                        <a:rPr kumimoji="1" lang="en-US" altLang="ja-JP" sz="2000" b="1" dirty="0">
                          <a:ln>
                            <a:noFill/>
                          </a:ln>
                        </a:rPr>
                        <a:t>RAML</a:t>
                      </a:r>
                      <a:r>
                        <a:rPr kumimoji="1" lang="ja-JP" altLang="en-US" sz="2000" b="1">
                          <a:ln>
                            <a:noFill/>
                          </a:ln>
                        </a:rPr>
                        <a:t>の見積もり</a:t>
                      </a:r>
                    </a:p>
                  </a:txBody>
                  <a:tcPr marL="68580" marR="68580" marT="34290" marB="34290" anchor="ctr"/>
                </a:tc>
                <a:extLst>
                  <a:ext uri="{0D108BD9-81ED-4DB2-BD59-A6C34878D82A}">
                    <a16:rowId xmlns:a16="http://schemas.microsoft.com/office/drawing/2014/main" val="3774968572"/>
                  </a:ext>
                </a:extLst>
              </a:tr>
              <a:tr h="450428">
                <a:tc>
                  <a:txBody>
                    <a:bodyPr/>
                    <a:lstStyle/>
                    <a:p>
                      <a:pPr algn="ctr"/>
                      <a:r>
                        <a:rPr kumimoji="1" lang="en-US" altLang="ja-JP" sz="2000" b="1" dirty="0">
                          <a:ln>
                            <a:noFill/>
                          </a:ln>
                        </a:rPr>
                        <a:t>example1</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43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37</a:t>
                      </a:r>
                      <a:endParaRPr kumimoji="1" lang="ja-JP" altLang="en-US" sz="2000" b="1">
                        <a:ln>
                          <a:noFill/>
                        </a:ln>
                      </a:endParaRPr>
                    </a:p>
                  </a:txBody>
                  <a:tcPr marL="68580" marR="68580" marT="34290" marB="34290" anchor="ctr"/>
                </a:tc>
                <a:extLst>
                  <a:ext uri="{0D108BD9-81ED-4DB2-BD59-A6C34878D82A}">
                    <a16:rowId xmlns:a16="http://schemas.microsoft.com/office/drawing/2014/main" val="507175298"/>
                  </a:ext>
                </a:extLst>
              </a:tr>
              <a:tr h="450428">
                <a:tc>
                  <a:txBody>
                    <a:bodyPr/>
                    <a:lstStyle/>
                    <a:p>
                      <a:pPr algn="ctr"/>
                      <a:r>
                        <a:rPr kumimoji="1" lang="en-US" altLang="ja-JP" sz="2000" b="1" dirty="0">
                          <a:ln>
                            <a:noFill/>
                          </a:ln>
                        </a:rPr>
                        <a:t>example2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282</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225</a:t>
                      </a:r>
                      <a:endParaRPr kumimoji="1" lang="ja-JP" altLang="en-US" sz="2000" b="1">
                        <a:ln>
                          <a:noFill/>
                        </a:ln>
                      </a:endParaRPr>
                    </a:p>
                  </a:txBody>
                  <a:tcPr marL="68580" marR="68580" marT="34290" marB="34290" anchor="ctr"/>
                </a:tc>
                <a:extLst>
                  <a:ext uri="{0D108BD9-81ED-4DB2-BD59-A6C34878D82A}">
                    <a16:rowId xmlns:a16="http://schemas.microsoft.com/office/drawing/2014/main" val="904146925"/>
                  </a:ext>
                </a:extLst>
              </a:tr>
              <a:tr h="450428">
                <a:tc>
                  <a:txBody>
                    <a:bodyPr/>
                    <a:lstStyle/>
                    <a:p>
                      <a:pPr algn="ctr"/>
                      <a:r>
                        <a:rPr kumimoji="1" lang="en-US" altLang="ja-JP" sz="2000" b="1" dirty="0">
                          <a:ln>
                            <a:noFill/>
                          </a:ln>
                        </a:rPr>
                        <a:t>example3</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28</a:t>
                      </a:r>
                      <a:endParaRPr kumimoji="1" lang="ja-JP" altLang="en-US" sz="2000" b="1">
                        <a:ln>
                          <a:noFill/>
                        </a:ln>
                      </a:endParaRPr>
                    </a:p>
                  </a:txBody>
                  <a:tcPr marL="68580" marR="68580" marT="34290" marB="34290" anchor="ctr"/>
                </a:tc>
                <a:extLst>
                  <a:ext uri="{0D108BD9-81ED-4DB2-BD59-A6C34878D82A}">
                    <a16:rowId xmlns:a16="http://schemas.microsoft.com/office/drawing/2014/main" val="3159920922"/>
                  </a:ext>
                </a:extLst>
              </a:tr>
              <a:tr h="450428">
                <a:tc>
                  <a:txBody>
                    <a:bodyPr/>
                    <a:lstStyle/>
                    <a:p>
                      <a:pPr algn="ctr"/>
                      <a:r>
                        <a:rPr kumimoji="1" lang="en-US" altLang="ja-JP" sz="2000" b="1" dirty="0">
                          <a:ln>
                            <a:noFill/>
                          </a:ln>
                        </a:rPr>
                        <a:t>example4</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80</a:t>
                      </a:r>
                      <a:endParaRPr kumimoji="1" lang="ja-JP" altLang="en-US" sz="2000" b="1">
                        <a:ln>
                          <a:noFill/>
                        </a:ln>
                      </a:endParaRPr>
                    </a:p>
                  </a:txBody>
                  <a:tcPr marL="68580" marR="68580" marT="34290" marB="34290" anchor="ctr"/>
                </a:tc>
                <a:tc>
                  <a:txBody>
                    <a:bodyPr/>
                    <a:lstStyle/>
                    <a:p>
                      <a:pPr algn="ctr"/>
                      <a:r>
                        <a:rPr kumimoji="1" lang="en-US" altLang="ja-JP" sz="2000" b="1" dirty="0">
                          <a:ln>
                            <a:noFill/>
                          </a:ln>
                          <a:highlight>
                            <a:srgbClr val="FFFF00"/>
                          </a:highlight>
                        </a:rPr>
                        <a:t>failed</a:t>
                      </a:r>
                      <a:endParaRPr kumimoji="1" lang="ja-JP" altLang="en-US" sz="2000" b="1">
                        <a:ln>
                          <a:noFill/>
                        </a:ln>
                        <a:highlight>
                          <a:srgbClr val="FFFF00"/>
                        </a:highlight>
                      </a:endParaRPr>
                    </a:p>
                  </a:txBody>
                  <a:tcPr marL="68580" marR="68580" marT="34290" marB="34290" anchor="ctr"/>
                </a:tc>
                <a:extLst>
                  <a:ext uri="{0D108BD9-81ED-4DB2-BD59-A6C34878D82A}">
                    <a16:rowId xmlns:a16="http://schemas.microsoft.com/office/drawing/2014/main" val="2999687975"/>
                  </a:ext>
                </a:extLst>
              </a:tr>
              <a:tr h="450428">
                <a:tc>
                  <a:txBody>
                    <a:bodyPr/>
                    <a:lstStyle/>
                    <a:p>
                      <a:pPr algn="ctr"/>
                      <a:r>
                        <a:rPr kumimoji="1" lang="en-US" altLang="ja-JP" sz="2000" b="1" dirty="0">
                          <a:ln>
                            <a:noFill/>
                          </a:ln>
                        </a:rPr>
                        <a:t>example5</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tc>
                  <a:txBody>
                    <a:bodyPr/>
                    <a:lstStyle/>
                    <a:p>
                      <a:pPr algn="ctr"/>
                      <a:r>
                        <a:rPr kumimoji="1" lang="en-US" altLang="ja-JP" sz="2000" b="1" dirty="0">
                          <a:ln>
                            <a:noFill/>
                          </a:ln>
                        </a:rPr>
                        <a:t>12079</a:t>
                      </a:r>
                      <a:endParaRPr kumimoji="1" lang="ja-JP" altLang="en-US" sz="2000" b="1">
                        <a:ln>
                          <a:noFill/>
                        </a:ln>
                      </a:endParaRPr>
                    </a:p>
                  </a:txBody>
                  <a:tcPr marL="68580" marR="68580" marT="34290" marB="34290" anchor="ctr"/>
                </a:tc>
                <a:extLst>
                  <a:ext uri="{0D108BD9-81ED-4DB2-BD59-A6C34878D82A}">
                    <a16:rowId xmlns:a16="http://schemas.microsoft.com/office/drawing/2014/main" val="2705054943"/>
                  </a:ext>
                </a:extLst>
              </a:tr>
            </a:tbl>
          </a:graphicData>
        </a:graphic>
      </p:graphicFrame>
      <p:sp>
        <p:nvSpPr>
          <p:cNvPr id="4" name="スライド番号プレースホルダー 3">
            <a:extLst>
              <a:ext uri="{FF2B5EF4-FFF2-40B4-BE49-F238E27FC236}">
                <a16:creationId xmlns:a16="http://schemas.microsoft.com/office/drawing/2014/main" id="{4DE18333-04A5-834C-8FC2-2076D43E1C36}"/>
              </a:ext>
            </a:extLst>
          </p:cNvPr>
          <p:cNvSpPr>
            <a:spLocks noGrp="1"/>
          </p:cNvSpPr>
          <p:nvPr>
            <p:ph type="sldNum" sz="quarter" idx="12"/>
          </p:nvPr>
        </p:nvSpPr>
        <p:spPr/>
        <p:txBody>
          <a:bodyPr/>
          <a:lstStyle/>
          <a:p>
            <a:fld id="{7F2C7EFD-44C3-5740-9BDC-49D360660D3A}" type="slidenum">
              <a:rPr lang="ja-JP" altLang="en-US" smtClean="0"/>
              <a:pPr/>
              <a:t>23</a:t>
            </a:fld>
            <a:endParaRPr lang="ja-JP" altLang="en-US"/>
          </a:p>
        </p:txBody>
      </p:sp>
      <p:sp>
        <p:nvSpPr>
          <p:cNvPr id="6" name="コンテンツ プレースホルダー 2">
            <a:extLst>
              <a:ext uri="{FF2B5EF4-FFF2-40B4-BE49-F238E27FC236}">
                <a16:creationId xmlns:a16="http://schemas.microsoft.com/office/drawing/2014/main" id="{2CB447A2-B6CC-5A40-93DE-4C15E1E8127D}"/>
              </a:ext>
            </a:extLst>
          </p:cNvPr>
          <p:cNvSpPr txBox="1">
            <a:spLocks/>
          </p:cNvSpPr>
          <p:nvPr/>
        </p:nvSpPr>
        <p:spPr>
          <a:xfrm>
            <a:off x="535620" y="4516108"/>
            <a:ext cx="8096512" cy="2071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b="1" dirty="0">
                <a:ln>
                  <a:noFill/>
                </a:ln>
              </a:rPr>
              <a:t>example1 : </a:t>
            </a:r>
            <a:r>
              <a:rPr lang="ja-JP" altLang="en-US" sz="2000" b="1">
                <a:ln>
                  <a:noFill/>
                </a:ln>
              </a:rPr>
              <a:t>整数値演算</a:t>
            </a:r>
            <a:endParaRPr lang="en-US" altLang="ja-JP" sz="2000" b="1" dirty="0">
              <a:ln>
                <a:noFill/>
              </a:ln>
            </a:endParaRPr>
          </a:p>
          <a:p>
            <a:r>
              <a:rPr lang="en-US" altLang="ja-JP" sz="2000" b="1" dirty="0">
                <a:ln>
                  <a:noFill/>
                </a:ln>
              </a:rPr>
              <a:t>example2 : </a:t>
            </a:r>
            <a:r>
              <a:rPr lang="ja-JP" altLang="en-US" sz="2000" b="1">
                <a:ln>
                  <a:noFill/>
                </a:ln>
              </a:rPr>
              <a:t>整数値演算，ループ</a:t>
            </a:r>
            <a:endParaRPr lang="en-US" altLang="ja-JP" sz="2000" b="1" dirty="0">
              <a:ln>
                <a:noFill/>
              </a:ln>
            </a:endParaRPr>
          </a:p>
          <a:p>
            <a:r>
              <a:rPr lang="en-US" altLang="ja-JP" sz="2000" b="1" dirty="0">
                <a:ln>
                  <a:noFill/>
                </a:ln>
              </a:rPr>
              <a:t>example3 : </a:t>
            </a:r>
            <a:r>
              <a:rPr lang="ja-JP" altLang="en-US" sz="2000" b="1">
                <a:ln>
                  <a:noFill/>
                </a:ln>
              </a:rPr>
              <a:t>条件分岐</a:t>
            </a:r>
          </a:p>
          <a:p>
            <a:r>
              <a:rPr lang="en-US" altLang="ja-JP" sz="2000" b="1" dirty="0">
                <a:ln>
                  <a:noFill/>
                </a:ln>
              </a:rPr>
              <a:t>example4 : </a:t>
            </a:r>
            <a:r>
              <a:rPr lang="ja-JP" altLang="en-US" sz="2000" b="1">
                <a:ln>
                  <a:noFill/>
                </a:ln>
              </a:rPr>
              <a:t>整数値演算，リストに対する再帰</a:t>
            </a:r>
          </a:p>
          <a:p>
            <a:r>
              <a:rPr lang="en-US" altLang="ja-JP" sz="2000" b="1" dirty="0">
                <a:ln>
                  <a:noFill/>
                </a:ln>
              </a:rPr>
              <a:t>example5 : </a:t>
            </a:r>
            <a:r>
              <a:rPr lang="ja-JP" altLang="en-US" sz="2000" b="1">
                <a:ln>
                  <a:noFill/>
                </a:ln>
              </a:rPr>
              <a:t>コントラクトの生成，通貨の送金</a:t>
            </a:r>
          </a:p>
          <a:p>
            <a:endParaRPr lang="ja-JP" altLang="en-US" sz="2000" b="1">
              <a:ln>
                <a:noFill/>
              </a:ln>
            </a:endParaRPr>
          </a:p>
        </p:txBody>
      </p:sp>
      <p:sp>
        <p:nvSpPr>
          <p:cNvPr id="7" name="円形吹き出し 6">
            <a:extLst>
              <a:ext uri="{FF2B5EF4-FFF2-40B4-BE49-F238E27FC236}">
                <a16:creationId xmlns:a16="http://schemas.microsoft.com/office/drawing/2014/main" id="{FA0F170E-B9EC-B24F-B8EF-2D425A46F053}"/>
              </a:ext>
            </a:extLst>
          </p:cNvPr>
          <p:cNvSpPr/>
          <p:nvPr/>
        </p:nvSpPr>
        <p:spPr>
          <a:xfrm>
            <a:off x="3412672" y="1470506"/>
            <a:ext cx="4286992" cy="1686296"/>
          </a:xfrm>
          <a:prstGeom prst="wedgeEllipseCallout">
            <a:avLst>
              <a:gd name="adj1" fmla="val 26813"/>
              <a:gd name="adj2" fmla="val 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リストの再帰を行う命令を含むプログラムは，解析が行えなかった</a:t>
            </a:r>
          </a:p>
        </p:txBody>
      </p:sp>
    </p:spTree>
    <p:extLst>
      <p:ext uri="{BB962C8B-B14F-4D97-AF65-F5344CB8AC3E}">
        <p14:creationId xmlns:p14="http://schemas.microsoft.com/office/powerpoint/2010/main" val="1324352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90CB6-7FFD-CB45-9D61-ECA74F019B1F}"/>
              </a:ext>
            </a:extLst>
          </p:cNvPr>
          <p:cNvSpPr>
            <a:spLocks noGrp="1"/>
          </p:cNvSpPr>
          <p:nvPr>
            <p:ph type="title"/>
          </p:nvPr>
        </p:nvSpPr>
        <p:spPr/>
        <p:txBody>
          <a:bodyPr/>
          <a:lstStyle/>
          <a:p>
            <a:r>
              <a:rPr kumimoji="1" lang="en-US" altLang="ja-JP" dirty="0"/>
              <a:t> </a:t>
            </a:r>
            <a:r>
              <a:rPr kumimoji="1" lang="ja-JP" altLang="en-US"/>
              <a:t>まとめ</a:t>
            </a:r>
          </a:p>
        </p:txBody>
      </p:sp>
      <p:sp>
        <p:nvSpPr>
          <p:cNvPr id="3" name="コンテンツ プレースホルダー 2">
            <a:extLst>
              <a:ext uri="{FF2B5EF4-FFF2-40B4-BE49-F238E27FC236}">
                <a16:creationId xmlns:a16="http://schemas.microsoft.com/office/drawing/2014/main" id="{35C06E3C-EB5B-264C-9A92-940E289BDAF1}"/>
              </a:ext>
            </a:extLst>
          </p:cNvPr>
          <p:cNvSpPr>
            <a:spLocks noGrp="1"/>
          </p:cNvSpPr>
          <p:nvPr>
            <p:ph idx="1"/>
          </p:nvPr>
        </p:nvSpPr>
        <p:spPr>
          <a:xfrm>
            <a:off x="362414" y="1665287"/>
            <a:ext cx="8419171" cy="4711762"/>
          </a:xfrm>
        </p:spPr>
        <p:txBody>
          <a:bodyPr>
            <a:noAutofit/>
          </a:bodyPr>
          <a:lstStyle/>
          <a:p>
            <a:r>
              <a:rPr lang="en-US" altLang="ja-JP" sz="2600" dirty="0"/>
              <a:t>Michelson</a:t>
            </a:r>
            <a:r>
              <a:rPr lang="ja-JP" altLang="en-US" sz="2600"/>
              <a:t>の各命令を模倣するライブラリを</a:t>
            </a:r>
            <a:r>
              <a:rPr lang="en-US" altLang="ja-JP" sz="2600" dirty="0"/>
              <a:t>RAML</a:t>
            </a:r>
            <a:r>
              <a:rPr lang="ja-JP" altLang="en-US" sz="2600"/>
              <a:t>で作成し，ライブラリを用いて</a:t>
            </a:r>
            <a:r>
              <a:rPr lang="en-US" altLang="ja-JP" sz="2600" dirty="0"/>
              <a:t>Michelson</a:t>
            </a:r>
            <a:r>
              <a:rPr lang="ja-JP" altLang="en-US" sz="2600"/>
              <a:t>プログラムを</a:t>
            </a:r>
            <a:r>
              <a:rPr lang="en-US" altLang="ja-JP" sz="2600" dirty="0"/>
              <a:t>RAML</a:t>
            </a:r>
            <a:r>
              <a:rPr lang="ja-JP" altLang="en-US" sz="2600"/>
              <a:t>でエンコードした．</a:t>
            </a:r>
            <a:endParaRPr lang="en-US" altLang="ja-JP" sz="2600" dirty="0"/>
          </a:p>
          <a:p>
            <a:pPr marL="0" indent="0">
              <a:buNone/>
            </a:pPr>
            <a:endParaRPr lang="en-US" altLang="ja-JP" sz="2600" dirty="0"/>
          </a:p>
          <a:p>
            <a:r>
              <a:rPr lang="ja-JP" altLang="en-US" sz="2600"/>
              <a:t>エンコードした</a:t>
            </a:r>
            <a:r>
              <a:rPr lang="en-US" altLang="ja-JP" sz="2600" dirty="0"/>
              <a:t>RAML</a:t>
            </a:r>
            <a:r>
              <a:rPr lang="ja-JP" altLang="en-US" sz="2600"/>
              <a:t>プログラムを</a:t>
            </a:r>
            <a:r>
              <a:rPr lang="en-US" altLang="ja-JP" sz="2600" dirty="0"/>
              <a:t>tick</a:t>
            </a:r>
            <a:r>
              <a:rPr lang="ja-JP" altLang="en-US" sz="2600"/>
              <a:t>メトリックを用いて解析することで，コントラクトのガス消費量を見積もった．</a:t>
            </a:r>
            <a:endParaRPr lang="en-US" altLang="ja-JP" sz="2600" dirty="0"/>
          </a:p>
          <a:p>
            <a:endParaRPr lang="en-US" altLang="ja-JP" sz="2600" dirty="0"/>
          </a:p>
          <a:p>
            <a:r>
              <a:rPr lang="ja-JP" altLang="en-US" sz="2600"/>
              <a:t>ライブラリの拡張，より正確なガス消費量の見積もりなどが今後の課題として挙げられる．</a:t>
            </a:r>
            <a:endParaRPr lang="en-US" altLang="ja-JP" sz="2600" dirty="0"/>
          </a:p>
          <a:p>
            <a:endParaRPr lang="ja-JP" altLang="en-US" sz="2600"/>
          </a:p>
        </p:txBody>
      </p:sp>
      <p:sp>
        <p:nvSpPr>
          <p:cNvPr id="4" name="スライド番号プレースホルダー 3">
            <a:extLst>
              <a:ext uri="{FF2B5EF4-FFF2-40B4-BE49-F238E27FC236}">
                <a16:creationId xmlns:a16="http://schemas.microsoft.com/office/drawing/2014/main" id="{035A7579-72FB-F844-BF70-1DB53C6FACDB}"/>
              </a:ext>
            </a:extLst>
          </p:cNvPr>
          <p:cNvSpPr>
            <a:spLocks noGrp="1"/>
          </p:cNvSpPr>
          <p:nvPr>
            <p:ph type="sldNum" sz="quarter" idx="12"/>
          </p:nvPr>
        </p:nvSpPr>
        <p:spPr/>
        <p:txBody>
          <a:bodyPr/>
          <a:lstStyle/>
          <a:p>
            <a:fld id="{7F2C7EFD-44C3-5740-9BDC-49D360660D3A}" type="slidenum">
              <a:rPr kumimoji="1" lang="ja-JP" altLang="en-US" smtClean="0"/>
              <a:t>24</a:t>
            </a:fld>
            <a:endParaRPr kumimoji="1" lang="ja-JP" altLang="en-US"/>
          </a:p>
        </p:txBody>
      </p:sp>
    </p:spTree>
    <p:extLst>
      <p:ext uri="{BB962C8B-B14F-4D97-AF65-F5344CB8AC3E}">
        <p14:creationId xmlns:p14="http://schemas.microsoft.com/office/powerpoint/2010/main" val="4093558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0D7EB-4BC6-AF4F-9DE9-E136F6777D6F}"/>
              </a:ext>
            </a:extLst>
          </p:cNvPr>
          <p:cNvSpPr>
            <a:spLocks noGrp="1"/>
          </p:cNvSpPr>
          <p:nvPr>
            <p:ph type="title"/>
          </p:nvPr>
        </p:nvSpPr>
        <p:spPr/>
        <p:txBody>
          <a:bodyPr>
            <a:normAutofit/>
          </a:bodyPr>
          <a:lstStyle/>
          <a:p>
            <a:pPr algn="ctr"/>
            <a:r>
              <a:rPr lang="ja-JP" altLang="en-US" sz="4000"/>
              <a:t>付録</a:t>
            </a:r>
            <a:r>
              <a:rPr kumimoji="1" lang="en-US" altLang="ja-JP" sz="4000" dirty="0"/>
              <a:t> :</a:t>
            </a:r>
            <a:r>
              <a:rPr kumimoji="1" lang="ja-JP" altLang="en-US" sz="4000"/>
              <a:t> </a:t>
            </a:r>
            <a:r>
              <a:rPr kumimoji="1" lang="en-US" altLang="ja-JP" sz="4000" dirty="0" err="1"/>
              <a:t>Tezos</a:t>
            </a:r>
            <a:r>
              <a:rPr lang="ja-JP" altLang="en-US" sz="4000"/>
              <a:t>におけるガス消費の仕組み</a:t>
            </a:r>
            <a:endParaRPr kumimoji="1" lang="ja-JP" altLang="en-US" sz="3600"/>
          </a:p>
        </p:txBody>
      </p:sp>
      <p:sp>
        <p:nvSpPr>
          <p:cNvPr id="3" name="コンテンツ プレースホルダー 2">
            <a:extLst>
              <a:ext uri="{FF2B5EF4-FFF2-40B4-BE49-F238E27FC236}">
                <a16:creationId xmlns:a16="http://schemas.microsoft.com/office/drawing/2014/main" id="{F3CBEE0B-74B7-7A44-A2B6-5676B6D3E08F}"/>
              </a:ext>
            </a:extLst>
          </p:cNvPr>
          <p:cNvSpPr>
            <a:spLocks noGrp="1"/>
          </p:cNvSpPr>
          <p:nvPr>
            <p:ph idx="1"/>
          </p:nvPr>
        </p:nvSpPr>
        <p:spPr>
          <a:xfrm>
            <a:off x="362414" y="1665288"/>
            <a:ext cx="8419171" cy="1225676"/>
          </a:xfrm>
        </p:spPr>
        <p:txBody>
          <a:bodyPr/>
          <a:lstStyle/>
          <a:p>
            <a:r>
              <a:rPr kumimoji="1" lang="ja-JP" altLang="en-US"/>
              <a:t>ガス消費</a:t>
            </a:r>
            <a:r>
              <a:rPr kumimoji="1" lang="en-US" altLang="ja-JP" dirty="0"/>
              <a:t> : </a:t>
            </a:r>
            <a:r>
              <a:rPr kumimoji="1" lang="ja-JP" altLang="en-US"/>
              <a:t>コントラクトの実行段階によって</a:t>
            </a:r>
            <a:r>
              <a:rPr kumimoji="1" lang="en-US" altLang="ja-JP" dirty="0"/>
              <a:t>8</a:t>
            </a:r>
            <a:r>
              <a:rPr kumimoji="1" lang="ja-JP" altLang="en-US"/>
              <a:t>つのコストに分けられる</a:t>
            </a:r>
            <a:endParaRPr lang="en-US" altLang="ja-JP" dirty="0"/>
          </a:p>
        </p:txBody>
      </p:sp>
      <p:sp>
        <p:nvSpPr>
          <p:cNvPr id="4" name="スライド番号プレースホルダー 3">
            <a:extLst>
              <a:ext uri="{FF2B5EF4-FFF2-40B4-BE49-F238E27FC236}">
                <a16:creationId xmlns:a16="http://schemas.microsoft.com/office/drawing/2014/main" id="{77E10321-B5EE-FC42-A369-4C1E2C303C9D}"/>
              </a:ext>
            </a:extLst>
          </p:cNvPr>
          <p:cNvSpPr>
            <a:spLocks noGrp="1"/>
          </p:cNvSpPr>
          <p:nvPr>
            <p:ph type="sldNum" sz="quarter" idx="12"/>
          </p:nvPr>
        </p:nvSpPr>
        <p:spPr/>
        <p:txBody>
          <a:bodyPr/>
          <a:lstStyle/>
          <a:p>
            <a:fld id="{7F2C7EFD-44C3-5740-9BDC-49D360660D3A}" type="slidenum">
              <a:rPr lang="ja-JP" altLang="en-US" smtClean="0"/>
              <a:pPr/>
              <a:t>25</a:t>
            </a:fld>
            <a:endParaRPr lang="ja-JP" altLang="en-US"/>
          </a:p>
        </p:txBody>
      </p:sp>
      <p:sp>
        <p:nvSpPr>
          <p:cNvPr id="5" name="テキスト ボックス 4">
            <a:extLst>
              <a:ext uri="{FF2B5EF4-FFF2-40B4-BE49-F238E27FC236}">
                <a16:creationId xmlns:a16="http://schemas.microsoft.com/office/drawing/2014/main" id="{205B55A8-9CE7-9140-AFCB-271D9D78B3D6}"/>
              </a:ext>
            </a:extLst>
          </p:cNvPr>
          <p:cNvSpPr txBox="1"/>
          <p:nvPr/>
        </p:nvSpPr>
        <p:spPr>
          <a:xfrm>
            <a:off x="792554" y="3179575"/>
            <a:ext cx="1418978" cy="338554"/>
          </a:xfrm>
          <a:prstGeom prst="rect">
            <a:avLst/>
          </a:prstGeom>
          <a:noFill/>
        </p:spPr>
        <p:txBody>
          <a:bodyPr wrap="none" rtlCol="0">
            <a:spAutoFit/>
          </a:bodyPr>
          <a:lstStyle/>
          <a:p>
            <a:r>
              <a:rPr kumimoji="1" lang="en-US" altLang="ja-JP" sz="1600" b="1" dirty="0"/>
              <a:t>reading cost</a:t>
            </a:r>
            <a:endParaRPr kumimoji="1" lang="ja-JP" altLang="en-US" sz="1600" b="1"/>
          </a:p>
        </p:txBody>
      </p:sp>
      <p:sp>
        <p:nvSpPr>
          <p:cNvPr id="6" name="テキスト ボックス 5">
            <a:extLst>
              <a:ext uri="{FF2B5EF4-FFF2-40B4-BE49-F238E27FC236}">
                <a16:creationId xmlns:a16="http://schemas.microsoft.com/office/drawing/2014/main" id="{79B91008-DC8A-1D48-A322-6DFCBC513345}"/>
              </a:ext>
            </a:extLst>
          </p:cNvPr>
          <p:cNvSpPr txBox="1"/>
          <p:nvPr/>
        </p:nvSpPr>
        <p:spPr>
          <a:xfrm>
            <a:off x="2423282" y="3179575"/>
            <a:ext cx="2127505" cy="338554"/>
          </a:xfrm>
          <a:prstGeom prst="rect">
            <a:avLst/>
          </a:prstGeom>
          <a:noFill/>
        </p:spPr>
        <p:txBody>
          <a:bodyPr wrap="none" rtlCol="0">
            <a:spAutoFit/>
          </a:bodyPr>
          <a:lstStyle/>
          <a:p>
            <a:r>
              <a:rPr kumimoji="1" lang="en-US" altLang="ja-JP" sz="1600" b="1" dirty="0"/>
              <a:t>deserialization cost</a:t>
            </a:r>
            <a:endParaRPr kumimoji="1" lang="ja-JP" altLang="en-US" sz="1600" b="1"/>
          </a:p>
        </p:txBody>
      </p:sp>
      <p:sp>
        <p:nvSpPr>
          <p:cNvPr id="7" name="テキスト ボックス 6">
            <a:extLst>
              <a:ext uri="{FF2B5EF4-FFF2-40B4-BE49-F238E27FC236}">
                <a16:creationId xmlns:a16="http://schemas.microsoft.com/office/drawing/2014/main" id="{A6C53720-11B3-D84F-97F4-F898BBC2962E}"/>
              </a:ext>
            </a:extLst>
          </p:cNvPr>
          <p:cNvSpPr txBox="1"/>
          <p:nvPr/>
        </p:nvSpPr>
        <p:spPr>
          <a:xfrm>
            <a:off x="4749349" y="3175306"/>
            <a:ext cx="1406154" cy="338554"/>
          </a:xfrm>
          <a:prstGeom prst="rect">
            <a:avLst/>
          </a:prstGeom>
          <a:noFill/>
        </p:spPr>
        <p:txBody>
          <a:bodyPr wrap="none" rtlCol="0">
            <a:spAutoFit/>
          </a:bodyPr>
          <a:lstStyle/>
          <a:p>
            <a:r>
              <a:rPr kumimoji="1" lang="en-US" altLang="ja-JP" sz="1600" b="1" dirty="0"/>
              <a:t>parsing cost</a:t>
            </a:r>
            <a:endParaRPr kumimoji="1" lang="ja-JP" altLang="en-US" sz="1600" b="1"/>
          </a:p>
        </p:txBody>
      </p:sp>
      <p:sp>
        <p:nvSpPr>
          <p:cNvPr id="8" name="テキスト ボックス 7">
            <a:extLst>
              <a:ext uri="{FF2B5EF4-FFF2-40B4-BE49-F238E27FC236}">
                <a16:creationId xmlns:a16="http://schemas.microsoft.com/office/drawing/2014/main" id="{F72C1C90-6217-2A4D-8FD2-98BE87507292}"/>
              </a:ext>
            </a:extLst>
          </p:cNvPr>
          <p:cNvSpPr txBox="1"/>
          <p:nvPr/>
        </p:nvSpPr>
        <p:spPr>
          <a:xfrm>
            <a:off x="4316538" y="2698257"/>
            <a:ext cx="2324675" cy="338554"/>
          </a:xfrm>
          <a:prstGeom prst="rect">
            <a:avLst/>
          </a:prstGeom>
          <a:noFill/>
        </p:spPr>
        <p:txBody>
          <a:bodyPr wrap="none" rtlCol="0">
            <a:spAutoFit/>
          </a:bodyPr>
          <a:lstStyle/>
          <a:p>
            <a:r>
              <a:rPr kumimoji="1" lang="en-US" altLang="ja-JP" sz="1600" b="1" dirty="0"/>
              <a:t>type comparison cost</a:t>
            </a:r>
            <a:endParaRPr kumimoji="1" lang="ja-JP" altLang="en-US" sz="1600" b="1"/>
          </a:p>
        </p:txBody>
      </p:sp>
      <p:sp>
        <p:nvSpPr>
          <p:cNvPr id="9" name="テキスト ボックス 8">
            <a:extLst>
              <a:ext uri="{FF2B5EF4-FFF2-40B4-BE49-F238E27FC236}">
                <a16:creationId xmlns:a16="http://schemas.microsoft.com/office/drawing/2014/main" id="{937046DF-EF57-E641-B611-0C0B2319A766}"/>
              </a:ext>
            </a:extLst>
          </p:cNvPr>
          <p:cNvSpPr txBox="1"/>
          <p:nvPr/>
        </p:nvSpPr>
        <p:spPr>
          <a:xfrm>
            <a:off x="6589378" y="3464675"/>
            <a:ext cx="1736373" cy="338554"/>
          </a:xfrm>
          <a:prstGeom prst="rect">
            <a:avLst/>
          </a:prstGeom>
          <a:noFill/>
        </p:spPr>
        <p:txBody>
          <a:bodyPr wrap="none" rtlCol="0">
            <a:spAutoFit/>
          </a:bodyPr>
          <a:lstStyle/>
          <a:p>
            <a:r>
              <a:rPr kumimoji="1" lang="en-US" altLang="ja-JP" sz="1600" b="1" dirty="0"/>
              <a:t>interpreter cost</a:t>
            </a:r>
            <a:endParaRPr kumimoji="1" lang="ja-JP" altLang="en-US" sz="1600" b="1"/>
          </a:p>
        </p:txBody>
      </p:sp>
      <p:sp>
        <p:nvSpPr>
          <p:cNvPr id="10" name="テキスト ボックス 9">
            <a:extLst>
              <a:ext uri="{FF2B5EF4-FFF2-40B4-BE49-F238E27FC236}">
                <a16:creationId xmlns:a16="http://schemas.microsoft.com/office/drawing/2014/main" id="{3550953B-6312-B243-A1A1-607BD387EA5B}"/>
              </a:ext>
            </a:extLst>
          </p:cNvPr>
          <p:cNvSpPr txBox="1"/>
          <p:nvPr/>
        </p:nvSpPr>
        <p:spPr>
          <a:xfrm>
            <a:off x="4693097" y="5073100"/>
            <a:ext cx="1659429" cy="338554"/>
          </a:xfrm>
          <a:prstGeom prst="rect">
            <a:avLst/>
          </a:prstGeom>
          <a:noFill/>
        </p:spPr>
        <p:txBody>
          <a:bodyPr wrap="none" rtlCol="0">
            <a:spAutoFit/>
          </a:bodyPr>
          <a:lstStyle/>
          <a:p>
            <a:r>
              <a:rPr kumimoji="1" lang="en-US" altLang="ja-JP" sz="1600" b="1" dirty="0" err="1"/>
              <a:t>unparsing</a:t>
            </a:r>
            <a:r>
              <a:rPr kumimoji="1" lang="en-US" altLang="ja-JP" sz="1600" b="1" dirty="0"/>
              <a:t> cost</a:t>
            </a:r>
            <a:endParaRPr kumimoji="1" lang="ja-JP" altLang="en-US" sz="1600" b="1"/>
          </a:p>
        </p:txBody>
      </p:sp>
      <p:sp>
        <p:nvSpPr>
          <p:cNvPr id="11" name="テキスト ボックス 10">
            <a:extLst>
              <a:ext uri="{FF2B5EF4-FFF2-40B4-BE49-F238E27FC236}">
                <a16:creationId xmlns:a16="http://schemas.microsoft.com/office/drawing/2014/main" id="{181CB3D9-2781-5E4A-A06A-2CDCF8E5D6D0}"/>
              </a:ext>
            </a:extLst>
          </p:cNvPr>
          <p:cNvSpPr txBox="1"/>
          <p:nvPr/>
        </p:nvSpPr>
        <p:spPr>
          <a:xfrm>
            <a:off x="2508166" y="5075080"/>
            <a:ext cx="1939955" cy="338554"/>
          </a:xfrm>
          <a:prstGeom prst="rect">
            <a:avLst/>
          </a:prstGeom>
          <a:noFill/>
        </p:spPr>
        <p:txBody>
          <a:bodyPr wrap="none" rtlCol="0">
            <a:spAutoFit/>
          </a:bodyPr>
          <a:lstStyle/>
          <a:p>
            <a:r>
              <a:rPr kumimoji="1" lang="en-US" altLang="ja-JP" sz="1600" b="1" dirty="0"/>
              <a:t> serialization cost</a:t>
            </a:r>
            <a:endParaRPr kumimoji="1" lang="ja-JP" altLang="en-US" sz="1600" b="1"/>
          </a:p>
        </p:txBody>
      </p:sp>
      <p:sp>
        <p:nvSpPr>
          <p:cNvPr id="12" name="テキスト ボックス 11">
            <a:extLst>
              <a:ext uri="{FF2B5EF4-FFF2-40B4-BE49-F238E27FC236}">
                <a16:creationId xmlns:a16="http://schemas.microsoft.com/office/drawing/2014/main" id="{0CDFF123-634E-444D-8B15-0B0F80D303FB}"/>
              </a:ext>
            </a:extLst>
          </p:cNvPr>
          <p:cNvSpPr txBox="1"/>
          <p:nvPr/>
        </p:nvSpPr>
        <p:spPr>
          <a:xfrm>
            <a:off x="829635" y="5076198"/>
            <a:ext cx="1361270" cy="338554"/>
          </a:xfrm>
          <a:prstGeom prst="rect">
            <a:avLst/>
          </a:prstGeom>
          <a:noFill/>
        </p:spPr>
        <p:txBody>
          <a:bodyPr wrap="none" rtlCol="0">
            <a:spAutoFit/>
          </a:bodyPr>
          <a:lstStyle/>
          <a:p>
            <a:r>
              <a:rPr kumimoji="1" lang="en-US" altLang="ja-JP" sz="1600" b="1" dirty="0"/>
              <a:t>writing cost</a:t>
            </a:r>
            <a:endParaRPr kumimoji="1" lang="ja-JP" altLang="en-US" sz="1600" b="1"/>
          </a:p>
        </p:txBody>
      </p:sp>
      <p:sp>
        <p:nvSpPr>
          <p:cNvPr id="13" name="正方形/長方形 12">
            <a:extLst>
              <a:ext uri="{FF2B5EF4-FFF2-40B4-BE49-F238E27FC236}">
                <a16:creationId xmlns:a16="http://schemas.microsoft.com/office/drawing/2014/main" id="{B532F5FD-347C-7840-AE23-DC4DC7931849}"/>
              </a:ext>
            </a:extLst>
          </p:cNvPr>
          <p:cNvSpPr/>
          <p:nvPr/>
        </p:nvSpPr>
        <p:spPr>
          <a:xfrm>
            <a:off x="372102" y="3934470"/>
            <a:ext cx="720000" cy="72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a:t>データベース</a:t>
            </a:r>
          </a:p>
        </p:txBody>
      </p:sp>
      <p:sp>
        <p:nvSpPr>
          <p:cNvPr id="15" name="正方形/長方形 14">
            <a:extLst>
              <a:ext uri="{FF2B5EF4-FFF2-40B4-BE49-F238E27FC236}">
                <a16:creationId xmlns:a16="http://schemas.microsoft.com/office/drawing/2014/main" id="{B394947F-BB86-AD40-87E3-28A6267C37E4}"/>
              </a:ext>
            </a:extLst>
          </p:cNvPr>
          <p:cNvSpPr/>
          <p:nvPr/>
        </p:nvSpPr>
        <p:spPr>
          <a:xfrm>
            <a:off x="1819598" y="3934470"/>
            <a:ext cx="1260000" cy="72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a:t>コード</a:t>
            </a:r>
            <a:endParaRPr kumimoji="1" lang="en-US" altLang="ja-JP" sz="1400" b="1" dirty="0"/>
          </a:p>
          <a:p>
            <a:pPr algn="ctr"/>
            <a:r>
              <a:rPr kumimoji="1" lang="en-US" altLang="ja-JP" sz="1400" b="1" dirty="0"/>
              <a:t>(</a:t>
            </a:r>
            <a:r>
              <a:rPr kumimoji="1" lang="ja-JP" altLang="en-US" sz="1400" b="1"/>
              <a:t>バイト列</a:t>
            </a:r>
            <a:r>
              <a:rPr kumimoji="1" lang="en-US" altLang="ja-JP" sz="1400" b="1" dirty="0"/>
              <a:t>)</a:t>
            </a:r>
            <a:endParaRPr kumimoji="1" lang="ja-JP" altLang="en-US" sz="1400" b="1"/>
          </a:p>
        </p:txBody>
      </p:sp>
      <p:sp>
        <p:nvSpPr>
          <p:cNvPr id="16" name="正方形/長方形 15">
            <a:extLst>
              <a:ext uri="{FF2B5EF4-FFF2-40B4-BE49-F238E27FC236}">
                <a16:creationId xmlns:a16="http://schemas.microsoft.com/office/drawing/2014/main" id="{1726EA01-74B0-264A-B1BB-D459DF63CE72}"/>
              </a:ext>
            </a:extLst>
          </p:cNvPr>
          <p:cNvSpPr/>
          <p:nvPr/>
        </p:nvSpPr>
        <p:spPr>
          <a:xfrm>
            <a:off x="3806975" y="3934470"/>
            <a:ext cx="1260000" cy="72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a:t>コード</a:t>
            </a:r>
            <a:endParaRPr kumimoji="1" lang="en-US" altLang="ja-JP" sz="1400" b="1" dirty="0"/>
          </a:p>
          <a:p>
            <a:pPr algn="ctr"/>
            <a:r>
              <a:rPr kumimoji="1" lang="en-US" altLang="ja-JP" sz="1400" b="1" dirty="0"/>
              <a:t>(Micheline</a:t>
            </a:r>
          </a:p>
          <a:p>
            <a:pPr algn="ctr"/>
            <a:r>
              <a:rPr kumimoji="1" lang="ja-JP" altLang="en-US" sz="1400" b="1"/>
              <a:t>表現</a:t>
            </a:r>
            <a:r>
              <a:rPr kumimoji="1" lang="en-US" altLang="ja-JP" sz="1400" b="1" dirty="0"/>
              <a:t>)</a:t>
            </a:r>
            <a:endParaRPr kumimoji="1" lang="ja-JP" altLang="en-US" sz="1400" b="1"/>
          </a:p>
        </p:txBody>
      </p:sp>
      <p:sp>
        <p:nvSpPr>
          <p:cNvPr id="17" name="正方形/長方形 16">
            <a:extLst>
              <a:ext uri="{FF2B5EF4-FFF2-40B4-BE49-F238E27FC236}">
                <a16:creationId xmlns:a16="http://schemas.microsoft.com/office/drawing/2014/main" id="{F456960D-2275-4049-99A9-79E54C9BEE2C}"/>
              </a:ext>
            </a:extLst>
          </p:cNvPr>
          <p:cNvSpPr/>
          <p:nvPr/>
        </p:nvSpPr>
        <p:spPr>
          <a:xfrm>
            <a:off x="5794352" y="3924936"/>
            <a:ext cx="1260000" cy="72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a:t>コード</a:t>
            </a:r>
            <a:endParaRPr kumimoji="1" lang="en-US" altLang="ja-JP" sz="1400" b="1" dirty="0"/>
          </a:p>
          <a:p>
            <a:pPr algn="ctr"/>
            <a:r>
              <a:rPr kumimoji="1" lang="en-US" altLang="ja-JP" sz="1400" b="1" dirty="0"/>
              <a:t>(</a:t>
            </a:r>
            <a:r>
              <a:rPr kumimoji="1" lang="ja-JP" altLang="en-US" sz="1400" b="1"/>
              <a:t>型付き表現</a:t>
            </a:r>
            <a:r>
              <a:rPr kumimoji="1" lang="en-US" altLang="ja-JP" sz="1400" b="1" dirty="0"/>
              <a:t>)</a:t>
            </a:r>
            <a:endParaRPr kumimoji="1" lang="ja-JP" altLang="en-US" sz="1400" b="1"/>
          </a:p>
        </p:txBody>
      </p:sp>
      <p:sp>
        <p:nvSpPr>
          <p:cNvPr id="18" name="正方形/長方形 17">
            <a:extLst>
              <a:ext uri="{FF2B5EF4-FFF2-40B4-BE49-F238E27FC236}">
                <a16:creationId xmlns:a16="http://schemas.microsoft.com/office/drawing/2014/main" id="{83C95B55-20D5-4E43-B7EF-0E184DE0B6C1}"/>
              </a:ext>
            </a:extLst>
          </p:cNvPr>
          <p:cNvSpPr/>
          <p:nvPr/>
        </p:nvSpPr>
        <p:spPr>
          <a:xfrm>
            <a:off x="8021477" y="3909323"/>
            <a:ext cx="720000" cy="72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a:t>インタプリタ</a:t>
            </a:r>
          </a:p>
        </p:txBody>
      </p:sp>
      <p:sp>
        <p:nvSpPr>
          <p:cNvPr id="51" name="環状矢印 50">
            <a:extLst>
              <a:ext uri="{FF2B5EF4-FFF2-40B4-BE49-F238E27FC236}">
                <a16:creationId xmlns:a16="http://schemas.microsoft.com/office/drawing/2014/main" id="{176592DF-ABBB-B640-8EAF-91031FFA8536}"/>
              </a:ext>
            </a:extLst>
          </p:cNvPr>
          <p:cNvSpPr/>
          <p:nvPr/>
        </p:nvSpPr>
        <p:spPr>
          <a:xfrm flipH="1">
            <a:off x="1016777" y="3459323"/>
            <a:ext cx="900000"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52" name="環状矢印 51">
            <a:extLst>
              <a:ext uri="{FF2B5EF4-FFF2-40B4-BE49-F238E27FC236}">
                <a16:creationId xmlns:a16="http://schemas.microsoft.com/office/drawing/2014/main" id="{33B28977-61C2-434A-B413-96F3065E1D85}"/>
              </a:ext>
            </a:extLst>
          </p:cNvPr>
          <p:cNvSpPr/>
          <p:nvPr/>
        </p:nvSpPr>
        <p:spPr>
          <a:xfrm rot="10800000">
            <a:off x="1024718" y="4229617"/>
            <a:ext cx="900000"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53" name="環状矢印 52">
            <a:extLst>
              <a:ext uri="{FF2B5EF4-FFF2-40B4-BE49-F238E27FC236}">
                <a16:creationId xmlns:a16="http://schemas.microsoft.com/office/drawing/2014/main" id="{517BDB8C-41DA-D34F-8727-BF6C7E7763B3}"/>
              </a:ext>
            </a:extLst>
          </p:cNvPr>
          <p:cNvSpPr/>
          <p:nvPr/>
        </p:nvSpPr>
        <p:spPr>
          <a:xfrm>
            <a:off x="2978450" y="3459323"/>
            <a:ext cx="900000"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59" name="環状矢印 58">
            <a:extLst>
              <a:ext uri="{FF2B5EF4-FFF2-40B4-BE49-F238E27FC236}">
                <a16:creationId xmlns:a16="http://schemas.microsoft.com/office/drawing/2014/main" id="{0910D15B-5567-8B42-9692-09C6E71DDF96}"/>
              </a:ext>
            </a:extLst>
          </p:cNvPr>
          <p:cNvSpPr/>
          <p:nvPr/>
        </p:nvSpPr>
        <p:spPr>
          <a:xfrm rot="10800000" flipH="1">
            <a:off x="3015033" y="4229617"/>
            <a:ext cx="900001"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60" name="環状矢印 59">
            <a:extLst>
              <a:ext uri="{FF2B5EF4-FFF2-40B4-BE49-F238E27FC236}">
                <a16:creationId xmlns:a16="http://schemas.microsoft.com/office/drawing/2014/main" id="{0FC2716B-C3C4-1B49-91F9-6E557B2D151E}"/>
              </a:ext>
            </a:extLst>
          </p:cNvPr>
          <p:cNvSpPr/>
          <p:nvPr/>
        </p:nvSpPr>
        <p:spPr>
          <a:xfrm>
            <a:off x="4968764" y="3432092"/>
            <a:ext cx="900000"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61" name="環状矢印 60">
            <a:extLst>
              <a:ext uri="{FF2B5EF4-FFF2-40B4-BE49-F238E27FC236}">
                <a16:creationId xmlns:a16="http://schemas.microsoft.com/office/drawing/2014/main" id="{E4DBDB55-141C-C346-90F9-6080885C49CA}"/>
              </a:ext>
            </a:extLst>
          </p:cNvPr>
          <p:cNvSpPr/>
          <p:nvPr/>
        </p:nvSpPr>
        <p:spPr>
          <a:xfrm rot="10800000" flipH="1">
            <a:off x="4968763" y="4229617"/>
            <a:ext cx="900001" cy="90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62" name="U ターン矢印 61">
            <a:extLst>
              <a:ext uri="{FF2B5EF4-FFF2-40B4-BE49-F238E27FC236}">
                <a16:creationId xmlns:a16="http://schemas.microsoft.com/office/drawing/2014/main" id="{2AC41680-2090-344A-96C0-D9B2A7ADF613}"/>
              </a:ext>
            </a:extLst>
          </p:cNvPr>
          <p:cNvSpPr/>
          <p:nvPr/>
        </p:nvSpPr>
        <p:spPr>
          <a:xfrm rot="5400000">
            <a:off x="7177914" y="3967037"/>
            <a:ext cx="720000" cy="720000"/>
          </a:xfrm>
          <a:prstGeom prst="uturnArrow">
            <a:avLst>
              <a:gd name="adj1" fmla="val 20322"/>
              <a:gd name="adj2" fmla="val 18603"/>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chemeClr val="tx1"/>
              </a:solidFill>
            </a:endParaRPr>
          </a:p>
        </p:txBody>
      </p:sp>
      <p:sp>
        <p:nvSpPr>
          <p:cNvPr id="63" name="テキスト ボックス 62">
            <a:extLst>
              <a:ext uri="{FF2B5EF4-FFF2-40B4-BE49-F238E27FC236}">
                <a16:creationId xmlns:a16="http://schemas.microsoft.com/office/drawing/2014/main" id="{9F976472-7458-FC47-A626-B4CABF5A67A0}"/>
              </a:ext>
            </a:extLst>
          </p:cNvPr>
          <p:cNvSpPr txBox="1"/>
          <p:nvPr/>
        </p:nvSpPr>
        <p:spPr>
          <a:xfrm>
            <a:off x="5233527" y="2932668"/>
            <a:ext cx="333746" cy="338554"/>
          </a:xfrm>
          <a:prstGeom prst="rect">
            <a:avLst/>
          </a:prstGeom>
          <a:noFill/>
        </p:spPr>
        <p:txBody>
          <a:bodyPr wrap="none" rtlCol="0">
            <a:spAutoFit/>
          </a:bodyPr>
          <a:lstStyle/>
          <a:p>
            <a:r>
              <a:rPr kumimoji="1" lang="en-US" altLang="ja-JP" sz="1600" b="1" dirty="0"/>
              <a:t>+</a:t>
            </a:r>
            <a:endParaRPr kumimoji="1" lang="ja-JP" altLang="en-US" sz="1600" b="1"/>
          </a:p>
        </p:txBody>
      </p:sp>
      <p:sp>
        <p:nvSpPr>
          <p:cNvPr id="64" name="コンテンツ プレースホルダー 2">
            <a:extLst>
              <a:ext uri="{FF2B5EF4-FFF2-40B4-BE49-F238E27FC236}">
                <a16:creationId xmlns:a16="http://schemas.microsoft.com/office/drawing/2014/main" id="{75B9E533-1778-8F49-8014-ABBBDD1AB3B8}"/>
              </a:ext>
            </a:extLst>
          </p:cNvPr>
          <p:cNvSpPr txBox="1">
            <a:spLocks/>
          </p:cNvSpPr>
          <p:nvPr/>
        </p:nvSpPr>
        <p:spPr>
          <a:xfrm>
            <a:off x="436355" y="5564914"/>
            <a:ext cx="8419171" cy="12256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0"/>
              </a:spcBef>
              <a:spcAft>
                <a:spcPts val="600"/>
              </a:spcAft>
              <a:buFont typeface="Arial" panose="020B0604020202020204" pitchFamily="34" charset="0"/>
              <a:buChar char="•"/>
              <a:defRPr kumimoji="1" sz="2800" kern="1200">
                <a:ln>
                  <a:solidFill>
                    <a:schemeClr val="tx1"/>
                  </a:solidFill>
                </a:ln>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600"/>
              </a:spcAft>
              <a:buFont typeface="Arial" panose="020B0604020202020204" pitchFamily="34" charset="0"/>
              <a:buChar char="•"/>
              <a:defRPr kumimoji="1" sz="2800" kern="1200">
                <a:ln>
                  <a:solidFill>
                    <a:schemeClr val="tx1"/>
                  </a:solidFill>
                </a:ln>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600"/>
              </a:spcAft>
              <a:buFont typeface="Arial" panose="020B0604020202020204" pitchFamily="34" charset="0"/>
              <a:buChar char="•"/>
              <a:defRPr kumimoji="1" sz="2800" kern="1200">
                <a:ln>
                  <a:solidFill>
                    <a:schemeClr val="tx1"/>
                  </a:solidFill>
                </a:ln>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600"/>
              </a:spcAft>
              <a:buFont typeface="Arial" panose="020B0604020202020204" pitchFamily="34" charset="0"/>
              <a:buChar char="•"/>
              <a:defRPr kumimoji="1" sz="2800" kern="1200">
                <a:ln>
                  <a:solidFill>
                    <a:schemeClr val="tx1"/>
                  </a:solidFill>
                </a:ln>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600"/>
              </a:spcAft>
              <a:buFont typeface="Arial" panose="020B0604020202020204" pitchFamily="34" charset="0"/>
              <a:buChar char="•"/>
              <a:defRPr kumimoji="1" sz="2800" kern="1200">
                <a:ln>
                  <a:solidFill>
                    <a:schemeClr val="tx1"/>
                  </a:solid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a:ln>
                  <a:noFill/>
                </a:ln>
              </a:rPr>
              <a:t>本研究では特に</a:t>
            </a:r>
            <a:r>
              <a:rPr lang="en-US" altLang="ja-JP" b="1" dirty="0">
                <a:ln>
                  <a:noFill/>
                </a:ln>
              </a:rPr>
              <a:t>interpreter cost</a:t>
            </a:r>
            <a:r>
              <a:rPr lang="ja-JP" altLang="en-US" b="1">
                <a:ln>
                  <a:noFill/>
                </a:ln>
              </a:rPr>
              <a:t>の見積もりを目的とした</a:t>
            </a:r>
            <a:endParaRPr lang="en-US" altLang="ja-JP" b="1" dirty="0">
              <a:ln>
                <a:noFill/>
              </a:ln>
            </a:endParaRPr>
          </a:p>
        </p:txBody>
      </p:sp>
    </p:spTree>
    <p:extLst>
      <p:ext uri="{BB962C8B-B14F-4D97-AF65-F5344CB8AC3E}">
        <p14:creationId xmlns:p14="http://schemas.microsoft.com/office/powerpoint/2010/main" val="165974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87E77-61C7-4942-AF1E-03590BAEFA71}"/>
              </a:ext>
            </a:extLst>
          </p:cNvPr>
          <p:cNvSpPr>
            <a:spLocks noGrp="1"/>
          </p:cNvSpPr>
          <p:nvPr>
            <p:ph type="title"/>
          </p:nvPr>
        </p:nvSpPr>
        <p:spPr/>
        <p:txBody>
          <a:bodyPr/>
          <a:lstStyle/>
          <a:p>
            <a:r>
              <a:rPr kumimoji="1" lang="en-US" altLang="ja-JP" dirty="0"/>
              <a:t> 2. </a:t>
            </a:r>
            <a:r>
              <a:rPr kumimoji="1" lang="ja-JP" altLang="en-US"/>
              <a:t>ガス消費量の見積もり</a:t>
            </a:r>
          </a:p>
        </p:txBody>
      </p:sp>
      <p:sp>
        <p:nvSpPr>
          <p:cNvPr id="3" name="コンテンツ プレースホルダー 2">
            <a:extLst>
              <a:ext uri="{FF2B5EF4-FFF2-40B4-BE49-F238E27FC236}">
                <a16:creationId xmlns:a16="http://schemas.microsoft.com/office/drawing/2014/main" id="{CA5A0F28-19CC-1048-8102-D3FCA72F9528}"/>
              </a:ext>
            </a:extLst>
          </p:cNvPr>
          <p:cNvSpPr>
            <a:spLocks noGrp="1"/>
          </p:cNvSpPr>
          <p:nvPr>
            <p:ph idx="1"/>
          </p:nvPr>
        </p:nvSpPr>
        <p:spPr/>
        <p:txBody>
          <a:bodyPr>
            <a:normAutofit lnSpcReduction="10000"/>
          </a:bodyPr>
          <a:lstStyle/>
          <a:p>
            <a:endParaRPr lang="en-US" altLang="ja-JP" dirty="0"/>
          </a:p>
          <a:p>
            <a:r>
              <a:rPr lang="ja-JP" altLang="en-US"/>
              <a:t>特に</a:t>
            </a:r>
            <a:r>
              <a:rPr lang="en-US" altLang="ja-JP" dirty="0"/>
              <a:t>interpreter cost</a:t>
            </a:r>
            <a:r>
              <a:rPr lang="ja-JP" altLang="en-US"/>
              <a:t>の見積もりを目的とする</a:t>
            </a:r>
            <a:endParaRPr lang="en-US" altLang="ja-JP" dirty="0"/>
          </a:p>
          <a:p>
            <a:endParaRPr lang="en-US" altLang="ja-JP" dirty="0"/>
          </a:p>
          <a:p>
            <a:r>
              <a:rPr kumimoji="1" lang="ja-JP" altLang="en-US"/>
              <a:t>各命令の定義中に，</a:t>
            </a:r>
            <a:r>
              <a:rPr kumimoji="1" lang="en-US" altLang="ja-JP" dirty="0"/>
              <a:t>interpreter cost</a:t>
            </a:r>
            <a:r>
              <a:rPr kumimoji="1" lang="ja-JP" altLang="en-US"/>
              <a:t>に相当する</a:t>
            </a:r>
            <a:r>
              <a:rPr kumimoji="1" lang="en-US" altLang="ja-JP" dirty="0"/>
              <a:t>tick</a:t>
            </a:r>
            <a:r>
              <a:rPr kumimoji="1" lang="ja-JP" altLang="en-US"/>
              <a:t>関数を呼び出す</a:t>
            </a:r>
            <a:endParaRPr kumimoji="1" lang="en-US" altLang="ja-JP" dirty="0"/>
          </a:p>
          <a:p>
            <a:endParaRPr kumimoji="1" lang="en-US" altLang="ja-JP" dirty="0"/>
          </a:p>
          <a:p>
            <a:r>
              <a:rPr lang="ja-JP" altLang="en-US"/>
              <a:t>エンコードしたプログラムを</a:t>
            </a:r>
            <a:r>
              <a:rPr lang="en-US" altLang="ja-JP" dirty="0"/>
              <a:t>t</a:t>
            </a:r>
            <a:r>
              <a:rPr kumimoji="1" lang="en-US" altLang="ja-JP" dirty="0"/>
              <a:t>ick</a:t>
            </a:r>
            <a:r>
              <a:rPr kumimoji="1" lang="ja-JP" altLang="en-US"/>
              <a:t>メトリックによって解析</a:t>
            </a:r>
            <a:endParaRPr kumimoji="1" lang="en-US" altLang="ja-JP" dirty="0"/>
          </a:p>
          <a:p>
            <a:pPr marL="0" indent="0">
              <a:buNone/>
            </a:pPr>
            <a:r>
              <a:rPr kumimoji="1" lang="ja-JP" altLang="en-US"/>
              <a:t>　→プログラムの</a:t>
            </a:r>
            <a:r>
              <a:rPr kumimoji="1" lang="en-US" altLang="ja-JP" dirty="0"/>
              <a:t>interpreter cost</a:t>
            </a:r>
            <a:r>
              <a:rPr kumimoji="1" lang="ja-JP" altLang="en-US"/>
              <a:t>を見積もる</a:t>
            </a:r>
          </a:p>
        </p:txBody>
      </p:sp>
      <p:sp>
        <p:nvSpPr>
          <p:cNvPr id="4" name="スライド番号プレースホルダー 3">
            <a:extLst>
              <a:ext uri="{FF2B5EF4-FFF2-40B4-BE49-F238E27FC236}">
                <a16:creationId xmlns:a16="http://schemas.microsoft.com/office/drawing/2014/main" id="{93395B49-F449-C443-9B18-5CCE230A5246}"/>
              </a:ext>
            </a:extLst>
          </p:cNvPr>
          <p:cNvSpPr>
            <a:spLocks noGrp="1"/>
          </p:cNvSpPr>
          <p:nvPr>
            <p:ph type="sldNum" sz="quarter" idx="12"/>
          </p:nvPr>
        </p:nvSpPr>
        <p:spPr/>
        <p:txBody>
          <a:bodyPr/>
          <a:lstStyle/>
          <a:p>
            <a:fld id="{7F2C7EFD-44C3-5740-9BDC-49D360660D3A}" type="slidenum">
              <a:rPr kumimoji="1" lang="ja-JP" altLang="en-US" smtClean="0"/>
              <a:t>26</a:t>
            </a:fld>
            <a:endParaRPr kumimoji="1" lang="ja-JP" altLang="en-US"/>
          </a:p>
        </p:txBody>
      </p:sp>
    </p:spTree>
    <p:extLst>
      <p:ext uri="{BB962C8B-B14F-4D97-AF65-F5344CB8AC3E}">
        <p14:creationId xmlns:p14="http://schemas.microsoft.com/office/powerpoint/2010/main" val="268351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A8919-F1E1-F843-9702-113D13C8DFCE}"/>
              </a:ext>
            </a:extLst>
          </p:cNvPr>
          <p:cNvSpPr>
            <a:spLocks noGrp="1"/>
          </p:cNvSpPr>
          <p:nvPr>
            <p:ph type="title"/>
          </p:nvPr>
        </p:nvSpPr>
        <p:spPr/>
        <p:txBody>
          <a:bodyPr/>
          <a:lstStyle/>
          <a:p>
            <a:r>
              <a:rPr kumimoji="1" lang="en-US" altLang="ja-JP" dirty="0"/>
              <a:t> </a:t>
            </a:r>
            <a:r>
              <a:rPr kumimoji="1" lang="ja-JP" altLang="en-US"/>
              <a:t>研究背景</a:t>
            </a:r>
            <a:r>
              <a:rPr kumimoji="1" lang="en-US" altLang="ja-JP" dirty="0"/>
              <a:t> : </a:t>
            </a:r>
            <a:r>
              <a:rPr lang="ja-JP" altLang="en-US"/>
              <a:t>ガス</a:t>
            </a:r>
            <a:endParaRPr kumimoji="1" lang="ja-JP" altLang="en-US"/>
          </a:p>
        </p:txBody>
      </p:sp>
      <p:sp>
        <p:nvSpPr>
          <p:cNvPr id="3" name="コンテンツ プレースホルダー 2">
            <a:extLst>
              <a:ext uri="{FF2B5EF4-FFF2-40B4-BE49-F238E27FC236}">
                <a16:creationId xmlns:a16="http://schemas.microsoft.com/office/drawing/2014/main" id="{04297799-328C-0847-83DE-7F1A3C014AAE}"/>
              </a:ext>
            </a:extLst>
          </p:cNvPr>
          <p:cNvSpPr>
            <a:spLocks noGrp="1"/>
          </p:cNvSpPr>
          <p:nvPr>
            <p:ph idx="1"/>
          </p:nvPr>
        </p:nvSpPr>
        <p:spPr>
          <a:xfrm>
            <a:off x="269023" y="2042473"/>
            <a:ext cx="8654740" cy="3817082"/>
          </a:xfrm>
        </p:spPr>
        <p:txBody>
          <a:bodyPr anchor="t">
            <a:normAutofit/>
          </a:bodyPr>
          <a:lstStyle/>
          <a:p>
            <a:r>
              <a:rPr lang="ja-JP" altLang="en-US"/>
              <a:t>スマートコントラクトが利用する計算資源にかかる手数料</a:t>
            </a:r>
            <a:r>
              <a:rPr lang="en-US" altLang="ja-JP" dirty="0"/>
              <a:t> </a:t>
            </a:r>
          </a:p>
          <a:p>
            <a:endParaRPr lang="en-US" altLang="ja-JP" dirty="0"/>
          </a:p>
          <a:p>
            <a:pPr marL="0" indent="-120600"/>
            <a:r>
              <a:rPr lang="en-US" altLang="ja-JP" dirty="0"/>
              <a:t> </a:t>
            </a:r>
            <a:r>
              <a:rPr lang="ja-JP" altLang="en-US">
                <a:solidFill>
                  <a:srgbClr val="FF0000"/>
                </a:solidFill>
              </a:rPr>
              <a:t>ガス消費量を静的に解析する手法</a:t>
            </a:r>
            <a:r>
              <a:rPr lang="ja-JP" altLang="en-US"/>
              <a:t>が求められている</a:t>
            </a:r>
            <a:endParaRPr lang="en-US" altLang="ja-JP" dirty="0"/>
          </a:p>
          <a:p>
            <a:pPr lvl="1">
              <a:buFont typeface="システムフォント（レギュラー）"/>
              <a:buChar char="-"/>
            </a:pPr>
            <a:r>
              <a:rPr lang="ja-JP" altLang="en-US" sz="2400"/>
              <a:t>ガス欠→コントラクトの実行中止</a:t>
            </a:r>
            <a:r>
              <a:rPr lang="en-US" altLang="ja-JP" sz="2400" dirty="0"/>
              <a:t> &amp; </a:t>
            </a:r>
            <a:r>
              <a:rPr lang="ja-JP" altLang="en-US" sz="2400"/>
              <a:t>無駄な手数料の発生</a:t>
            </a:r>
            <a:endParaRPr lang="en-US" altLang="ja-JP" sz="2400" dirty="0"/>
          </a:p>
        </p:txBody>
      </p:sp>
      <p:sp>
        <p:nvSpPr>
          <p:cNvPr id="4" name="スライド番号プレースホルダー 3">
            <a:extLst>
              <a:ext uri="{FF2B5EF4-FFF2-40B4-BE49-F238E27FC236}">
                <a16:creationId xmlns:a16="http://schemas.microsoft.com/office/drawing/2014/main" id="{677E1915-FBF1-A343-81BA-CBB102016AE2}"/>
              </a:ext>
            </a:extLst>
          </p:cNvPr>
          <p:cNvSpPr>
            <a:spLocks noGrp="1"/>
          </p:cNvSpPr>
          <p:nvPr>
            <p:ph type="sldNum" sz="quarter" idx="12"/>
          </p:nvPr>
        </p:nvSpPr>
        <p:spPr/>
        <p:txBody>
          <a:bodyPr/>
          <a:lstStyle/>
          <a:p>
            <a:fld id="{7F2C7EFD-44C3-5740-9BDC-49D360660D3A}" type="slidenum">
              <a:rPr kumimoji="1" lang="ja-JP" altLang="en-US" smtClean="0"/>
              <a:t>3</a:t>
            </a:fld>
            <a:endParaRPr kumimoji="1" lang="ja-JP" altLang="en-US"/>
          </a:p>
        </p:txBody>
      </p:sp>
    </p:spTree>
    <p:extLst>
      <p:ext uri="{BB962C8B-B14F-4D97-AF65-F5344CB8AC3E}">
        <p14:creationId xmlns:p14="http://schemas.microsoft.com/office/powerpoint/2010/main" val="217119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AF352-A5B7-4342-BD27-46995BD8552E}"/>
              </a:ext>
            </a:extLst>
          </p:cNvPr>
          <p:cNvSpPr>
            <a:spLocks noGrp="1"/>
          </p:cNvSpPr>
          <p:nvPr>
            <p:ph type="title"/>
          </p:nvPr>
        </p:nvSpPr>
        <p:spPr/>
        <p:txBody>
          <a:bodyPr>
            <a:normAutofit/>
          </a:bodyPr>
          <a:lstStyle/>
          <a:p>
            <a:r>
              <a:rPr kumimoji="1" lang="en-US" altLang="ja-JP" sz="3200" dirty="0"/>
              <a:t> </a:t>
            </a:r>
            <a:r>
              <a:rPr kumimoji="1" lang="ja-JP" altLang="en-US" sz="3200"/>
              <a:t>本研究</a:t>
            </a:r>
            <a:r>
              <a:rPr kumimoji="1" lang="en-US" altLang="ja-JP" sz="3200" dirty="0"/>
              <a:t> : </a:t>
            </a:r>
            <a:r>
              <a:rPr kumimoji="1" lang="en-US" altLang="ja-JP" sz="3200" dirty="0" err="1"/>
              <a:t>Tezos</a:t>
            </a:r>
            <a:r>
              <a:rPr kumimoji="1" lang="ja-JP" altLang="en-US" sz="3200"/>
              <a:t>における</a:t>
            </a:r>
            <a:r>
              <a:rPr lang="ja-JP" altLang="en-US" sz="3200"/>
              <a:t>ガス消費量の静的解析</a:t>
            </a:r>
            <a:endParaRPr kumimoji="1" lang="ja-JP" altLang="en-US" sz="3200"/>
          </a:p>
        </p:txBody>
      </p:sp>
      <p:sp>
        <p:nvSpPr>
          <p:cNvPr id="3" name="コンテンツ プレースホルダー 2">
            <a:extLst>
              <a:ext uri="{FF2B5EF4-FFF2-40B4-BE49-F238E27FC236}">
                <a16:creationId xmlns:a16="http://schemas.microsoft.com/office/drawing/2014/main" id="{07CAAF2E-59ED-E746-AB7F-C67DDE6C4989}"/>
              </a:ext>
            </a:extLst>
          </p:cNvPr>
          <p:cNvSpPr>
            <a:spLocks noGrp="1"/>
          </p:cNvSpPr>
          <p:nvPr>
            <p:ph idx="1"/>
          </p:nvPr>
        </p:nvSpPr>
        <p:spPr>
          <a:xfrm>
            <a:off x="362414" y="2030681"/>
            <a:ext cx="8419171" cy="4325669"/>
          </a:xfrm>
        </p:spPr>
        <p:txBody>
          <a:bodyPr anchor="t">
            <a:normAutofit/>
          </a:bodyPr>
          <a:lstStyle/>
          <a:p>
            <a:r>
              <a:rPr kumimoji="1" lang="ja-JP" altLang="en-US" sz="2600"/>
              <a:t>入力</a:t>
            </a:r>
            <a:r>
              <a:rPr kumimoji="1" lang="en-US" altLang="ja-JP" sz="2600" dirty="0"/>
              <a:t> : Michelson</a:t>
            </a:r>
            <a:r>
              <a:rPr kumimoji="1" lang="ja-JP" altLang="en-US" sz="2600"/>
              <a:t>で記述されたスマートコントラクト</a:t>
            </a:r>
            <a:endParaRPr kumimoji="1" lang="en-US" altLang="ja-JP" sz="2600" dirty="0"/>
          </a:p>
          <a:p>
            <a:r>
              <a:rPr lang="ja-JP" altLang="en-US" sz="2600"/>
              <a:t>出力</a:t>
            </a:r>
            <a:r>
              <a:rPr lang="en-US" altLang="ja-JP" sz="2600" dirty="0"/>
              <a:t> : </a:t>
            </a:r>
            <a:r>
              <a:rPr lang="ja-JP" altLang="en-US" sz="2600"/>
              <a:t>ガス消費量の見積もり</a:t>
            </a:r>
            <a:endParaRPr lang="en-US" altLang="ja-JP" sz="2600" dirty="0"/>
          </a:p>
          <a:p>
            <a:endParaRPr kumimoji="1" lang="en-US" altLang="ja-JP" dirty="0"/>
          </a:p>
          <a:p>
            <a:pPr marL="0" indent="0">
              <a:buNone/>
            </a:pPr>
            <a:r>
              <a:rPr kumimoji="1" lang="ja-JP" altLang="en-US"/>
              <a:t>　</a:t>
            </a:r>
            <a:r>
              <a:rPr kumimoji="1" lang="ja-JP" altLang="en-US" sz="2600" u="sng"/>
              <a:t>方針</a:t>
            </a:r>
            <a:endParaRPr kumimoji="1" lang="en-US" altLang="ja-JP" sz="2600" u="sng" dirty="0"/>
          </a:p>
          <a:p>
            <a:pPr marL="728663" lvl="1" indent="-385763">
              <a:buFont typeface="+mj-lt"/>
              <a:buAutoNum type="arabicPeriod"/>
            </a:pPr>
            <a:r>
              <a:rPr lang="en-US" altLang="ja-JP" sz="2600" dirty="0"/>
              <a:t>Michelson</a:t>
            </a:r>
            <a:r>
              <a:rPr lang="ja-JP" altLang="en-US" sz="2600"/>
              <a:t>プログラムを</a:t>
            </a:r>
            <a:r>
              <a:rPr lang="en-US" altLang="ja-JP" sz="2600" dirty="0">
                <a:solidFill>
                  <a:srgbClr val="FF0000"/>
                </a:solidFill>
              </a:rPr>
              <a:t>Resource Aware ML (RAML) </a:t>
            </a:r>
            <a:r>
              <a:rPr lang="en-US" altLang="ja-JP" sz="1800" dirty="0"/>
              <a:t>[Jan Hoffmann, et al. CAV 2012] </a:t>
            </a:r>
            <a:r>
              <a:rPr lang="ja-JP" altLang="en-US" sz="2600"/>
              <a:t>でエンコード</a:t>
            </a:r>
            <a:endParaRPr lang="en-US" altLang="ja-JP" sz="2600" dirty="0"/>
          </a:p>
          <a:p>
            <a:pPr marL="728663" lvl="1" indent="-385763">
              <a:buFont typeface="+mj-lt"/>
              <a:buAutoNum type="arabicPeriod"/>
            </a:pPr>
            <a:r>
              <a:rPr lang="ja-JP" altLang="en-US" sz="2600"/>
              <a:t>エンコードしたプログラムを解析することでガス消費量の見積もりを計算</a:t>
            </a:r>
            <a:endParaRPr lang="en-US" altLang="ja-JP" sz="2600" dirty="0"/>
          </a:p>
        </p:txBody>
      </p:sp>
      <p:sp>
        <p:nvSpPr>
          <p:cNvPr id="4" name="スライド番号プレースホルダー 3">
            <a:extLst>
              <a:ext uri="{FF2B5EF4-FFF2-40B4-BE49-F238E27FC236}">
                <a16:creationId xmlns:a16="http://schemas.microsoft.com/office/drawing/2014/main" id="{3F7FC676-86E1-194D-860B-DF68A0FF3B22}"/>
              </a:ext>
            </a:extLst>
          </p:cNvPr>
          <p:cNvSpPr>
            <a:spLocks noGrp="1"/>
          </p:cNvSpPr>
          <p:nvPr>
            <p:ph type="sldNum" sz="quarter" idx="12"/>
          </p:nvPr>
        </p:nvSpPr>
        <p:spPr/>
        <p:txBody>
          <a:bodyPr/>
          <a:lstStyle/>
          <a:p>
            <a:fld id="{7F2C7EFD-44C3-5740-9BDC-49D360660D3A}" type="slidenum">
              <a:rPr kumimoji="1" lang="ja-JP" altLang="en-US" smtClean="0"/>
              <a:t>4</a:t>
            </a:fld>
            <a:endParaRPr kumimoji="1" lang="ja-JP" altLang="en-US"/>
          </a:p>
        </p:txBody>
      </p:sp>
    </p:spTree>
    <p:extLst>
      <p:ext uri="{BB962C8B-B14F-4D97-AF65-F5344CB8AC3E}">
        <p14:creationId xmlns:p14="http://schemas.microsoft.com/office/powerpoint/2010/main" val="14207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76A2-CB52-FE49-A0D4-8BE66B256D76}"/>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3" name="コンテンツ プレースホルダー 2">
            <a:extLst>
              <a:ext uri="{FF2B5EF4-FFF2-40B4-BE49-F238E27FC236}">
                <a16:creationId xmlns:a16="http://schemas.microsoft.com/office/drawing/2014/main" id="{CD800E29-1D76-B141-883C-67CBE81B52C3}"/>
              </a:ext>
            </a:extLst>
          </p:cNvPr>
          <p:cNvSpPr>
            <a:spLocks noGrp="1"/>
          </p:cNvSpPr>
          <p:nvPr>
            <p:ph idx="1"/>
          </p:nvPr>
        </p:nvSpPr>
        <p:spPr/>
        <p:txBody>
          <a:bodyPr anchor="t">
            <a:normAutofit fontScale="92500"/>
          </a:bodyPr>
          <a:lstStyle/>
          <a:p>
            <a:pPr>
              <a:lnSpc>
                <a:spcPct val="120000"/>
              </a:lnSpc>
            </a:pPr>
            <a:r>
              <a:rPr kumimoji="1" lang="en-US" altLang="ja-JP" sz="3000" dirty="0" err="1"/>
              <a:t>OCaml</a:t>
            </a:r>
            <a:r>
              <a:rPr kumimoji="1" lang="ja-JP" altLang="en-US" sz="3000"/>
              <a:t>文法を備えた関数型プログラミング言語</a:t>
            </a:r>
            <a:endParaRPr lang="en-US" altLang="ja-JP" sz="3000" dirty="0"/>
          </a:p>
          <a:p>
            <a:pPr lvl="1">
              <a:lnSpc>
                <a:spcPct val="120000"/>
              </a:lnSpc>
            </a:pPr>
            <a:r>
              <a:rPr lang="ja-JP" altLang="en-US" sz="2400"/>
              <a:t>プログラムのリソース消費量解析の機能を備える</a:t>
            </a:r>
            <a:endParaRPr lang="en-US" altLang="ja-JP" sz="2400" dirty="0"/>
          </a:p>
          <a:p>
            <a:pPr lvl="1">
              <a:lnSpc>
                <a:spcPct val="120000"/>
              </a:lnSpc>
            </a:pPr>
            <a:r>
              <a:rPr lang="ja-JP" altLang="en-US" sz="2400"/>
              <a:t>様々なメトリックに基づくリソース消費量の解析が可能</a:t>
            </a:r>
            <a:endParaRPr lang="en-US" altLang="ja-JP" sz="2400" dirty="0"/>
          </a:p>
          <a:p>
            <a:pPr marL="914400" lvl="2" indent="0">
              <a:lnSpc>
                <a:spcPct val="120000"/>
              </a:lnSpc>
              <a:buNone/>
            </a:pPr>
            <a:r>
              <a:rPr lang="ja-JP" altLang="en-US" sz="2400"/>
              <a:t>例</a:t>
            </a:r>
            <a:r>
              <a:rPr lang="en-US" altLang="ja-JP" sz="2400" dirty="0"/>
              <a:t>) </a:t>
            </a:r>
            <a:r>
              <a:rPr lang="ja-JP" altLang="en-US" sz="2400"/>
              <a:t>計算ステップ数，メモリ消費量，</a:t>
            </a:r>
            <a:r>
              <a:rPr lang="en-US" altLang="ja-JP" sz="2400" dirty="0"/>
              <a:t>...</a:t>
            </a:r>
          </a:p>
          <a:p>
            <a:pPr marL="0" indent="0">
              <a:lnSpc>
                <a:spcPct val="120000"/>
              </a:lnSpc>
              <a:buNone/>
            </a:pPr>
            <a:endParaRPr lang="en-US" altLang="ja-JP" sz="2400" dirty="0"/>
          </a:p>
          <a:p>
            <a:pPr>
              <a:lnSpc>
                <a:spcPct val="120000"/>
              </a:lnSpc>
            </a:pPr>
            <a:r>
              <a:rPr lang="ja-JP" altLang="en-US" sz="3000"/>
              <a:t>本研究で用いるメトリック</a:t>
            </a:r>
            <a:r>
              <a:rPr lang="en-US" altLang="ja-JP" sz="3000" dirty="0"/>
              <a:t> : tick</a:t>
            </a:r>
          </a:p>
          <a:p>
            <a:pPr lvl="1">
              <a:lnSpc>
                <a:spcPct val="120000"/>
              </a:lnSpc>
            </a:pPr>
            <a:r>
              <a:rPr lang="ja-JP" altLang="en-US" sz="2400"/>
              <a:t>ユーザーが定義したリソース消費量を解析する</a:t>
            </a:r>
            <a:endParaRPr lang="en-US" altLang="ja-JP" sz="2400" dirty="0"/>
          </a:p>
          <a:p>
            <a:pPr lvl="1">
              <a:lnSpc>
                <a:spcPct val="120000"/>
              </a:lnSpc>
            </a:pPr>
            <a:r>
              <a:rPr lang="ja-JP" altLang="en-US" sz="2400"/>
              <a:t>プログラム中で</a:t>
            </a:r>
            <a:r>
              <a:rPr lang="en-US" altLang="ja-JP" sz="2400" dirty="0"/>
              <a:t>tick</a:t>
            </a:r>
            <a:r>
              <a:rPr lang="ja-JP" altLang="en-US" sz="2400"/>
              <a:t>関数を呼び出すことで，関数のリソース消費を表現</a:t>
            </a:r>
            <a:endParaRPr lang="en-US" altLang="ja-JP" dirty="0"/>
          </a:p>
        </p:txBody>
      </p:sp>
      <p:sp>
        <p:nvSpPr>
          <p:cNvPr id="4" name="スライド番号プレースホルダー 3">
            <a:extLst>
              <a:ext uri="{FF2B5EF4-FFF2-40B4-BE49-F238E27FC236}">
                <a16:creationId xmlns:a16="http://schemas.microsoft.com/office/drawing/2014/main" id="{43BEE02B-C86B-2548-B6C7-FDF8FA689AB1}"/>
              </a:ext>
            </a:extLst>
          </p:cNvPr>
          <p:cNvSpPr>
            <a:spLocks noGrp="1"/>
          </p:cNvSpPr>
          <p:nvPr>
            <p:ph type="sldNum" sz="quarter" idx="12"/>
          </p:nvPr>
        </p:nvSpPr>
        <p:spPr/>
        <p:txBody>
          <a:bodyPr/>
          <a:lstStyle/>
          <a:p>
            <a:fld id="{7F2C7EFD-44C3-5740-9BDC-49D360660D3A}" type="slidenum">
              <a:rPr kumimoji="1" lang="ja-JP" altLang="en-US" smtClean="0"/>
              <a:t>5</a:t>
            </a:fld>
            <a:endParaRPr kumimoji="1" lang="ja-JP" altLang="en-US"/>
          </a:p>
        </p:txBody>
      </p:sp>
    </p:spTree>
    <p:extLst>
      <p:ext uri="{BB962C8B-B14F-4D97-AF65-F5344CB8AC3E}">
        <p14:creationId xmlns:p14="http://schemas.microsoft.com/office/powerpoint/2010/main" val="378569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F64D0-7738-A941-A463-424F397EF58A}"/>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4" name="スライド番号プレースホルダー 3">
            <a:extLst>
              <a:ext uri="{FF2B5EF4-FFF2-40B4-BE49-F238E27FC236}">
                <a16:creationId xmlns:a16="http://schemas.microsoft.com/office/drawing/2014/main" id="{FB5307AA-162A-614C-B886-8F7E17EE900B}"/>
              </a:ext>
            </a:extLst>
          </p:cNvPr>
          <p:cNvSpPr>
            <a:spLocks noGrp="1"/>
          </p:cNvSpPr>
          <p:nvPr>
            <p:ph type="sldNum" sz="quarter" idx="12"/>
          </p:nvPr>
        </p:nvSpPr>
        <p:spPr/>
        <p:txBody>
          <a:bodyPr/>
          <a:lstStyle/>
          <a:p>
            <a:fld id="{7F2C7EFD-44C3-5740-9BDC-49D360660D3A}" type="slidenum">
              <a:rPr lang="ja-JP" altLang="en-US" smtClean="0"/>
              <a:pPr/>
              <a:t>6</a:t>
            </a:fld>
            <a:endParaRPr lang="ja-JP" altLang="en-US"/>
          </a:p>
        </p:txBody>
      </p:sp>
      <p:sp>
        <p:nvSpPr>
          <p:cNvPr id="5" name="テキスト ボックス 4">
            <a:extLst>
              <a:ext uri="{FF2B5EF4-FFF2-40B4-BE49-F238E27FC236}">
                <a16:creationId xmlns:a16="http://schemas.microsoft.com/office/drawing/2014/main" id="{5C6A2F26-C535-B44F-BDC0-ED91B98ACD72}"/>
              </a:ext>
            </a:extLst>
          </p:cNvPr>
          <p:cNvSpPr txBox="1"/>
          <p:nvPr/>
        </p:nvSpPr>
        <p:spPr>
          <a:xfrm>
            <a:off x="342983" y="2102068"/>
            <a:ext cx="8458035" cy="2554545"/>
          </a:xfrm>
          <a:prstGeom prst="rect">
            <a:avLst/>
          </a:prstGeom>
          <a:solidFill>
            <a:schemeClr val="accent5">
              <a:lumMod val="60000"/>
              <a:lumOff val="40000"/>
            </a:schemeClr>
          </a:solidFill>
        </p:spPr>
        <p:txBody>
          <a:bodyPr wrap="square" rtlCol="0">
            <a:spAutoFit/>
          </a:bodyPr>
          <a:lstStyle/>
          <a:p>
            <a:r>
              <a:rPr lang="en" altLang="ja-JP" sz="2000" dirty="0">
                <a:solidFill>
                  <a:srgbClr val="0070C0"/>
                </a:solidFill>
                <a:latin typeface="Consolas" panose="020B0609020204030204" pitchFamily="49" charset="0"/>
                <a:cs typeface="Consolas" panose="020B0609020204030204" pitchFamily="49" charset="0"/>
              </a:rPr>
              <a:t>let rec</a:t>
            </a:r>
            <a:r>
              <a:rPr lang="en" altLang="ja-JP" sz="2000" dirty="0">
                <a:latin typeface="Consolas" panose="020B0609020204030204" pitchFamily="49" charset="0"/>
                <a:cs typeface="Consolas" panose="020B0609020204030204" pitchFamily="49" charset="0"/>
              </a:rPr>
              <a:t> </a:t>
            </a:r>
            <a:r>
              <a:rPr lang="en" altLang="ja-JP" sz="2000" dirty="0" err="1">
                <a:solidFill>
                  <a:srgbClr val="FFFF00"/>
                </a:solidFill>
                <a:latin typeface="Consolas" panose="020B0609020204030204" pitchFamily="49" charset="0"/>
                <a:cs typeface="Consolas" panose="020B0609020204030204" pitchFamily="49" charset="0"/>
              </a:rPr>
              <a:t>sum_aux</a:t>
            </a:r>
            <a:r>
              <a:rPr lang="en" altLang="ja-JP" sz="2000" dirty="0">
                <a:solidFill>
                  <a:srgbClr val="FFFF00"/>
                </a:solidFill>
                <a:latin typeface="Consolas" panose="020B0609020204030204" pitchFamily="49" charset="0"/>
                <a:cs typeface="Consolas" panose="020B0609020204030204" pitchFamily="49" charset="0"/>
              </a:rPr>
              <a:t> </a:t>
            </a:r>
            <a:r>
              <a:rPr lang="en" altLang="ja-JP" sz="2000" dirty="0">
                <a:latin typeface="Consolas" panose="020B0609020204030204" pitchFamily="49" charset="0"/>
                <a:cs typeface="Consolas" panose="020B0609020204030204" pitchFamily="49" charset="0"/>
              </a:rPr>
              <a:t>a l =</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match</a:t>
            </a:r>
            <a:r>
              <a:rPr lang="en" altLang="ja-JP" sz="2000" dirty="0">
                <a:latin typeface="Consolas" panose="020B0609020204030204" pitchFamily="49" charset="0"/>
                <a:cs typeface="Consolas" panose="020B0609020204030204" pitchFamily="49" charset="0"/>
              </a:rPr>
              <a:t> l </a:t>
            </a:r>
            <a:r>
              <a:rPr lang="en" altLang="ja-JP" sz="2000" dirty="0">
                <a:solidFill>
                  <a:srgbClr val="0070C0"/>
                </a:solidFill>
                <a:latin typeface="Consolas" panose="020B0609020204030204" pitchFamily="49" charset="0"/>
                <a:cs typeface="Consolas" panose="020B0609020204030204" pitchFamily="49" charset="0"/>
              </a:rPr>
              <a:t>with</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 [] </a:t>
            </a:r>
            <a:r>
              <a:rPr lang="en" altLang="ja-JP" sz="2000" dirty="0">
                <a:latin typeface="Consolas" panose="020B0609020204030204" pitchFamily="49" charset="0"/>
                <a:cs typeface="Consolas" panose="020B0609020204030204" pitchFamily="49" charset="0"/>
              </a:rPr>
              <a:t>-&gt; a</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 </a:t>
            </a:r>
            <a:r>
              <a:rPr lang="en" altLang="ja-JP" sz="2000" dirty="0" err="1">
                <a:latin typeface="Consolas" panose="020B0609020204030204" pitchFamily="49" charset="0"/>
                <a:cs typeface="Consolas" panose="020B0609020204030204" pitchFamily="49" charset="0"/>
              </a:rPr>
              <a:t>tl</a:t>
            </a:r>
            <a:r>
              <a:rPr lang="en" altLang="ja-JP" sz="2000" dirty="0">
                <a:latin typeface="Consolas" panose="020B0609020204030204" pitchFamily="49" charset="0"/>
                <a:cs typeface="Consolas" panose="020B0609020204030204" pitchFamily="49" charset="0"/>
              </a:rPr>
              <a:t> -&gt; </a:t>
            </a:r>
            <a:r>
              <a:rPr lang="en" altLang="ja-JP" sz="2000" dirty="0" err="1">
                <a:solidFill>
                  <a:srgbClr val="0070C0"/>
                </a:solidFill>
                <a:latin typeface="Consolas" panose="020B0609020204030204" pitchFamily="49" charset="0"/>
                <a:cs typeface="Consolas" panose="020B0609020204030204" pitchFamily="49" charset="0"/>
              </a:rPr>
              <a:t>Raml.</a:t>
            </a:r>
            <a:r>
              <a:rPr lang="en" altLang="ja-JP" sz="2000" dirty="0" err="1">
                <a:latin typeface="Consolas" panose="020B0609020204030204" pitchFamily="49" charset="0"/>
                <a:cs typeface="Consolas" panose="020B0609020204030204" pitchFamily="49" charset="0"/>
              </a:rPr>
              <a:t>tick</a:t>
            </a:r>
            <a:r>
              <a:rPr lang="en" altLang="ja-JP" sz="2000" dirty="0">
                <a:latin typeface="Consolas" panose="020B0609020204030204" pitchFamily="49" charset="0"/>
                <a:cs typeface="Consolas" panose="020B0609020204030204" pitchFamily="49" charset="0"/>
              </a:rPr>
              <a:t> 1.0;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(a +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tl</a:t>
            </a:r>
            <a:endParaRPr lang="en" altLang="ja-JP" sz="2000" dirty="0">
              <a:latin typeface="Consolas" panose="020B0609020204030204" pitchFamily="49" charset="0"/>
              <a:cs typeface="Consolas" panose="020B0609020204030204" pitchFamily="49" charset="0"/>
            </a:endParaRPr>
          </a:p>
          <a:p>
            <a:br>
              <a:rPr lang="en" altLang="ja-JP" sz="2000" dirty="0">
                <a:latin typeface="Consolas" panose="020B0609020204030204" pitchFamily="49" charset="0"/>
                <a:cs typeface="Consolas" panose="020B0609020204030204" pitchFamily="49" charset="0"/>
              </a:rPr>
            </a:br>
            <a:r>
              <a:rPr lang="en" altLang="ja-JP" sz="2000" dirty="0">
                <a:solidFill>
                  <a:srgbClr val="0070C0"/>
                </a:solidFill>
                <a:latin typeface="Consolas" panose="020B0609020204030204" pitchFamily="49" charset="0"/>
                <a:cs typeface="Consolas" panose="020B0609020204030204" pitchFamily="49" charset="0"/>
              </a:rPr>
              <a:t>let</a:t>
            </a:r>
            <a:r>
              <a:rPr lang="en" altLang="ja-JP" sz="2000" dirty="0">
                <a:latin typeface="Consolas" panose="020B0609020204030204" pitchFamily="49" charset="0"/>
                <a:cs typeface="Consolas" panose="020B0609020204030204" pitchFamily="49" charset="0"/>
              </a:rPr>
              <a:t> </a:t>
            </a:r>
            <a:r>
              <a:rPr lang="en" altLang="ja-JP" sz="2000" dirty="0">
                <a:solidFill>
                  <a:srgbClr val="FFFF00"/>
                </a:solidFill>
                <a:latin typeface="Consolas" panose="020B0609020204030204" pitchFamily="49" charset="0"/>
                <a:cs typeface="Consolas" panose="020B0609020204030204" pitchFamily="49" charset="0"/>
              </a:rPr>
              <a:t>sum</a:t>
            </a:r>
            <a:r>
              <a:rPr lang="en" altLang="ja-JP" sz="2000" dirty="0">
                <a:latin typeface="Consolas" panose="020B0609020204030204" pitchFamily="49" charset="0"/>
                <a:cs typeface="Consolas" panose="020B0609020204030204" pitchFamily="49" charset="0"/>
              </a:rPr>
              <a:t> l =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0 l</a:t>
            </a:r>
          </a:p>
          <a:p>
            <a:br>
              <a:rPr lang="en" altLang="ja-JP" sz="2000" dirty="0">
                <a:latin typeface="Consolas" panose="020B0609020204030204" pitchFamily="49" charset="0"/>
                <a:cs typeface="Consolas" panose="020B0609020204030204" pitchFamily="49" charset="0"/>
              </a:rPr>
            </a:br>
            <a:r>
              <a:rPr lang="en" altLang="ja-JP" sz="2000" dirty="0">
                <a:latin typeface="Consolas" panose="020B0609020204030204" pitchFamily="49" charset="0"/>
                <a:cs typeface="Consolas" panose="020B0609020204030204" pitchFamily="49" charset="0"/>
              </a:rPr>
              <a:t>let _ = sum [1; 2; 3; 4; 5]</a:t>
            </a:r>
          </a:p>
        </p:txBody>
      </p:sp>
    </p:spTree>
    <p:extLst>
      <p:ext uri="{BB962C8B-B14F-4D97-AF65-F5344CB8AC3E}">
        <p14:creationId xmlns:p14="http://schemas.microsoft.com/office/powerpoint/2010/main" val="10060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F64D0-7738-A941-A463-424F397EF58A}"/>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4" name="スライド番号プレースホルダー 3">
            <a:extLst>
              <a:ext uri="{FF2B5EF4-FFF2-40B4-BE49-F238E27FC236}">
                <a16:creationId xmlns:a16="http://schemas.microsoft.com/office/drawing/2014/main" id="{FB5307AA-162A-614C-B886-8F7E17EE900B}"/>
              </a:ext>
            </a:extLst>
          </p:cNvPr>
          <p:cNvSpPr>
            <a:spLocks noGrp="1"/>
          </p:cNvSpPr>
          <p:nvPr>
            <p:ph type="sldNum" sz="quarter" idx="12"/>
          </p:nvPr>
        </p:nvSpPr>
        <p:spPr/>
        <p:txBody>
          <a:bodyPr/>
          <a:lstStyle/>
          <a:p>
            <a:fld id="{7F2C7EFD-44C3-5740-9BDC-49D360660D3A}" type="slidenum">
              <a:rPr lang="ja-JP" altLang="en-US" smtClean="0"/>
              <a:pPr/>
              <a:t>7</a:t>
            </a:fld>
            <a:endParaRPr lang="ja-JP" altLang="en-US"/>
          </a:p>
        </p:txBody>
      </p:sp>
      <p:sp>
        <p:nvSpPr>
          <p:cNvPr id="5" name="テキスト ボックス 4">
            <a:extLst>
              <a:ext uri="{FF2B5EF4-FFF2-40B4-BE49-F238E27FC236}">
                <a16:creationId xmlns:a16="http://schemas.microsoft.com/office/drawing/2014/main" id="{5C6A2F26-C535-B44F-BDC0-ED91B98ACD72}"/>
              </a:ext>
            </a:extLst>
          </p:cNvPr>
          <p:cNvSpPr txBox="1"/>
          <p:nvPr/>
        </p:nvSpPr>
        <p:spPr>
          <a:xfrm>
            <a:off x="342983" y="2102068"/>
            <a:ext cx="8458035" cy="2554545"/>
          </a:xfrm>
          <a:prstGeom prst="rect">
            <a:avLst/>
          </a:prstGeom>
          <a:solidFill>
            <a:schemeClr val="accent5">
              <a:lumMod val="60000"/>
              <a:lumOff val="40000"/>
            </a:schemeClr>
          </a:solidFill>
        </p:spPr>
        <p:txBody>
          <a:bodyPr wrap="square" rtlCol="0">
            <a:spAutoFit/>
          </a:bodyPr>
          <a:lstStyle/>
          <a:p>
            <a:r>
              <a:rPr lang="en" altLang="ja-JP" sz="2000" dirty="0">
                <a:solidFill>
                  <a:srgbClr val="0070C0"/>
                </a:solidFill>
                <a:latin typeface="Consolas" panose="020B0609020204030204" pitchFamily="49" charset="0"/>
                <a:cs typeface="Consolas" panose="020B0609020204030204" pitchFamily="49" charset="0"/>
              </a:rPr>
              <a:t>let rec</a:t>
            </a:r>
            <a:r>
              <a:rPr lang="en" altLang="ja-JP" sz="2000" dirty="0">
                <a:latin typeface="Consolas" panose="020B0609020204030204" pitchFamily="49" charset="0"/>
                <a:cs typeface="Consolas" panose="020B0609020204030204" pitchFamily="49" charset="0"/>
              </a:rPr>
              <a:t> </a:t>
            </a:r>
            <a:r>
              <a:rPr lang="en" altLang="ja-JP" sz="2000" dirty="0" err="1">
                <a:solidFill>
                  <a:srgbClr val="FFFF00"/>
                </a:solidFill>
                <a:latin typeface="Consolas" panose="020B0609020204030204" pitchFamily="49" charset="0"/>
                <a:cs typeface="Consolas" panose="020B0609020204030204" pitchFamily="49" charset="0"/>
              </a:rPr>
              <a:t>sum_aux</a:t>
            </a:r>
            <a:r>
              <a:rPr lang="en" altLang="ja-JP" sz="2000" dirty="0">
                <a:solidFill>
                  <a:srgbClr val="FFFF00"/>
                </a:solidFill>
                <a:latin typeface="Consolas" panose="020B0609020204030204" pitchFamily="49" charset="0"/>
                <a:cs typeface="Consolas" panose="020B0609020204030204" pitchFamily="49" charset="0"/>
              </a:rPr>
              <a:t> </a:t>
            </a:r>
            <a:r>
              <a:rPr lang="en" altLang="ja-JP" sz="2000" dirty="0">
                <a:latin typeface="Consolas" panose="020B0609020204030204" pitchFamily="49" charset="0"/>
                <a:cs typeface="Consolas" panose="020B0609020204030204" pitchFamily="49" charset="0"/>
              </a:rPr>
              <a:t>a l =</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match</a:t>
            </a:r>
            <a:r>
              <a:rPr lang="en" altLang="ja-JP" sz="2000" dirty="0">
                <a:latin typeface="Consolas" panose="020B0609020204030204" pitchFamily="49" charset="0"/>
                <a:cs typeface="Consolas" panose="020B0609020204030204" pitchFamily="49" charset="0"/>
              </a:rPr>
              <a:t> l </a:t>
            </a:r>
            <a:r>
              <a:rPr lang="en" altLang="ja-JP" sz="2000" dirty="0">
                <a:solidFill>
                  <a:srgbClr val="0070C0"/>
                </a:solidFill>
                <a:latin typeface="Consolas" panose="020B0609020204030204" pitchFamily="49" charset="0"/>
                <a:cs typeface="Consolas" panose="020B0609020204030204" pitchFamily="49" charset="0"/>
              </a:rPr>
              <a:t>with</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 [] </a:t>
            </a:r>
            <a:r>
              <a:rPr lang="en" altLang="ja-JP" sz="2000" dirty="0">
                <a:latin typeface="Consolas" panose="020B0609020204030204" pitchFamily="49" charset="0"/>
                <a:cs typeface="Consolas" panose="020B0609020204030204" pitchFamily="49" charset="0"/>
              </a:rPr>
              <a:t>-&gt; a</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 </a:t>
            </a:r>
            <a:r>
              <a:rPr lang="en" altLang="ja-JP" sz="2000" dirty="0" err="1">
                <a:latin typeface="Consolas" panose="020B0609020204030204" pitchFamily="49" charset="0"/>
                <a:cs typeface="Consolas" panose="020B0609020204030204" pitchFamily="49" charset="0"/>
              </a:rPr>
              <a:t>tl</a:t>
            </a:r>
            <a:r>
              <a:rPr lang="en" altLang="ja-JP" sz="2000" dirty="0">
                <a:latin typeface="Consolas" panose="020B0609020204030204" pitchFamily="49" charset="0"/>
                <a:cs typeface="Consolas" panose="020B0609020204030204" pitchFamily="49" charset="0"/>
              </a:rPr>
              <a:t> -&gt; </a:t>
            </a:r>
            <a:r>
              <a:rPr lang="en" altLang="ja-JP" sz="2000" dirty="0" err="1">
                <a:solidFill>
                  <a:srgbClr val="0070C0"/>
                </a:solidFill>
                <a:highlight>
                  <a:srgbClr val="FFFF00"/>
                </a:highlight>
                <a:latin typeface="Consolas" panose="020B0609020204030204" pitchFamily="49" charset="0"/>
                <a:cs typeface="Consolas" panose="020B0609020204030204" pitchFamily="49" charset="0"/>
              </a:rPr>
              <a:t>Raml.</a:t>
            </a:r>
            <a:r>
              <a:rPr lang="en" altLang="ja-JP" sz="2000" dirty="0" err="1">
                <a:highlight>
                  <a:srgbClr val="FFFF00"/>
                </a:highlight>
                <a:latin typeface="Consolas" panose="020B0609020204030204" pitchFamily="49" charset="0"/>
                <a:cs typeface="Consolas" panose="020B0609020204030204" pitchFamily="49" charset="0"/>
              </a:rPr>
              <a:t>tick</a:t>
            </a:r>
            <a:r>
              <a:rPr lang="en" altLang="ja-JP" sz="2000" dirty="0">
                <a:highlight>
                  <a:srgbClr val="FFFF00"/>
                </a:highlight>
                <a:latin typeface="Consolas" panose="020B0609020204030204" pitchFamily="49" charset="0"/>
                <a:cs typeface="Consolas" panose="020B0609020204030204" pitchFamily="49" charset="0"/>
              </a:rPr>
              <a:t> 1.0;</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(a +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tl</a:t>
            </a:r>
            <a:endParaRPr lang="en" altLang="ja-JP" sz="2000" dirty="0">
              <a:latin typeface="Consolas" panose="020B0609020204030204" pitchFamily="49" charset="0"/>
              <a:cs typeface="Consolas" panose="020B0609020204030204" pitchFamily="49" charset="0"/>
            </a:endParaRPr>
          </a:p>
          <a:p>
            <a:br>
              <a:rPr lang="en" altLang="ja-JP" sz="2000" dirty="0">
                <a:latin typeface="Consolas" panose="020B0609020204030204" pitchFamily="49" charset="0"/>
                <a:cs typeface="Consolas" panose="020B0609020204030204" pitchFamily="49" charset="0"/>
              </a:rPr>
            </a:br>
            <a:r>
              <a:rPr lang="en" altLang="ja-JP" sz="2000" dirty="0">
                <a:solidFill>
                  <a:srgbClr val="0070C0"/>
                </a:solidFill>
                <a:latin typeface="Consolas" panose="020B0609020204030204" pitchFamily="49" charset="0"/>
                <a:cs typeface="Consolas" panose="020B0609020204030204" pitchFamily="49" charset="0"/>
              </a:rPr>
              <a:t>let</a:t>
            </a:r>
            <a:r>
              <a:rPr lang="en" altLang="ja-JP" sz="2000" dirty="0">
                <a:latin typeface="Consolas" panose="020B0609020204030204" pitchFamily="49" charset="0"/>
                <a:cs typeface="Consolas" panose="020B0609020204030204" pitchFamily="49" charset="0"/>
              </a:rPr>
              <a:t> </a:t>
            </a:r>
            <a:r>
              <a:rPr lang="en" altLang="ja-JP" sz="2000" dirty="0">
                <a:solidFill>
                  <a:srgbClr val="FFFF00"/>
                </a:solidFill>
                <a:latin typeface="Consolas" panose="020B0609020204030204" pitchFamily="49" charset="0"/>
                <a:cs typeface="Consolas" panose="020B0609020204030204" pitchFamily="49" charset="0"/>
              </a:rPr>
              <a:t>sum</a:t>
            </a:r>
            <a:r>
              <a:rPr lang="en" altLang="ja-JP" sz="2000" dirty="0">
                <a:latin typeface="Consolas" panose="020B0609020204030204" pitchFamily="49" charset="0"/>
                <a:cs typeface="Consolas" panose="020B0609020204030204" pitchFamily="49" charset="0"/>
              </a:rPr>
              <a:t> l =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0 l</a:t>
            </a:r>
          </a:p>
          <a:p>
            <a:br>
              <a:rPr lang="en" altLang="ja-JP" sz="2000" dirty="0">
                <a:latin typeface="Consolas" panose="020B0609020204030204" pitchFamily="49" charset="0"/>
                <a:cs typeface="Consolas" panose="020B0609020204030204" pitchFamily="49" charset="0"/>
              </a:rPr>
            </a:br>
            <a:r>
              <a:rPr lang="en" altLang="ja-JP" sz="2000" dirty="0">
                <a:latin typeface="Consolas" panose="020B0609020204030204" pitchFamily="49" charset="0"/>
                <a:cs typeface="Consolas" panose="020B0609020204030204" pitchFamily="49" charset="0"/>
              </a:rPr>
              <a:t>let _ = sum [1; 2; 3; 4; 5]</a:t>
            </a:r>
          </a:p>
        </p:txBody>
      </p:sp>
      <p:sp>
        <p:nvSpPr>
          <p:cNvPr id="6" name="円形吹き出し 5">
            <a:extLst>
              <a:ext uri="{FF2B5EF4-FFF2-40B4-BE49-F238E27FC236}">
                <a16:creationId xmlns:a16="http://schemas.microsoft.com/office/drawing/2014/main" id="{2EE5DE9D-A7D0-C341-8344-83572ECF9226}"/>
              </a:ext>
            </a:extLst>
          </p:cNvPr>
          <p:cNvSpPr/>
          <p:nvPr/>
        </p:nvSpPr>
        <p:spPr>
          <a:xfrm>
            <a:off x="4304695" y="1784813"/>
            <a:ext cx="2289362" cy="917762"/>
          </a:xfrm>
          <a:prstGeom prst="wedgeEllipseCallout">
            <a:avLst>
              <a:gd name="adj1" fmla="val -50789"/>
              <a:gd name="adj2" fmla="val 866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100" b="1" dirty="0"/>
              <a:t>tick</a:t>
            </a:r>
            <a:r>
              <a:rPr lang="ja-JP" altLang="en-US" sz="2100" b="1"/>
              <a:t>関数</a:t>
            </a:r>
          </a:p>
        </p:txBody>
      </p:sp>
    </p:spTree>
    <p:extLst>
      <p:ext uri="{BB962C8B-B14F-4D97-AF65-F5344CB8AC3E}">
        <p14:creationId xmlns:p14="http://schemas.microsoft.com/office/powerpoint/2010/main" val="95469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F64D0-7738-A941-A463-424F397EF58A}"/>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4" name="スライド番号プレースホルダー 3">
            <a:extLst>
              <a:ext uri="{FF2B5EF4-FFF2-40B4-BE49-F238E27FC236}">
                <a16:creationId xmlns:a16="http://schemas.microsoft.com/office/drawing/2014/main" id="{FB5307AA-162A-614C-B886-8F7E17EE900B}"/>
              </a:ext>
            </a:extLst>
          </p:cNvPr>
          <p:cNvSpPr>
            <a:spLocks noGrp="1"/>
          </p:cNvSpPr>
          <p:nvPr>
            <p:ph type="sldNum" sz="quarter" idx="12"/>
          </p:nvPr>
        </p:nvSpPr>
        <p:spPr/>
        <p:txBody>
          <a:bodyPr/>
          <a:lstStyle/>
          <a:p>
            <a:fld id="{7F2C7EFD-44C3-5740-9BDC-49D360660D3A}" type="slidenum">
              <a:rPr lang="ja-JP" altLang="en-US" smtClean="0"/>
              <a:pPr/>
              <a:t>8</a:t>
            </a:fld>
            <a:endParaRPr lang="ja-JP" altLang="en-US"/>
          </a:p>
        </p:txBody>
      </p:sp>
      <p:sp>
        <p:nvSpPr>
          <p:cNvPr id="5" name="テキスト ボックス 4">
            <a:extLst>
              <a:ext uri="{FF2B5EF4-FFF2-40B4-BE49-F238E27FC236}">
                <a16:creationId xmlns:a16="http://schemas.microsoft.com/office/drawing/2014/main" id="{5C6A2F26-C535-B44F-BDC0-ED91B98ACD72}"/>
              </a:ext>
            </a:extLst>
          </p:cNvPr>
          <p:cNvSpPr txBox="1"/>
          <p:nvPr/>
        </p:nvSpPr>
        <p:spPr>
          <a:xfrm>
            <a:off x="342983" y="2102068"/>
            <a:ext cx="8458035" cy="2554545"/>
          </a:xfrm>
          <a:prstGeom prst="rect">
            <a:avLst/>
          </a:prstGeom>
          <a:solidFill>
            <a:schemeClr val="accent5">
              <a:lumMod val="60000"/>
              <a:lumOff val="40000"/>
            </a:schemeClr>
          </a:solidFill>
        </p:spPr>
        <p:txBody>
          <a:bodyPr wrap="square" rtlCol="0">
            <a:spAutoFit/>
          </a:bodyPr>
          <a:lstStyle/>
          <a:p>
            <a:r>
              <a:rPr lang="en" altLang="ja-JP" sz="2000" dirty="0">
                <a:solidFill>
                  <a:srgbClr val="0070C0"/>
                </a:solidFill>
                <a:latin typeface="Consolas" panose="020B0609020204030204" pitchFamily="49" charset="0"/>
                <a:cs typeface="Consolas" panose="020B0609020204030204" pitchFamily="49" charset="0"/>
              </a:rPr>
              <a:t>let rec</a:t>
            </a:r>
            <a:r>
              <a:rPr lang="en" altLang="ja-JP" sz="2000" dirty="0">
                <a:latin typeface="Consolas" panose="020B0609020204030204" pitchFamily="49" charset="0"/>
                <a:cs typeface="Consolas" panose="020B0609020204030204" pitchFamily="49" charset="0"/>
              </a:rPr>
              <a:t> </a:t>
            </a:r>
            <a:r>
              <a:rPr lang="en" altLang="ja-JP" sz="2000" dirty="0" err="1">
                <a:solidFill>
                  <a:srgbClr val="FFFF00"/>
                </a:solidFill>
                <a:latin typeface="Consolas" panose="020B0609020204030204" pitchFamily="49" charset="0"/>
                <a:cs typeface="Consolas" panose="020B0609020204030204" pitchFamily="49" charset="0"/>
              </a:rPr>
              <a:t>sum_aux</a:t>
            </a:r>
            <a:r>
              <a:rPr lang="en" altLang="ja-JP" sz="2000" dirty="0">
                <a:solidFill>
                  <a:srgbClr val="FFFF00"/>
                </a:solidFill>
                <a:latin typeface="Consolas" panose="020B0609020204030204" pitchFamily="49" charset="0"/>
                <a:cs typeface="Consolas" panose="020B0609020204030204" pitchFamily="49" charset="0"/>
              </a:rPr>
              <a:t> </a:t>
            </a:r>
            <a:r>
              <a:rPr lang="en" altLang="ja-JP" sz="2000" dirty="0">
                <a:latin typeface="Consolas" panose="020B0609020204030204" pitchFamily="49" charset="0"/>
                <a:cs typeface="Consolas" panose="020B0609020204030204" pitchFamily="49" charset="0"/>
              </a:rPr>
              <a:t>a l =</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match</a:t>
            </a:r>
            <a:r>
              <a:rPr lang="en" altLang="ja-JP" sz="2000" dirty="0">
                <a:latin typeface="Consolas" panose="020B0609020204030204" pitchFamily="49" charset="0"/>
                <a:cs typeface="Consolas" panose="020B0609020204030204" pitchFamily="49" charset="0"/>
              </a:rPr>
              <a:t> l </a:t>
            </a:r>
            <a:r>
              <a:rPr lang="en" altLang="ja-JP" sz="2000" dirty="0">
                <a:solidFill>
                  <a:srgbClr val="0070C0"/>
                </a:solidFill>
                <a:latin typeface="Consolas" panose="020B0609020204030204" pitchFamily="49" charset="0"/>
                <a:cs typeface="Consolas" panose="020B0609020204030204" pitchFamily="49" charset="0"/>
              </a:rPr>
              <a:t>with</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 [] </a:t>
            </a:r>
            <a:r>
              <a:rPr lang="en" altLang="ja-JP" sz="2000" dirty="0">
                <a:latin typeface="Consolas" panose="020B0609020204030204" pitchFamily="49" charset="0"/>
                <a:cs typeface="Consolas" panose="020B0609020204030204" pitchFamily="49" charset="0"/>
              </a:rPr>
              <a:t>-&gt; a</a:t>
            </a:r>
          </a:p>
          <a:p>
            <a:r>
              <a:rPr lang="en" altLang="ja-JP" sz="2000" dirty="0">
                <a:latin typeface="Consolas" panose="020B0609020204030204" pitchFamily="49" charset="0"/>
                <a:cs typeface="Consolas" panose="020B0609020204030204" pitchFamily="49" charset="0"/>
              </a:rPr>
              <a:t>  </a:t>
            </a:r>
            <a:r>
              <a:rPr lang="en" altLang="ja-JP" sz="2000" dirty="0">
                <a:solidFill>
                  <a:srgbClr val="0070C0"/>
                </a:solidFill>
                <a:latin typeface="Consolas" panose="020B0609020204030204" pitchFamily="49" charset="0"/>
                <a:cs typeface="Consolas" panose="020B0609020204030204" pitchFamily="49" charset="0"/>
              </a:rPr>
              <a:t>|</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 </a:t>
            </a:r>
            <a:r>
              <a:rPr lang="en" altLang="ja-JP" sz="2000" dirty="0" err="1">
                <a:latin typeface="Consolas" panose="020B0609020204030204" pitchFamily="49" charset="0"/>
                <a:cs typeface="Consolas" panose="020B0609020204030204" pitchFamily="49" charset="0"/>
              </a:rPr>
              <a:t>tl</a:t>
            </a:r>
            <a:r>
              <a:rPr lang="en" altLang="ja-JP" sz="2000" dirty="0">
                <a:latin typeface="Consolas" panose="020B0609020204030204" pitchFamily="49" charset="0"/>
                <a:cs typeface="Consolas" panose="020B0609020204030204" pitchFamily="49" charset="0"/>
              </a:rPr>
              <a:t> -&gt; </a:t>
            </a:r>
            <a:r>
              <a:rPr lang="en" altLang="ja-JP" sz="2000" dirty="0" err="1">
                <a:solidFill>
                  <a:srgbClr val="0070C0"/>
                </a:solidFill>
                <a:highlight>
                  <a:srgbClr val="FFFF00"/>
                </a:highlight>
                <a:latin typeface="Consolas" panose="020B0609020204030204" pitchFamily="49" charset="0"/>
                <a:cs typeface="Consolas" panose="020B0609020204030204" pitchFamily="49" charset="0"/>
              </a:rPr>
              <a:t>Raml.</a:t>
            </a:r>
            <a:r>
              <a:rPr lang="en" altLang="ja-JP" sz="2000" dirty="0" err="1">
                <a:highlight>
                  <a:srgbClr val="FFFF00"/>
                </a:highlight>
                <a:latin typeface="Consolas" panose="020B0609020204030204" pitchFamily="49" charset="0"/>
                <a:cs typeface="Consolas" panose="020B0609020204030204" pitchFamily="49" charset="0"/>
              </a:rPr>
              <a:t>tick</a:t>
            </a:r>
            <a:r>
              <a:rPr lang="en" altLang="ja-JP" sz="2000" dirty="0">
                <a:highlight>
                  <a:srgbClr val="FFFF00"/>
                </a:highlight>
                <a:latin typeface="Consolas" panose="020B0609020204030204" pitchFamily="49" charset="0"/>
                <a:cs typeface="Consolas" panose="020B0609020204030204" pitchFamily="49" charset="0"/>
              </a:rPr>
              <a:t> 1.0;</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(a + </a:t>
            </a:r>
            <a:r>
              <a:rPr lang="en" altLang="ja-JP" sz="2000" dirty="0" err="1">
                <a:latin typeface="Consolas" panose="020B0609020204030204" pitchFamily="49" charset="0"/>
                <a:cs typeface="Consolas" panose="020B0609020204030204" pitchFamily="49" charset="0"/>
              </a:rPr>
              <a:t>hd</a:t>
            </a:r>
            <a:r>
              <a:rPr lang="en" altLang="ja-JP" sz="2000" dirty="0">
                <a:latin typeface="Consolas" panose="020B0609020204030204" pitchFamily="49" charset="0"/>
                <a:cs typeface="Consolas" panose="020B0609020204030204" pitchFamily="49" charset="0"/>
              </a:rPr>
              <a:t>) </a:t>
            </a:r>
            <a:r>
              <a:rPr lang="en" altLang="ja-JP" sz="2000" dirty="0" err="1">
                <a:latin typeface="Consolas" panose="020B0609020204030204" pitchFamily="49" charset="0"/>
                <a:cs typeface="Consolas" panose="020B0609020204030204" pitchFamily="49" charset="0"/>
              </a:rPr>
              <a:t>tl</a:t>
            </a:r>
            <a:endParaRPr lang="en" altLang="ja-JP" sz="2000" dirty="0">
              <a:latin typeface="Consolas" panose="020B0609020204030204" pitchFamily="49" charset="0"/>
              <a:cs typeface="Consolas" panose="020B0609020204030204" pitchFamily="49" charset="0"/>
            </a:endParaRPr>
          </a:p>
          <a:p>
            <a:br>
              <a:rPr lang="en" altLang="ja-JP" sz="2000" dirty="0">
                <a:latin typeface="Consolas" panose="020B0609020204030204" pitchFamily="49" charset="0"/>
                <a:cs typeface="Consolas" panose="020B0609020204030204" pitchFamily="49" charset="0"/>
              </a:rPr>
            </a:br>
            <a:r>
              <a:rPr lang="en" altLang="ja-JP" sz="2000" dirty="0">
                <a:solidFill>
                  <a:srgbClr val="0070C0"/>
                </a:solidFill>
                <a:latin typeface="Consolas" panose="020B0609020204030204" pitchFamily="49" charset="0"/>
                <a:cs typeface="Consolas" panose="020B0609020204030204" pitchFamily="49" charset="0"/>
              </a:rPr>
              <a:t>let</a:t>
            </a:r>
            <a:r>
              <a:rPr lang="en" altLang="ja-JP" sz="2000" dirty="0">
                <a:latin typeface="Consolas" panose="020B0609020204030204" pitchFamily="49" charset="0"/>
                <a:cs typeface="Consolas" panose="020B0609020204030204" pitchFamily="49" charset="0"/>
              </a:rPr>
              <a:t> </a:t>
            </a:r>
            <a:r>
              <a:rPr lang="en" altLang="ja-JP" sz="2000" dirty="0">
                <a:solidFill>
                  <a:srgbClr val="FFFF00"/>
                </a:solidFill>
                <a:latin typeface="Consolas" panose="020B0609020204030204" pitchFamily="49" charset="0"/>
                <a:cs typeface="Consolas" panose="020B0609020204030204" pitchFamily="49" charset="0"/>
              </a:rPr>
              <a:t>sum</a:t>
            </a:r>
            <a:r>
              <a:rPr lang="en" altLang="ja-JP" sz="2000" dirty="0">
                <a:latin typeface="Consolas" panose="020B0609020204030204" pitchFamily="49" charset="0"/>
                <a:cs typeface="Consolas" panose="020B0609020204030204" pitchFamily="49" charset="0"/>
              </a:rPr>
              <a:t> l = </a:t>
            </a:r>
            <a:r>
              <a:rPr lang="en" altLang="ja-JP" sz="2000" dirty="0" err="1">
                <a:latin typeface="Consolas" panose="020B0609020204030204" pitchFamily="49" charset="0"/>
                <a:cs typeface="Consolas" panose="020B0609020204030204" pitchFamily="49" charset="0"/>
              </a:rPr>
              <a:t>sum_aux</a:t>
            </a:r>
            <a:r>
              <a:rPr lang="en" altLang="ja-JP" sz="2000" dirty="0">
                <a:latin typeface="Consolas" panose="020B0609020204030204" pitchFamily="49" charset="0"/>
                <a:cs typeface="Consolas" panose="020B0609020204030204" pitchFamily="49" charset="0"/>
              </a:rPr>
              <a:t> 0 l</a:t>
            </a:r>
          </a:p>
          <a:p>
            <a:br>
              <a:rPr lang="en" altLang="ja-JP" sz="2000" dirty="0">
                <a:latin typeface="Consolas" panose="020B0609020204030204" pitchFamily="49" charset="0"/>
                <a:cs typeface="Consolas" panose="020B0609020204030204" pitchFamily="49" charset="0"/>
              </a:rPr>
            </a:br>
            <a:r>
              <a:rPr lang="en" altLang="ja-JP" sz="2000" dirty="0">
                <a:solidFill>
                  <a:srgbClr val="0070C0"/>
                </a:solidFill>
                <a:highlight>
                  <a:srgbClr val="FFFF00"/>
                </a:highlight>
                <a:latin typeface="Consolas" panose="020B0609020204030204" pitchFamily="49" charset="0"/>
                <a:cs typeface="Consolas" panose="020B0609020204030204" pitchFamily="49" charset="0"/>
              </a:rPr>
              <a:t>let</a:t>
            </a:r>
            <a:r>
              <a:rPr lang="en" altLang="ja-JP" sz="2000" dirty="0">
                <a:highlight>
                  <a:srgbClr val="FFFF00"/>
                </a:highlight>
                <a:latin typeface="Consolas" panose="020B0609020204030204" pitchFamily="49" charset="0"/>
                <a:cs typeface="Consolas" panose="020B0609020204030204" pitchFamily="49" charset="0"/>
              </a:rPr>
              <a:t> _ = sum [1; 2; 3; 4; 5]</a:t>
            </a:r>
          </a:p>
        </p:txBody>
      </p:sp>
      <p:sp>
        <p:nvSpPr>
          <p:cNvPr id="6" name="円形吹き出し 5">
            <a:extLst>
              <a:ext uri="{FF2B5EF4-FFF2-40B4-BE49-F238E27FC236}">
                <a16:creationId xmlns:a16="http://schemas.microsoft.com/office/drawing/2014/main" id="{94F213BA-72C7-A24C-92B9-733B3838B4A9}"/>
              </a:ext>
            </a:extLst>
          </p:cNvPr>
          <p:cNvSpPr/>
          <p:nvPr/>
        </p:nvSpPr>
        <p:spPr>
          <a:xfrm>
            <a:off x="4304695" y="3161825"/>
            <a:ext cx="2289362" cy="917762"/>
          </a:xfrm>
          <a:prstGeom prst="wedgeEllipseCallout">
            <a:avLst>
              <a:gd name="adj1" fmla="val -50789"/>
              <a:gd name="adj2" fmla="val 866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100" b="1" dirty="0"/>
              <a:t>main</a:t>
            </a:r>
            <a:r>
              <a:rPr lang="ja-JP" altLang="en-US" sz="2100" b="1"/>
              <a:t>式</a:t>
            </a:r>
          </a:p>
        </p:txBody>
      </p:sp>
      <p:sp>
        <p:nvSpPr>
          <p:cNvPr id="8" name="円形吹き出し 7">
            <a:extLst>
              <a:ext uri="{FF2B5EF4-FFF2-40B4-BE49-F238E27FC236}">
                <a16:creationId xmlns:a16="http://schemas.microsoft.com/office/drawing/2014/main" id="{A3E194AA-665A-3840-A791-4F561472BA82}"/>
              </a:ext>
            </a:extLst>
          </p:cNvPr>
          <p:cNvSpPr/>
          <p:nvPr/>
        </p:nvSpPr>
        <p:spPr>
          <a:xfrm>
            <a:off x="4304695" y="1784813"/>
            <a:ext cx="2289362" cy="917762"/>
          </a:xfrm>
          <a:prstGeom prst="wedgeEllipseCallout">
            <a:avLst>
              <a:gd name="adj1" fmla="val -50789"/>
              <a:gd name="adj2" fmla="val 866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100" b="1" dirty="0"/>
              <a:t>tick</a:t>
            </a:r>
            <a:r>
              <a:rPr lang="ja-JP" altLang="en-US" sz="2100" b="1"/>
              <a:t>関数</a:t>
            </a:r>
          </a:p>
        </p:txBody>
      </p:sp>
    </p:spTree>
    <p:extLst>
      <p:ext uri="{BB962C8B-B14F-4D97-AF65-F5344CB8AC3E}">
        <p14:creationId xmlns:p14="http://schemas.microsoft.com/office/powerpoint/2010/main" val="271158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079C8-75EC-2944-945F-7EB2092F2268}"/>
              </a:ext>
            </a:extLst>
          </p:cNvPr>
          <p:cNvSpPr>
            <a:spLocks noGrp="1"/>
          </p:cNvSpPr>
          <p:nvPr>
            <p:ph type="title"/>
          </p:nvPr>
        </p:nvSpPr>
        <p:spPr/>
        <p:txBody>
          <a:bodyPr/>
          <a:lstStyle/>
          <a:p>
            <a:r>
              <a:rPr kumimoji="1" lang="en-US" altLang="ja-JP" dirty="0"/>
              <a:t> Resource Aware ML (RAML)</a:t>
            </a:r>
            <a:endParaRPr kumimoji="1" lang="ja-JP" altLang="en-US"/>
          </a:p>
        </p:txBody>
      </p:sp>
      <p:sp>
        <p:nvSpPr>
          <p:cNvPr id="7" name="コンテンツ プレースホルダー 2">
            <a:extLst>
              <a:ext uri="{FF2B5EF4-FFF2-40B4-BE49-F238E27FC236}">
                <a16:creationId xmlns:a16="http://schemas.microsoft.com/office/drawing/2014/main" id="{40286AF1-3EA3-4E4A-8B8B-404A8B146453}"/>
              </a:ext>
            </a:extLst>
          </p:cNvPr>
          <p:cNvSpPr>
            <a:spLocks noGrp="1"/>
          </p:cNvSpPr>
          <p:nvPr>
            <p:ph idx="1"/>
          </p:nvPr>
        </p:nvSpPr>
        <p:spPr>
          <a:xfrm>
            <a:off x="423745" y="1816560"/>
            <a:ext cx="8298000" cy="4104000"/>
          </a:xfrm>
          <a:solidFill>
            <a:schemeClr val="accent2">
              <a:lumMod val="40000"/>
              <a:lumOff val="60000"/>
            </a:schemeClr>
          </a:solidFill>
        </p:spPr>
        <p:txBody>
          <a:bodyPr>
            <a:noAutofit/>
          </a:bodyPr>
          <a:lstStyle/>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./main analyze ticks 1 4 -print level 1 </a:t>
            </a:r>
            <a:r>
              <a:rPr lang="en" altLang="ja-JP" sz="1600" b="0" dirty="0" err="1">
                <a:ln w="12700">
                  <a:noFill/>
                </a:ln>
                <a:latin typeface="Consolas" panose="020B0609020204030204" pitchFamily="49" charset="0"/>
                <a:cs typeface="Consolas" panose="020B0609020204030204" pitchFamily="49" charset="0"/>
              </a:rPr>
              <a:t>sum.raml</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Trying degree: 1</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Function types:</a:t>
            </a: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sum :</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US" altLang="ja-JP" sz="1600" b="0" dirty="0">
                <a:ln w="12700">
                  <a:noFill/>
                </a:ln>
                <a:latin typeface="Consolas" panose="020B0609020204030204" pitchFamily="49" charset="0"/>
                <a:cs typeface="Consolas" panose="020B0609020204030204" pitchFamily="49" charset="0"/>
              </a:rPr>
              <a:t>  </a:t>
            </a:r>
            <a:r>
              <a:rPr lang="en" altLang="ja-JP" sz="1600" b="0" dirty="0">
                <a:ln w="12700">
                  <a:noFill/>
                </a:ln>
                <a:latin typeface="Consolas" panose="020B0609020204030204" pitchFamily="49" charset="0"/>
                <a:cs typeface="Consolas" panose="020B0609020204030204" pitchFamily="49" charset="0"/>
              </a:rPr>
              <a:t>int list -&gt; int</a:t>
            </a:r>
            <a:endParaRPr lang="en-US" altLang="ja-JP" sz="1600" b="0" dirty="0">
              <a:latin typeface="Consolas" panose="020B0609020204030204" pitchFamily="49" charset="0"/>
              <a:cs typeface="Consolas" panose="020B0609020204030204" pitchFamily="49" charset="0"/>
            </a:endParaRP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Simplified bound:</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1*M</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where</a:t>
            </a: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M is the number of ::-nodes of the argument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a:t>
            </a:r>
          </a:p>
          <a:p>
            <a:pPr marL="0" indent="0">
              <a:lnSpc>
                <a:spcPct val="90000"/>
              </a:lnSpc>
              <a:spcAft>
                <a:spcPts val="0"/>
              </a:spcAft>
              <a:buNone/>
            </a:pPr>
            <a:endParaRPr lang="en" altLang="ja-JP" sz="1600" b="0" dirty="0">
              <a:ln w="12700">
                <a:noFill/>
              </a:ln>
              <a:latin typeface="Consolas" panose="020B0609020204030204" pitchFamily="49" charset="0"/>
              <a:cs typeface="Consolas" panose="020B0609020204030204" pitchFamily="49" charset="0"/>
            </a:endParaRPr>
          </a:p>
          <a:p>
            <a:pPr marL="0" indent="0">
              <a:lnSpc>
                <a:spcPct val="90000"/>
              </a:lnSpc>
              <a:spcAft>
                <a:spcPts val="0"/>
              </a:spcAft>
              <a:buNone/>
            </a:pPr>
            <a:r>
              <a:rPr lang="en" altLang="ja-JP" sz="1600" b="0" dirty="0">
                <a:ln w="12700">
                  <a:noFill/>
                </a:ln>
                <a:latin typeface="Consolas" panose="020B0609020204030204" pitchFamily="49" charset="0"/>
                <a:cs typeface="Consolas" panose="020B0609020204030204" pitchFamily="49" charset="0"/>
              </a:rPr>
              <a:t>  Derived upper bound: 5.00</a:t>
            </a:r>
          </a:p>
        </p:txBody>
      </p:sp>
      <p:sp>
        <p:nvSpPr>
          <p:cNvPr id="4" name="スライド番号プレースホルダー 3">
            <a:extLst>
              <a:ext uri="{FF2B5EF4-FFF2-40B4-BE49-F238E27FC236}">
                <a16:creationId xmlns:a16="http://schemas.microsoft.com/office/drawing/2014/main" id="{53E08629-1C2A-724C-8080-6B70CED54349}"/>
              </a:ext>
            </a:extLst>
          </p:cNvPr>
          <p:cNvSpPr>
            <a:spLocks noGrp="1"/>
          </p:cNvSpPr>
          <p:nvPr>
            <p:ph type="sldNum" sz="quarter" idx="12"/>
          </p:nvPr>
        </p:nvSpPr>
        <p:spPr/>
        <p:txBody>
          <a:bodyPr/>
          <a:lstStyle/>
          <a:p>
            <a:fld id="{7F2C7EFD-44C3-5740-9BDC-49D360660D3A}" type="slidenum">
              <a:rPr lang="ja-JP" altLang="en-US" smtClean="0"/>
              <a:pPr/>
              <a:t>9</a:t>
            </a:fld>
            <a:endParaRPr lang="ja-JP" altLang="en-US"/>
          </a:p>
        </p:txBody>
      </p:sp>
    </p:spTree>
    <p:extLst>
      <p:ext uri="{BB962C8B-B14F-4D97-AF65-F5344CB8AC3E}">
        <p14:creationId xmlns:p14="http://schemas.microsoft.com/office/powerpoint/2010/main" val="12353820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{50A0C958-E7B8-6547-B28A-5F29C9AD9DCA}tf16401378</Template>
  <TotalTime>7258</TotalTime>
  <Words>1580</Words>
  <Application>Microsoft Macintosh PowerPoint</Application>
  <PresentationFormat>画面に合わせる (4:3)</PresentationFormat>
  <Paragraphs>389</Paragraphs>
  <Slides>26</Slides>
  <Notes>2</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システムフォント（レギュラー）</vt:lpstr>
      <vt:lpstr>游ゴシック</vt:lpstr>
      <vt:lpstr>游ゴシック Light</vt:lpstr>
      <vt:lpstr>Arial</vt:lpstr>
      <vt:lpstr>Consolas</vt:lpstr>
      <vt:lpstr>Office テーマ</vt:lpstr>
      <vt:lpstr>スマートコントラクトの ガス消費量の Resource Aware MLを 用いた静的解析</vt:lpstr>
      <vt:lpstr> 研究背景 : スマートコントラクト</vt:lpstr>
      <vt:lpstr> 研究背景 : ガス</vt:lpstr>
      <vt:lpstr> 本研究 : Tezosにおけるガス消費量の静的解析</vt:lpstr>
      <vt:lpstr> Resource Aware ML (RAML)</vt:lpstr>
      <vt:lpstr> Resource Aware ML (RAML)</vt:lpstr>
      <vt:lpstr> Resource Aware ML (RAML)</vt:lpstr>
      <vt:lpstr> Resource Aware ML (RAML)</vt:lpstr>
      <vt:lpstr> Resource Aware ML (RAML)</vt:lpstr>
      <vt:lpstr> Resource Aware ML (RAML)</vt:lpstr>
      <vt:lpstr> Resource Aware ML (RAML)</vt:lpstr>
      <vt:lpstr> Resource Aware ML (RAML)</vt:lpstr>
      <vt:lpstr> Michelsonプログラムの例</vt:lpstr>
      <vt:lpstr> Michelsonプログラムの例</vt:lpstr>
      <vt:lpstr> Michelsonプログラムの例</vt:lpstr>
      <vt:lpstr> Michelsonプログラムの例</vt:lpstr>
      <vt:lpstr> Michelson命令のエンコード</vt:lpstr>
      <vt:lpstr> Michelsonプログラムのエンコード</vt:lpstr>
      <vt:lpstr> エンコードしたプログラムの解析</vt:lpstr>
      <vt:lpstr> 解析例</vt:lpstr>
      <vt:lpstr> 解析例</vt:lpstr>
      <vt:lpstr> 解析例</vt:lpstr>
      <vt:lpstr> 解析例</vt:lpstr>
      <vt:lpstr> まとめ</vt:lpstr>
      <vt:lpstr>付録 : Tezosにおけるガス消費の仕組み</vt:lpstr>
      <vt:lpstr> 2. ガス消費量の見積もり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スマートコントラクトのガス消費量のResource Aware MLを用いた静的解析 </dc:title>
  <dc:creator>小野 雄登</dc:creator>
  <cp:lastModifiedBy>小野 雄登</cp:lastModifiedBy>
  <cp:revision>140</cp:revision>
  <dcterms:created xsi:type="dcterms:W3CDTF">2021-02-02T10:29:36Z</dcterms:created>
  <dcterms:modified xsi:type="dcterms:W3CDTF">2021-02-07T12:57:36Z</dcterms:modified>
</cp:coreProperties>
</file>