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81" r:id="rId6"/>
    <p:sldId id="271" r:id="rId7"/>
    <p:sldId id="282" r:id="rId8"/>
    <p:sldId id="262" r:id="rId9"/>
    <p:sldId id="290" r:id="rId10"/>
    <p:sldId id="264" r:id="rId11"/>
    <p:sldId id="266" r:id="rId12"/>
    <p:sldId id="267" r:id="rId13"/>
    <p:sldId id="292" r:id="rId14"/>
    <p:sldId id="295" r:id="rId15"/>
    <p:sldId id="297" r:id="rId16"/>
    <p:sldId id="298" r:id="rId17"/>
    <p:sldId id="299" r:id="rId18"/>
    <p:sldId id="294" r:id="rId19"/>
    <p:sldId id="300"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3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yutot\Desktop\&#21330;&#26989;&#35542;&#25991;\gephi&#23455;&#39443;\&#35542;&#25991;&#36039;&#26009;\Averest%20o\res_averes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yutot\Desktop\&#21330;&#26989;&#35542;&#25991;\gephi&#23455;&#39443;\&#35542;&#25991;&#36039;&#26009;\Averest%20o\res_averes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yutot\Desktop\&#21330;&#26989;&#35542;&#25991;\gephi&#23455;&#39443;\&#35542;&#25991;&#36039;&#26009;\Averest%20o\res_averes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yutot\Desktop\&#21330;&#26989;&#35542;&#25991;\gephi&#23455;&#39443;\&#35542;&#25991;&#36039;&#26009;\Averest%20o\res_averest.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69609945570055"/>
          <c:y val="5.5555555555555552E-2"/>
          <c:w val="0.82243522400939184"/>
          <c:h val="0.85787393250097632"/>
        </c:manualLayout>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Sheet1!$B$24:$B$40</c:f>
              <c:numCache>
                <c:formatCode>General</c:formatCode>
                <c:ptCount val="17"/>
                <c:pt idx="0">
                  <c:v>4.2439999999999999E-2</c:v>
                </c:pt>
                <c:pt idx="1">
                  <c:v>6.4374000000000001E-2</c:v>
                </c:pt>
                <c:pt idx="2">
                  <c:v>8.4533999999999998E-2</c:v>
                </c:pt>
                <c:pt idx="3">
                  <c:v>9.9403000000000005E-2</c:v>
                </c:pt>
                <c:pt idx="4">
                  <c:v>0.17749999999999999</c:v>
                </c:pt>
                <c:pt idx="5">
                  <c:v>4.4104999999999998E-2</c:v>
                </c:pt>
                <c:pt idx="6">
                  <c:v>7.1901999999999994E-2</c:v>
                </c:pt>
                <c:pt idx="7">
                  <c:v>9.4551999999999997E-2</c:v>
                </c:pt>
                <c:pt idx="8">
                  <c:v>0.12948299999999999</c:v>
                </c:pt>
                <c:pt idx="9">
                  <c:v>0.160246</c:v>
                </c:pt>
                <c:pt idx="10">
                  <c:v>7.1165000000000006E-2</c:v>
                </c:pt>
                <c:pt idx="11">
                  <c:v>0.116568</c:v>
                </c:pt>
                <c:pt idx="12">
                  <c:v>0.18945699999999999</c:v>
                </c:pt>
                <c:pt idx="13">
                  <c:v>0.24237500000000001</c:v>
                </c:pt>
                <c:pt idx="14">
                  <c:v>0.33720499999999998</c:v>
                </c:pt>
                <c:pt idx="15">
                  <c:v>0.38875900000000002</c:v>
                </c:pt>
                <c:pt idx="16">
                  <c:v>0.55083199999999999</c:v>
                </c:pt>
              </c:numCache>
            </c:numRef>
          </c:xVal>
          <c:yVal>
            <c:numRef>
              <c:f>Sheet1!$C$24:$C$40</c:f>
              <c:numCache>
                <c:formatCode>General</c:formatCode>
                <c:ptCount val="17"/>
                <c:pt idx="0">
                  <c:v>61.9</c:v>
                </c:pt>
                <c:pt idx="1">
                  <c:v>124</c:v>
                </c:pt>
                <c:pt idx="2">
                  <c:v>191</c:v>
                </c:pt>
                <c:pt idx="3">
                  <c:v>193</c:v>
                </c:pt>
                <c:pt idx="4">
                  <c:v>396</c:v>
                </c:pt>
                <c:pt idx="5">
                  <c:v>69.900000000000006</c:v>
                </c:pt>
                <c:pt idx="6">
                  <c:v>136</c:v>
                </c:pt>
                <c:pt idx="7">
                  <c:v>207</c:v>
                </c:pt>
                <c:pt idx="8">
                  <c:v>280</c:v>
                </c:pt>
                <c:pt idx="9">
                  <c:v>350</c:v>
                </c:pt>
                <c:pt idx="10">
                  <c:v>137</c:v>
                </c:pt>
                <c:pt idx="11">
                  <c:v>252</c:v>
                </c:pt>
                <c:pt idx="12">
                  <c:v>390</c:v>
                </c:pt>
                <c:pt idx="13">
                  <c:v>511</c:v>
                </c:pt>
                <c:pt idx="14">
                  <c:v>717</c:v>
                </c:pt>
                <c:pt idx="15">
                  <c:v>834</c:v>
                </c:pt>
                <c:pt idx="16">
                  <c:v>1080</c:v>
                </c:pt>
              </c:numCache>
            </c:numRef>
          </c:yVal>
          <c:smooth val="0"/>
          <c:extLst>
            <c:ext xmlns:c16="http://schemas.microsoft.com/office/drawing/2014/chart" uri="{C3380CC4-5D6E-409C-BE32-E72D297353CC}">
              <c16:uniqueId val="{00000001-8C4F-4E3D-8E4F-B654FF973CE7}"/>
            </c:ext>
          </c:extLst>
        </c:ser>
        <c:dLbls>
          <c:showLegendKey val="0"/>
          <c:showVal val="0"/>
          <c:showCatName val="0"/>
          <c:showSerName val="0"/>
          <c:showPercent val="0"/>
          <c:showBubbleSize val="0"/>
        </c:dLbls>
        <c:axId val="468024160"/>
        <c:axId val="316797584"/>
      </c:scatterChart>
      <c:valAx>
        <c:axId val="46802416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実行時間 </a:t>
                </a:r>
                <a:r>
                  <a:rPr lang="en-US" altLang="ja-JP"/>
                  <a:t>[s]</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16797584"/>
        <c:crosses val="autoZero"/>
        <c:crossBetween val="midCat"/>
      </c:valAx>
      <c:valAx>
        <c:axId val="3167975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ベンチマークのデータ量 </a:t>
                </a:r>
                <a:r>
                  <a:rPr lang="en-US" altLang="ja-JP"/>
                  <a:t>[kb]</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468024160"/>
        <c:crosses val="autoZero"/>
        <c:crossBetween val="midCat"/>
      </c:valAx>
      <c:spPr>
        <a:noFill/>
        <a:ln>
          <a:noFill/>
        </a:ln>
        <a:effectLst/>
      </c:spPr>
    </c:plotArea>
    <c:legend>
      <c:legendPos val="r"/>
      <c:layout>
        <c:manualLayout>
          <c:xMode val="edge"/>
          <c:yMode val="edge"/>
          <c:x val="0.65327032913217054"/>
          <c:y val="0.62937963131054742"/>
          <c:w val="0.22772082994915946"/>
          <c:h val="9.510249458758363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784033245844269"/>
          <c:y val="5.0925925925925923E-2"/>
          <c:w val="0.81852777777777774"/>
          <c:h val="0.718588145231846"/>
        </c:manualLayout>
      </c:layout>
      <c:scatterChart>
        <c:scatterStyle val="lineMarker"/>
        <c:varyColors val="0"/>
        <c:ser>
          <c:idx val="0"/>
          <c:order val="0"/>
          <c:tx>
            <c:v>測定値</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Sheet1!$E$2:$E$18</c:f>
              <c:numCache>
                <c:formatCode>General</c:formatCode>
                <c:ptCount val="17"/>
                <c:pt idx="0">
                  <c:v>0.68562197092083998</c:v>
                </c:pt>
                <c:pt idx="1">
                  <c:v>0.51914516129032262</c:v>
                </c:pt>
                <c:pt idx="2">
                  <c:v>0.44258638743455492</c:v>
                </c:pt>
                <c:pt idx="3">
                  <c:v>0.51504145077720209</c:v>
                </c:pt>
                <c:pt idx="4">
                  <c:v>0.4482323232323232</c:v>
                </c:pt>
                <c:pt idx="5">
                  <c:v>0.63097281831187402</c:v>
                </c:pt>
                <c:pt idx="6">
                  <c:v>0.52869117647058828</c:v>
                </c:pt>
                <c:pt idx="7">
                  <c:v>0.45677294685990333</c:v>
                </c:pt>
                <c:pt idx="8">
                  <c:v>0.46243928571428566</c:v>
                </c:pt>
                <c:pt idx="9">
                  <c:v>0.4578457142857143</c:v>
                </c:pt>
                <c:pt idx="10">
                  <c:v>0.51945255474452556</c:v>
                </c:pt>
                <c:pt idx="11">
                  <c:v>0.46257142857142863</c:v>
                </c:pt>
                <c:pt idx="12">
                  <c:v>0.48578717948717948</c:v>
                </c:pt>
                <c:pt idx="13">
                  <c:v>0.47431506849315069</c:v>
                </c:pt>
                <c:pt idx="14">
                  <c:v>0.47029986052998601</c:v>
                </c:pt>
                <c:pt idx="15">
                  <c:v>0.46613788968824943</c:v>
                </c:pt>
                <c:pt idx="16">
                  <c:v>0.51002962962962961</c:v>
                </c:pt>
              </c:numCache>
            </c:numRef>
          </c:xVal>
          <c:yVal>
            <c:numRef>
              <c:f>Sheet1!$F$2:$F$18</c:f>
              <c:numCache>
                <c:formatCode>General</c:formatCode>
                <c:ptCount val="17"/>
                <c:pt idx="0">
                  <c:v>0.53</c:v>
                </c:pt>
                <c:pt idx="1">
                  <c:v>0.61899999999999999</c:v>
                </c:pt>
                <c:pt idx="2">
                  <c:v>0.65900000000000003</c:v>
                </c:pt>
                <c:pt idx="3">
                  <c:v>0.67900000000000005</c:v>
                </c:pt>
                <c:pt idx="4">
                  <c:v>0.80600000000000005</c:v>
                </c:pt>
                <c:pt idx="5">
                  <c:v>0.58299999999999996</c:v>
                </c:pt>
                <c:pt idx="6">
                  <c:v>0.65100000000000002</c:v>
                </c:pt>
                <c:pt idx="7">
                  <c:v>0.68100000000000005</c:v>
                </c:pt>
                <c:pt idx="8">
                  <c:v>0.76</c:v>
                </c:pt>
                <c:pt idx="9">
                  <c:v>0.61099999999999999</c:v>
                </c:pt>
                <c:pt idx="10">
                  <c:v>0.624</c:v>
                </c:pt>
                <c:pt idx="11">
                  <c:v>0.72499999999999998</c:v>
                </c:pt>
                <c:pt idx="12">
                  <c:v>0.753</c:v>
                </c:pt>
                <c:pt idx="13">
                  <c:v>0.79800000000000004</c:v>
                </c:pt>
                <c:pt idx="14">
                  <c:v>0.81299999999999994</c:v>
                </c:pt>
                <c:pt idx="15">
                  <c:v>0.81899999999999995</c:v>
                </c:pt>
                <c:pt idx="16">
                  <c:v>0.83699999999999997</c:v>
                </c:pt>
              </c:numCache>
            </c:numRef>
          </c:yVal>
          <c:smooth val="0"/>
          <c:extLst>
            <c:ext xmlns:c16="http://schemas.microsoft.com/office/drawing/2014/chart" uri="{C3380CC4-5D6E-409C-BE32-E72D297353CC}">
              <c16:uniqueId val="{00000001-5AEF-452C-90CD-CC9BAEDC6A5D}"/>
            </c:ext>
          </c:extLst>
        </c:ser>
        <c:dLbls>
          <c:showLegendKey val="0"/>
          <c:showVal val="0"/>
          <c:showCatName val="0"/>
          <c:showSerName val="0"/>
          <c:showPercent val="0"/>
          <c:showBubbleSize val="0"/>
        </c:dLbls>
        <c:axId val="317047152"/>
        <c:axId val="317054040"/>
      </c:scatterChart>
      <c:valAx>
        <c:axId val="3170471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実行時間</a:t>
                </a:r>
                <a:r>
                  <a:rPr lang="ja-JP" altLang="en-US" baseline="0"/>
                  <a:t> </a:t>
                </a:r>
                <a:r>
                  <a:rPr lang="en-US" altLang="ja-JP" baseline="0"/>
                  <a:t>[s]</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17054040"/>
        <c:crosses val="autoZero"/>
        <c:crossBetween val="midCat"/>
      </c:valAx>
      <c:valAx>
        <c:axId val="317054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モジュラリティ</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17047152"/>
        <c:crosses val="autoZero"/>
        <c:crossBetween val="midCat"/>
      </c:valAx>
      <c:spPr>
        <a:noFill/>
        <a:ln>
          <a:noFill/>
        </a:ln>
        <a:effectLst/>
      </c:spPr>
    </c:plotArea>
    <c:legend>
      <c:legendPos val="r"/>
      <c:layout>
        <c:manualLayout>
          <c:xMode val="edge"/>
          <c:yMode val="edge"/>
          <c:x val="0.16777777777777772"/>
          <c:y val="0.21079104695246431"/>
          <c:w val="0.25722222222222224"/>
          <c:h val="0.1617512394284047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265706600081803"/>
          <c:y val="8.6246442130891443E-2"/>
          <c:w val="0.82161351706036745"/>
          <c:h val="0.72255431612715082"/>
        </c:manualLayout>
      </c:layout>
      <c:scatterChart>
        <c:scatterStyle val="lineMarker"/>
        <c:varyColors val="0"/>
        <c:ser>
          <c:idx val="0"/>
          <c:order val="0"/>
          <c:tx>
            <c:v>測定値</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Sheet1!$G$2:$G$18</c:f>
              <c:numCache>
                <c:formatCode>General</c:formatCode>
                <c:ptCount val="17"/>
                <c:pt idx="0">
                  <c:v>0.68562197092083998</c:v>
                </c:pt>
                <c:pt idx="1">
                  <c:v>0.51914516129032262</c:v>
                </c:pt>
                <c:pt idx="2">
                  <c:v>0.44258638743455492</c:v>
                </c:pt>
                <c:pt idx="3">
                  <c:v>0.51504145077720209</c:v>
                </c:pt>
                <c:pt idx="4">
                  <c:v>0.4482323232323232</c:v>
                </c:pt>
                <c:pt idx="5">
                  <c:v>0.63097281831187402</c:v>
                </c:pt>
                <c:pt idx="6">
                  <c:v>0.52869117647058828</c:v>
                </c:pt>
                <c:pt idx="7">
                  <c:v>0.45677294685990333</c:v>
                </c:pt>
                <c:pt idx="8">
                  <c:v>0.46243928571428566</c:v>
                </c:pt>
                <c:pt idx="9">
                  <c:v>0.4578457142857143</c:v>
                </c:pt>
                <c:pt idx="10">
                  <c:v>0.51945255474452556</c:v>
                </c:pt>
                <c:pt idx="11">
                  <c:v>0.46257142857142863</c:v>
                </c:pt>
                <c:pt idx="12">
                  <c:v>0.48578717948717948</c:v>
                </c:pt>
                <c:pt idx="13">
                  <c:v>0.47431506849315069</c:v>
                </c:pt>
                <c:pt idx="14">
                  <c:v>0.47029986052998601</c:v>
                </c:pt>
                <c:pt idx="15">
                  <c:v>0.46613788968824943</c:v>
                </c:pt>
                <c:pt idx="16">
                  <c:v>0.51002962962962961</c:v>
                </c:pt>
              </c:numCache>
            </c:numRef>
          </c:xVal>
          <c:yVal>
            <c:numRef>
              <c:f>Sheet1!$H$2:$H$18</c:f>
              <c:numCache>
                <c:formatCode>General</c:formatCode>
                <c:ptCount val="17"/>
                <c:pt idx="0">
                  <c:v>0.61699999999999999</c:v>
                </c:pt>
                <c:pt idx="1">
                  <c:v>0.73</c:v>
                </c:pt>
                <c:pt idx="2">
                  <c:v>0.76800000000000002</c:v>
                </c:pt>
                <c:pt idx="3">
                  <c:v>0.78700000000000003</c:v>
                </c:pt>
                <c:pt idx="4">
                  <c:v>0.82599999999999996</c:v>
                </c:pt>
                <c:pt idx="5">
                  <c:v>0.59099999999999997</c:v>
                </c:pt>
                <c:pt idx="6">
                  <c:v>0.70899999999999996</c:v>
                </c:pt>
                <c:pt idx="7">
                  <c:v>0.75</c:v>
                </c:pt>
                <c:pt idx="8">
                  <c:v>0.76500000000000001</c:v>
                </c:pt>
                <c:pt idx="9">
                  <c:v>0.78700000000000003</c:v>
                </c:pt>
                <c:pt idx="10">
                  <c:v>0.69</c:v>
                </c:pt>
                <c:pt idx="11">
                  <c:v>0.752</c:v>
                </c:pt>
                <c:pt idx="12">
                  <c:v>0.751</c:v>
                </c:pt>
                <c:pt idx="13">
                  <c:v>0.77200000000000002</c:v>
                </c:pt>
                <c:pt idx="14">
                  <c:v>0.79600000000000004</c:v>
                </c:pt>
                <c:pt idx="15">
                  <c:v>0.82499999999999996</c:v>
                </c:pt>
                <c:pt idx="16">
                  <c:v>0.83</c:v>
                </c:pt>
              </c:numCache>
            </c:numRef>
          </c:yVal>
          <c:smooth val="0"/>
          <c:extLst>
            <c:ext xmlns:c16="http://schemas.microsoft.com/office/drawing/2014/chart" uri="{C3380CC4-5D6E-409C-BE32-E72D297353CC}">
              <c16:uniqueId val="{00000001-CB35-4AB5-8D12-74B8887000E4}"/>
            </c:ext>
          </c:extLst>
        </c:ser>
        <c:dLbls>
          <c:showLegendKey val="0"/>
          <c:showVal val="0"/>
          <c:showCatName val="0"/>
          <c:showSerName val="0"/>
          <c:showPercent val="0"/>
          <c:showBubbleSize val="0"/>
        </c:dLbls>
        <c:axId val="492105296"/>
        <c:axId val="492104968"/>
      </c:scatterChart>
      <c:valAx>
        <c:axId val="49210529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実行時間 </a:t>
                </a:r>
                <a:r>
                  <a:rPr lang="en-US" altLang="ja-JP"/>
                  <a:t>[s]</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492104968"/>
        <c:crosses val="autoZero"/>
        <c:crossBetween val="midCat"/>
      </c:valAx>
      <c:valAx>
        <c:axId val="4921049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モジュラリティ</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492105296"/>
        <c:crosses val="autoZero"/>
        <c:crossBetween val="midCat"/>
      </c:valAx>
      <c:spPr>
        <a:noFill/>
        <a:ln>
          <a:noFill/>
        </a:ln>
        <a:effectLst/>
      </c:spPr>
    </c:plotArea>
    <c:legend>
      <c:legendPos val="r"/>
      <c:layout>
        <c:manualLayout>
          <c:xMode val="edge"/>
          <c:yMode val="edge"/>
          <c:x val="0.19845822397200347"/>
          <c:y val="0.56076334208223977"/>
          <c:w val="0.24998622047244096"/>
          <c:h val="0.1562510936132983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784033245844269"/>
          <c:y val="5.0925925925925923E-2"/>
          <c:w val="0.81852777777777774"/>
          <c:h val="0.718588145231846"/>
        </c:manualLayout>
      </c:layout>
      <c:scatterChart>
        <c:scatterStyle val="lineMarker"/>
        <c:varyColors val="0"/>
        <c:ser>
          <c:idx val="0"/>
          <c:order val="0"/>
          <c:tx>
            <c:v>測定値</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Sheet1!$E$2:$E$18</c:f>
              <c:numCache>
                <c:formatCode>General</c:formatCode>
                <c:ptCount val="17"/>
                <c:pt idx="0">
                  <c:v>0.68562197092083998</c:v>
                </c:pt>
                <c:pt idx="1">
                  <c:v>0.51914516129032262</c:v>
                </c:pt>
                <c:pt idx="2">
                  <c:v>0.44258638743455492</c:v>
                </c:pt>
                <c:pt idx="3">
                  <c:v>0.51504145077720209</c:v>
                </c:pt>
                <c:pt idx="4">
                  <c:v>0.4482323232323232</c:v>
                </c:pt>
                <c:pt idx="5">
                  <c:v>0.63097281831187402</c:v>
                </c:pt>
                <c:pt idx="6">
                  <c:v>0.52869117647058828</c:v>
                </c:pt>
                <c:pt idx="7">
                  <c:v>0.45677294685990333</c:v>
                </c:pt>
                <c:pt idx="8">
                  <c:v>0.46243928571428566</c:v>
                </c:pt>
                <c:pt idx="9">
                  <c:v>0.4578457142857143</c:v>
                </c:pt>
                <c:pt idx="10">
                  <c:v>0.51945255474452556</c:v>
                </c:pt>
                <c:pt idx="11">
                  <c:v>0.46257142857142863</c:v>
                </c:pt>
                <c:pt idx="12">
                  <c:v>0.48578717948717948</c:v>
                </c:pt>
                <c:pt idx="13">
                  <c:v>0.47431506849315069</c:v>
                </c:pt>
                <c:pt idx="14">
                  <c:v>0.47029986052998601</c:v>
                </c:pt>
                <c:pt idx="15">
                  <c:v>0.46613788968824943</c:v>
                </c:pt>
                <c:pt idx="16">
                  <c:v>0.51002962962962961</c:v>
                </c:pt>
              </c:numCache>
            </c:numRef>
          </c:xVal>
          <c:yVal>
            <c:numRef>
              <c:f>Sheet1!$F$2:$F$18</c:f>
              <c:numCache>
                <c:formatCode>General</c:formatCode>
                <c:ptCount val="17"/>
                <c:pt idx="0">
                  <c:v>0.53</c:v>
                </c:pt>
                <c:pt idx="1">
                  <c:v>0.61899999999999999</c:v>
                </c:pt>
                <c:pt idx="2">
                  <c:v>0.65900000000000003</c:v>
                </c:pt>
                <c:pt idx="3">
                  <c:v>0.67900000000000005</c:v>
                </c:pt>
                <c:pt idx="4">
                  <c:v>0.80600000000000005</c:v>
                </c:pt>
                <c:pt idx="5">
                  <c:v>0.58299999999999996</c:v>
                </c:pt>
                <c:pt idx="6">
                  <c:v>0.65100000000000002</c:v>
                </c:pt>
                <c:pt idx="7">
                  <c:v>0.68100000000000005</c:v>
                </c:pt>
                <c:pt idx="8">
                  <c:v>0.76</c:v>
                </c:pt>
                <c:pt idx="9">
                  <c:v>0.61099999999999999</c:v>
                </c:pt>
                <c:pt idx="10">
                  <c:v>0.624</c:v>
                </c:pt>
                <c:pt idx="11">
                  <c:v>0.72499999999999998</c:v>
                </c:pt>
                <c:pt idx="12">
                  <c:v>0.753</c:v>
                </c:pt>
                <c:pt idx="13">
                  <c:v>0.79800000000000004</c:v>
                </c:pt>
                <c:pt idx="14">
                  <c:v>0.81299999999999994</c:v>
                </c:pt>
                <c:pt idx="15">
                  <c:v>0.81899999999999995</c:v>
                </c:pt>
                <c:pt idx="16">
                  <c:v>0.83699999999999997</c:v>
                </c:pt>
              </c:numCache>
            </c:numRef>
          </c:yVal>
          <c:smooth val="0"/>
          <c:extLst>
            <c:ext xmlns:c16="http://schemas.microsoft.com/office/drawing/2014/chart" uri="{C3380CC4-5D6E-409C-BE32-E72D297353CC}">
              <c16:uniqueId val="{00000001-1739-4273-A852-2E6B47CAFF14}"/>
            </c:ext>
          </c:extLst>
        </c:ser>
        <c:dLbls>
          <c:showLegendKey val="0"/>
          <c:showVal val="0"/>
          <c:showCatName val="0"/>
          <c:showSerName val="0"/>
          <c:showPercent val="0"/>
          <c:showBubbleSize val="0"/>
        </c:dLbls>
        <c:axId val="317047152"/>
        <c:axId val="317054040"/>
      </c:scatterChart>
      <c:valAx>
        <c:axId val="3170471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実行時間</a:t>
                </a:r>
                <a:r>
                  <a:rPr lang="ja-JP" altLang="en-US" baseline="0"/>
                  <a:t> </a:t>
                </a:r>
                <a:r>
                  <a:rPr lang="en-US" altLang="ja-JP" baseline="0"/>
                  <a:t>[s]</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17054040"/>
        <c:crosses val="autoZero"/>
        <c:crossBetween val="midCat"/>
      </c:valAx>
      <c:valAx>
        <c:axId val="317054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モジュラリティ</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17047152"/>
        <c:crosses val="autoZero"/>
        <c:crossBetween val="midCat"/>
      </c:valAx>
      <c:spPr>
        <a:noFill/>
        <a:ln>
          <a:noFill/>
        </a:ln>
        <a:effectLst/>
      </c:spPr>
    </c:plotArea>
    <c:legend>
      <c:legendPos val="r"/>
      <c:layout>
        <c:manualLayout>
          <c:xMode val="edge"/>
          <c:yMode val="edge"/>
          <c:x val="0.181038680425059"/>
          <c:y val="0.24116967914314852"/>
          <c:w val="0.25722222222222224"/>
          <c:h val="0.1617512394284047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265706600081803"/>
          <c:y val="7.1057211029583262E-2"/>
          <c:w val="0.82161351706036745"/>
          <c:h val="0.73774381115835352"/>
        </c:manualLayout>
      </c:layout>
      <c:scatterChart>
        <c:scatterStyle val="lineMarker"/>
        <c:varyColors val="0"/>
        <c:ser>
          <c:idx val="0"/>
          <c:order val="0"/>
          <c:tx>
            <c:v>測定値</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Sheet1!$G$2:$G$18</c:f>
              <c:numCache>
                <c:formatCode>General</c:formatCode>
                <c:ptCount val="17"/>
                <c:pt idx="0">
                  <c:v>0.68562197092083998</c:v>
                </c:pt>
                <c:pt idx="1">
                  <c:v>0.51914516129032262</c:v>
                </c:pt>
                <c:pt idx="2">
                  <c:v>0.44258638743455492</c:v>
                </c:pt>
                <c:pt idx="3">
                  <c:v>0.51504145077720209</c:v>
                </c:pt>
                <c:pt idx="4">
                  <c:v>0.4482323232323232</c:v>
                </c:pt>
                <c:pt idx="5">
                  <c:v>0.63097281831187402</c:v>
                </c:pt>
                <c:pt idx="6">
                  <c:v>0.52869117647058828</c:v>
                </c:pt>
                <c:pt idx="7">
                  <c:v>0.45677294685990333</c:v>
                </c:pt>
                <c:pt idx="8">
                  <c:v>0.46243928571428566</c:v>
                </c:pt>
                <c:pt idx="9">
                  <c:v>0.4578457142857143</c:v>
                </c:pt>
                <c:pt idx="10">
                  <c:v>0.51945255474452556</c:v>
                </c:pt>
                <c:pt idx="11">
                  <c:v>0.46257142857142863</c:v>
                </c:pt>
                <c:pt idx="12">
                  <c:v>0.48578717948717948</c:v>
                </c:pt>
                <c:pt idx="13">
                  <c:v>0.47431506849315069</c:v>
                </c:pt>
                <c:pt idx="14">
                  <c:v>0.47029986052998601</c:v>
                </c:pt>
                <c:pt idx="15">
                  <c:v>0.46613788968824943</c:v>
                </c:pt>
                <c:pt idx="16">
                  <c:v>0.51002962962962961</c:v>
                </c:pt>
              </c:numCache>
            </c:numRef>
          </c:xVal>
          <c:yVal>
            <c:numRef>
              <c:f>Sheet1!$H$2:$H$18</c:f>
              <c:numCache>
                <c:formatCode>General</c:formatCode>
                <c:ptCount val="17"/>
                <c:pt idx="0">
                  <c:v>0.61699999999999999</c:v>
                </c:pt>
                <c:pt idx="1">
                  <c:v>0.73</c:v>
                </c:pt>
                <c:pt idx="2">
                  <c:v>0.76800000000000002</c:v>
                </c:pt>
                <c:pt idx="3">
                  <c:v>0.78700000000000003</c:v>
                </c:pt>
                <c:pt idx="4">
                  <c:v>0.82599999999999996</c:v>
                </c:pt>
                <c:pt idx="5">
                  <c:v>0.59099999999999997</c:v>
                </c:pt>
                <c:pt idx="6">
                  <c:v>0.70899999999999996</c:v>
                </c:pt>
                <c:pt idx="7">
                  <c:v>0.75</c:v>
                </c:pt>
                <c:pt idx="8">
                  <c:v>0.76500000000000001</c:v>
                </c:pt>
                <c:pt idx="9">
                  <c:v>0.78700000000000003</c:v>
                </c:pt>
                <c:pt idx="10">
                  <c:v>0.69</c:v>
                </c:pt>
                <c:pt idx="11">
                  <c:v>0.752</c:v>
                </c:pt>
                <c:pt idx="12">
                  <c:v>0.751</c:v>
                </c:pt>
                <c:pt idx="13">
                  <c:v>0.77200000000000002</c:v>
                </c:pt>
                <c:pt idx="14">
                  <c:v>0.79600000000000004</c:v>
                </c:pt>
                <c:pt idx="15">
                  <c:v>0.82499999999999996</c:v>
                </c:pt>
                <c:pt idx="16">
                  <c:v>0.83</c:v>
                </c:pt>
              </c:numCache>
            </c:numRef>
          </c:yVal>
          <c:smooth val="0"/>
          <c:extLst>
            <c:ext xmlns:c16="http://schemas.microsoft.com/office/drawing/2014/chart" uri="{C3380CC4-5D6E-409C-BE32-E72D297353CC}">
              <c16:uniqueId val="{00000001-C5BD-4B4F-9AFF-CE4BFDAC437D}"/>
            </c:ext>
          </c:extLst>
        </c:ser>
        <c:dLbls>
          <c:showLegendKey val="0"/>
          <c:showVal val="0"/>
          <c:showCatName val="0"/>
          <c:showSerName val="0"/>
          <c:showPercent val="0"/>
          <c:showBubbleSize val="0"/>
        </c:dLbls>
        <c:axId val="492105296"/>
        <c:axId val="492104968"/>
      </c:scatterChart>
      <c:valAx>
        <c:axId val="49210529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実行時間 </a:t>
                </a:r>
                <a:r>
                  <a:rPr lang="en-US" altLang="ja-JP"/>
                  <a:t>[s]</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492104968"/>
        <c:crosses val="autoZero"/>
        <c:crossBetween val="midCat"/>
      </c:valAx>
      <c:valAx>
        <c:axId val="4921049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モジュラリティ</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492105296"/>
        <c:crosses val="autoZero"/>
        <c:crossBetween val="midCat"/>
      </c:valAx>
      <c:spPr>
        <a:noFill/>
        <a:ln>
          <a:noFill/>
        </a:ln>
        <a:effectLst/>
      </c:spPr>
    </c:plotArea>
    <c:legend>
      <c:legendPos val="r"/>
      <c:layout>
        <c:manualLayout>
          <c:xMode val="edge"/>
          <c:yMode val="edge"/>
          <c:x val="0.19845822397200347"/>
          <c:y val="0.56076334208223977"/>
          <c:w val="0.24998622047244096"/>
          <c:h val="0.1562510936132983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1AF50E-5E4A-4000-A052-EE9B92EC4D7A}" type="datetimeFigureOut">
              <a:rPr kumimoji="1" lang="ja-JP" altLang="en-US" smtClean="0"/>
              <a:t>2021/1/31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D9794E-5211-4571-9C5E-58537E05F7D5}" type="slidenum">
              <a:rPr kumimoji="1" lang="ja-JP" altLang="en-US" smtClean="0"/>
              <a:t>‹#›</a:t>
            </a:fld>
            <a:endParaRPr kumimoji="1" lang="ja-JP" altLang="en-US"/>
          </a:p>
        </p:txBody>
      </p:sp>
    </p:spTree>
    <p:extLst>
      <p:ext uri="{BB962C8B-B14F-4D97-AF65-F5344CB8AC3E}">
        <p14:creationId xmlns:p14="http://schemas.microsoft.com/office/powerpoint/2010/main" val="128873939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A2B543-52F9-4CBB-A2DE-7AFADB0FAFD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F72802D-770B-4D14-9789-D65A02093C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3FCF317-4A91-48BE-91E8-A75DBAFAFE2A}"/>
              </a:ext>
            </a:extLst>
          </p:cNvPr>
          <p:cNvSpPr>
            <a:spLocks noGrp="1"/>
          </p:cNvSpPr>
          <p:nvPr>
            <p:ph type="dt" sz="half" idx="10"/>
          </p:nvPr>
        </p:nvSpPr>
        <p:spPr/>
        <p:txBody>
          <a:bodyPr/>
          <a:lstStyle/>
          <a:p>
            <a:fld id="{F0899A55-60FA-42B4-B721-071B24A24F39}" type="datetime1">
              <a:rPr kumimoji="1" lang="ja-JP" altLang="en-US" smtClean="0"/>
              <a:t>2021/1/31</a:t>
            </a:fld>
            <a:endParaRPr kumimoji="1" lang="ja-JP" altLang="en-US"/>
          </a:p>
        </p:txBody>
      </p:sp>
      <p:sp>
        <p:nvSpPr>
          <p:cNvPr id="5" name="フッター プレースホルダー 4">
            <a:extLst>
              <a:ext uri="{FF2B5EF4-FFF2-40B4-BE49-F238E27FC236}">
                <a16:creationId xmlns:a16="http://schemas.microsoft.com/office/drawing/2014/main" id="{2FBBA1EB-7048-4B4A-A771-081C01819C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EA4634-F678-44CF-A91F-347163B20022}"/>
              </a:ext>
            </a:extLst>
          </p:cNvPr>
          <p:cNvSpPr>
            <a:spLocks noGrp="1"/>
          </p:cNvSpPr>
          <p:nvPr>
            <p:ph type="sldNum" sz="quarter" idx="12"/>
          </p:nvPr>
        </p:nvSpPr>
        <p:spPr/>
        <p:txBody>
          <a:bodyPr/>
          <a:lstStyle/>
          <a:p>
            <a:fld id="{CD2BD1F3-1155-4D2B-86F3-BB3501677F54}" type="slidenum">
              <a:rPr kumimoji="1" lang="ja-JP" altLang="en-US" smtClean="0"/>
              <a:t>‹#›</a:t>
            </a:fld>
            <a:endParaRPr kumimoji="1" lang="ja-JP" altLang="en-US"/>
          </a:p>
        </p:txBody>
      </p:sp>
    </p:spTree>
    <p:extLst>
      <p:ext uri="{BB962C8B-B14F-4D97-AF65-F5344CB8AC3E}">
        <p14:creationId xmlns:p14="http://schemas.microsoft.com/office/powerpoint/2010/main" val="2102059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A724D9-BCD4-4C8C-A36D-A9C982508C9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F8C4439-F855-4877-B415-C326524DBB5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6C62FC7-014D-418C-B3F0-F21071A92728}"/>
              </a:ext>
            </a:extLst>
          </p:cNvPr>
          <p:cNvSpPr>
            <a:spLocks noGrp="1"/>
          </p:cNvSpPr>
          <p:nvPr>
            <p:ph type="dt" sz="half" idx="10"/>
          </p:nvPr>
        </p:nvSpPr>
        <p:spPr/>
        <p:txBody>
          <a:bodyPr/>
          <a:lstStyle/>
          <a:p>
            <a:fld id="{979E828A-3A70-4104-8AB9-16E217AE617A}" type="datetime1">
              <a:rPr kumimoji="1" lang="ja-JP" altLang="en-US" smtClean="0"/>
              <a:t>2021/1/31</a:t>
            </a:fld>
            <a:endParaRPr kumimoji="1" lang="ja-JP" altLang="en-US"/>
          </a:p>
        </p:txBody>
      </p:sp>
      <p:sp>
        <p:nvSpPr>
          <p:cNvPr id="5" name="フッター プレースホルダー 4">
            <a:extLst>
              <a:ext uri="{FF2B5EF4-FFF2-40B4-BE49-F238E27FC236}">
                <a16:creationId xmlns:a16="http://schemas.microsoft.com/office/drawing/2014/main" id="{005EB800-C725-4028-A52B-1A56C426C32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4C98665-0764-4FA0-9E19-C0173C3A8F03}"/>
              </a:ext>
            </a:extLst>
          </p:cNvPr>
          <p:cNvSpPr>
            <a:spLocks noGrp="1"/>
          </p:cNvSpPr>
          <p:nvPr>
            <p:ph type="sldNum" sz="quarter" idx="12"/>
          </p:nvPr>
        </p:nvSpPr>
        <p:spPr/>
        <p:txBody>
          <a:bodyPr/>
          <a:lstStyle/>
          <a:p>
            <a:fld id="{CD2BD1F3-1155-4D2B-86F3-BB3501677F54}" type="slidenum">
              <a:rPr kumimoji="1" lang="ja-JP" altLang="en-US" smtClean="0"/>
              <a:t>‹#›</a:t>
            </a:fld>
            <a:endParaRPr kumimoji="1" lang="ja-JP" altLang="en-US"/>
          </a:p>
        </p:txBody>
      </p:sp>
    </p:spTree>
    <p:extLst>
      <p:ext uri="{BB962C8B-B14F-4D97-AF65-F5344CB8AC3E}">
        <p14:creationId xmlns:p14="http://schemas.microsoft.com/office/powerpoint/2010/main" val="2522027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32BEF3F-7A3D-43CC-95DE-6DB4FFD0B5B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502F2A3-0293-42DB-8D47-92EBC5EA020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DF7DF9-2BBC-45CD-A380-3B2018CA1B98}"/>
              </a:ext>
            </a:extLst>
          </p:cNvPr>
          <p:cNvSpPr>
            <a:spLocks noGrp="1"/>
          </p:cNvSpPr>
          <p:nvPr>
            <p:ph type="dt" sz="half" idx="10"/>
          </p:nvPr>
        </p:nvSpPr>
        <p:spPr/>
        <p:txBody>
          <a:bodyPr/>
          <a:lstStyle/>
          <a:p>
            <a:fld id="{57CB0CE7-6931-47D7-8CC6-A6339533E282}" type="datetime1">
              <a:rPr kumimoji="1" lang="ja-JP" altLang="en-US" smtClean="0"/>
              <a:t>2021/1/31</a:t>
            </a:fld>
            <a:endParaRPr kumimoji="1" lang="ja-JP" altLang="en-US"/>
          </a:p>
        </p:txBody>
      </p:sp>
      <p:sp>
        <p:nvSpPr>
          <p:cNvPr id="5" name="フッター プレースホルダー 4">
            <a:extLst>
              <a:ext uri="{FF2B5EF4-FFF2-40B4-BE49-F238E27FC236}">
                <a16:creationId xmlns:a16="http://schemas.microsoft.com/office/drawing/2014/main" id="{960BC352-BD72-41D1-9106-CBAEE7DFE28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D035CF9-F8C2-4D3A-9C3F-F589FDE3C6E0}"/>
              </a:ext>
            </a:extLst>
          </p:cNvPr>
          <p:cNvSpPr>
            <a:spLocks noGrp="1"/>
          </p:cNvSpPr>
          <p:nvPr>
            <p:ph type="sldNum" sz="quarter" idx="12"/>
          </p:nvPr>
        </p:nvSpPr>
        <p:spPr/>
        <p:txBody>
          <a:bodyPr/>
          <a:lstStyle/>
          <a:p>
            <a:fld id="{CD2BD1F3-1155-4D2B-86F3-BB3501677F54}" type="slidenum">
              <a:rPr kumimoji="1" lang="ja-JP" altLang="en-US" smtClean="0"/>
              <a:t>‹#›</a:t>
            </a:fld>
            <a:endParaRPr kumimoji="1" lang="ja-JP" altLang="en-US"/>
          </a:p>
        </p:txBody>
      </p:sp>
    </p:spTree>
    <p:extLst>
      <p:ext uri="{BB962C8B-B14F-4D97-AF65-F5344CB8AC3E}">
        <p14:creationId xmlns:p14="http://schemas.microsoft.com/office/powerpoint/2010/main" val="867064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249415-DCA4-4D28-A86E-E675BFC7F7B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8BDF21-3D8C-46EA-9933-CAD0D6E88D4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0D24B1D-F713-4169-8CF9-574A0DB14F38}"/>
              </a:ext>
            </a:extLst>
          </p:cNvPr>
          <p:cNvSpPr>
            <a:spLocks noGrp="1"/>
          </p:cNvSpPr>
          <p:nvPr>
            <p:ph type="dt" sz="half" idx="10"/>
          </p:nvPr>
        </p:nvSpPr>
        <p:spPr/>
        <p:txBody>
          <a:bodyPr/>
          <a:lstStyle/>
          <a:p>
            <a:fld id="{4B806ED4-C177-4CE8-941C-629429B1860C}" type="datetime1">
              <a:rPr kumimoji="1" lang="ja-JP" altLang="en-US" smtClean="0"/>
              <a:t>2021/1/31</a:t>
            </a:fld>
            <a:endParaRPr kumimoji="1" lang="ja-JP" altLang="en-US"/>
          </a:p>
        </p:txBody>
      </p:sp>
      <p:sp>
        <p:nvSpPr>
          <p:cNvPr id="5" name="フッター プレースホルダー 4">
            <a:extLst>
              <a:ext uri="{FF2B5EF4-FFF2-40B4-BE49-F238E27FC236}">
                <a16:creationId xmlns:a16="http://schemas.microsoft.com/office/drawing/2014/main" id="{BB50CD40-ACCC-43E0-9256-0A5DB4CEED4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84AB3E3-023A-4566-8CC6-5DE91040335E}"/>
              </a:ext>
            </a:extLst>
          </p:cNvPr>
          <p:cNvSpPr>
            <a:spLocks noGrp="1"/>
          </p:cNvSpPr>
          <p:nvPr>
            <p:ph type="sldNum" sz="quarter" idx="12"/>
          </p:nvPr>
        </p:nvSpPr>
        <p:spPr/>
        <p:txBody>
          <a:bodyPr/>
          <a:lstStyle/>
          <a:p>
            <a:fld id="{CD2BD1F3-1155-4D2B-86F3-BB3501677F54}" type="slidenum">
              <a:rPr kumimoji="1" lang="ja-JP" altLang="en-US" smtClean="0"/>
              <a:t>‹#›</a:t>
            </a:fld>
            <a:endParaRPr kumimoji="1" lang="ja-JP" altLang="en-US"/>
          </a:p>
        </p:txBody>
      </p:sp>
    </p:spTree>
    <p:extLst>
      <p:ext uri="{BB962C8B-B14F-4D97-AF65-F5344CB8AC3E}">
        <p14:creationId xmlns:p14="http://schemas.microsoft.com/office/powerpoint/2010/main" val="4058726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476683-7E1B-4865-A1CB-319C8F5AAB4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ED84B95-B2BF-42E8-B5DD-60E37AFB13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B9CAB5B-986D-4041-87EF-9D92C3E8985C}"/>
              </a:ext>
            </a:extLst>
          </p:cNvPr>
          <p:cNvSpPr>
            <a:spLocks noGrp="1"/>
          </p:cNvSpPr>
          <p:nvPr>
            <p:ph type="dt" sz="half" idx="10"/>
          </p:nvPr>
        </p:nvSpPr>
        <p:spPr/>
        <p:txBody>
          <a:bodyPr/>
          <a:lstStyle/>
          <a:p>
            <a:fld id="{8D49C290-F13D-4B27-B60E-4A70936A29F3}" type="datetime1">
              <a:rPr kumimoji="1" lang="ja-JP" altLang="en-US" smtClean="0"/>
              <a:t>2021/1/31</a:t>
            </a:fld>
            <a:endParaRPr kumimoji="1" lang="ja-JP" altLang="en-US"/>
          </a:p>
        </p:txBody>
      </p:sp>
      <p:sp>
        <p:nvSpPr>
          <p:cNvPr id="5" name="フッター プレースホルダー 4">
            <a:extLst>
              <a:ext uri="{FF2B5EF4-FFF2-40B4-BE49-F238E27FC236}">
                <a16:creationId xmlns:a16="http://schemas.microsoft.com/office/drawing/2014/main" id="{F647A262-8F43-4818-AF01-7BD5B73A606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9ACB82-27FF-4333-8D1F-2DE5AEC17C56}"/>
              </a:ext>
            </a:extLst>
          </p:cNvPr>
          <p:cNvSpPr>
            <a:spLocks noGrp="1"/>
          </p:cNvSpPr>
          <p:nvPr>
            <p:ph type="sldNum" sz="quarter" idx="12"/>
          </p:nvPr>
        </p:nvSpPr>
        <p:spPr/>
        <p:txBody>
          <a:bodyPr/>
          <a:lstStyle/>
          <a:p>
            <a:fld id="{CD2BD1F3-1155-4D2B-86F3-BB3501677F54}" type="slidenum">
              <a:rPr kumimoji="1" lang="ja-JP" altLang="en-US" smtClean="0"/>
              <a:t>‹#›</a:t>
            </a:fld>
            <a:endParaRPr kumimoji="1" lang="ja-JP" altLang="en-US"/>
          </a:p>
        </p:txBody>
      </p:sp>
    </p:spTree>
    <p:extLst>
      <p:ext uri="{BB962C8B-B14F-4D97-AF65-F5344CB8AC3E}">
        <p14:creationId xmlns:p14="http://schemas.microsoft.com/office/powerpoint/2010/main" val="4086554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9EBBC0-7ADE-4472-98BF-7E26632BE98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4C0ED52-37CA-432F-BDF7-99D8FB77B59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5AB0B6F-F864-47E5-AD55-DF5B4CD247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90D51C8-FD70-4A14-BD5C-AE3EAD1037F4}"/>
              </a:ext>
            </a:extLst>
          </p:cNvPr>
          <p:cNvSpPr>
            <a:spLocks noGrp="1"/>
          </p:cNvSpPr>
          <p:nvPr>
            <p:ph type="dt" sz="half" idx="10"/>
          </p:nvPr>
        </p:nvSpPr>
        <p:spPr/>
        <p:txBody>
          <a:bodyPr/>
          <a:lstStyle/>
          <a:p>
            <a:fld id="{6AF7BD3A-8A7A-480E-839A-CB2EF34C73BB}" type="datetime1">
              <a:rPr kumimoji="1" lang="ja-JP" altLang="en-US" smtClean="0"/>
              <a:t>2021/1/31</a:t>
            </a:fld>
            <a:endParaRPr kumimoji="1" lang="ja-JP" altLang="en-US"/>
          </a:p>
        </p:txBody>
      </p:sp>
      <p:sp>
        <p:nvSpPr>
          <p:cNvPr id="6" name="フッター プレースホルダー 5">
            <a:extLst>
              <a:ext uri="{FF2B5EF4-FFF2-40B4-BE49-F238E27FC236}">
                <a16:creationId xmlns:a16="http://schemas.microsoft.com/office/drawing/2014/main" id="{7CE8B283-88C2-4C5A-A58B-A9009623B87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28DB6AF-E5AB-4EA7-A640-D00D3249B3DA}"/>
              </a:ext>
            </a:extLst>
          </p:cNvPr>
          <p:cNvSpPr>
            <a:spLocks noGrp="1"/>
          </p:cNvSpPr>
          <p:nvPr>
            <p:ph type="sldNum" sz="quarter" idx="12"/>
          </p:nvPr>
        </p:nvSpPr>
        <p:spPr/>
        <p:txBody>
          <a:bodyPr/>
          <a:lstStyle/>
          <a:p>
            <a:fld id="{CD2BD1F3-1155-4D2B-86F3-BB3501677F54}" type="slidenum">
              <a:rPr kumimoji="1" lang="ja-JP" altLang="en-US" smtClean="0"/>
              <a:t>‹#›</a:t>
            </a:fld>
            <a:endParaRPr kumimoji="1" lang="ja-JP" altLang="en-US"/>
          </a:p>
        </p:txBody>
      </p:sp>
    </p:spTree>
    <p:extLst>
      <p:ext uri="{BB962C8B-B14F-4D97-AF65-F5344CB8AC3E}">
        <p14:creationId xmlns:p14="http://schemas.microsoft.com/office/powerpoint/2010/main" val="3003236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8C95D-0922-42F8-BE4B-3108B5A63AA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A8E4F06-1C7A-4039-8B12-34C877A3A3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61A598C-3D81-4A8B-905B-1FB10E70824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765D9A8-7131-45B3-AFED-B3BA5DA25E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E2AA9C1-1C5B-4605-A665-9CAB04D7CB2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C16006D-B13E-474D-A459-A20C50222402}"/>
              </a:ext>
            </a:extLst>
          </p:cNvPr>
          <p:cNvSpPr>
            <a:spLocks noGrp="1"/>
          </p:cNvSpPr>
          <p:nvPr>
            <p:ph type="dt" sz="half" idx="10"/>
          </p:nvPr>
        </p:nvSpPr>
        <p:spPr/>
        <p:txBody>
          <a:bodyPr/>
          <a:lstStyle/>
          <a:p>
            <a:fld id="{B9204D41-9791-48DB-8CF4-C6EF708C8209}" type="datetime1">
              <a:rPr kumimoji="1" lang="ja-JP" altLang="en-US" smtClean="0"/>
              <a:t>2021/1/31</a:t>
            </a:fld>
            <a:endParaRPr kumimoji="1" lang="ja-JP" altLang="en-US"/>
          </a:p>
        </p:txBody>
      </p:sp>
      <p:sp>
        <p:nvSpPr>
          <p:cNvPr id="8" name="フッター プレースホルダー 7">
            <a:extLst>
              <a:ext uri="{FF2B5EF4-FFF2-40B4-BE49-F238E27FC236}">
                <a16:creationId xmlns:a16="http://schemas.microsoft.com/office/drawing/2014/main" id="{B6AF0AC1-BD90-4A65-BD55-18D438B8E1D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36F5E81-F0E8-4310-AC0E-9F78F679FFDA}"/>
              </a:ext>
            </a:extLst>
          </p:cNvPr>
          <p:cNvSpPr>
            <a:spLocks noGrp="1"/>
          </p:cNvSpPr>
          <p:nvPr>
            <p:ph type="sldNum" sz="quarter" idx="12"/>
          </p:nvPr>
        </p:nvSpPr>
        <p:spPr/>
        <p:txBody>
          <a:bodyPr/>
          <a:lstStyle/>
          <a:p>
            <a:fld id="{CD2BD1F3-1155-4D2B-86F3-BB3501677F54}" type="slidenum">
              <a:rPr kumimoji="1" lang="ja-JP" altLang="en-US" smtClean="0"/>
              <a:t>‹#›</a:t>
            </a:fld>
            <a:endParaRPr kumimoji="1" lang="ja-JP" altLang="en-US"/>
          </a:p>
        </p:txBody>
      </p:sp>
    </p:spTree>
    <p:extLst>
      <p:ext uri="{BB962C8B-B14F-4D97-AF65-F5344CB8AC3E}">
        <p14:creationId xmlns:p14="http://schemas.microsoft.com/office/powerpoint/2010/main" val="2272355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7EE8FC-4DAF-47CC-B019-C9EB77CF768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241EFB-5785-4E23-957D-0D4FA6880AC3}"/>
              </a:ext>
            </a:extLst>
          </p:cNvPr>
          <p:cNvSpPr>
            <a:spLocks noGrp="1"/>
          </p:cNvSpPr>
          <p:nvPr>
            <p:ph type="dt" sz="half" idx="10"/>
          </p:nvPr>
        </p:nvSpPr>
        <p:spPr/>
        <p:txBody>
          <a:bodyPr/>
          <a:lstStyle/>
          <a:p>
            <a:fld id="{AB09DD1C-11CB-47F7-8518-D47565928AA0}" type="datetime1">
              <a:rPr kumimoji="1" lang="ja-JP" altLang="en-US" smtClean="0"/>
              <a:t>2021/1/31</a:t>
            </a:fld>
            <a:endParaRPr kumimoji="1" lang="ja-JP" altLang="en-US"/>
          </a:p>
        </p:txBody>
      </p:sp>
      <p:sp>
        <p:nvSpPr>
          <p:cNvPr id="4" name="フッター プレースホルダー 3">
            <a:extLst>
              <a:ext uri="{FF2B5EF4-FFF2-40B4-BE49-F238E27FC236}">
                <a16:creationId xmlns:a16="http://schemas.microsoft.com/office/drawing/2014/main" id="{9F3C5CF1-52CB-46EB-8855-BDBE1319A2A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15EA6F2-9DCC-4108-8292-DC4252A88AFB}"/>
              </a:ext>
            </a:extLst>
          </p:cNvPr>
          <p:cNvSpPr>
            <a:spLocks noGrp="1"/>
          </p:cNvSpPr>
          <p:nvPr>
            <p:ph type="sldNum" sz="quarter" idx="12"/>
          </p:nvPr>
        </p:nvSpPr>
        <p:spPr/>
        <p:txBody>
          <a:bodyPr/>
          <a:lstStyle/>
          <a:p>
            <a:fld id="{CD2BD1F3-1155-4D2B-86F3-BB3501677F54}" type="slidenum">
              <a:rPr kumimoji="1" lang="ja-JP" altLang="en-US" smtClean="0"/>
              <a:t>‹#›</a:t>
            </a:fld>
            <a:endParaRPr kumimoji="1" lang="ja-JP" altLang="en-US"/>
          </a:p>
        </p:txBody>
      </p:sp>
    </p:spTree>
    <p:extLst>
      <p:ext uri="{BB962C8B-B14F-4D97-AF65-F5344CB8AC3E}">
        <p14:creationId xmlns:p14="http://schemas.microsoft.com/office/powerpoint/2010/main" val="4126275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0894BCB-93F8-42B6-9FCA-40F3D92DD2B8}"/>
              </a:ext>
            </a:extLst>
          </p:cNvPr>
          <p:cNvSpPr>
            <a:spLocks noGrp="1"/>
          </p:cNvSpPr>
          <p:nvPr>
            <p:ph type="dt" sz="half" idx="10"/>
          </p:nvPr>
        </p:nvSpPr>
        <p:spPr/>
        <p:txBody>
          <a:bodyPr/>
          <a:lstStyle/>
          <a:p>
            <a:fld id="{72DDDB5C-ABFD-4073-B784-06A2B037F33B}" type="datetime1">
              <a:rPr kumimoji="1" lang="ja-JP" altLang="en-US" smtClean="0"/>
              <a:t>2021/1/31</a:t>
            </a:fld>
            <a:endParaRPr kumimoji="1" lang="ja-JP" altLang="en-US"/>
          </a:p>
        </p:txBody>
      </p:sp>
      <p:sp>
        <p:nvSpPr>
          <p:cNvPr id="3" name="フッター プレースホルダー 2">
            <a:extLst>
              <a:ext uri="{FF2B5EF4-FFF2-40B4-BE49-F238E27FC236}">
                <a16:creationId xmlns:a16="http://schemas.microsoft.com/office/drawing/2014/main" id="{DFFB79F9-149B-493D-BA56-85CD4C1C305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D9C5139-E50F-4F31-A1ED-25EAF4452790}"/>
              </a:ext>
            </a:extLst>
          </p:cNvPr>
          <p:cNvSpPr>
            <a:spLocks noGrp="1"/>
          </p:cNvSpPr>
          <p:nvPr>
            <p:ph type="sldNum" sz="quarter" idx="12"/>
          </p:nvPr>
        </p:nvSpPr>
        <p:spPr/>
        <p:txBody>
          <a:bodyPr/>
          <a:lstStyle/>
          <a:p>
            <a:fld id="{CD2BD1F3-1155-4D2B-86F3-BB3501677F54}" type="slidenum">
              <a:rPr kumimoji="1" lang="ja-JP" altLang="en-US" smtClean="0"/>
              <a:t>‹#›</a:t>
            </a:fld>
            <a:endParaRPr kumimoji="1" lang="ja-JP" altLang="en-US"/>
          </a:p>
        </p:txBody>
      </p:sp>
    </p:spTree>
    <p:extLst>
      <p:ext uri="{BB962C8B-B14F-4D97-AF65-F5344CB8AC3E}">
        <p14:creationId xmlns:p14="http://schemas.microsoft.com/office/powerpoint/2010/main" val="1178504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AEB448-D8D1-44BD-A684-C4A5D41D30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645B387-173F-415E-9D44-0AB6A77296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596531D-149D-4431-B6C4-20CB200C4E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275793D-E0F2-43B2-BDF0-638559BD9A5B}"/>
              </a:ext>
            </a:extLst>
          </p:cNvPr>
          <p:cNvSpPr>
            <a:spLocks noGrp="1"/>
          </p:cNvSpPr>
          <p:nvPr>
            <p:ph type="dt" sz="half" idx="10"/>
          </p:nvPr>
        </p:nvSpPr>
        <p:spPr/>
        <p:txBody>
          <a:bodyPr/>
          <a:lstStyle/>
          <a:p>
            <a:fld id="{4ABB1313-EA91-426F-8D6C-18A8347A2D8E}" type="datetime1">
              <a:rPr kumimoji="1" lang="ja-JP" altLang="en-US" smtClean="0"/>
              <a:t>2021/1/31</a:t>
            </a:fld>
            <a:endParaRPr kumimoji="1" lang="ja-JP" altLang="en-US"/>
          </a:p>
        </p:txBody>
      </p:sp>
      <p:sp>
        <p:nvSpPr>
          <p:cNvPr id="6" name="フッター プレースホルダー 5">
            <a:extLst>
              <a:ext uri="{FF2B5EF4-FFF2-40B4-BE49-F238E27FC236}">
                <a16:creationId xmlns:a16="http://schemas.microsoft.com/office/drawing/2014/main" id="{1AE116B3-5B18-4402-810D-2CD966E997A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A732F49-5A7E-4C2D-9228-EC77D1AD8B94}"/>
              </a:ext>
            </a:extLst>
          </p:cNvPr>
          <p:cNvSpPr>
            <a:spLocks noGrp="1"/>
          </p:cNvSpPr>
          <p:nvPr>
            <p:ph type="sldNum" sz="quarter" idx="12"/>
          </p:nvPr>
        </p:nvSpPr>
        <p:spPr/>
        <p:txBody>
          <a:bodyPr/>
          <a:lstStyle/>
          <a:p>
            <a:fld id="{CD2BD1F3-1155-4D2B-86F3-BB3501677F54}" type="slidenum">
              <a:rPr kumimoji="1" lang="ja-JP" altLang="en-US" smtClean="0"/>
              <a:t>‹#›</a:t>
            </a:fld>
            <a:endParaRPr kumimoji="1" lang="ja-JP" altLang="en-US"/>
          </a:p>
        </p:txBody>
      </p:sp>
    </p:spTree>
    <p:extLst>
      <p:ext uri="{BB962C8B-B14F-4D97-AF65-F5344CB8AC3E}">
        <p14:creationId xmlns:p14="http://schemas.microsoft.com/office/powerpoint/2010/main" val="3528228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C6B3D7-A72B-4A1C-BA11-93EA127B876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DCF4738-40F1-47FF-8E20-3F7C31C515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8854B7F-5FCF-4246-9A75-600C8F522A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0BE8B27-CA36-4BE7-A5C8-7D25F4EDE2A4}"/>
              </a:ext>
            </a:extLst>
          </p:cNvPr>
          <p:cNvSpPr>
            <a:spLocks noGrp="1"/>
          </p:cNvSpPr>
          <p:nvPr>
            <p:ph type="dt" sz="half" idx="10"/>
          </p:nvPr>
        </p:nvSpPr>
        <p:spPr/>
        <p:txBody>
          <a:bodyPr/>
          <a:lstStyle/>
          <a:p>
            <a:fld id="{6F5598C3-9F1E-44A9-8B99-F63F40B04303}" type="datetime1">
              <a:rPr kumimoji="1" lang="ja-JP" altLang="en-US" smtClean="0"/>
              <a:t>2021/1/31</a:t>
            </a:fld>
            <a:endParaRPr kumimoji="1" lang="ja-JP" altLang="en-US"/>
          </a:p>
        </p:txBody>
      </p:sp>
      <p:sp>
        <p:nvSpPr>
          <p:cNvPr id="6" name="フッター プレースホルダー 5">
            <a:extLst>
              <a:ext uri="{FF2B5EF4-FFF2-40B4-BE49-F238E27FC236}">
                <a16:creationId xmlns:a16="http://schemas.microsoft.com/office/drawing/2014/main" id="{CC7BF2A6-A2A3-4170-BA33-7B0CAD6A81B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EBB82D7-B5A5-4D4C-B345-9CEF6A60BC33}"/>
              </a:ext>
            </a:extLst>
          </p:cNvPr>
          <p:cNvSpPr>
            <a:spLocks noGrp="1"/>
          </p:cNvSpPr>
          <p:nvPr>
            <p:ph type="sldNum" sz="quarter" idx="12"/>
          </p:nvPr>
        </p:nvSpPr>
        <p:spPr/>
        <p:txBody>
          <a:bodyPr/>
          <a:lstStyle/>
          <a:p>
            <a:fld id="{CD2BD1F3-1155-4D2B-86F3-BB3501677F54}" type="slidenum">
              <a:rPr kumimoji="1" lang="ja-JP" altLang="en-US" smtClean="0"/>
              <a:t>‹#›</a:t>
            </a:fld>
            <a:endParaRPr kumimoji="1" lang="ja-JP" altLang="en-US"/>
          </a:p>
        </p:txBody>
      </p:sp>
    </p:spTree>
    <p:extLst>
      <p:ext uri="{BB962C8B-B14F-4D97-AF65-F5344CB8AC3E}">
        <p14:creationId xmlns:p14="http://schemas.microsoft.com/office/powerpoint/2010/main" val="3086221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77088A1-05B2-4432-A9C8-C28893E691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59EAB84-84C1-47D0-99A3-A949BF1EFF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DCEFED5-486A-40DB-A7C2-A2B5B3C9A6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B0BD0-1654-4A7A-BCDE-FF96220C9BEA}" type="datetime1">
              <a:rPr kumimoji="1" lang="ja-JP" altLang="en-US" smtClean="0"/>
              <a:t>2021/1/31</a:t>
            </a:fld>
            <a:endParaRPr kumimoji="1" lang="ja-JP" altLang="en-US"/>
          </a:p>
        </p:txBody>
      </p:sp>
      <p:sp>
        <p:nvSpPr>
          <p:cNvPr id="5" name="フッター プレースホルダー 4">
            <a:extLst>
              <a:ext uri="{FF2B5EF4-FFF2-40B4-BE49-F238E27FC236}">
                <a16:creationId xmlns:a16="http://schemas.microsoft.com/office/drawing/2014/main" id="{B775AA24-D158-4EF8-A7C8-469A3D1F2A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7DF3BFE-81F9-4D9F-BE10-CABA5C7232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2BD1F3-1155-4D2B-86F3-BB3501677F54}" type="slidenum">
              <a:rPr kumimoji="1" lang="ja-JP" altLang="en-US" smtClean="0"/>
              <a:t>‹#›</a:t>
            </a:fld>
            <a:endParaRPr kumimoji="1" lang="ja-JP" altLang="en-US"/>
          </a:p>
        </p:txBody>
      </p:sp>
    </p:spTree>
    <p:extLst>
      <p:ext uri="{BB962C8B-B14F-4D97-AF65-F5344CB8AC3E}">
        <p14:creationId xmlns:p14="http://schemas.microsoft.com/office/powerpoint/2010/main" val="299696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jstage.jst.go.jp/article/jssst/27/3/27_3_3_24/_pdf" TargetMode="External"/><Relationship Id="rId2" Type="http://schemas.openxmlformats.org/officeDocument/2006/relationships/hyperlink" Target="https://www.slideshare.net/sakai/satsmt" TargetMode="External"/><Relationship Id="rId1" Type="http://schemas.openxmlformats.org/officeDocument/2006/relationships/slideLayout" Target="../slideLayouts/slideLayout2.xml"/><Relationship Id="rId4" Type="http://schemas.openxmlformats.org/officeDocument/2006/relationships/hyperlink" Target="https://tamura70.gitlab.io/lect-proplogic/org/proplogic.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8379CD-DB46-4D27-825C-C0856EE04E9E}"/>
              </a:ext>
            </a:extLst>
          </p:cNvPr>
          <p:cNvSpPr>
            <a:spLocks noGrp="1"/>
          </p:cNvSpPr>
          <p:nvPr>
            <p:ph type="ctrTitle"/>
          </p:nvPr>
        </p:nvSpPr>
        <p:spPr/>
        <p:txBody>
          <a:bodyPr>
            <a:normAutofit/>
          </a:bodyPr>
          <a:lstStyle/>
          <a:p>
            <a:r>
              <a:rPr kumimoji="1" lang="en-US" altLang="ja-JP" dirty="0"/>
              <a:t>SMT</a:t>
            </a:r>
            <a:r>
              <a:rPr kumimoji="1" lang="ja-JP" altLang="en-US" dirty="0"/>
              <a:t>ソルバの実行時間とモジュラリティの相関性</a:t>
            </a:r>
          </a:p>
        </p:txBody>
      </p:sp>
      <p:sp>
        <p:nvSpPr>
          <p:cNvPr id="3" name="字幕 2">
            <a:extLst>
              <a:ext uri="{FF2B5EF4-FFF2-40B4-BE49-F238E27FC236}">
                <a16:creationId xmlns:a16="http://schemas.microsoft.com/office/drawing/2014/main" id="{92C76E7B-A882-4160-8625-CF975A03318C}"/>
              </a:ext>
            </a:extLst>
          </p:cNvPr>
          <p:cNvSpPr>
            <a:spLocks noGrp="1"/>
          </p:cNvSpPr>
          <p:nvPr>
            <p:ph type="subTitle" idx="1"/>
          </p:nvPr>
        </p:nvSpPr>
        <p:spPr/>
        <p:txBody>
          <a:bodyPr/>
          <a:lstStyle/>
          <a:p>
            <a:r>
              <a:rPr kumimoji="1" lang="ja-JP" altLang="en-US" dirty="0"/>
              <a:t>寺内研究室</a:t>
            </a:r>
            <a:endParaRPr kumimoji="1" lang="en-US" altLang="ja-JP" dirty="0"/>
          </a:p>
          <a:p>
            <a:r>
              <a:rPr kumimoji="1" lang="ja-JP" altLang="en-US" dirty="0"/>
              <a:t>竹井友利</a:t>
            </a:r>
            <a:endParaRPr kumimoji="1" lang="en-US" altLang="ja-JP" dirty="0"/>
          </a:p>
        </p:txBody>
      </p:sp>
      <p:sp>
        <p:nvSpPr>
          <p:cNvPr id="4" name="スライド番号プレースホルダー 3">
            <a:extLst>
              <a:ext uri="{FF2B5EF4-FFF2-40B4-BE49-F238E27FC236}">
                <a16:creationId xmlns:a16="http://schemas.microsoft.com/office/drawing/2014/main" id="{A6B59159-B5C7-4BF2-8037-F750F80922B5}"/>
              </a:ext>
            </a:extLst>
          </p:cNvPr>
          <p:cNvSpPr>
            <a:spLocks noGrp="1"/>
          </p:cNvSpPr>
          <p:nvPr>
            <p:ph type="sldNum" sz="quarter" idx="12"/>
          </p:nvPr>
        </p:nvSpPr>
        <p:spPr/>
        <p:txBody>
          <a:bodyPr/>
          <a:lstStyle/>
          <a:p>
            <a:fld id="{CD2BD1F3-1155-4D2B-86F3-BB3501677F54}" type="slidenum">
              <a:rPr kumimoji="1" lang="ja-JP" altLang="en-US" smtClean="0"/>
              <a:t>1</a:t>
            </a:fld>
            <a:endParaRPr kumimoji="1" lang="ja-JP" altLang="en-US"/>
          </a:p>
        </p:txBody>
      </p:sp>
    </p:spTree>
    <p:extLst>
      <p:ext uri="{BB962C8B-B14F-4D97-AF65-F5344CB8AC3E}">
        <p14:creationId xmlns:p14="http://schemas.microsoft.com/office/powerpoint/2010/main" val="1148378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FD0EE-E245-41F4-AD92-83D745F92F81}"/>
              </a:ext>
            </a:extLst>
          </p:cNvPr>
          <p:cNvSpPr>
            <a:spLocks noGrp="1"/>
          </p:cNvSpPr>
          <p:nvPr>
            <p:ph type="title"/>
          </p:nvPr>
        </p:nvSpPr>
        <p:spPr/>
        <p:txBody>
          <a:bodyPr/>
          <a:lstStyle/>
          <a:p>
            <a:r>
              <a:rPr kumimoji="1" lang="en-US" altLang="ja-JP" dirty="0"/>
              <a:t>5. </a:t>
            </a:r>
            <a:r>
              <a:rPr kumimoji="1" lang="ja-JP" altLang="en-US" dirty="0"/>
              <a:t>モジュラリティの算出方法</a:t>
            </a:r>
          </a:p>
        </p:txBody>
      </p:sp>
      <p:sp>
        <p:nvSpPr>
          <p:cNvPr id="3" name="コンテンツ プレースホルダー 2">
            <a:extLst>
              <a:ext uri="{FF2B5EF4-FFF2-40B4-BE49-F238E27FC236}">
                <a16:creationId xmlns:a16="http://schemas.microsoft.com/office/drawing/2014/main" id="{2854EC2F-832C-48C5-B166-CE154D79E3D4}"/>
              </a:ext>
            </a:extLst>
          </p:cNvPr>
          <p:cNvSpPr>
            <a:spLocks noGrp="1"/>
          </p:cNvSpPr>
          <p:nvPr>
            <p:ph idx="1"/>
          </p:nvPr>
        </p:nvSpPr>
        <p:spPr/>
        <p:txBody>
          <a:bodyPr>
            <a:normAutofit/>
          </a:bodyPr>
          <a:lstStyle/>
          <a:p>
            <a:pPr marL="0" indent="0">
              <a:buNone/>
            </a:pPr>
            <a:r>
              <a:rPr lang="en-US" altLang="ja-JP" dirty="0"/>
              <a:t>SMT</a:t>
            </a:r>
            <a:r>
              <a:rPr lang="ja-JP" altLang="en-US" dirty="0"/>
              <a:t>ソルバのｚ３と、グラフのモジュラリティを計算するために</a:t>
            </a:r>
            <a:r>
              <a:rPr lang="en-US" altLang="ja-JP" dirty="0"/>
              <a:t>Gephi[8]</a:t>
            </a:r>
            <a:r>
              <a:rPr lang="ja-JP" altLang="en-US" dirty="0"/>
              <a:t>というグラフを可視化、操作するソフトウェアを利用する。</a:t>
            </a:r>
            <a:endParaRPr lang="en-US" altLang="ja-JP" dirty="0"/>
          </a:p>
          <a:p>
            <a:pPr marL="0" indent="0">
              <a:buNone/>
            </a:pPr>
            <a:endParaRPr kumimoji="1" lang="en-US" altLang="ja-JP" dirty="0"/>
          </a:p>
          <a:p>
            <a:pPr marL="0" indent="0">
              <a:buNone/>
            </a:pPr>
            <a:r>
              <a:rPr kumimoji="1" lang="ja-JP" altLang="en-US" dirty="0"/>
              <a:t>①</a:t>
            </a:r>
            <a:r>
              <a:rPr kumimoji="1" lang="en-US" altLang="ja-JP" dirty="0"/>
              <a:t>SMTLIB</a:t>
            </a:r>
            <a:r>
              <a:rPr kumimoji="1" lang="ja-JP" altLang="en-US" dirty="0"/>
              <a:t>形式で与えられた</a:t>
            </a:r>
            <a:r>
              <a:rPr kumimoji="1" lang="en-US" altLang="ja-JP" dirty="0"/>
              <a:t>SMT</a:t>
            </a:r>
            <a:r>
              <a:rPr kumimoji="1" lang="ja-JP" altLang="en-US" dirty="0"/>
              <a:t>問題を</a:t>
            </a:r>
            <a:r>
              <a:rPr kumimoji="1" lang="en-US" altLang="ja-JP" dirty="0" err="1"/>
              <a:t>Tseitin</a:t>
            </a:r>
            <a:r>
              <a:rPr kumimoji="1" lang="ja-JP" altLang="en-US" dirty="0"/>
              <a:t>変換</a:t>
            </a:r>
            <a:r>
              <a:rPr lang="ja-JP" altLang="en-US" dirty="0"/>
              <a:t>など</a:t>
            </a:r>
            <a:r>
              <a:rPr kumimoji="1" lang="ja-JP" altLang="en-US" dirty="0"/>
              <a:t>を用いて、</a:t>
            </a:r>
            <a:r>
              <a:rPr lang="en-US" altLang="ja-JP" dirty="0"/>
              <a:t>CNF</a:t>
            </a:r>
            <a:r>
              <a:rPr kumimoji="1" lang="ja-JP" altLang="en-US" dirty="0"/>
              <a:t>式にする</a:t>
            </a:r>
            <a:endParaRPr kumimoji="1" lang="en-US" altLang="ja-JP" dirty="0"/>
          </a:p>
          <a:p>
            <a:pPr marL="0" indent="0">
              <a:buNone/>
            </a:pPr>
            <a:r>
              <a:rPr lang="ja-JP" altLang="en-US" dirty="0"/>
              <a:t>②得た</a:t>
            </a:r>
            <a:r>
              <a:rPr lang="en-US" altLang="ja-JP" dirty="0"/>
              <a:t>CNF</a:t>
            </a:r>
            <a:r>
              <a:rPr lang="ja-JP" altLang="en-US" dirty="0"/>
              <a:t>からグラフを表現する</a:t>
            </a:r>
            <a:r>
              <a:rPr lang="en-US" altLang="ja-JP" dirty="0"/>
              <a:t>csv</a:t>
            </a:r>
            <a:r>
              <a:rPr lang="ja-JP" altLang="en-US" dirty="0"/>
              <a:t>ファイルに変換する</a:t>
            </a:r>
            <a:endParaRPr lang="en-US" altLang="ja-JP" dirty="0"/>
          </a:p>
          <a:p>
            <a:pPr marL="0" indent="0">
              <a:buNone/>
            </a:pPr>
            <a:r>
              <a:rPr lang="ja-JP" altLang="en-US" dirty="0"/>
              <a:t>③</a:t>
            </a:r>
            <a:r>
              <a:rPr lang="en-US" altLang="ja-JP" dirty="0"/>
              <a:t>Gephi</a:t>
            </a:r>
            <a:r>
              <a:rPr lang="ja-JP" altLang="en-US" dirty="0"/>
              <a:t>にてモジュラリティを計算</a:t>
            </a:r>
            <a:endParaRPr lang="en-US" altLang="ja-JP" dirty="0"/>
          </a:p>
          <a:p>
            <a:pPr marL="0" indent="0">
              <a:buNone/>
            </a:pPr>
            <a:endParaRPr lang="en-US" altLang="ja-JP" dirty="0"/>
          </a:p>
          <a:p>
            <a:pPr marL="0" indent="0">
              <a:buNone/>
            </a:pPr>
            <a:endParaRPr kumimoji="1" lang="en-US" altLang="ja-JP" dirty="0"/>
          </a:p>
        </p:txBody>
      </p:sp>
      <p:sp>
        <p:nvSpPr>
          <p:cNvPr id="4" name="スライド番号プレースホルダー 3">
            <a:extLst>
              <a:ext uri="{FF2B5EF4-FFF2-40B4-BE49-F238E27FC236}">
                <a16:creationId xmlns:a16="http://schemas.microsoft.com/office/drawing/2014/main" id="{1FBA866D-4876-4A43-A298-57CB2059754D}"/>
              </a:ext>
            </a:extLst>
          </p:cNvPr>
          <p:cNvSpPr>
            <a:spLocks noGrp="1"/>
          </p:cNvSpPr>
          <p:nvPr>
            <p:ph type="sldNum" sz="quarter" idx="12"/>
          </p:nvPr>
        </p:nvSpPr>
        <p:spPr/>
        <p:txBody>
          <a:bodyPr/>
          <a:lstStyle/>
          <a:p>
            <a:fld id="{D61908BC-9658-420D-91F3-7577A13EBDB0}" type="slidenum">
              <a:rPr kumimoji="1" lang="ja-JP" altLang="en-US" smtClean="0"/>
              <a:t>10</a:t>
            </a:fld>
            <a:endParaRPr kumimoji="1" lang="ja-JP" altLang="en-US"/>
          </a:p>
        </p:txBody>
      </p:sp>
    </p:spTree>
    <p:extLst>
      <p:ext uri="{BB962C8B-B14F-4D97-AF65-F5344CB8AC3E}">
        <p14:creationId xmlns:p14="http://schemas.microsoft.com/office/powerpoint/2010/main" val="2648265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E1FFAE-7C29-410B-BF73-CCFB69ACB471}"/>
              </a:ext>
            </a:extLst>
          </p:cNvPr>
          <p:cNvSpPr>
            <a:spLocks noGrp="1"/>
          </p:cNvSpPr>
          <p:nvPr>
            <p:ph type="title"/>
          </p:nvPr>
        </p:nvSpPr>
        <p:spPr>
          <a:xfrm>
            <a:off x="838200" y="329614"/>
            <a:ext cx="10515600" cy="1325563"/>
          </a:xfrm>
        </p:spPr>
        <p:txBody>
          <a:bodyPr/>
          <a:lstStyle/>
          <a:p>
            <a:r>
              <a:rPr kumimoji="1" lang="en-US" altLang="ja-JP" dirty="0"/>
              <a:t>5. </a:t>
            </a:r>
            <a:r>
              <a:rPr kumimoji="1" lang="ja-JP" altLang="en-US" dirty="0"/>
              <a:t>モジュラリティの算出方法</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5291DCE-51A5-49F3-A24E-F98B5C8EA3CC}"/>
                  </a:ext>
                </a:extLst>
              </p:cNvPr>
              <p:cNvSpPr>
                <a:spLocks noGrp="1"/>
              </p:cNvSpPr>
              <p:nvPr>
                <p:ph idx="1"/>
              </p:nvPr>
            </p:nvSpPr>
            <p:spPr>
              <a:xfrm>
                <a:off x="838200" y="1814960"/>
                <a:ext cx="10515600" cy="4351338"/>
              </a:xfrm>
            </p:spPr>
            <p:txBody>
              <a:bodyPr>
                <a:normAutofit/>
              </a:bodyPr>
              <a:lstStyle/>
              <a:p>
                <a:pPr marL="0" indent="0">
                  <a:buNone/>
                </a:pPr>
                <a:r>
                  <a:rPr kumimoji="1" lang="ja-JP" altLang="en-US" b="1" dirty="0"/>
                  <a:t>② </a:t>
                </a:r>
                <a:r>
                  <a:rPr lang="ja-JP" altLang="en-US" b="1" dirty="0"/>
                  <a:t>得た</a:t>
                </a:r>
                <a:r>
                  <a:rPr lang="en-US" altLang="ja-JP" b="1" dirty="0" err="1"/>
                  <a:t>cnf</a:t>
                </a:r>
                <a:r>
                  <a:rPr lang="ja-JP" altLang="en-US" b="1" dirty="0"/>
                  <a:t>式からグラフを表現する</a:t>
                </a:r>
                <a:r>
                  <a:rPr lang="en-US" altLang="ja-JP" b="1" dirty="0"/>
                  <a:t>csv</a:t>
                </a:r>
                <a:r>
                  <a:rPr lang="ja-JP" altLang="en-US" b="1" dirty="0"/>
                  <a:t>ファイルに変換する</a:t>
                </a:r>
                <a:endParaRPr lang="en-US" altLang="ja-JP" b="1" dirty="0"/>
              </a:p>
              <a:p>
                <a:pPr marL="0" indent="0">
                  <a:buNone/>
                </a:pPr>
                <a:r>
                  <a:rPr lang="ja-JP" altLang="en-US" sz="2400" dirty="0"/>
                  <a:t>変数をノードとして、同じ選言節内に現れたノード同士を</a:t>
                </a:r>
                <a:endParaRPr lang="en-US" altLang="ja-JP" sz="2400" dirty="0"/>
              </a:p>
              <a:p>
                <a:pPr marL="0" indent="0">
                  <a:buNone/>
                </a:pPr>
                <a:r>
                  <a:rPr lang="ja-JP" altLang="en-US" sz="2400" dirty="0"/>
                  <a:t>辺で結ぶ（無向グラフ）</a:t>
                </a:r>
                <a:endParaRPr lang="en-US" altLang="ja-JP" sz="2400" dirty="0"/>
              </a:p>
              <a:p>
                <a:pPr marL="0" indent="0">
                  <a:buNone/>
                </a:pPr>
                <a:r>
                  <a:rPr lang="ja-JP" altLang="en-US" sz="2400" dirty="0">
                    <a:effectLst/>
                    <a:ea typeface="Cambria Math" panose="02040503050406030204" pitchFamily="18" charset="0"/>
                  </a:rPr>
                  <a:t>例</a:t>
                </a:r>
                <a14:m>
                  <m:oMath xmlns:m="http://schemas.openxmlformats.org/officeDocument/2006/math">
                    <m:r>
                      <a:rPr lang="en-US" altLang="ja-JP" sz="2400" b="0" i="0" smtClean="0">
                        <a:effectLst/>
                        <a:latin typeface="Cambria Math" panose="02040503050406030204" pitchFamily="18" charset="0"/>
                        <a:ea typeface="Cambria Math" panose="02040503050406030204" pitchFamily="18" charset="0"/>
                      </a:rPr>
                      <m:t>:</m:t>
                    </m:r>
                  </m:oMath>
                </a14:m>
                <a:endParaRPr lang="en-US" altLang="ja-JP" sz="2400" b="0" i="0" dirty="0">
                  <a:effectLst/>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ctrlPr>
                            <a:rPr lang="ja-JP" altLang="ja-JP" sz="2400" i="1" smtClean="0">
                              <a:effectLst/>
                              <a:latin typeface="Cambria Math" panose="02040503050406030204" pitchFamily="18" charset="0"/>
                              <a:ea typeface="Cambria Math" panose="02040503050406030204" pitchFamily="18" charset="0"/>
                            </a:rPr>
                          </m:ctrlPr>
                        </m:dPr>
                        <m:e>
                          <m:d>
                            <m:dPr>
                              <m:ctrlPr>
                                <a:rPr lang="ja-JP" altLang="ja-JP" sz="2400" i="1">
                                  <a:effectLst/>
                                  <a:latin typeface="Cambria Math" panose="02040503050406030204" pitchFamily="18" charset="0"/>
                                  <a:ea typeface="Cambria Math" panose="02040503050406030204" pitchFamily="18" charset="0"/>
                                </a:rPr>
                              </m:ctrlPr>
                            </m:dPr>
                            <m:e>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𝑎</m:t>
                              </m:r>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𝑑</m:t>
                              </m:r>
                            </m:e>
                          </m:d>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&gt;0 </m:t>
                          </m:r>
                        </m:e>
                      </m:d>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m:t>
                      </m:r>
                      <m:d>
                        <m:dPr>
                          <m:ctrlPr>
                            <a:rPr lang="ja-JP" altLang="ja-JP" sz="2400" i="1">
                              <a:effectLst/>
                              <a:latin typeface="Cambria Math" panose="02040503050406030204" pitchFamily="18" charset="0"/>
                              <a:ea typeface="Cambria Math" panose="02040503050406030204" pitchFamily="18" charset="0"/>
                            </a:rPr>
                          </m:ctrlPr>
                        </m:dPr>
                        <m:e>
                          <m:d>
                            <m:dPr>
                              <m:ctrlPr>
                                <a:rPr lang="ja-JP" altLang="ja-JP" sz="2400" i="1">
                                  <a:effectLst/>
                                  <a:latin typeface="Cambria Math" panose="02040503050406030204" pitchFamily="18" charset="0"/>
                                  <a:ea typeface="Cambria Math" panose="02040503050406030204" pitchFamily="18" charset="0"/>
                                </a:rPr>
                              </m:ctrlPr>
                            </m:dPr>
                            <m:e>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𝑏</m:t>
                              </m:r>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&lt;5</m:t>
                              </m:r>
                            </m:e>
                          </m:d>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m:t>
                          </m:r>
                          <m:d>
                            <m:dPr>
                              <m:ctrlPr>
                                <a:rPr lang="ja-JP" altLang="ja-JP" sz="2400" i="1">
                                  <a:effectLst/>
                                  <a:latin typeface="Cambria Math" panose="02040503050406030204" pitchFamily="18" charset="0"/>
                                  <a:ea typeface="Cambria Math" panose="02040503050406030204" pitchFamily="18" charset="0"/>
                                </a:rPr>
                              </m:ctrlPr>
                            </m:dPr>
                            <m:e>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 </m:t>
                              </m:r>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𝑎</m:t>
                              </m:r>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&lt;4</m:t>
                              </m:r>
                            </m:e>
                          </m:d>
                        </m:e>
                      </m:d>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m:t>
                      </m:r>
                      <m:d>
                        <m:dPr>
                          <m:ctrlPr>
                            <a:rPr lang="ja-JP" altLang="ja-JP" sz="2400" i="1">
                              <a:effectLst/>
                              <a:latin typeface="Cambria Math" panose="02040503050406030204" pitchFamily="18" charset="0"/>
                              <a:ea typeface="Cambria Math" panose="02040503050406030204" pitchFamily="18" charset="0"/>
                            </a:rPr>
                          </m:ctrlPr>
                        </m:dPr>
                        <m:e>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𝑐</m:t>
                          </m:r>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𝑑</m:t>
                          </m:r>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+1</m:t>
                          </m:r>
                        </m:e>
                      </m:d>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&gt;7)</m:t>
                      </m:r>
                    </m:oMath>
                  </m:oMathPara>
                </a14:m>
                <a:endParaRPr lang="en-US" altLang="ja-JP" sz="2400" dirty="0"/>
              </a:p>
              <a:p>
                <a:endParaRPr lang="en-US" altLang="ja-JP" sz="1600" dirty="0"/>
              </a:p>
            </p:txBody>
          </p:sp>
        </mc:Choice>
        <mc:Fallback xmlns="">
          <p:sp>
            <p:nvSpPr>
              <p:cNvPr id="3" name="コンテンツ プレースホルダー 2">
                <a:extLst>
                  <a:ext uri="{FF2B5EF4-FFF2-40B4-BE49-F238E27FC236}">
                    <a16:creationId xmlns:a16="http://schemas.microsoft.com/office/drawing/2014/main" id="{85291DCE-51A5-49F3-A24E-F98B5C8EA3CC}"/>
                  </a:ext>
                </a:extLst>
              </p:cNvPr>
              <p:cNvSpPr>
                <a:spLocks noGrp="1" noRot="1" noChangeAspect="1" noMove="1" noResize="1" noEditPoints="1" noAdjustHandles="1" noChangeArrowheads="1" noChangeShapeType="1" noTextEdit="1"/>
              </p:cNvSpPr>
              <p:nvPr>
                <p:ph idx="1"/>
              </p:nvPr>
            </p:nvSpPr>
            <p:spPr>
              <a:xfrm>
                <a:off x="838200" y="1814960"/>
                <a:ext cx="10515600" cy="4351338"/>
              </a:xfrm>
              <a:blipFill>
                <a:blip r:embed="rId2"/>
                <a:stretch>
                  <a:fillRect l="-1217" t="-252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AC7EB74D-F1EC-4C06-8AFF-B9F10CF1666D}"/>
              </a:ext>
            </a:extLst>
          </p:cNvPr>
          <p:cNvSpPr>
            <a:spLocks noGrp="1"/>
          </p:cNvSpPr>
          <p:nvPr>
            <p:ph type="sldNum" sz="quarter" idx="12"/>
          </p:nvPr>
        </p:nvSpPr>
        <p:spPr/>
        <p:txBody>
          <a:bodyPr/>
          <a:lstStyle/>
          <a:p>
            <a:fld id="{D61908BC-9658-420D-91F3-7577A13EBDB0}" type="slidenum">
              <a:rPr kumimoji="1" lang="ja-JP" altLang="en-US" smtClean="0"/>
              <a:t>11</a:t>
            </a:fld>
            <a:endParaRPr kumimoji="1" lang="ja-JP" altLang="en-US"/>
          </a:p>
        </p:txBody>
      </p:sp>
      <p:pic>
        <p:nvPicPr>
          <p:cNvPr id="9" name="図 8">
            <a:extLst>
              <a:ext uri="{FF2B5EF4-FFF2-40B4-BE49-F238E27FC236}">
                <a16:creationId xmlns:a16="http://schemas.microsoft.com/office/drawing/2014/main" id="{DCE2C997-E132-40BC-BD5B-7AB5BDB6556F}"/>
              </a:ext>
            </a:extLst>
          </p:cNvPr>
          <p:cNvPicPr>
            <a:picLocks noChangeAspect="1"/>
          </p:cNvPicPr>
          <p:nvPr/>
        </p:nvPicPr>
        <p:blipFill>
          <a:blip r:embed="rId3"/>
          <a:stretch>
            <a:fillRect/>
          </a:stretch>
        </p:blipFill>
        <p:spPr>
          <a:xfrm>
            <a:off x="838200" y="4133655"/>
            <a:ext cx="3599532" cy="2586700"/>
          </a:xfrm>
          <a:prstGeom prst="rect">
            <a:avLst/>
          </a:prstGeom>
        </p:spPr>
      </p:pic>
      <p:pic>
        <p:nvPicPr>
          <p:cNvPr id="12" name="図 11">
            <a:extLst>
              <a:ext uri="{FF2B5EF4-FFF2-40B4-BE49-F238E27FC236}">
                <a16:creationId xmlns:a16="http://schemas.microsoft.com/office/drawing/2014/main" id="{03961827-5770-46B2-B6C0-C157CD072BC5}"/>
              </a:ext>
            </a:extLst>
          </p:cNvPr>
          <p:cNvPicPr>
            <a:picLocks noChangeAspect="1"/>
          </p:cNvPicPr>
          <p:nvPr/>
        </p:nvPicPr>
        <p:blipFill>
          <a:blip r:embed="rId4"/>
          <a:stretch>
            <a:fillRect/>
          </a:stretch>
        </p:blipFill>
        <p:spPr>
          <a:xfrm>
            <a:off x="5523777" y="4186975"/>
            <a:ext cx="2000778" cy="2169375"/>
          </a:xfrm>
          <a:prstGeom prst="rect">
            <a:avLst/>
          </a:prstGeom>
        </p:spPr>
      </p:pic>
      <p:pic>
        <p:nvPicPr>
          <p:cNvPr id="6" name="図 5">
            <a:extLst>
              <a:ext uri="{FF2B5EF4-FFF2-40B4-BE49-F238E27FC236}">
                <a16:creationId xmlns:a16="http://schemas.microsoft.com/office/drawing/2014/main" id="{76BE93D9-0A08-4A79-B827-F22668D94B6F}"/>
              </a:ext>
            </a:extLst>
          </p:cNvPr>
          <p:cNvPicPr>
            <a:picLocks noChangeAspect="1"/>
          </p:cNvPicPr>
          <p:nvPr/>
        </p:nvPicPr>
        <p:blipFill>
          <a:blip r:embed="rId5"/>
          <a:stretch>
            <a:fillRect/>
          </a:stretch>
        </p:blipFill>
        <p:spPr>
          <a:xfrm>
            <a:off x="7891144" y="4133655"/>
            <a:ext cx="3462656" cy="2169375"/>
          </a:xfrm>
          <a:prstGeom prst="rect">
            <a:avLst/>
          </a:prstGeom>
        </p:spPr>
      </p:pic>
    </p:spTree>
    <p:extLst>
      <p:ext uri="{BB962C8B-B14F-4D97-AF65-F5344CB8AC3E}">
        <p14:creationId xmlns:p14="http://schemas.microsoft.com/office/powerpoint/2010/main" val="3742578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696F88-12A3-49BD-B569-9C2859DE8631}"/>
              </a:ext>
            </a:extLst>
          </p:cNvPr>
          <p:cNvSpPr>
            <a:spLocks noGrp="1"/>
          </p:cNvSpPr>
          <p:nvPr>
            <p:ph type="title"/>
          </p:nvPr>
        </p:nvSpPr>
        <p:spPr>
          <a:xfrm>
            <a:off x="648929" y="557190"/>
            <a:ext cx="5170852" cy="1671564"/>
          </a:xfrm>
        </p:spPr>
        <p:txBody>
          <a:bodyPr>
            <a:normAutofit/>
          </a:bodyPr>
          <a:lstStyle/>
          <a:p>
            <a:r>
              <a:rPr kumimoji="1" lang="en-US" altLang="ja-JP" sz="4000" dirty="0"/>
              <a:t>5. </a:t>
            </a:r>
            <a:r>
              <a:rPr kumimoji="1" lang="ja-JP" altLang="en-US" sz="4000" dirty="0"/>
              <a:t>モジュラリティの算出方法</a:t>
            </a:r>
          </a:p>
        </p:txBody>
      </p:sp>
      <p:sp>
        <p:nvSpPr>
          <p:cNvPr id="3" name="コンテンツ プレースホルダー 2">
            <a:extLst>
              <a:ext uri="{FF2B5EF4-FFF2-40B4-BE49-F238E27FC236}">
                <a16:creationId xmlns:a16="http://schemas.microsoft.com/office/drawing/2014/main" id="{F557613D-04DE-46B2-8995-F0324B19F73A}"/>
              </a:ext>
            </a:extLst>
          </p:cNvPr>
          <p:cNvSpPr>
            <a:spLocks noGrp="1"/>
          </p:cNvSpPr>
          <p:nvPr>
            <p:ph idx="1"/>
          </p:nvPr>
        </p:nvSpPr>
        <p:spPr>
          <a:xfrm>
            <a:off x="648930" y="2398030"/>
            <a:ext cx="5180245" cy="3731058"/>
          </a:xfrm>
        </p:spPr>
        <p:txBody>
          <a:bodyPr>
            <a:normAutofit/>
          </a:bodyPr>
          <a:lstStyle/>
          <a:p>
            <a:pPr marL="0" indent="0">
              <a:buNone/>
            </a:pPr>
            <a:r>
              <a:rPr kumimoji="1" lang="ja-JP" altLang="en-US" sz="2000" b="1" dirty="0"/>
              <a:t>③</a:t>
            </a:r>
            <a:r>
              <a:rPr lang="ja-JP" altLang="en-US" sz="2000" b="1" dirty="0"/>
              <a:t>モジュラリティを計算</a:t>
            </a:r>
            <a:endParaRPr lang="en-US" altLang="ja-JP" sz="2000" b="1" dirty="0"/>
          </a:p>
          <a:p>
            <a:pPr marL="0" indent="0">
              <a:buNone/>
            </a:pPr>
            <a:r>
              <a:rPr lang="ja-JP" altLang="en-US" sz="2000" dirty="0"/>
              <a:t>作成した</a:t>
            </a:r>
            <a:r>
              <a:rPr lang="en-US" altLang="ja-JP" sz="2000" dirty="0"/>
              <a:t>csv</a:t>
            </a:r>
            <a:r>
              <a:rPr lang="ja-JP" altLang="en-US" sz="2000" dirty="0"/>
              <a:t>ファイルを</a:t>
            </a:r>
            <a:r>
              <a:rPr lang="en-US" altLang="ja-JP" sz="2000" dirty="0" err="1"/>
              <a:t>gephi</a:t>
            </a:r>
            <a:r>
              <a:rPr lang="ja-JP" altLang="en-US" sz="2000" dirty="0"/>
              <a:t>に読み込ませ、</a:t>
            </a:r>
            <a:endParaRPr lang="en-US" altLang="ja-JP" sz="2000" dirty="0"/>
          </a:p>
          <a:p>
            <a:pPr marL="0" indent="0">
              <a:buNone/>
            </a:pPr>
            <a:r>
              <a:rPr lang="ja-JP" altLang="en-US" sz="2000" dirty="0"/>
              <a:t>モジュラリティを計算してもらう。</a:t>
            </a:r>
            <a:endParaRPr lang="en-US" altLang="ja-JP" sz="2000" dirty="0"/>
          </a:p>
          <a:p>
            <a:pPr marL="0" indent="0">
              <a:buNone/>
            </a:pPr>
            <a:r>
              <a:rPr lang="ja-JP" altLang="en-US" sz="2000" dirty="0"/>
              <a:t>例</a:t>
            </a:r>
            <a:r>
              <a:rPr lang="en-US" altLang="ja-JP" sz="2000" dirty="0"/>
              <a:t>: </a:t>
            </a:r>
          </a:p>
          <a:p>
            <a:pPr marL="0" indent="0">
              <a:buNone/>
            </a:pPr>
            <a:r>
              <a:rPr lang="en-US" altLang="ja-JP" sz="2000" dirty="0"/>
              <a:t> QF_LIA</a:t>
            </a:r>
            <a:r>
              <a:rPr lang="ja-JP" altLang="en-US" sz="2000" dirty="0"/>
              <a:t>内の</a:t>
            </a:r>
            <a:r>
              <a:rPr lang="en-US" altLang="ja-JP" sz="2000" dirty="0" err="1"/>
              <a:t>averest</a:t>
            </a:r>
            <a:r>
              <a:rPr lang="ja-JP" altLang="en-US" sz="2000" dirty="0"/>
              <a:t>フォルダのベンチマーク</a:t>
            </a:r>
            <a:r>
              <a:rPr lang="en-US" altLang="ja-JP" sz="1800" i="0" u="none" strike="noStrike" dirty="0">
                <a:solidFill>
                  <a:srgbClr val="303030"/>
                </a:solidFill>
                <a:effectLst/>
                <a:latin typeface="Segoe UI" panose="020B0502040204020203" pitchFamily="34" charset="0"/>
                <a:ea typeface="游ゴシック" panose="020B0400000000000000" pitchFamily="50" charset="-128"/>
              </a:rPr>
              <a:t>ParallelPrefixSum_live_blmc002</a:t>
            </a:r>
            <a:r>
              <a:rPr lang="ja-JP" altLang="en-US" sz="2000" dirty="0"/>
              <a:t>から作成した</a:t>
            </a:r>
            <a:r>
              <a:rPr lang="en-US" altLang="ja-JP" sz="2000" dirty="0"/>
              <a:t>csv</a:t>
            </a:r>
            <a:r>
              <a:rPr lang="ja-JP" altLang="en-US" sz="2000" dirty="0"/>
              <a:t>ファイルを</a:t>
            </a:r>
            <a:r>
              <a:rPr lang="en-US" altLang="ja-JP" sz="2000" dirty="0" err="1"/>
              <a:t>gephi</a:t>
            </a:r>
            <a:r>
              <a:rPr lang="ja-JP" altLang="en-US" sz="2000" dirty="0"/>
              <a:t>に読み込ませ場合</a:t>
            </a:r>
            <a:endParaRPr lang="en-US" altLang="ja-JP" sz="2000" dirty="0"/>
          </a:p>
          <a:p>
            <a:pPr marL="0" indent="0">
              <a:buNone/>
            </a:pPr>
            <a:r>
              <a:rPr lang="ja-JP" altLang="en-US" sz="2000" dirty="0"/>
              <a:t>モジュラリティ</a:t>
            </a:r>
            <a:r>
              <a:rPr lang="en-US" altLang="ja-JP" sz="2000" dirty="0"/>
              <a:t>= 0.808</a:t>
            </a:r>
          </a:p>
          <a:p>
            <a:pPr marL="0" indent="0">
              <a:buNone/>
            </a:pPr>
            <a:endParaRPr lang="en-US" altLang="ja-JP" sz="2000" dirty="0"/>
          </a:p>
        </p:txBody>
      </p:sp>
      <p:sp>
        <p:nvSpPr>
          <p:cNvPr id="4" name="スライド番号プレースホルダー 3">
            <a:extLst>
              <a:ext uri="{FF2B5EF4-FFF2-40B4-BE49-F238E27FC236}">
                <a16:creationId xmlns:a16="http://schemas.microsoft.com/office/drawing/2014/main" id="{382BEE2A-885A-47A7-ACA8-EB7CA4C9C0BC}"/>
              </a:ext>
            </a:extLst>
          </p:cNvPr>
          <p:cNvSpPr>
            <a:spLocks noGrp="1"/>
          </p:cNvSpPr>
          <p:nvPr>
            <p:ph type="sldNum" sz="quarter" idx="12"/>
          </p:nvPr>
        </p:nvSpPr>
        <p:spPr>
          <a:xfrm>
            <a:off x="8610600" y="6356350"/>
            <a:ext cx="2743200" cy="365125"/>
          </a:xfrm>
        </p:spPr>
        <p:txBody>
          <a:bodyPr>
            <a:normAutofit/>
          </a:bodyPr>
          <a:lstStyle/>
          <a:p>
            <a:pPr>
              <a:spcAft>
                <a:spcPts val="600"/>
              </a:spcAft>
            </a:pPr>
            <a:fld id="{D61908BC-9658-420D-91F3-7577A13EBDB0}" type="slidenum">
              <a:rPr kumimoji="1" lang="ja-JP" altLang="en-US" smtClean="0"/>
              <a:pPr>
                <a:spcAft>
                  <a:spcPts val="600"/>
                </a:spcAft>
              </a:pPr>
              <a:t>12</a:t>
            </a:fld>
            <a:endParaRPr kumimoji="1" lang="ja-JP" altLang="en-US"/>
          </a:p>
        </p:txBody>
      </p:sp>
      <p:pic>
        <p:nvPicPr>
          <p:cNvPr id="7" name="図 6">
            <a:extLst>
              <a:ext uri="{FF2B5EF4-FFF2-40B4-BE49-F238E27FC236}">
                <a16:creationId xmlns:a16="http://schemas.microsoft.com/office/drawing/2014/main" id="{9586E444-549B-478A-AC1B-B650C7152A46}"/>
              </a:ext>
            </a:extLst>
          </p:cNvPr>
          <p:cNvPicPr>
            <a:picLocks noChangeAspect="1"/>
          </p:cNvPicPr>
          <p:nvPr/>
        </p:nvPicPr>
        <p:blipFill>
          <a:blip r:embed="rId2"/>
          <a:stretch>
            <a:fillRect/>
          </a:stretch>
        </p:blipFill>
        <p:spPr>
          <a:xfrm>
            <a:off x="5829175" y="557191"/>
            <a:ext cx="6025035" cy="5799160"/>
          </a:xfrm>
          <a:prstGeom prst="rect">
            <a:avLst/>
          </a:prstGeom>
        </p:spPr>
      </p:pic>
    </p:spTree>
    <p:extLst>
      <p:ext uri="{BB962C8B-B14F-4D97-AF65-F5344CB8AC3E}">
        <p14:creationId xmlns:p14="http://schemas.microsoft.com/office/powerpoint/2010/main" val="1829871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96C503-A347-44AC-9CAD-496BC8179F9B}"/>
              </a:ext>
            </a:extLst>
          </p:cNvPr>
          <p:cNvSpPr>
            <a:spLocks noGrp="1"/>
          </p:cNvSpPr>
          <p:nvPr>
            <p:ph type="title"/>
          </p:nvPr>
        </p:nvSpPr>
        <p:spPr/>
        <p:txBody>
          <a:bodyPr/>
          <a:lstStyle/>
          <a:p>
            <a:r>
              <a:rPr lang="en-US" altLang="ja-JP" dirty="0"/>
              <a:t>6. SMT</a:t>
            </a:r>
            <a:r>
              <a:rPr lang="ja-JP" altLang="en-US" dirty="0"/>
              <a:t>ソルバの実行時間と</a:t>
            </a:r>
            <a:br>
              <a:rPr lang="en-US" altLang="ja-JP" dirty="0"/>
            </a:br>
            <a:r>
              <a:rPr lang="en-US" altLang="ja-JP" dirty="0"/>
              <a:t>	</a:t>
            </a:r>
            <a:r>
              <a:rPr lang="ja-JP" altLang="en-US" dirty="0"/>
              <a:t>モジュラリティの相関性</a:t>
            </a:r>
            <a:endParaRPr kumimoji="1" lang="ja-JP" altLang="en-US" dirty="0"/>
          </a:p>
        </p:txBody>
      </p:sp>
      <p:sp>
        <p:nvSpPr>
          <p:cNvPr id="3" name="コンテンツ プレースホルダー 2">
            <a:extLst>
              <a:ext uri="{FF2B5EF4-FFF2-40B4-BE49-F238E27FC236}">
                <a16:creationId xmlns:a16="http://schemas.microsoft.com/office/drawing/2014/main" id="{0C1EF02C-3B7F-42D9-BA10-D69BC8A97D11}"/>
              </a:ext>
            </a:extLst>
          </p:cNvPr>
          <p:cNvSpPr>
            <a:spLocks noGrp="1"/>
          </p:cNvSpPr>
          <p:nvPr>
            <p:ph idx="1"/>
          </p:nvPr>
        </p:nvSpPr>
        <p:spPr/>
        <p:txBody>
          <a:bodyPr/>
          <a:lstStyle/>
          <a:p>
            <a:pPr marL="0" indent="0">
              <a:buNone/>
            </a:pPr>
            <a:endParaRPr kumimoji="1" lang="en-US" altLang="ja-JP" dirty="0"/>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0041B2D6-192E-4DB9-BA88-05AD78753163}"/>
              </a:ext>
            </a:extLst>
          </p:cNvPr>
          <p:cNvSpPr>
            <a:spLocks noGrp="1"/>
          </p:cNvSpPr>
          <p:nvPr>
            <p:ph type="sldNum" sz="quarter" idx="12"/>
          </p:nvPr>
        </p:nvSpPr>
        <p:spPr/>
        <p:txBody>
          <a:bodyPr/>
          <a:lstStyle/>
          <a:p>
            <a:fld id="{D61908BC-9658-420D-91F3-7577A13EBDB0}" type="slidenum">
              <a:rPr kumimoji="1" lang="ja-JP" altLang="en-US" smtClean="0"/>
              <a:t>13</a:t>
            </a:fld>
            <a:endParaRPr kumimoji="1" lang="ja-JP" altLang="en-US"/>
          </a:p>
        </p:txBody>
      </p:sp>
      <p:graphicFrame>
        <p:nvGraphicFramePr>
          <p:cNvPr id="5" name="グラフ 4">
            <a:extLst>
              <a:ext uri="{FF2B5EF4-FFF2-40B4-BE49-F238E27FC236}">
                <a16:creationId xmlns:a16="http://schemas.microsoft.com/office/drawing/2014/main" id="{B82CC868-1D3E-41D5-A166-43C142A86A38}"/>
              </a:ext>
            </a:extLst>
          </p:cNvPr>
          <p:cNvGraphicFramePr/>
          <p:nvPr>
            <p:extLst>
              <p:ext uri="{D42A27DB-BD31-4B8C-83A1-F6EECF244321}">
                <p14:modId xmlns:p14="http://schemas.microsoft.com/office/powerpoint/2010/main" val="1843830981"/>
              </p:ext>
            </p:extLst>
          </p:nvPr>
        </p:nvGraphicFramePr>
        <p:xfrm>
          <a:off x="423333" y="1870075"/>
          <a:ext cx="11142134" cy="4622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8802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2DE8F6-77E5-43A2-806E-571C6F1C9BB8}"/>
              </a:ext>
            </a:extLst>
          </p:cNvPr>
          <p:cNvSpPr>
            <a:spLocks noGrp="1"/>
          </p:cNvSpPr>
          <p:nvPr>
            <p:ph type="title"/>
          </p:nvPr>
        </p:nvSpPr>
        <p:spPr/>
        <p:txBody>
          <a:bodyPr>
            <a:normAutofit/>
          </a:bodyPr>
          <a:lstStyle/>
          <a:p>
            <a:r>
              <a:rPr kumimoji="1" lang="en-US" altLang="ja-JP" dirty="0"/>
              <a:t>7.</a:t>
            </a:r>
            <a:r>
              <a:rPr kumimoji="1" lang="ja-JP" altLang="en-US" dirty="0"/>
              <a:t>モジュラリティの算出方法</a:t>
            </a:r>
            <a:br>
              <a:rPr kumimoji="1" lang="en-US" altLang="ja-JP" dirty="0"/>
            </a:br>
            <a:r>
              <a:rPr kumimoji="1" lang="en-US" altLang="ja-JP" dirty="0"/>
              <a:t>(</a:t>
            </a:r>
            <a:r>
              <a:rPr kumimoji="1" lang="ja-JP" altLang="en-US" dirty="0"/>
              <a:t>重みづけ有り</a:t>
            </a:r>
            <a:r>
              <a:rPr lang="ja-JP" altLang="en-US" dirty="0"/>
              <a:t>の場合</a:t>
            </a:r>
            <a:r>
              <a:rPr kumimoji="1" lang="ja-JP" altLang="en-US" dirty="0"/>
              <a:t>）</a:t>
            </a:r>
          </a:p>
        </p:txBody>
      </p:sp>
      <p:sp>
        <p:nvSpPr>
          <p:cNvPr id="3" name="コンテンツ プレースホルダー 2">
            <a:extLst>
              <a:ext uri="{FF2B5EF4-FFF2-40B4-BE49-F238E27FC236}">
                <a16:creationId xmlns:a16="http://schemas.microsoft.com/office/drawing/2014/main" id="{CFCDAB19-F5FF-46F9-ACB0-3AD139A352B3}"/>
              </a:ext>
            </a:extLst>
          </p:cNvPr>
          <p:cNvSpPr>
            <a:spLocks noGrp="1"/>
          </p:cNvSpPr>
          <p:nvPr>
            <p:ph idx="1"/>
          </p:nvPr>
        </p:nvSpPr>
        <p:spPr/>
        <p:txBody>
          <a:bodyPr/>
          <a:lstStyle/>
          <a:p>
            <a:pPr marL="0" indent="0">
              <a:buNone/>
            </a:pPr>
            <a:r>
              <a:rPr kumimoji="1" lang="en-US" altLang="ja-JP" dirty="0"/>
              <a:t>5.</a:t>
            </a:r>
            <a:r>
              <a:rPr kumimoji="1" lang="ja-JP" altLang="en-US" dirty="0"/>
              <a:t>の</a:t>
            </a:r>
            <a:r>
              <a:rPr lang="ja-JP" altLang="en-US" dirty="0"/>
              <a:t>モジュラリティ算出方法と②以外は同じ操作を行う。</a:t>
            </a:r>
            <a:endParaRPr kumimoji="1" lang="en-US" altLang="ja-JP" dirty="0"/>
          </a:p>
          <a:p>
            <a:pPr marL="0" indent="0">
              <a:buNone/>
            </a:pPr>
            <a:r>
              <a:rPr kumimoji="1" lang="ja-JP" altLang="en-US" dirty="0"/>
              <a:t>①モジュラリティ計算のために、</a:t>
            </a:r>
            <a:r>
              <a:rPr kumimoji="1" lang="en-US" altLang="ja-JP" dirty="0"/>
              <a:t>SMTLIB</a:t>
            </a:r>
            <a:r>
              <a:rPr kumimoji="1" lang="ja-JP" altLang="en-US" dirty="0"/>
              <a:t>形式で与えられた</a:t>
            </a:r>
            <a:r>
              <a:rPr kumimoji="1" lang="en-US" altLang="ja-JP" dirty="0"/>
              <a:t>SMT</a:t>
            </a:r>
            <a:r>
              <a:rPr kumimoji="1" lang="ja-JP" altLang="en-US" dirty="0"/>
              <a:t>問題を</a:t>
            </a:r>
            <a:r>
              <a:rPr kumimoji="1" lang="en-US" altLang="ja-JP" dirty="0" err="1"/>
              <a:t>Tseitin</a:t>
            </a:r>
            <a:r>
              <a:rPr kumimoji="1" lang="ja-JP" altLang="en-US" dirty="0"/>
              <a:t>変換</a:t>
            </a:r>
            <a:r>
              <a:rPr lang="ja-JP" altLang="en-US" dirty="0"/>
              <a:t>など</a:t>
            </a:r>
            <a:r>
              <a:rPr kumimoji="1" lang="ja-JP" altLang="en-US" dirty="0"/>
              <a:t>を用いて、</a:t>
            </a:r>
            <a:r>
              <a:rPr kumimoji="1" lang="en-US" altLang="ja-JP" dirty="0" err="1"/>
              <a:t>cnf</a:t>
            </a:r>
            <a:r>
              <a:rPr kumimoji="1" lang="ja-JP" altLang="en-US" dirty="0"/>
              <a:t>式にする</a:t>
            </a:r>
            <a:endParaRPr kumimoji="1" lang="en-US" altLang="ja-JP" dirty="0"/>
          </a:p>
          <a:p>
            <a:pPr marL="0" indent="0">
              <a:buNone/>
            </a:pPr>
            <a:r>
              <a:rPr lang="ja-JP" altLang="en-US" dirty="0"/>
              <a:t>②得た</a:t>
            </a:r>
            <a:r>
              <a:rPr lang="en-US" altLang="ja-JP" dirty="0" err="1"/>
              <a:t>cnf</a:t>
            </a:r>
            <a:r>
              <a:rPr lang="ja-JP" altLang="en-US" dirty="0"/>
              <a:t>式からグラフを表現する</a:t>
            </a:r>
            <a:r>
              <a:rPr lang="en-US" altLang="ja-JP" dirty="0"/>
              <a:t>csv</a:t>
            </a:r>
            <a:r>
              <a:rPr lang="ja-JP" altLang="en-US" dirty="0"/>
              <a:t>ファイルに変換する</a:t>
            </a:r>
            <a:endParaRPr lang="en-US" altLang="ja-JP" dirty="0"/>
          </a:p>
          <a:p>
            <a:pPr marL="0" indent="0">
              <a:buNone/>
            </a:pPr>
            <a:r>
              <a:rPr lang="ja-JP" altLang="en-US" dirty="0"/>
              <a:t>③</a:t>
            </a:r>
            <a:r>
              <a:rPr lang="en-US" altLang="ja-JP" dirty="0"/>
              <a:t>Gephi</a:t>
            </a:r>
            <a:r>
              <a:rPr lang="ja-JP" altLang="en-US" dirty="0"/>
              <a:t>にてモジュラリティを計算</a:t>
            </a:r>
            <a:endParaRPr lang="en-US" altLang="ja-JP" dirty="0"/>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E4DEFA39-2F3D-438A-A83B-085CE1615217}"/>
              </a:ext>
            </a:extLst>
          </p:cNvPr>
          <p:cNvSpPr>
            <a:spLocks noGrp="1"/>
          </p:cNvSpPr>
          <p:nvPr>
            <p:ph type="sldNum" sz="quarter" idx="12"/>
          </p:nvPr>
        </p:nvSpPr>
        <p:spPr/>
        <p:txBody>
          <a:bodyPr/>
          <a:lstStyle/>
          <a:p>
            <a:fld id="{D61908BC-9658-420D-91F3-7577A13EBDB0}" type="slidenum">
              <a:rPr kumimoji="1" lang="ja-JP" altLang="en-US" smtClean="0"/>
              <a:t>14</a:t>
            </a:fld>
            <a:endParaRPr kumimoji="1" lang="ja-JP" altLang="en-US"/>
          </a:p>
        </p:txBody>
      </p:sp>
    </p:spTree>
    <p:extLst>
      <p:ext uri="{BB962C8B-B14F-4D97-AF65-F5344CB8AC3E}">
        <p14:creationId xmlns:p14="http://schemas.microsoft.com/office/powerpoint/2010/main" val="1126420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0090F9-AE7E-4B76-B493-6A041B7C91D1}"/>
              </a:ext>
            </a:extLst>
          </p:cNvPr>
          <p:cNvSpPr>
            <a:spLocks noGrp="1"/>
          </p:cNvSpPr>
          <p:nvPr>
            <p:ph type="title"/>
          </p:nvPr>
        </p:nvSpPr>
        <p:spPr/>
        <p:txBody>
          <a:bodyPr/>
          <a:lstStyle/>
          <a:p>
            <a:r>
              <a:rPr kumimoji="1" lang="en-US" altLang="ja-JP" dirty="0"/>
              <a:t>7.</a:t>
            </a:r>
            <a:r>
              <a:rPr kumimoji="1" lang="ja-JP" altLang="en-US" dirty="0"/>
              <a:t>モジュラリティの算出方法</a:t>
            </a:r>
            <a:br>
              <a:rPr kumimoji="1" lang="en-US" altLang="ja-JP" dirty="0"/>
            </a:br>
            <a:r>
              <a:rPr kumimoji="1" lang="en-US" altLang="ja-JP" dirty="0"/>
              <a:t>(</a:t>
            </a:r>
            <a:r>
              <a:rPr kumimoji="1" lang="ja-JP" altLang="en-US" dirty="0"/>
              <a:t>重みづけ有り</a:t>
            </a:r>
            <a:r>
              <a:rPr lang="ja-JP" altLang="en-US" dirty="0"/>
              <a:t>の場合</a:t>
            </a:r>
            <a:r>
              <a:rPr kumimoji="1" lang="ja-JP" altLang="en-US" dirty="0"/>
              <a:t>）</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2AADF98-44B6-4006-A4CA-22613D6AA36E}"/>
                  </a:ext>
                </a:extLst>
              </p:cNvPr>
              <p:cNvSpPr>
                <a:spLocks noGrp="1"/>
              </p:cNvSpPr>
              <p:nvPr>
                <p:ph idx="1"/>
              </p:nvPr>
            </p:nvSpPr>
            <p:spPr/>
            <p:txBody>
              <a:bodyPr/>
              <a:lstStyle/>
              <a:p>
                <a:r>
                  <a:rPr lang="ja-JP" altLang="en-US" dirty="0"/>
                  <a:t>②得た</a:t>
                </a:r>
                <a:r>
                  <a:rPr lang="en-US" altLang="ja-JP" dirty="0" err="1"/>
                  <a:t>cnf</a:t>
                </a:r>
                <a:r>
                  <a:rPr lang="ja-JP" altLang="en-US" dirty="0"/>
                  <a:t>式からグラフを表現する</a:t>
                </a:r>
                <a:r>
                  <a:rPr lang="en-US" altLang="ja-JP" dirty="0"/>
                  <a:t>csv</a:t>
                </a:r>
                <a:r>
                  <a:rPr lang="ja-JP" altLang="en-US" dirty="0"/>
                  <a:t>ファイルに変換する</a:t>
                </a:r>
                <a:endParaRPr lang="en-US" altLang="ja-JP" dirty="0"/>
              </a:p>
              <a:p>
                <a:pPr marL="0" indent="0">
                  <a:buNone/>
                </a:pPr>
                <a:r>
                  <a:rPr lang="ja-JP" altLang="en-US" sz="2000" dirty="0"/>
                  <a:t>変数をノードとして、同じ選言節内のノード同士を</a:t>
                </a:r>
                <a:endParaRPr lang="en-US" altLang="ja-JP" sz="2000" dirty="0"/>
              </a:p>
              <a:p>
                <a:pPr marL="0" indent="0">
                  <a:buNone/>
                </a:pPr>
                <a:r>
                  <a:rPr lang="ja-JP" altLang="en-US" sz="2000" dirty="0"/>
                  <a:t>辺で結ぶ（無向グラフ）。辺があらわれるごとに１重みを加えていく。</a:t>
                </a:r>
                <a:endParaRPr lang="en-US" altLang="ja-JP" sz="2000" dirty="0"/>
              </a:p>
              <a:p>
                <a:pPr marL="0" indent="0">
                  <a:buNone/>
                </a:pPr>
                <a:r>
                  <a:rPr lang="ja-JP" altLang="en-US" sz="2000" dirty="0"/>
                  <a:t>例</a:t>
                </a:r>
                <a:r>
                  <a:rPr lang="en-US" altLang="ja-JP" sz="2000" dirty="0"/>
                  <a:t>:</a:t>
                </a:r>
              </a:p>
              <a:p>
                <a:pPr marL="0" indent="0">
                  <a:buNone/>
                </a:pPr>
                <a14:m>
                  <m:oMathPara xmlns:m="http://schemas.openxmlformats.org/officeDocument/2006/math">
                    <m:oMathParaPr>
                      <m:jc m:val="centerGroup"/>
                    </m:oMathParaPr>
                    <m:oMath xmlns:m="http://schemas.openxmlformats.org/officeDocument/2006/math">
                      <m:d>
                        <m:dPr>
                          <m:ctrlPr>
                            <a:rPr lang="ja-JP" altLang="ja-JP" sz="2400" i="1" smtClean="0">
                              <a:effectLst/>
                              <a:latin typeface="Cambria Math" panose="02040503050406030204" pitchFamily="18" charset="0"/>
                              <a:ea typeface="Cambria Math" panose="02040503050406030204" pitchFamily="18" charset="0"/>
                            </a:rPr>
                          </m:ctrlPr>
                        </m:dPr>
                        <m:e>
                          <m:d>
                            <m:dPr>
                              <m:ctrlPr>
                                <a:rPr lang="ja-JP" altLang="ja-JP" sz="2400" i="1">
                                  <a:effectLst/>
                                  <a:latin typeface="Cambria Math" panose="02040503050406030204" pitchFamily="18" charset="0"/>
                                  <a:ea typeface="Cambria Math" panose="02040503050406030204" pitchFamily="18" charset="0"/>
                                </a:rPr>
                              </m:ctrlPr>
                            </m:dPr>
                            <m:e>
                              <m:r>
                                <a:rPr lang="en-US" altLang="ja-JP" sz="2400" i="1">
                                  <a:effectLst/>
                                  <a:latin typeface="Cambria Math" panose="02040503050406030204" pitchFamily="18" charset="0"/>
                                  <a:ea typeface="游明朝" panose="02020400000000000000" pitchFamily="18" charset="-128"/>
                                  <a:cs typeface="Times New Roman" panose="02020603050405020304" pitchFamily="18" charset="0"/>
                                </a:rPr>
                                <m:t>𝑎</m:t>
                              </m:r>
                              <m:r>
                                <a:rPr lang="en-US" altLang="ja-JP" sz="2400" i="1">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400" i="1">
                                  <a:effectLst/>
                                  <a:latin typeface="Cambria Math" panose="02040503050406030204" pitchFamily="18" charset="0"/>
                                  <a:ea typeface="游明朝" panose="02020400000000000000" pitchFamily="18" charset="-128"/>
                                  <a:cs typeface="Times New Roman" panose="02020603050405020304" pitchFamily="18" charset="0"/>
                                </a:rPr>
                                <m:t>𝑑</m:t>
                              </m:r>
                            </m:e>
                          </m:d>
                          <m:r>
                            <a:rPr lang="en-US" altLang="ja-JP" sz="2400" i="1">
                              <a:effectLst/>
                              <a:latin typeface="Cambria Math" panose="02040503050406030204" pitchFamily="18" charset="0"/>
                              <a:ea typeface="游明朝" panose="02020400000000000000" pitchFamily="18" charset="-128"/>
                              <a:cs typeface="Times New Roman" panose="02020603050405020304" pitchFamily="18" charset="0"/>
                            </a:rPr>
                            <m:t>&gt;0 </m:t>
                          </m:r>
                        </m:e>
                      </m:d>
                      <m:r>
                        <a:rPr lang="en-US" altLang="ja-JP" sz="2400" i="1">
                          <a:effectLst/>
                          <a:latin typeface="Cambria Math" panose="02040503050406030204" pitchFamily="18" charset="0"/>
                          <a:ea typeface="游明朝" panose="02020400000000000000" pitchFamily="18" charset="-128"/>
                          <a:cs typeface="Times New Roman" panose="02020603050405020304" pitchFamily="18" charset="0"/>
                        </a:rPr>
                        <m:t>∧</m:t>
                      </m:r>
                      <m:d>
                        <m:dPr>
                          <m:ctrlPr>
                            <a:rPr lang="ja-JP" altLang="ja-JP" sz="2400" i="1">
                              <a:effectLst/>
                              <a:latin typeface="Cambria Math" panose="02040503050406030204" pitchFamily="18" charset="0"/>
                              <a:ea typeface="Cambria Math" panose="02040503050406030204" pitchFamily="18" charset="0"/>
                            </a:rPr>
                          </m:ctrlPr>
                        </m:dPr>
                        <m:e>
                          <m:d>
                            <m:dPr>
                              <m:ctrlPr>
                                <a:rPr lang="ja-JP" altLang="ja-JP" sz="2400" i="1">
                                  <a:effectLst/>
                                  <a:latin typeface="Cambria Math" panose="02040503050406030204" pitchFamily="18" charset="0"/>
                                  <a:ea typeface="Cambria Math" panose="02040503050406030204" pitchFamily="18" charset="0"/>
                                </a:rPr>
                              </m:ctrlPr>
                            </m:dPr>
                            <m:e>
                              <m:r>
                                <a:rPr lang="en-US" altLang="ja-JP" sz="2400" i="1">
                                  <a:effectLst/>
                                  <a:latin typeface="Cambria Math" panose="02040503050406030204" pitchFamily="18" charset="0"/>
                                  <a:ea typeface="游明朝" panose="02020400000000000000" pitchFamily="18" charset="-128"/>
                                  <a:cs typeface="Times New Roman" panose="02020603050405020304" pitchFamily="18" charset="0"/>
                                </a:rPr>
                                <m:t>𝑏</m:t>
                              </m:r>
                              <m:r>
                                <a:rPr lang="en-US" altLang="ja-JP" sz="2400" i="1">
                                  <a:effectLst/>
                                  <a:latin typeface="Cambria Math" panose="02040503050406030204" pitchFamily="18" charset="0"/>
                                  <a:ea typeface="游明朝" panose="02020400000000000000" pitchFamily="18" charset="-128"/>
                                  <a:cs typeface="Times New Roman" panose="02020603050405020304" pitchFamily="18" charset="0"/>
                                </a:rPr>
                                <m:t>&lt;5</m:t>
                              </m:r>
                            </m:e>
                          </m:d>
                          <m:r>
                            <a:rPr lang="en-US" altLang="ja-JP" sz="2400" i="1">
                              <a:effectLst/>
                              <a:latin typeface="Cambria Math" panose="02040503050406030204" pitchFamily="18" charset="0"/>
                              <a:ea typeface="游明朝" panose="02020400000000000000" pitchFamily="18" charset="-128"/>
                              <a:cs typeface="Times New Roman" panose="02020603050405020304" pitchFamily="18" charset="0"/>
                            </a:rPr>
                            <m:t>∨</m:t>
                          </m:r>
                          <m:d>
                            <m:dPr>
                              <m:ctrlPr>
                                <a:rPr lang="ja-JP" altLang="ja-JP" sz="2400" i="1">
                                  <a:effectLst/>
                                  <a:latin typeface="Cambria Math" panose="02040503050406030204" pitchFamily="18" charset="0"/>
                                  <a:ea typeface="Cambria Math" panose="02040503050406030204" pitchFamily="18" charset="0"/>
                                </a:rPr>
                              </m:ctrlPr>
                            </m:dPr>
                            <m:e>
                              <m:r>
                                <a:rPr lang="en-US" altLang="ja-JP" sz="2400" i="1">
                                  <a:effectLst/>
                                  <a:latin typeface="Cambria Math" panose="02040503050406030204" pitchFamily="18" charset="0"/>
                                  <a:ea typeface="游明朝" panose="02020400000000000000" pitchFamily="18" charset="-128"/>
                                  <a:cs typeface="Times New Roman" panose="02020603050405020304" pitchFamily="18" charset="0"/>
                                </a:rPr>
                                <m:t> </m:t>
                              </m:r>
                              <m:r>
                                <a:rPr lang="en-US" altLang="ja-JP" sz="2400" i="1">
                                  <a:effectLst/>
                                  <a:latin typeface="Cambria Math" panose="02040503050406030204" pitchFamily="18" charset="0"/>
                                  <a:ea typeface="游明朝" panose="02020400000000000000" pitchFamily="18" charset="-128"/>
                                  <a:cs typeface="Times New Roman" panose="02020603050405020304" pitchFamily="18" charset="0"/>
                                </a:rPr>
                                <m:t>𝑎</m:t>
                              </m:r>
                              <m:r>
                                <a:rPr lang="en-US" altLang="ja-JP" sz="2400" i="1">
                                  <a:effectLst/>
                                  <a:latin typeface="Cambria Math" panose="02040503050406030204" pitchFamily="18" charset="0"/>
                                  <a:ea typeface="游明朝" panose="02020400000000000000" pitchFamily="18" charset="-128"/>
                                  <a:cs typeface="Times New Roman" panose="02020603050405020304" pitchFamily="18" charset="0"/>
                                </a:rPr>
                                <m:t>&lt;4</m:t>
                              </m:r>
                            </m:e>
                          </m:d>
                          <m:r>
                            <a:rPr lang="en-US" altLang="ja-JP" sz="2400" b="0" i="1" smtClean="0">
                              <a:effectLst/>
                              <a:latin typeface="Cambria Math" panose="02040503050406030204" pitchFamily="18" charset="0"/>
                              <a:ea typeface="游明朝" panose="02020400000000000000" pitchFamily="18" charset="-128"/>
                              <a:cs typeface="Times New Roman" panose="02020603050405020304" pitchFamily="18" charset="0"/>
                            </a:rPr>
                            <m:t>∨</m:t>
                          </m:r>
                          <m:d>
                            <m:dPr>
                              <m:ctrlPr>
                                <a:rPr lang="en-US" altLang="ja-JP" sz="2400" b="0" i="1" smtClean="0">
                                  <a:effectLst/>
                                  <a:latin typeface="Cambria Math" panose="02040503050406030204" pitchFamily="18" charset="0"/>
                                  <a:ea typeface="游明朝" panose="02020400000000000000" pitchFamily="18" charset="-128"/>
                                  <a:cs typeface="Times New Roman" panose="02020603050405020304" pitchFamily="18" charset="0"/>
                                </a:rPr>
                              </m:ctrlPr>
                            </m:dPr>
                            <m:e>
                              <m:r>
                                <a:rPr lang="en-US" altLang="ja-JP" sz="2400" b="0" i="1" smtClean="0">
                                  <a:effectLst/>
                                  <a:latin typeface="Cambria Math" panose="02040503050406030204" pitchFamily="18" charset="0"/>
                                  <a:ea typeface="游明朝" panose="02020400000000000000" pitchFamily="18" charset="-128"/>
                                  <a:cs typeface="Times New Roman" panose="02020603050405020304" pitchFamily="18" charset="0"/>
                                </a:rPr>
                                <m:t>𝑑</m:t>
                              </m:r>
                              <m:r>
                                <a:rPr lang="en-US" altLang="ja-JP" sz="2400" b="0" i="1" smtClean="0">
                                  <a:effectLst/>
                                  <a:latin typeface="Cambria Math" panose="02040503050406030204" pitchFamily="18" charset="0"/>
                                  <a:ea typeface="游明朝" panose="02020400000000000000" pitchFamily="18" charset="-128"/>
                                  <a:cs typeface="Times New Roman" panose="02020603050405020304" pitchFamily="18" charset="0"/>
                                </a:rPr>
                                <m:t>&lt;8</m:t>
                              </m:r>
                            </m:e>
                          </m:d>
                        </m:e>
                      </m:d>
                    </m:oMath>
                  </m:oMathPara>
                </a14:m>
                <a:endParaRPr lang="en-US" altLang="ja-JP" sz="2400" i="1" dirty="0">
                  <a:effectLst/>
                  <a:latin typeface="Cambria Math" panose="02040503050406030204" pitchFamily="18" charset="0"/>
                  <a:ea typeface="游明朝" panose="02020400000000000000" pitchFamily="18" charset="-128"/>
                  <a:cs typeface="Times New Roman" panose="02020603050405020304" pitchFamily="18" charset="0"/>
                </a:endParaRPr>
              </a:p>
              <a:p>
                <a:pPr marL="0" indent="0">
                  <a:buNone/>
                </a:pPr>
                <a:r>
                  <a:rPr lang="en-US" altLang="ja-JP" sz="2400" dirty="0">
                    <a:effectLst/>
                    <a:ea typeface="游明朝" panose="02020400000000000000" pitchFamily="18" charset="-128"/>
                    <a:cs typeface="Times New Roman" panose="02020603050405020304" pitchFamily="18" charset="0"/>
                  </a:rPr>
                  <a:t>		</a:t>
                </a:r>
                <a14:m>
                  <m:oMath xmlns:m="http://schemas.openxmlformats.org/officeDocument/2006/math">
                    <m:r>
                      <a:rPr lang="en-US" altLang="ja-JP" sz="2400" i="1">
                        <a:effectLst/>
                        <a:latin typeface="Cambria Math" panose="02040503050406030204" pitchFamily="18" charset="0"/>
                        <a:ea typeface="游明朝" panose="02020400000000000000" pitchFamily="18" charset="-128"/>
                        <a:cs typeface="Times New Roman" panose="02020603050405020304" pitchFamily="18" charset="0"/>
                      </a:rPr>
                      <m:t>∧(</m:t>
                    </m:r>
                    <m:d>
                      <m:dPr>
                        <m:ctrlPr>
                          <a:rPr lang="ja-JP" altLang="ja-JP" sz="2400" i="1">
                            <a:effectLst/>
                            <a:latin typeface="Cambria Math" panose="02040503050406030204" pitchFamily="18" charset="0"/>
                            <a:ea typeface="Cambria Math" panose="02040503050406030204" pitchFamily="18" charset="0"/>
                          </a:rPr>
                        </m:ctrlPr>
                      </m:dPr>
                      <m:e>
                        <m:r>
                          <a:rPr lang="en-US" altLang="ja-JP" sz="2400" i="1">
                            <a:effectLst/>
                            <a:latin typeface="Cambria Math" panose="02040503050406030204" pitchFamily="18" charset="0"/>
                            <a:ea typeface="游明朝" panose="02020400000000000000" pitchFamily="18" charset="-128"/>
                            <a:cs typeface="Times New Roman" panose="02020603050405020304" pitchFamily="18" charset="0"/>
                          </a:rPr>
                          <m:t>𝑐</m:t>
                        </m:r>
                        <m:r>
                          <a:rPr lang="en-US" altLang="ja-JP" sz="2400" i="1">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400" i="1">
                            <a:effectLst/>
                            <a:latin typeface="Cambria Math" panose="02040503050406030204" pitchFamily="18" charset="0"/>
                            <a:ea typeface="游明朝" panose="02020400000000000000" pitchFamily="18" charset="-128"/>
                            <a:cs typeface="Times New Roman" panose="02020603050405020304" pitchFamily="18" charset="0"/>
                          </a:rPr>
                          <m:t>𝑑</m:t>
                        </m:r>
                        <m:r>
                          <a:rPr lang="en-US" altLang="ja-JP" sz="2400" i="1">
                            <a:effectLst/>
                            <a:latin typeface="Cambria Math" panose="02040503050406030204" pitchFamily="18" charset="0"/>
                            <a:ea typeface="游明朝" panose="02020400000000000000" pitchFamily="18" charset="-128"/>
                            <a:cs typeface="Times New Roman" panose="02020603050405020304" pitchFamily="18" charset="0"/>
                          </a:rPr>
                          <m:t>+1</m:t>
                        </m:r>
                      </m:e>
                    </m:d>
                    <m:r>
                      <a:rPr lang="en-US" altLang="ja-JP" sz="2400" i="1">
                        <a:effectLst/>
                        <a:latin typeface="Cambria Math" panose="02040503050406030204" pitchFamily="18" charset="0"/>
                        <a:ea typeface="游明朝" panose="02020400000000000000" pitchFamily="18" charset="-128"/>
                        <a:cs typeface="Times New Roman" panose="02020603050405020304" pitchFamily="18" charset="0"/>
                      </a:rPr>
                      <m:t>&gt;7</m:t>
                    </m:r>
                    <m:r>
                      <a:rPr lang="en-US" altLang="ja-JP" sz="2400" b="0" i="1" smtClean="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400" b="0" i="1" smtClean="0">
                        <a:effectLst/>
                        <a:latin typeface="Cambria Math" panose="02040503050406030204" pitchFamily="18" charset="0"/>
                        <a:ea typeface="游明朝" panose="02020400000000000000" pitchFamily="18" charset="-128"/>
                        <a:cs typeface="Times New Roman" panose="02020603050405020304" pitchFamily="18" charset="0"/>
                      </a:rPr>
                      <m:t>𝑐</m:t>
                    </m:r>
                    <m:r>
                      <a:rPr lang="en-US" altLang="ja-JP" sz="2400" b="0" i="1" smtClean="0">
                        <a:effectLst/>
                        <a:latin typeface="Cambria Math" panose="02040503050406030204" pitchFamily="18" charset="0"/>
                        <a:ea typeface="游明朝" panose="02020400000000000000" pitchFamily="18" charset="-128"/>
                        <a:cs typeface="Times New Roman" panose="02020603050405020304" pitchFamily="18" charset="0"/>
                      </a:rPr>
                      <m:t>&lt;2))</m:t>
                    </m:r>
                  </m:oMath>
                </a14:m>
                <a:endParaRPr lang="en-US" altLang="ja-JP" sz="2400" dirty="0"/>
              </a:p>
              <a:p>
                <a:pPr marL="0" indent="0">
                  <a:buNone/>
                </a:pP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42AADF98-44B6-4006-A4CA-22613D6AA36E}"/>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B87FE8AF-C096-45F6-A261-7D3F52163FEB}"/>
              </a:ext>
            </a:extLst>
          </p:cNvPr>
          <p:cNvSpPr>
            <a:spLocks noGrp="1"/>
          </p:cNvSpPr>
          <p:nvPr>
            <p:ph type="sldNum" sz="quarter" idx="12"/>
          </p:nvPr>
        </p:nvSpPr>
        <p:spPr/>
        <p:txBody>
          <a:bodyPr/>
          <a:lstStyle/>
          <a:p>
            <a:fld id="{D61908BC-9658-420D-91F3-7577A13EBDB0}" type="slidenum">
              <a:rPr kumimoji="1" lang="ja-JP" altLang="en-US" smtClean="0"/>
              <a:t>15</a:t>
            </a:fld>
            <a:endParaRPr kumimoji="1" lang="ja-JP" altLang="en-US"/>
          </a:p>
        </p:txBody>
      </p:sp>
      <p:pic>
        <p:nvPicPr>
          <p:cNvPr id="6" name="図 5">
            <a:extLst>
              <a:ext uri="{FF2B5EF4-FFF2-40B4-BE49-F238E27FC236}">
                <a16:creationId xmlns:a16="http://schemas.microsoft.com/office/drawing/2014/main" id="{098F3B4F-E9DA-4F6D-8788-94B8CB54E673}"/>
              </a:ext>
            </a:extLst>
          </p:cNvPr>
          <p:cNvPicPr>
            <a:picLocks noChangeAspect="1"/>
          </p:cNvPicPr>
          <p:nvPr/>
        </p:nvPicPr>
        <p:blipFill>
          <a:blip r:embed="rId3"/>
          <a:stretch>
            <a:fillRect/>
          </a:stretch>
        </p:blipFill>
        <p:spPr>
          <a:xfrm>
            <a:off x="838200" y="4268116"/>
            <a:ext cx="3728496" cy="2339556"/>
          </a:xfrm>
          <a:prstGeom prst="rect">
            <a:avLst/>
          </a:prstGeom>
        </p:spPr>
      </p:pic>
      <p:pic>
        <p:nvPicPr>
          <p:cNvPr id="7" name="図 6">
            <a:extLst>
              <a:ext uri="{FF2B5EF4-FFF2-40B4-BE49-F238E27FC236}">
                <a16:creationId xmlns:a16="http://schemas.microsoft.com/office/drawing/2014/main" id="{3EFFCC29-3372-4D08-B135-20FC47F409F2}"/>
              </a:ext>
            </a:extLst>
          </p:cNvPr>
          <p:cNvPicPr>
            <a:picLocks noChangeAspect="1"/>
          </p:cNvPicPr>
          <p:nvPr/>
        </p:nvPicPr>
        <p:blipFill>
          <a:blip r:embed="rId4"/>
          <a:stretch>
            <a:fillRect/>
          </a:stretch>
        </p:blipFill>
        <p:spPr>
          <a:xfrm>
            <a:off x="5422158" y="4386663"/>
            <a:ext cx="1695562" cy="1879993"/>
          </a:xfrm>
          <a:prstGeom prst="rect">
            <a:avLst/>
          </a:prstGeom>
        </p:spPr>
      </p:pic>
      <p:pic>
        <p:nvPicPr>
          <p:cNvPr id="8" name="図 7">
            <a:extLst>
              <a:ext uri="{FF2B5EF4-FFF2-40B4-BE49-F238E27FC236}">
                <a16:creationId xmlns:a16="http://schemas.microsoft.com/office/drawing/2014/main" id="{8F80AC10-1042-452D-A18F-AAAF3774908C}"/>
              </a:ext>
            </a:extLst>
          </p:cNvPr>
          <p:cNvPicPr>
            <a:picLocks noChangeAspect="1"/>
          </p:cNvPicPr>
          <p:nvPr/>
        </p:nvPicPr>
        <p:blipFill>
          <a:blip r:embed="rId5"/>
          <a:stretch>
            <a:fillRect/>
          </a:stretch>
        </p:blipFill>
        <p:spPr>
          <a:xfrm>
            <a:off x="7851775" y="4386662"/>
            <a:ext cx="3137958" cy="2069877"/>
          </a:xfrm>
          <a:prstGeom prst="rect">
            <a:avLst/>
          </a:prstGeom>
        </p:spPr>
      </p:pic>
    </p:spTree>
    <p:extLst>
      <p:ext uri="{BB962C8B-B14F-4D97-AF65-F5344CB8AC3E}">
        <p14:creationId xmlns:p14="http://schemas.microsoft.com/office/powerpoint/2010/main" val="274383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F25119-4E15-4461-B8D6-9762F810E03F}"/>
              </a:ext>
            </a:extLst>
          </p:cNvPr>
          <p:cNvSpPr>
            <a:spLocks noGrp="1"/>
          </p:cNvSpPr>
          <p:nvPr>
            <p:ph type="title"/>
          </p:nvPr>
        </p:nvSpPr>
        <p:spPr/>
        <p:txBody>
          <a:bodyPr/>
          <a:lstStyle/>
          <a:p>
            <a:r>
              <a:rPr lang="en-US" altLang="ja-JP" dirty="0"/>
              <a:t>8.SMT</a:t>
            </a:r>
            <a:r>
              <a:rPr lang="ja-JP" altLang="en-US" dirty="0"/>
              <a:t>ソルバの実行時間とモジュラリティの相関性（重みづけ有りの場合</a:t>
            </a:r>
            <a:r>
              <a:rPr lang="en-US" altLang="ja-JP" dirty="0"/>
              <a:t>)</a:t>
            </a:r>
            <a:endParaRPr kumimoji="1" lang="ja-JP" altLang="en-US" dirty="0"/>
          </a:p>
        </p:txBody>
      </p:sp>
      <p:sp>
        <p:nvSpPr>
          <p:cNvPr id="4" name="スライド番号プレースホルダー 3">
            <a:extLst>
              <a:ext uri="{FF2B5EF4-FFF2-40B4-BE49-F238E27FC236}">
                <a16:creationId xmlns:a16="http://schemas.microsoft.com/office/drawing/2014/main" id="{A4A5DB43-1420-4D7B-9598-D432DA4F0282}"/>
              </a:ext>
            </a:extLst>
          </p:cNvPr>
          <p:cNvSpPr>
            <a:spLocks noGrp="1"/>
          </p:cNvSpPr>
          <p:nvPr>
            <p:ph type="sldNum" sz="quarter" idx="12"/>
          </p:nvPr>
        </p:nvSpPr>
        <p:spPr/>
        <p:txBody>
          <a:bodyPr/>
          <a:lstStyle/>
          <a:p>
            <a:fld id="{D61908BC-9658-420D-91F3-7577A13EBDB0}" type="slidenum">
              <a:rPr kumimoji="1" lang="ja-JP" altLang="en-US" smtClean="0"/>
              <a:t>16</a:t>
            </a:fld>
            <a:endParaRPr kumimoji="1" lang="ja-JP" altLang="en-US"/>
          </a:p>
        </p:txBody>
      </p:sp>
      <p:graphicFrame>
        <p:nvGraphicFramePr>
          <p:cNvPr id="5" name="コンテンツ プレースホルダー 4">
            <a:extLst>
              <a:ext uri="{FF2B5EF4-FFF2-40B4-BE49-F238E27FC236}">
                <a16:creationId xmlns:a16="http://schemas.microsoft.com/office/drawing/2014/main" id="{2EF0C4FD-A1E3-46CA-8BDF-F369F2DC253F}"/>
              </a:ext>
            </a:extLst>
          </p:cNvPr>
          <p:cNvGraphicFramePr>
            <a:graphicFrameLocks noGrp="1"/>
          </p:cNvGraphicFramePr>
          <p:nvPr>
            <p:ph idx="1"/>
          </p:nvPr>
        </p:nvGraphicFramePr>
        <p:xfrm>
          <a:off x="537328" y="1506563"/>
          <a:ext cx="10816472" cy="50339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81188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9B2C4D-AE2B-4CF5-925E-B84A21F58C69}"/>
              </a:ext>
            </a:extLst>
          </p:cNvPr>
          <p:cNvSpPr>
            <a:spLocks noGrp="1"/>
          </p:cNvSpPr>
          <p:nvPr>
            <p:ph type="title"/>
          </p:nvPr>
        </p:nvSpPr>
        <p:spPr/>
        <p:txBody>
          <a:bodyPr/>
          <a:lstStyle/>
          <a:p>
            <a:r>
              <a:rPr kumimoji="1" lang="en-US" altLang="ja-JP" dirty="0"/>
              <a:t>9.</a:t>
            </a:r>
            <a:r>
              <a:rPr kumimoji="1" lang="ja-JP" altLang="en-US" dirty="0"/>
              <a:t>考察</a:t>
            </a:r>
          </a:p>
        </p:txBody>
      </p:sp>
      <p:sp>
        <p:nvSpPr>
          <p:cNvPr id="3" name="コンテンツ プレースホルダー 2">
            <a:extLst>
              <a:ext uri="{FF2B5EF4-FFF2-40B4-BE49-F238E27FC236}">
                <a16:creationId xmlns:a16="http://schemas.microsoft.com/office/drawing/2014/main" id="{883E63D9-707C-4B88-BC4B-043573DC1B1A}"/>
              </a:ext>
            </a:extLst>
          </p:cNvPr>
          <p:cNvSpPr>
            <a:spLocks noGrp="1"/>
          </p:cNvSpPr>
          <p:nvPr>
            <p:ph idx="1"/>
          </p:nvPr>
        </p:nvSpPr>
        <p:spPr/>
        <p:txBody>
          <a:bodyPr/>
          <a:lstStyle/>
          <a:p>
            <a:r>
              <a:rPr kumimoji="1" lang="ja-JP" altLang="en-US" dirty="0"/>
              <a:t>重みづけなし、重みづけありともに、モジュラリティ</a:t>
            </a:r>
            <a:r>
              <a:rPr lang="ja-JP" altLang="en-US" dirty="0"/>
              <a:t>が大きくなると実行時間が短くなるという</a:t>
            </a:r>
            <a:r>
              <a:rPr kumimoji="1" lang="ja-JP" altLang="en-US" dirty="0"/>
              <a:t>相関性がみられた。重みづけありの方が、近似直線と測定値の差が小さくなり、より相関性があると考えられる。</a:t>
            </a:r>
            <a:endParaRPr kumimoji="1" lang="en-US" altLang="ja-JP" dirty="0"/>
          </a:p>
          <a:p>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9FA84DF5-F8F4-42B6-9C23-B377524D27ED}"/>
              </a:ext>
            </a:extLst>
          </p:cNvPr>
          <p:cNvSpPr>
            <a:spLocks noGrp="1"/>
          </p:cNvSpPr>
          <p:nvPr>
            <p:ph type="sldNum" sz="quarter" idx="12"/>
          </p:nvPr>
        </p:nvSpPr>
        <p:spPr/>
        <p:txBody>
          <a:bodyPr/>
          <a:lstStyle/>
          <a:p>
            <a:fld id="{D61908BC-9658-420D-91F3-7577A13EBDB0}" type="slidenum">
              <a:rPr kumimoji="1" lang="ja-JP" altLang="en-US" smtClean="0"/>
              <a:t>17</a:t>
            </a:fld>
            <a:endParaRPr kumimoji="1" lang="ja-JP" altLang="en-US"/>
          </a:p>
        </p:txBody>
      </p:sp>
      <p:graphicFrame>
        <p:nvGraphicFramePr>
          <p:cNvPr id="6" name="コンテンツ プレースホルダー 4">
            <a:extLst>
              <a:ext uri="{FF2B5EF4-FFF2-40B4-BE49-F238E27FC236}">
                <a16:creationId xmlns:a16="http://schemas.microsoft.com/office/drawing/2014/main" id="{5DC98CFB-1D2E-44B0-A6D8-103F4A9818F9}"/>
              </a:ext>
            </a:extLst>
          </p:cNvPr>
          <p:cNvGraphicFramePr>
            <a:graphicFrameLocks/>
          </p:cNvGraphicFramePr>
          <p:nvPr/>
        </p:nvGraphicFramePr>
        <p:xfrm>
          <a:off x="694063" y="3668617"/>
          <a:ext cx="4880472" cy="250834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コンテンツ プレースホルダー 4">
            <a:extLst>
              <a:ext uri="{FF2B5EF4-FFF2-40B4-BE49-F238E27FC236}">
                <a16:creationId xmlns:a16="http://schemas.microsoft.com/office/drawing/2014/main" id="{8C559B85-A596-4E7B-A709-39451F4D74CA}"/>
              </a:ext>
            </a:extLst>
          </p:cNvPr>
          <p:cNvGraphicFramePr>
            <a:graphicFrameLocks/>
          </p:cNvGraphicFramePr>
          <p:nvPr>
            <p:extLst>
              <p:ext uri="{D42A27DB-BD31-4B8C-83A1-F6EECF244321}">
                <p14:modId xmlns:p14="http://schemas.microsoft.com/office/powerpoint/2010/main" val="2767726780"/>
              </p:ext>
            </p:extLst>
          </p:nvPr>
        </p:nvGraphicFramePr>
        <p:xfrm>
          <a:off x="6473329" y="3668617"/>
          <a:ext cx="4880471" cy="2508346"/>
        </p:xfrm>
        <a:graphic>
          <a:graphicData uri="http://schemas.openxmlformats.org/drawingml/2006/chart">
            <c:chart xmlns:c="http://schemas.openxmlformats.org/drawingml/2006/chart" xmlns:r="http://schemas.openxmlformats.org/officeDocument/2006/relationships" r:id="rId3"/>
          </a:graphicData>
        </a:graphic>
      </p:graphicFrame>
      <p:sp>
        <p:nvSpPr>
          <p:cNvPr id="5" name="テキスト ボックス 4">
            <a:extLst>
              <a:ext uri="{FF2B5EF4-FFF2-40B4-BE49-F238E27FC236}">
                <a16:creationId xmlns:a16="http://schemas.microsoft.com/office/drawing/2014/main" id="{0413D3EA-B370-48E6-B373-DC6DA45809B0}"/>
              </a:ext>
            </a:extLst>
          </p:cNvPr>
          <p:cNvSpPr txBox="1"/>
          <p:nvPr/>
        </p:nvSpPr>
        <p:spPr>
          <a:xfrm>
            <a:off x="2467992" y="6308209"/>
            <a:ext cx="1569660" cy="369332"/>
          </a:xfrm>
          <a:prstGeom prst="rect">
            <a:avLst/>
          </a:prstGeom>
          <a:noFill/>
        </p:spPr>
        <p:txBody>
          <a:bodyPr wrap="none" rtlCol="0">
            <a:spAutoFit/>
          </a:bodyPr>
          <a:lstStyle/>
          <a:p>
            <a:r>
              <a:rPr kumimoji="1" lang="ja-JP" altLang="en-US" dirty="0"/>
              <a:t>重みづけなし</a:t>
            </a:r>
          </a:p>
        </p:txBody>
      </p:sp>
      <p:sp>
        <p:nvSpPr>
          <p:cNvPr id="8" name="テキスト ボックス 7">
            <a:extLst>
              <a:ext uri="{FF2B5EF4-FFF2-40B4-BE49-F238E27FC236}">
                <a16:creationId xmlns:a16="http://schemas.microsoft.com/office/drawing/2014/main" id="{3D24418F-DF9F-4659-9D85-4CAE3DA1EC82}"/>
              </a:ext>
            </a:extLst>
          </p:cNvPr>
          <p:cNvSpPr txBox="1"/>
          <p:nvPr/>
        </p:nvSpPr>
        <p:spPr>
          <a:xfrm>
            <a:off x="8282866" y="6308209"/>
            <a:ext cx="1569660" cy="369332"/>
          </a:xfrm>
          <a:prstGeom prst="rect">
            <a:avLst/>
          </a:prstGeom>
          <a:noFill/>
        </p:spPr>
        <p:txBody>
          <a:bodyPr wrap="none" rtlCol="0">
            <a:spAutoFit/>
          </a:bodyPr>
          <a:lstStyle/>
          <a:p>
            <a:r>
              <a:rPr kumimoji="1" lang="ja-JP" altLang="en-US" dirty="0"/>
              <a:t>重みづけあり</a:t>
            </a:r>
          </a:p>
        </p:txBody>
      </p:sp>
    </p:spTree>
    <p:extLst>
      <p:ext uri="{BB962C8B-B14F-4D97-AF65-F5344CB8AC3E}">
        <p14:creationId xmlns:p14="http://schemas.microsoft.com/office/powerpoint/2010/main" val="3587965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1FF323-19D5-4CF7-A821-28E41DFCF9AB}"/>
              </a:ext>
            </a:extLst>
          </p:cNvPr>
          <p:cNvSpPr>
            <a:spLocks noGrp="1"/>
          </p:cNvSpPr>
          <p:nvPr>
            <p:ph type="title"/>
          </p:nvPr>
        </p:nvSpPr>
        <p:spPr/>
        <p:txBody>
          <a:bodyPr/>
          <a:lstStyle/>
          <a:p>
            <a:r>
              <a:rPr kumimoji="1" lang="en-US" altLang="ja-JP" dirty="0"/>
              <a:t> 10.</a:t>
            </a:r>
            <a:r>
              <a:rPr kumimoji="1" lang="ja-JP" altLang="en-US" dirty="0"/>
              <a:t>今後の課題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455E0A9-84DC-43CF-B417-5E8AC8D744A0}"/>
                  </a:ext>
                </a:extLst>
              </p:cNvPr>
              <p:cNvSpPr>
                <a:spLocks noGrp="1"/>
              </p:cNvSpPr>
              <p:nvPr>
                <p:ph idx="1"/>
              </p:nvPr>
            </p:nvSpPr>
            <p:spPr/>
            <p:txBody>
              <a:bodyPr/>
              <a:lstStyle/>
              <a:p>
                <a:pPr marL="0" indent="0">
                  <a:buNone/>
                </a:pPr>
                <a:r>
                  <a:rPr kumimoji="1" lang="ja-JP" altLang="en-US" dirty="0"/>
                  <a:t>実験環境の</a:t>
                </a:r>
                <a:r>
                  <a:rPr lang="ja-JP" altLang="en-US" dirty="0"/>
                  <a:t>スペック</a:t>
                </a:r>
                <a:r>
                  <a:rPr kumimoji="1" lang="ja-JP" altLang="en-US" dirty="0"/>
                  <a:t>により、ベンチマークの数が少ないので、より良い実験環境で実験を行い、ベンチマークの数を増やす。</a:t>
                </a:r>
                <a:endParaRPr kumimoji="1" lang="en-US" altLang="ja-JP" dirty="0"/>
              </a:p>
              <a:p>
                <a:pPr marL="0" indent="0">
                  <a:buNone/>
                </a:pPr>
                <a:endParaRPr lang="en-US" altLang="ja-JP" dirty="0"/>
              </a:p>
              <a:p>
                <a:pPr marL="0" indent="0">
                  <a:buNone/>
                </a:pPr>
                <a:r>
                  <a:rPr kumimoji="1" lang="ja-JP" altLang="en-US" dirty="0"/>
                  <a:t>今回、重みづけの方法で、節の中で複数の辺を構成できるときもカウントしたが、節の中はカウントしない方法</a:t>
                </a:r>
                <a:r>
                  <a:rPr lang="ja-JP" altLang="en-US" dirty="0"/>
                  <a:t>、重みを変える方法</a:t>
                </a:r>
                <a:r>
                  <a:rPr kumimoji="1" lang="ja-JP" altLang="en-US" dirty="0"/>
                  <a:t>などいろいろな重みづけを実験して</a:t>
                </a:r>
                <a:r>
                  <a:rPr lang="ja-JP" altLang="en-US" dirty="0"/>
                  <a:t>、最適な重みづけを探りたい。</a:t>
                </a:r>
                <a:endParaRPr kumimoji="1" lang="en-US" altLang="ja-JP" dirty="0"/>
              </a:p>
              <a:p>
                <a:pPr marL="0" indent="0">
                  <a:buNone/>
                </a:pPr>
                <a14:m>
                  <m:oMath xmlns:m="http://schemas.openxmlformats.org/officeDocument/2006/math">
                    <m:r>
                      <a:rPr lang="en-US" altLang="ja-JP" sz="2800" i="1" smtClean="0">
                        <a:effectLst/>
                        <a:latin typeface="Cambria Math" panose="02040503050406030204" pitchFamily="18" charset="0"/>
                        <a:ea typeface="游明朝" panose="02020400000000000000" pitchFamily="18" charset="-128"/>
                        <a:cs typeface="Times New Roman" panose="02020603050405020304" pitchFamily="18" charset="0"/>
                      </a:rPr>
                      <m:t>(</m:t>
                    </m:r>
                    <m:d>
                      <m:dPr>
                        <m:ctrlPr>
                          <a:rPr lang="ja-JP" altLang="ja-JP" i="1">
                            <a:effectLst/>
                            <a:latin typeface="Cambria Math" panose="02040503050406030204" pitchFamily="18" charset="0"/>
                            <a:ea typeface="Cambria Math" panose="02040503050406030204" pitchFamily="18" charset="0"/>
                          </a:rPr>
                        </m:ctrlPr>
                      </m:d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𝑐</m:t>
                        </m:r>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𝑑</m:t>
                        </m:r>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+1</m:t>
                        </m:r>
                      </m:e>
                    </m:d>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&gt;7</m:t>
                    </m:r>
                    <m:r>
                      <a:rPr lang="en-US" altLang="ja-JP" sz="2800" b="0" i="1" smtClean="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800" b="0" i="1" smtClean="0">
                        <a:effectLst/>
                        <a:latin typeface="Cambria Math" panose="02040503050406030204" pitchFamily="18" charset="0"/>
                        <a:ea typeface="游明朝" panose="02020400000000000000" pitchFamily="18" charset="-128"/>
                        <a:cs typeface="Times New Roman" panose="02020603050405020304" pitchFamily="18" charset="0"/>
                      </a:rPr>
                      <m:t>𝑐</m:t>
                    </m:r>
                    <m:r>
                      <a:rPr lang="en-US" altLang="ja-JP" sz="2800" b="0" i="1" smtClean="0">
                        <a:effectLst/>
                        <a:latin typeface="Cambria Math" panose="02040503050406030204" pitchFamily="18" charset="0"/>
                        <a:ea typeface="游明朝" panose="02020400000000000000" pitchFamily="18" charset="-128"/>
                        <a:cs typeface="Times New Roman" panose="02020603050405020304" pitchFamily="18" charset="0"/>
                      </a:rPr>
                      <m:t>&lt;2))</m:t>
                    </m:r>
                    <m:r>
                      <a:rPr lang="ja-JP" altLang="en-US" i="1">
                        <a:latin typeface="Cambria Math" panose="02040503050406030204" pitchFamily="18" charset="0"/>
                        <a:ea typeface="游明朝" panose="02020400000000000000" pitchFamily="18" charset="-128"/>
                        <a:cs typeface="Times New Roman" panose="02020603050405020304" pitchFamily="18" charset="0"/>
                      </a:rPr>
                      <m:t>　</m:t>
                    </m:r>
                  </m:oMath>
                </a14:m>
                <a:r>
                  <a:rPr kumimoji="1" lang="en-US" altLang="ja-JP" dirty="0" err="1"/>
                  <a:t>c,d</a:t>
                </a:r>
                <a:r>
                  <a:rPr lang="ja-JP" altLang="en-US" dirty="0"/>
                  <a:t>間の辺の重み</a:t>
                </a:r>
                <a:r>
                  <a:rPr lang="en-US" altLang="ja-JP" dirty="0"/>
                  <a:t>=2</a:t>
                </a:r>
              </a:p>
              <a:p>
                <a:pPr marL="0" indent="0">
                  <a:buNone/>
                </a:pPr>
                <a14:m>
                  <m:oMath xmlns:m="http://schemas.openxmlformats.org/officeDocument/2006/math">
                    <m:d>
                      <m:dPr>
                        <m:ctrlPr>
                          <a:rPr lang="ja-JP" altLang="ja-JP" i="1" smtClean="0">
                            <a:effectLst/>
                            <a:latin typeface="Cambria Math" panose="02040503050406030204" pitchFamily="18" charset="0"/>
                            <a:ea typeface="Cambria Math" panose="02040503050406030204" pitchFamily="18" charset="0"/>
                          </a:rPr>
                        </m:ctrlPr>
                      </m:dPr>
                      <m:e>
                        <m:d>
                          <m:dPr>
                            <m:ctrlPr>
                              <a:rPr lang="ja-JP" altLang="ja-JP" i="1">
                                <a:effectLst/>
                                <a:latin typeface="Cambria Math" panose="02040503050406030204" pitchFamily="18" charset="0"/>
                                <a:ea typeface="Cambria Math" panose="02040503050406030204" pitchFamily="18" charset="0"/>
                              </a:rPr>
                            </m:ctrlPr>
                          </m:dPr>
                          <m:e>
                            <m:r>
                              <a:rPr lang="en-US" altLang="ja-JP" b="0" i="1" smtClean="0">
                                <a:effectLst/>
                                <a:latin typeface="Cambria Math" panose="02040503050406030204" pitchFamily="18" charset="0"/>
                                <a:ea typeface="Cambria Math" panose="02040503050406030204" pitchFamily="18" charset="0"/>
                              </a:rPr>
                              <m:t>𝑐</m:t>
                            </m:r>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𝑑</m:t>
                            </m:r>
                          </m:e>
                        </m:d>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&gt;0 </m:t>
                        </m:r>
                      </m:e>
                    </m:d>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m:t>
                    </m:r>
                    <m:d>
                      <m:dPr>
                        <m:ctrlPr>
                          <a:rPr lang="ja-JP" altLang="ja-JP" i="1">
                            <a:effectLst/>
                            <a:latin typeface="Cambria Math" panose="02040503050406030204" pitchFamily="18" charset="0"/>
                            <a:ea typeface="Cambria Math" panose="02040503050406030204" pitchFamily="18" charset="0"/>
                          </a:rPr>
                        </m:ctrlPr>
                      </m:dPr>
                      <m:e>
                        <m:d>
                          <m:dPr>
                            <m:ctrlPr>
                              <a:rPr lang="ja-JP" altLang="ja-JP" i="1">
                                <a:effectLst/>
                                <a:latin typeface="Cambria Math" panose="02040503050406030204" pitchFamily="18" charset="0"/>
                                <a:ea typeface="Cambria Math" panose="02040503050406030204" pitchFamily="18" charset="0"/>
                              </a:rPr>
                            </m:ctrlPr>
                          </m:d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 </m:t>
                            </m:r>
                            <m:r>
                              <a:rPr lang="en-US" altLang="ja-JP" sz="2800" b="0" i="1" smtClean="0">
                                <a:effectLst/>
                                <a:latin typeface="Cambria Math" panose="02040503050406030204" pitchFamily="18" charset="0"/>
                                <a:ea typeface="游明朝" panose="02020400000000000000" pitchFamily="18" charset="-128"/>
                                <a:cs typeface="Times New Roman" panose="02020603050405020304" pitchFamily="18" charset="0"/>
                              </a:rPr>
                              <m:t>𝑐</m:t>
                            </m:r>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&lt;4</m:t>
                            </m:r>
                          </m:e>
                        </m:d>
                        <m:r>
                          <a:rPr lang="en-US" altLang="ja-JP" sz="2800" b="0" i="1" smtClean="0">
                            <a:effectLst/>
                            <a:latin typeface="Cambria Math" panose="02040503050406030204" pitchFamily="18" charset="0"/>
                            <a:ea typeface="游明朝" panose="02020400000000000000" pitchFamily="18" charset="-128"/>
                            <a:cs typeface="Times New Roman" panose="02020603050405020304" pitchFamily="18" charset="0"/>
                          </a:rPr>
                          <m:t>∨</m:t>
                        </m:r>
                        <m:d>
                          <m:dPr>
                            <m:ctrlPr>
                              <a:rPr lang="en-US" altLang="ja-JP" sz="2800" b="0" i="1" smtClean="0">
                                <a:effectLst/>
                                <a:latin typeface="Cambria Math" panose="02040503050406030204" pitchFamily="18" charset="0"/>
                                <a:ea typeface="游明朝" panose="02020400000000000000" pitchFamily="18" charset="-128"/>
                                <a:cs typeface="Times New Roman" panose="02020603050405020304" pitchFamily="18" charset="0"/>
                              </a:rPr>
                            </m:ctrlPr>
                          </m:dPr>
                          <m:e>
                            <m:r>
                              <a:rPr lang="en-US" altLang="ja-JP" sz="2800" b="0" i="1" smtClean="0">
                                <a:effectLst/>
                                <a:latin typeface="Cambria Math" panose="02040503050406030204" pitchFamily="18" charset="0"/>
                                <a:ea typeface="游明朝" panose="02020400000000000000" pitchFamily="18" charset="-128"/>
                                <a:cs typeface="Times New Roman" panose="02020603050405020304" pitchFamily="18" charset="0"/>
                              </a:rPr>
                              <m:t>𝑑</m:t>
                            </m:r>
                            <m:r>
                              <a:rPr lang="en-US" altLang="ja-JP" sz="2800" b="0" i="1" smtClean="0">
                                <a:effectLst/>
                                <a:latin typeface="Cambria Math" panose="02040503050406030204" pitchFamily="18" charset="0"/>
                                <a:ea typeface="游明朝" panose="02020400000000000000" pitchFamily="18" charset="-128"/>
                                <a:cs typeface="Times New Roman" panose="02020603050405020304" pitchFamily="18" charset="0"/>
                              </a:rPr>
                              <m:t>&lt;8</m:t>
                            </m:r>
                          </m:e>
                        </m:d>
                      </m:e>
                    </m:d>
                  </m:oMath>
                </a14:m>
                <a:r>
                  <a:rPr lang="ja-JP" altLang="en-US" dirty="0"/>
                  <a:t>　</a:t>
                </a:r>
                <a:r>
                  <a:rPr lang="en-US" altLang="ja-JP" dirty="0" err="1"/>
                  <a:t>c,d</a:t>
                </a:r>
                <a:r>
                  <a:rPr lang="ja-JP" altLang="en-US" dirty="0"/>
                  <a:t>間の辺の重み</a:t>
                </a:r>
                <a:r>
                  <a:rPr lang="en-US" altLang="ja-JP" dirty="0"/>
                  <a:t>=2</a:t>
                </a:r>
              </a:p>
              <a:p>
                <a:pPr marL="0" indent="0">
                  <a:buNone/>
                </a:pP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7455E0A9-84DC-43CF-B417-5E8AC8D744A0}"/>
                  </a:ext>
                </a:extLst>
              </p:cNvPr>
              <p:cNvSpPr>
                <a:spLocks noGrp="1" noRot="1" noChangeAspect="1" noMove="1" noResize="1" noEditPoints="1" noAdjustHandles="1" noChangeArrowheads="1" noChangeShapeType="1" noTextEdit="1"/>
              </p:cNvSpPr>
              <p:nvPr>
                <p:ph idx="1"/>
              </p:nvPr>
            </p:nvSpPr>
            <p:spPr>
              <a:blipFill>
                <a:blip r:embed="rId2"/>
                <a:stretch>
                  <a:fillRect l="-1217" t="-2241" r="-69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9E445A27-CEE6-4E3C-8893-14D1529FFCDB}"/>
              </a:ext>
            </a:extLst>
          </p:cNvPr>
          <p:cNvSpPr>
            <a:spLocks noGrp="1"/>
          </p:cNvSpPr>
          <p:nvPr>
            <p:ph type="sldNum" sz="quarter" idx="12"/>
          </p:nvPr>
        </p:nvSpPr>
        <p:spPr/>
        <p:txBody>
          <a:bodyPr/>
          <a:lstStyle/>
          <a:p>
            <a:fld id="{D61908BC-9658-420D-91F3-7577A13EBDB0}" type="slidenum">
              <a:rPr kumimoji="1" lang="ja-JP" altLang="en-US" smtClean="0"/>
              <a:t>18</a:t>
            </a:fld>
            <a:endParaRPr kumimoji="1" lang="ja-JP" altLang="en-US"/>
          </a:p>
        </p:txBody>
      </p:sp>
    </p:spTree>
    <p:extLst>
      <p:ext uri="{BB962C8B-B14F-4D97-AF65-F5344CB8AC3E}">
        <p14:creationId xmlns:p14="http://schemas.microsoft.com/office/powerpoint/2010/main" val="4079892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4CDBCD-2627-48A6-AAA0-DED89FA756C3}"/>
              </a:ext>
            </a:extLst>
          </p:cNvPr>
          <p:cNvSpPr>
            <a:spLocks noGrp="1"/>
          </p:cNvSpPr>
          <p:nvPr>
            <p:ph type="title"/>
          </p:nvPr>
        </p:nvSpPr>
        <p:spPr/>
        <p:txBody>
          <a:bodyPr/>
          <a:lstStyle/>
          <a:p>
            <a:r>
              <a:rPr lang="ja-JP" altLang="en-US" dirty="0"/>
              <a:t>参考文献</a:t>
            </a:r>
            <a:endParaRPr kumimoji="1" lang="ja-JP" altLang="en-US" dirty="0"/>
          </a:p>
        </p:txBody>
      </p:sp>
      <p:sp>
        <p:nvSpPr>
          <p:cNvPr id="3" name="コンテンツ プレースホルダー 2">
            <a:extLst>
              <a:ext uri="{FF2B5EF4-FFF2-40B4-BE49-F238E27FC236}">
                <a16:creationId xmlns:a16="http://schemas.microsoft.com/office/drawing/2014/main" id="{C19F973C-F28A-49B5-9074-1AE789FD5519}"/>
              </a:ext>
            </a:extLst>
          </p:cNvPr>
          <p:cNvSpPr>
            <a:spLocks noGrp="1"/>
          </p:cNvSpPr>
          <p:nvPr>
            <p:ph idx="1"/>
          </p:nvPr>
        </p:nvSpPr>
        <p:spPr>
          <a:xfrm>
            <a:off x="838200" y="1765830"/>
            <a:ext cx="10515600" cy="4351338"/>
          </a:xfrm>
        </p:spPr>
        <p:txBody>
          <a:bodyPr>
            <a:normAutofit fontScale="62500" lnSpcReduction="20000"/>
          </a:bodyPr>
          <a:lstStyle/>
          <a:p>
            <a:pPr marL="0" indent="0" algn="l">
              <a:buNone/>
            </a:pPr>
            <a:r>
              <a:rPr lang="en-US"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[1]</a:t>
            </a:r>
            <a:r>
              <a:rPr lang="ja-JP"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en-US"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SAT/SMT</a:t>
            </a:r>
            <a:r>
              <a:rPr lang="ja-JP"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ソルバのしくみ」</a:t>
            </a:r>
            <a:r>
              <a:rPr lang="en-US"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&lt; </a:t>
            </a:r>
            <a:r>
              <a:rPr lang="en-US" altLang="ja-JP" sz="2800" u="sng" kern="100" dirty="0">
                <a:solidFill>
                  <a:srgbClr val="0563C1"/>
                </a:solidFill>
                <a:effectLst/>
                <a:latin typeface="游明朝" panose="02020400000000000000" pitchFamily="18" charset="-128"/>
                <a:ea typeface="游明朝" panose="02020400000000000000" pitchFamily="18" charset="-128"/>
                <a:cs typeface="Times New Roman" panose="02020603050405020304" pitchFamily="18" charset="0"/>
                <a:hlinkClick r:id="rId2"/>
              </a:rPr>
              <a:t>https://www.slideshare.net/sakai/satsmt</a:t>
            </a:r>
            <a:r>
              <a:rPr lang="en-US"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 &gt;</a:t>
            </a:r>
            <a:endParaRPr lang="ja-JP" altLang="ja-JP" sz="2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indent="0" algn="l">
              <a:buNone/>
            </a:pPr>
            <a:r>
              <a:rPr lang="en-US"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  2021/01/02 </a:t>
            </a:r>
            <a:r>
              <a:rPr lang="ja-JP"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アクセス</a:t>
            </a:r>
            <a:r>
              <a:rPr lang="en-US"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a:t>
            </a:r>
            <a:endParaRPr lang="en-US" altLang="ja-JP" sz="2800" dirty="0">
              <a:latin typeface="+mn-ea"/>
            </a:endParaRPr>
          </a:p>
          <a:p>
            <a:pPr marL="0" indent="0" algn="l">
              <a:buNone/>
            </a:pPr>
            <a:r>
              <a:rPr lang="en-US" altLang="ja-JP" sz="2800" kern="100" dirty="0">
                <a:latin typeface="游明朝" panose="02020400000000000000" pitchFamily="18" charset="-128"/>
                <a:ea typeface="游明朝" panose="02020400000000000000" pitchFamily="18" charset="-128"/>
                <a:cs typeface="Times New Roman" panose="02020603050405020304" pitchFamily="18" charset="0"/>
              </a:rPr>
              <a:t>[2</a:t>
            </a:r>
            <a:r>
              <a:rPr lang="en-US"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 C. </a:t>
            </a:r>
            <a:r>
              <a:rPr lang="en-US" altLang="ja-JP" sz="2800" kern="100" dirty="0" err="1">
                <a:effectLst/>
                <a:latin typeface="游明朝" panose="02020400000000000000" pitchFamily="18" charset="-128"/>
                <a:ea typeface="游明朝" panose="02020400000000000000" pitchFamily="18" charset="-128"/>
                <a:cs typeface="Times New Roman" panose="02020603050405020304" pitchFamily="18" charset="0"/>
              </a:rPr>
              <a:t>Ans´otegui</a:t>
            </a:r>
            <a:r>
              <a:rPr lang="en-US"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 J. </a:t>
            </a:r>
            <a:r>
              <a:rPr lang="en-US" altLang="ja-JP" sz="2800" kern="100" dirty="0" err="1">
                <a:effectLst/>
                <a:latin typeface="游明朝" panose="02020400000000000000" pitchFamily="18" charset="-128"/>
                <a:ea typeface="游明朝" panose="02020400000000000000" pitchFamily="18" charset="-128"/>
                <a:cs typeface="Times New Roman" panose="02020603050405020304" pitchFamily="18" charset="0"/>
              </a:rPr>
              <a:t>Gir´aldez</a:t>
            </a:r>
            <a:r>
              <a:rPr lang="en-US"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-Cru, and J. Levy,</a:t>
            </a:r>
            <a:endParaRPr lang="ja-JP" altLang="ja-JP" sz="2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indent="0" algn="l">
              <a:buNone/>
            </a:pPr>
            <a:r>
              <a:rPr lang="en-US"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 “The community structure of SAT formulas”, SAT 2012, pp.410-423, 2012.</a:t>
            </a:r>
            <a:endParaRPr kumimoji="1" lang="en-US" altLang="ja-JP" sz="2800" dirty="0">
              <a:latin typeface="+mn-ea"/>
            </a:endParaRPr>
          </a:p>
          <a:p>
            <a:pPr marL="0" indent="0" algn="l">
              <a:buNone/>
            </a:pPr>
            <a:r>
              <a:rPr lang="en-US"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[3]</a:t>
            </a:r>
            <a:r>
              <a:rPr lang="ja-JP"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en-US"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SAT</a:t>
            </a:r>
            <a:r>
              <a:rPr lang="ja-JP"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ソルバ・</a:t>
            </a:r>
            <a:r>
              <a:rPr lang="en-US"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SMT</a:t>
            </a:r>
            <a:r>
              <a:rPr lang="ja-JP"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ソルバの技術と応用」</a:t>
            </a:r>
          </a:p>
          <a:p>
            <a:pPr marL="0" indent="0" algn="l">
              <a:buNone/>
            </a:pPr>
            <a:r>
              <a:rPr lang="en-US"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&lt; </a:t>
            </a:r>
            <a:r>
              <a:rPr lang="en-US" altLang="ja-JP" sz="2800" u="sng" kern="100" dirty="0">
                <a:solidFill>
                  <a:srgbClr val="0563C1"/>
                </a:solidFill>
                <a:effectLst/>
                <a:latin typeface="游明朝" panose="02020400000000000000" pitchFamily="18" charset="-128"/>
                <a:ea typeface="游明朝" panose="02020400000000000000" pitchFamily="18" charset="-128"/>
                <a:cs typeface="Times New Roman" panose="02020603050405020304" pitchFamily="18" charset="0"/>
                <a:hlinkClick r:id="rId3"/>
              </a:rPr>
              <a:t>https://www.jstage.jst.go.jp/article/jssst/27/3/27_3_3_24/_pdf</a:t>
            </a:r>
            <a:r>
              <a:rPr lang="en-US"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 &gt; 2021/01/02 </a:t>
            </a:r>
            <a:r>
              <a:rPr lang="ja-JP"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アクセス</a:t>
            </a:r>
            <a:r>
              <a:rPr lang="en-US"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a:t>
            </a:r>
            <a:endParaRPr lang="ja-JP" altLang="ja-JP" sz="2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indent="0" algn="l">
              <a:buNone/>
            </a:pPr>
            <a:r>
              <a:rPr lang="en-US"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[4]</a:t>
            </a:r>
            <a:r>
              <a:rPr lang="ja-JP"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「ソフトウェア科学特論：命題論理」</a:t>
            </a:r>
            <a:r>
              <a:rPr lang="en-US"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&lt; </a:t>
            </a:r>
            <a:r>
              <a:rPr lang="en-US" altLang="ja-JP" sz="2800" u="sng" kern="100" dirty="0">
                <a:solidFill>
                  <a:srgbClr val="0563C1"/>
                </a:solidFill>
                <a:effectLst/>
                <a:latin typeface="游明朝" panose="02020400000000000000" pitchFamily="18" charset="-128"/>
                <a:ea typeface="游明朝" panose="02020400000000000000" pitchFamily="18" charset="-128"/>
                <a:cs typeface="Times New Roman" panose="02020603050405020304" pitchFamily="18" charset="0"/>
                <a:hlinkClick r:id="rId4"/>
              </a:rPr>
              <a:t>https://tamura70.gitlab.io/lect-proplogic/org/proplogic.html</a:t>
            </a:r>
            <a:r>
              <a:rPr lang="en-US"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 &gt;2021/01/02</a:t>
            </a:r>
            <a:r>
              <a:rPr lang="ja-JP"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アクセス</a:t>
            </a:r>
            <a:r>
              <a:rPr lang="en-US"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a:t>
            </a:r>
            <a:endParaRPr lang="ja-JP" altLang="ja-JP" sz="2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indent="0" algn="l">
              <a:buNone/>
            </a:pPr>
            <a:r>
              <a:rPr lang="en-US"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[5]</a:t>
            </a:r>
            <a:r>
              <a:rPr lang="en-US" altLang="ja-JP" sz="2800" kern="100" dirty="0">
                <a:solidFill>
                  <a:srgbClr val="202122"/>
                </a:solidFill>
                <a:effectLst/>
                <a:latin typeface="Arial" panose="020B0604020202020204" pitchFamily="34" charset="0"/>
                <a:ea typeface="游明朝" panose="02020400000000000000" pitchFamily="18" charset="-128"/>
                <a:cs typeface="Times New Roman" panose="02020603050405020304" pitchFamily="18" charset="0"/>
              </a:rPr>
              <a:t> </a:t>
            </a:r>
            <a:r>
              <a:rPr lang="en-US" altLang="ja-JP" sz="2800" kern="100" dirty="0">
                <a:solidFill>
                  <a:srgbClr val="202122"/>
                </a:solidFill>
                <a:effectLst/>
                <a:latin typeface="游明朝" panose="02020400000000000000" pitchFamily="18" charset="-128"/>
                <a:ea typeface="游明朝" panose="02020400000000000000" pitchFamily="18" charset="-128"/>
                <a:cs typeface="Arial" panose="020B0604020202020204" pitchFamily="34" charset="0"/>
              </a:rPr>
              <a:t>Newman, M. E. J. (2006). “Fast algorithm for detecting community structure in networks”.</a:t>
            </a:r>
            <a:endParaRPr lang="ja-JP" altLang="ja-JP" sz="2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indent="0" algn="l">
              <a:buNone/>
            </a:pPr>
            <a:r>
              <a:rPr lang="en-US"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[6]</a:t>
            </a:r>
            <a:r>
              <a:rPr lang="ja-JP"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en-US"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Z3</a:t>
            </a:r>
            <a:r>
              <a:rPr lang="ja-JP"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en-US"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 &lt; https://github.com/Z3Prover/z3 &gt;, 2021/01/02 </a:t>
            </a:r>
            <a:r>
              <a:rPr lang="ja-JP"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アクセス</a:t>
            </a:r>
            <a:r>
              <a:rPr lang="en-US"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a:t>
            </a:r>
            <a:endParaRPr lang="ja-JP" altLang="ja-JP" sz="2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indent="0" algn="l">
              <a:buNone/>
            </a:pPr>
            <a:r>
              <a:rPr lang="en-US"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[7]</a:t>
            </a:r>
            <a:r>
              <a:rPr lang="ja-JP"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en-US"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SMT-LIB Benchmarks</a:t>
            </a:r>
            <a:r>
              <a:rPr lang="ja-JP"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en-US"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 &lt; http://smtlib.cs.uiowa.edu/benchmarks.shtml &gt;, 2021/01/02 </a:t>
            </a:r>
            <a:r>
              <a:rPr lang="ja-JP"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アクセス</a:t>
            </a:r>
            <a:r>
              <a:rPr lang="en-US"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a:t>
            </a:r>
            <a:endParaRPr lang="ja-JP" altLang="ja-JP" sz="2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indent="0">
              <a:buNone/>
            </a:pPr>
            <a:r>
              <a:rPr lang="en-US"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[8] </a:t>
            </a:r>
            <a:r>
              <a:rPr lang="ja-JP"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en-US"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Gephi – The Open Graph Viz Platform</a:t>
            </a:r>
            <a:r>
              <a:rPr lang="ja-JP"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en-US"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 &lt; https://gephi.org/ &gt;, 2021/01/02 </a:t>
            </a:r>
            <a:r>
              <a:rPr lang="ja-JP"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アクセス</a:t>
            </a:r>
            <a:r>
              <a:rPr lang="en-US"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a:t>
            </a:r>
            <a:endParaRPr lang="ja-JP" altLang="ja-JP" sz="2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indent="0" algn="l">
              <a:buNone/>
            </a:pPr>
            <a:endParaRPr lang="ja-JP" altLang="ja-JP" sz="2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8239D665-8AAC-4A07-9EAA-6F2793D64FFD}"/>
              </a:ext>
            </a:extLst>
          </p:cNvPr>
          <p:cNvSpPr>
            <a:spLocks noGrp="1"/>
          </p:cNvSpPr>
          <p:nvPr>
            <p:ph type="sldNum" sz="quarter" idx="12"/>
          </p:nvPr>
        </p:nvSpPr>
        <p:spPr/>
        <p:txBody>
          <a:bodyPr/>
          <a:lstStyle/>
          <a:p>
            <a:fld id="{CD2BD1F3-1155-4D2B-86F3-BB3501677F54}" type="slidenum">
              <a:rPr kumimoji="1" lang="ja-JP" altLang="en-US" smtClean="0"/>
              <a:t>19</a:t>
            </a:fld>
            <a:endParaRPr kumimoji="1" lang="ja-JP" altLang="en-US"/>
          </a:p>
        </p:txBody>
      </p:sp>
    </p:spTree>
    <p:extLst>
      <p:ext uri="{BB962C8B-B14F-4D97-AF65-F5344CB8AC3E}">
        <p14:creationId xmlns:p14="http://schemas.microsoft.com/office/powerpoint/2010/main" val="757728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AE0854-E130-4CF8-B4A6-8A0C923119B3}"/>
              </a:ext>
            </a:extLst>
          </p:cNvPr>
          <p:cNvSpPr>
            <a:spLocks noGrp="1"/>
          </p:cNvSpPr>
          <p:nvPr>
            <p:ph type="title"/>
          </p:nvPr>
        </p:nvSpPr>
        <p:spPr/>
        <p:txBody>
          <a:bodyPr/>
          <a:lstStyle/>
          <a:p>
            <a:r>
              <a:rPr kumimoji="1" lang="en-US" altLang="ja-JP" dirty="0"/>
              <a:t>1.</a:t>
            </a:r>
            <a:r>
              <a:rPr kumimoji="1" lang="ja-JP" altLang="en-US" dirty="0"/>
              <a:t>背景</a:t>
            </a:r>
          </a:p>
        </p:txBody>
      </p:sp>
      <p:sp>
        <p:nvSpPr>
          <p:cNvPr id="3" name="コンテンツ プレースホルダー 2">
            <a:extLst>
              <a:ext uri="{FF2B5EF4-FFF2-40B4-BE49-F238E27FC236}">
                <a16:creationId xmlns:a16="http://schemas.microsoft.com/office/drawing/2014/main" id="{00234A65-C8D6-455B-A658-8E12B6D7E5B4}"/>
              </a:ext>
            </a:extLst>
          </p:cNvPr>
          <p:cNvSpPr>
            <a:spLocks noGrp="1"/>
          </p:cNvSpPr>
          <p:nvPr>
            <p:ph idx="1"/>
          </p:nvPr>
        </p:nvSpPr>
        <p:spPr/>
        <p:txBody>
          <a:bodyPr>
            <a:normAutofit/>
          </a:bodyPr>
          <a:lstStyle/>
          <a:p>
            <a:r>
              <a:rPr lang="ja-JP" altLang="ja-JP" dirty="0">
                <a:effectLst/>
                <a:latin typeface="+mn-ea"/>
                <a:cs typeface="Times New Roman" panose="02020603050405020304" pitchFamily="18" charset="0"/>
              </a:rPr>
              <a:t>現実世界の様々な問題（ソフトウェア・ハードウェア検証、プランニング）を</a:t>
            </a:r>
            <a:r>
              <a:rPr lang="en-US" altLang="ja-JP" dirty="0">
                <a:effectLst/>
                <a:latin typeface="+mn-ea"/>
                <a:cs typeface="Times New Roman" panose="02020603050405020304" pitchFamily="18" charset="0"/>
              </a:rPr>
              <a:t>SAT/SMT</a:t>
            </a:r>
            <a:r>
              <a:rPr lang="ja-JP" altLang="ja-JP" dirty="0">
                <a:effectLst/>
                <a:latin typeface="+mn-ea"/>
                <a:cs typeface="Times New Roman" panose="02020603050405020304" pitchFamily="18" charset="0"/>
              </a:rPr>
              <a:t>問題へ置き換えて、ソルバを用いて解くアプローチが普及している。</a:t>
            </a:r>
            <a:r>
              <a:rPr lang="en-US" altLang="ja-JP" dirty="0">
                <a:latin typeface="+mn-ea"/>
                <a:cs typeface="Times New Roman" panose="02020603050405020304" pitchFamily="18" charset="0"/>
              </a:rPr>
              <a:t>[1</a:t>
            </a:r>
            <a:r>
              <a:rPr lang="en-US" altLang="ja-JP" dirty="0">
                <a:effectLst/>
                <a:latin typeface="+mn-ea"/>
                <a:cs typeface="Times New Roman" panose="02020603050405020304" pitchFamily="18" charset="0"/>
              </a:rPr>
              <a:t>]</a:t>
            </a:r>
          </a:p>
          <a:p>
            <a:r>
              <a:rPr kumimoji="1" lang="ja-JP" altLang="en-US" dirty="0">
                <a:latin typeface="+mn-ea"/>
              </a:rPr>
              <a:t>近年の研究</a:t>
            </a:r>
            <a:r>
              <a:rPr kumimoji="1" lang="en-US" altLang="ja-JP" dirty="0">
                <a:latin typeface="+mn-ea"/>
              </a:rPr>
              <a:t>[2]</a:t>
            </a:r>
            <a:r>
              <a:rPr kumimoji="1" lang="ja-JP" altLang="en-US" dirty="0">
                <a:latin typeface="+mn-ea"/>
              </a:rPr>
              <a:t>で、</a:t>
            </a:r>
            <a:r>
              <a:rPr kumimoji="1" lang="en-US" altLang="ja-JP" dirty="0">
                <a:latin typeface="+mn-ea"/>
              </a:rPr>
              <a:t>SAT</a:t>
            </a:r>
            <a:r>
              <a:rPr kumimoji="1" lang="ja-JP" altLang="en-US" dirty="0">
                <a:latin typeface="+mn-ea"/>
              </a:rPr>
              <a:t>ソルバの実行時間とその問題から作るグラフのモジュラリティとの間に相関性</a:t>
            </a:r>
            <a:r>
              <a:rPr lang="ja-JP" altLang="en-US" dirty="0">
                <a:latin typeface="+mn-ea"/>
              </a:rPr>
              <a:t>（</a:t>
            </a:r>
            <a:r>
              <a:rPr kumimoji="1" lang="ja-JP" altLang="en-US" dirty="0">
                <a:latin typeface="+mn-ea"/>
              </a:rPr>
              <a:t>モジュラリティが高いほど、その問題の実行時間は短い）が指摘されている。</a:t>
            </a:r>
            <a:endParaRPr kumimoji="1" lang="en-US" altLang="ja-JP" dirty="0">
              <a:latin typeface="+mn-ea"/>
            </a:endParaRPr>
          </a:p>
        </p:txBody>
      </p:sp>
      <p:sp>
        <p:nvSpPr>
          <p:cNvPr id="4" name="スライド番号プレースホルダー 3">
            <a:extLst>
              <a:ext uri="{FF2B5EF4-FFF2-40B4-BE49-F238E27FC236}">
                <a16:creationId xmlns:a16="http://schemas.microsoft.com/office/drawing/2014/main" id="{05771E83-FA51-43E5-9337-1080D3C215EA}"/>
              </a:ext>
            </a:extLst>
          </p:cNvPr>
          <p:cNvSpPr>
            <a:spLocks noGrp="1"/>
          </p:cNvSpPr>
          <p:nvPr>
            <p:ph type="sldNum" sz="quarter" idx="12"/>
          </p:nvPr>
        </p:nvSpPr>
        <p:spPr/>
        <p:txBody>
          <a:bodyPr/>
          <a:lstStyle/>
          <a:p>
            <a:fld id="{CD2BD1F3-1155-4D2B-86F3-BB3501677F54}" type="slidenum">
              <a:rPr kumimoji="1" lang="ja-JP" altLang="en-US" smtClean="0"/>
              <a:t>2</a:t>
            </a:fld>
            <a:endParaRPr kumimoji="1" lang="ja-JP" altLang="en-US"/>
          </a:p>
        </p:txBody>
      </p:sp>
    </p:spTree>
    <p:extLst>
      <p:ext uri="{BB962C8B-B14F-4D97-AF65-F5344CB8AC3E}">
        <p14:creationId xmlns:p14="http://schemas.microsoft.com/office/powerpoint/2010/main" val="2673063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E9976A-CD35-4BB6-9B35-8CADDEBD7D58}"/>
              </a:ext>
            </a:extLst>
          </p:cNvPr>
          <p:cNvSpPr>
            <a:spLocks noGrp="1"/>
          </p:cNvSpPr>
          <p:nvPr>
            <p:ph type="title"/>
          </p:nvPr>
        </p:nvSpPr>
        <p:spPr/>
        <p:txBody>
          <a:bodyPr/>
          <a:lstStyle/>
          <a:p>
            <a:r>
              <a:rPr lang="en-US" altLang="ja-JP" dirty="0"/>
              <a:t>2.</a:t>
            </a:r>
            <a:r>
              <a:rPr lang="ja-JP" altLang="en-US" dirty="0"/>
              <a:t>研究の目的</a:t>
            </a:r>
            <a:endParaRPr kumimoji="1" lang="ja-JP" altLang="en-US" dirty="0"/>
          </a:p>
        </p:txBody>
      </p:sp>
      <p:sp>
        <p:nvSpPr>
          <p:cNvPr id="3" name="コンテンツ プレースホルダー 2">
            <a:extLst>
              <a:ext uri="{FF2B5EF4-FFF2-40B4-BE49-F238E27FC236}">
                <a16:creationId xmlns:a16="http://schemas.microsoft.com/office/drawing/2014/main" id="{D8FC266A-9F85-4A37-A7D9-5412CE2851C0}"/>
              </a:ext>
            </a:extLst>
          </p:cNvPr>
          <p:cNvSpPr>
            <a:spLocks noGrp="1"/>
          </p:cNvSpPr>
          <p:nvPr>
            <p:ph idx="1"/>
          </p:nvPr>
        </p:nvSpPr>
        <p:spPr/>
        <p:txBody>
          <a:bodyPr/>
          <a:lstStyle/>
          <a:p>
            <a:r>
              <a:rPr lang="en-US" altLang="ja-JP" dirty="0"/>
              <a:t>SAT</a:t>
            </a:r>
            <a:r>
              <a:rPr lang="ja-JP" altLang="en-US" dirty="0"/>
              <a:t>問題から作るモジュラリティと</a:t>
            </a:r>
            <a:r>
              <a:rPr lang="en-US" altLang="ja-JP" dirty="0"/>
              <a:t>SAT</a:t>
            </a:r>
            <a:r>
              <a:rPr lang="ja-JP" altLang="en-US" dirty="0"/>
              <a:t>ソルバの実行時間でみられる相関性が、</a:t>
            </a:r>
            <a:r>
              <a:rPr lang="en-US" altLang="ja-JP" dirty="0"/>
              <a:t>SMT</a:t>
            </a:r>
            <a:r>
              <a:rPr lang="ja-JP" altLang="en-US" dirty="0"/>
              <a:t>問題と</a:t>
            </a:r>
            <a:r>
              <a:rPr lang="en-US" altLang="ja-JP" dirty="0"/>
              <a:t>SMT</a:t>
            </a:r>
            <a:r>
              <a:rPr lang="ja-JP" altLang="en-US" dirty="0"/>
              <a:t>ソルバに関してもみられるか検証する。</a:t>
            </a:r>
            <a:endParaRPr kumimoji="1" lang="ja-JP" altLang="en-US" dirty="0"/>
          </a:p>
        </p:txBody>
      </p:sp>
      <p:sp>
        <p:nvSpPr>
          <p:cNvPr id="4" name="スライド番号プレースホルダー 3">
            <a:extLst>
              <a:ext uri="{FF2B5EF4-FFF2-40B4-BE49-F238E27FC236}">
                <a16:creationId xmlns:a16="http://schemas.microsoft.com/office/drawing/2014/main" id="{443014FC-E266-4AA2-8FDF-E0463BFFB191}"/>
              </a:ext>
            </a:extLst>
          </p:cNvPr>
          <p:cNvSpPr>
            <a:spLocks noGrp="1"/>
          </p:cNvSpPr>
          <p:nvPr>
            <p:ph type="sldNum" sz="quarter" idx="12"/>
          </p:nvPr>
        </p:nvSpPr>
        <p:spPr/>
        <p:txBody>
          <a:bodyPr/>
          <a:lstStyle/>
          <a:p>
            <a:fld id="{CD2BD1F3-1155-4D2B-86F3-BB3501677F54}" type="slidenum">
              <a:rPr kumimoji="1" lang="ja-JP" altLang="en-US" smtClean="0"/>
              <a:t>3</a:t>
            </a:fld>
            <a:endParaRPr kumimoji="1" lang="ja-JP" altLang="en-US"/>
          </a:p>
        </p:txBody>
      </p:sp>
    </p:spTree>
    <p:extLst>
      <p:ext uri="{BB962C8B-B14F-4D97-AF65-F5344CB8AC3E}">
        <p14:creationId xmlns:p14="http://schemas.microsoft.com/office/powerpoint/2010/main" val="484218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4CDFC1-5980-4D5C-B8D9-504ED0BA6DDC}"/>
              </a:ext>
            </a:extLst>
          </p:cNvPr>
          <p:cNvSpPr>
            <a:spLocks noGrp="1"/>
          </p:cNvSpPr>
          <p:nvPr>
            <p:ph type="title"/>
          </p:nvPr>
        </p:nvSpPr>
        <p:spPr/>
        <p:txBody>
          <a:bodyPr/>
          <a:lstStyle/>
          <a:p>
            <a:r>
              <a:rPr lang="en-US" altLang="ja-JP" dirty="0"/>
              <a:t>3.</a:t>
            </a:r>
            <a:r>
              <a:rPr lang="ja-JP" altLang="en-US" dirty="0"/>
              <a:t>用語の説明</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5352D2E-78A8-477A-966D-F49592953BA5}"/>
                  </a:ext>
                </a:extLst>
              </p:cNvPr>
              <p:cNvSpPr>
                <a:spLocks noGrp="1"/>
              </p:cNvSpPr>
              <p:nvPr>
                <p:ph idx="1"/>
              </p:nvPr>
            </p:nvSpPr>
            <p:spPr/>
            <p:txBody>
              <a:bodyPr/>
              <a:lstStyle/>
              <a:p>
                <a:r>
                  <a:rPr kumimoji="1" lang="en-US" altLang="ja-JP" b="1" dirty="0"/>
                  <a:t>SAT</a:t>
                </a:r>
                <a:r>
                  <a:rPr lang="ja-JP" altLang="en-US" b="1" dirty="0"/>
                  <a:t>問題</a:t>
                </a:r>
                <a:r>
                  <a:rPr lang="en-US" altLang="ja-JP" b="1" dirty="0"/>
                  <a:t>[1][3]</a:t>
                </a:r>
              </a:p>
              <a:p>
                <a:pPr marL="0" indent="0">
                  <a:buNone/>
                </a:pPr>
                <a:r>
                  <a:rPr kumimoji="1" lang="ja-JP" altLang="en-US" dirty="0"/>
                  <a:t>充足可能性問題（</a:t>
                </a:r>
                <a:r>
                  <a:rPr kumimoji="1" lang="en-US" altLang="ja-JP" dirty="0"/>
                  <a:t>satisfiability problem)</a:t>
                </a:r>
                <a:r>
                  <a:rPr kumimoji="1" lang="ja-JP" altLang="en-US" dirty="0"/>
                  <a:t>とは、１つの命題論理式が与えられたとき、その式が充足可能かどうか判定する問題のこと</a:t>
                </a:r>
                <a:endParaRPr kumimoji="1" lang="en-US" altLang="ja-JP" dirty="0"/>
              </a:p>
              <a:p>
                <a:pPr marL="0" indent="0">
                  <a:buNone/>
                </a:pPr>
                <a:r>
                  <a:rPr kumimoji="1" lang="ja-JP" altLang="en-US" dirty="0"/>
                  <a:t>例： </a:t>
                </a:r>
                <a:r>
                  <a:rPr lang="en-US" altLang="ja-JP" dirty="0"/>
                  <a:t>(A </a:t>
                </a:r>
                <a14:m>
                  <m:oMath xmlns:m="http://schemas.openxmlformats.org/officeDocument/2006/math">
                    <m:r>
                      <a:rPr lang="en-US" altLang="ja-JP" b="0" i="1" smtClean="0">
                        <a:latin typeface="Cambria Math" panose="02040503050406030204" pitchFamily="18" charset="0"/>
                      </a:rPr>
                      <m:t>∨</m:t>
                    </m:r>
                  </m:oMath>
                </a14:m>
                <a:r>
                  <a:rPr lang="en-US" altLang="ja-JP" dirty="0"/>
                  <a:t> B) </a:t>
                </a:r>
                <a14:m>
                  <m:oMath xmlns:m="http://schemas.openxmlformats.org/officeDocument/2006/math">
                    <m:r>
                      <a:rPr lang="en-US" altLang="ja-JP" b="0" i="1" smtClean="0">
                        <a:latin typeface="Cambria Math" panose="02040503050406030204" pitchFamily="18" charset="0"/>
                      </a:rPr>
                      <m:t>∧</m:t>
                    </m:r>
                  </m:oMath>
                </a14:m>
                <a:r>
                  <a:rPr lang="en-US" altLang="ja-JP" dirty="0"/>
                  <a:t> C</a:t>
                </a:r>
                <a:endParaRPr kumimoji="1" lang="en-US" altLang="ja-JP" dirty="0"/>
              </a:p>
              <a:p>
                <a:pPr marL="0" indent="0">
                  <a:buNone/>
                </a:pPr>
                <a:r>
                  <a:rPr kumimoji="1" lang="ja-JP" altLang="en-US" dirty="0"/>
                  <a:t>・</a:t>
                </a:r>
                <a:r>
                  <a:rPr kumimoji="1" lang="en-US" altLang="ja-JP" b="1" dirty="0"/>
                  <a:t>SMT</a:t>
                </a:r>
                <a:r>
                  <a:rPr kumimoji="1" lang="ja-JP" altLang="en-US" b="1" dirty="0"/>
                  <a:t>問題</a:t>
                </a:r>
                <a:r>
                  <a:rPr kumimoji="1" lang="en-US" altLang="ja-JP" b="1" dirty="0"/>
                  <a:t>[1][</a:t>
                </a:r>
                <a:r>
                  <a:rPr lang="en-US" altLang="ja-JP" b="1" dirty="0"/>
                  <a:t>3</a:t>
                </a:r>
                <a:r>
                  <a:rPr kumimoji="1" lang="en-US" altLang="ja-JP" b="1" dirty="0"/>
                  <a:t>]</a:t>
                </a:r>
              </a:p>
              <a:p>
                <a:pPr marL="0" indent="0">
                  <a:buNone/>
                </a:pPr>
                <a:r>
                  <a:rPr lang="en-US" altLang="ja-JP" dirty="0"/>
                  <a:t>SMT</a:t>
                </a:r>
                <a:r>
                  <a:rPr lang="ja-JP" altLang="en-US" dirty="0"/>
                  <a:t>問題</a:t>
                </a:r>
                <a:r>
                  <a:rPr lang="en-US" altLang="ja-JP" dirty="0"/>
                  <a:t>(Satisfiability Modulo Theories)</a:t>
                </a:r>
                <a:r>
                  <a:rPr lang="ja-JP" altLang="en-US" dirty="0"/>
                  <a:t>とは、</a:t>
                </a:r>
                <a:endParaRPr lang="en-US" altLang="ja-JP" dirty="0"/>
              </a:p>
              <a:p>
                <a:pPr marL="0" indent="0">
                  <a:buNone/>
                </a:pPr>
                <a:r>
                  <a:rPr lang="ja-JP" altLang="en-US" dirty="0"/>
                  <a:t>一階述語論理式の充足可能性を判定する問題のこと</a:t>
                </a:r>
                <a:endParaRPr lang="en-US" altLang="ja-JP" dirty="0"/>
              </a:p>
              <a:p>
                <a:pPr marL="0" indent="0">
                  <a:buNone/>
                </a:pPr>
                <a:r>
                  <a:rPr lang="ja-JP" altLang="en-US" dirty="0"/>
                  <a:t>例：　</a:t>
                </a:r>
                <a:r>
                  <a:rPr lang="en-US" altLang="ja-JP" dirty="0"/>
                  <a:t>(a &gt; 0 </a:t>
                </a:r>
                <a14:m>
                  <m:oMath xmlns:m="http://schemas.openxmlformats.org/officeDocument/2006/math">
                    <m:r>
                      <a:rPr lang="en-US" altLang="ja-JP" b="0" i="1" smtClean="0">
                        <a:latin typeface="Cambria Math" panose="02040503050406030204" pitchFamily="18" charset="0"/>
                      </a:rPr>
                      <m:t>∨</m:t>
                    </m:r>
                  </m:oMath>
                </a14:m>
                <a:r>
                  <a:rPr lang="en-US" altLang="ja-JP" dirty="0"/>
                  <a:t> (b – 2c &gt; 0)) </a:t>
                </a:r>
                <a14:m>
                  <m:oMath xmlns:m="http://schemas.openxmlformats.org/officeDocument/2006/math">
                    <m:r>
                      <a:rPr lang="en-US" altLang="ja-JP" i="1">
                        <a:latin typeface="Cambria Math" panose="02040503050406030204" pitchFamily="18" charset="0"/>
                      </a:rPr>
                      <m:t>∧</m:t>
                    </m:r>
                  </m:oMath>
                </a14:m>
                <a:r>
                  <a:rPr lang="en-US" altLang="ja-JP" dirty="0"/>
                  <a:t> (</a:t>
                </a:r>
                <a14:m>
                  <m:oMath xmlns:m="http://schemas.openxmlformats.org/officeDocument/2006/math">
                    <m:r>
                      <a:rPr lang="en-US" altLang="ja-JP" i="1" smtClean="0">
                        <a:latin typeface="Cambria Math" panose="02040503050406030204" pitchFamily="18" charset="0"/>
                        <a:ea typeface="Cambria Math" panose="02040503050406030204" pitchFamily="18" charset="0"/>
                      </a:rPr>
                      <m:t>¬</m:t>
                    </m:r>
                  </m:oMath>
                </a14:m>
                <a:r>
                  <a:rPr lang="en-US" altLang="ja-JP" dirty="0"/>
                  <a:t>(a &gt; 0) </a:t>
                </a:r>
                <a14:m>
                  <m:oMath xmlns:m="http://schemas.openxmlformats.org/officeDocument/2006/math">
                    <m:r>
                      <a:rPr lang="en-US" altLang="ja-JP" i="1">
                        <a:latin typeface="Cambria Math" panose="02040503050406030204" pitchFamily="18" charset="0"/>
                      </a:rPr>
                      <m:t>∨</m:t>
                    </m:r>
                  </m:oMath>
                </a14:m>
                <a:r>
                  <a:rPr lang="en-US" altLang="ja-JP" dirty="0"/>
                  <a:t> b = c )</a:t>
                </a:r>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A5352D2E-78A8-477A-966D-F49592953BA5}"/>
                  </a:ext>
                </a:extLst>
              </p:cNvPr>
              <p:cNvSpPr>
                <a:spLocks noGrp="1" noRot="1" noChangeAspect="1" noMove="1" noResize="1" noEditPoints="1" noAdjustHandles="1" noChangeArrowheads="1" noChangeShapeType="1" noTextEdit="1"/>
              </p:cNvSpPr>
              <p:nvPr>
                <p:ph idx="1"/>
              </p:nvPr>
            </p:nvSpPr>
            <p:spPr>
              <a:blipFill>
                <a:blip r:embed="rId2"/>
                <a:stretch>
                  <a:fillRect l="-1217" t="-2381" r="-696" b="-308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1FA7B74F-B006-4B07-AE1E-569B6DF2AD36}"/>
              </a:ext>
            </a:extLst>
          </p:cNvPr>
          <p:cNvSpPr>
            <a:spLocks noGrp="1"/>
          </p:cNvSpPr>
          <p:nvPr>
            <p:ph type="sldNum" sz="quarter" idx="12"/>
          </p:nvPr>
        </p:nvSpPr>
        <p:spPr/>
        <p:txBody>
          <a:bodyPr/>
          <a:lstStyle/>
          <a:p>
            <a:fld id="{CD2BD1F3-1155-4D2B-86F3-BB3501677F54}" type="slidenum">
              <a:rPr kumimoji="1" lang="ja-JP" altLang="en-US" smtClean="0"/>
              <a:t>4</a:t>
            </a:fld>
            <a:endParaRPr kumimoji="1" lang="ja-JP" altLang="en-US"/>
          </a:p>
        </p:txBody>
      </p:sp>
    </p:spTree>
    <p:extLst>
      <p:ext uri="{BB962C8B-B14F-4D97-AF65-F5344CB8AC3E}">
        <p14:creationId xmlns:p14="http://schemas.microsoft.com/office/powerpoint/2010/main" val="4027208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AA433D-D71F-473D-96F0-490F42863791}"/>
              </a:ext>
            </a:extLst>
          </p:cNvPr>
          <p:cNvSpPr>
            <a:spLocks noGrp="1"/>
          </p:cNvSpPr>
          <p:nvPr>
            <p:ph type="title"/>
          </p:nvPr>
        </p:nvSpPr>
        <p:spPr/>
        <p:txBody>
          <a:bodyPr/>
          <a:lstStyle/>
          <a:p>
            <a:r>
              <a:rPr kumimoji="1" lang="en-US" altLang="ja-JP" dirty="0"/>
              <a:t>3.</a:t>
            </a:r>
            <a:r>
              <a:rPr kumimoji="1" lang="ja-JP" altLang="en-US" dirty="0"/>
              <a:t>用語の説明</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73BBD13-21D9-4B7B-B772-5620407420A8}"/>
                  </a:ext>
                </a:extLst>
              </p:cNvPr>
              <p:cNvSpPr>
                <a:spLocks noGrp="1"/>
              </p:cNvSpPr>
              <p:nvPr>
                <p:ph idx="1"/>
              </p:nvPr>
            </p:nvSpPr>
            <p:spPr/>
            <p:txBody>
              <a:bodyPr>
                <a:normAutofit/>
              </a:bodyPr>
              <a:lstStyle/>
              <a:p>
                <a:pPr marL="0" indent="0">
                  <a:buNone/>
                </a:pPr>
                <a:r>
                  <a:rPr lang="ja-JP" altLang="en-US" dirty="0"/>
                  <a:t>・</a:t>
                </a:r>
                <a:r>
                  <a:rPr lang="en-US" altLang="ja-JP" b="1" dirty="0"/>
                  <a:t>CNF</a:t>
                </a:r>
                <a:r>
                  <a:rPr lang="ja-JP" altLang="en-US" dirty="0"/>
                  <a:t>（</a:t>
                </a:r>
                <a:r>
                  <a:rPr lang="en-US" altLang="ja-JP" dirty="0"/>
                  <a:t>conjunction normal form)</a:t>
                </a:r>
              </a:p>
              <a:p>
                <a:pPr marL="0" indent="0">
                  <a:buNone/>
                </a:pPr>
                <a:r>
                  <a:rPr lang="ja-JP" altLang="en-US" dirty="0"/>
                  <a:t>連言標準形。論理式の標準化の一種。選言節の連言の形式で</a:t>
                </a:r>
                <a:endParaRPr lang="en-US" altLang="ja-JP" dirty="0"/>
              </a:p>
              <a:p>
                <a:pPr marL="0" indent="0">
                  <a:buNone/>
                </a:pPr>
                <a:r>
                  <a:rPr lang="ja-JP" altLang="en-US" dirty="0"/>
                  <a:t>論理式を表す。</a:t>
                </a:r>
                <a:endParaRPr lang="en-US" altLang="ja-JP" dirty="0"/>
              </a:p>
              <a:p>
                <a:pPr marL="0" indent="0">
                  <a:buNone/>
                </a:pPr>
                <a:r>
                  <a:rPr lang="en-US" altLang="ja-JP" dirty="0"/>
                  <a:t>	</a:t>
                </a:r>
                <a:r>
                  <a:rPr lang="ja-JP" altLang="en-US" dirty="0"/>
                  <a:t>例：　</a:t>
                </a:r>
                <a14:m>
                  <m:oMath xmlns:m="http://schemas.openxmlformats.org/officeDocument/2006/math">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 </m:t>
                        </m:r>
                        <m:r>
                          <a:rPr lang="en-US" altLang="ja-JP" b="0" i="1" smtClean="0">
                            <a:latin typeface="Cambria Math" panose="02040503050406030204" pitchFamily="18" charset="0"/>
                          </a:rPr>
                          <m:t>𝐴</m:t>
                        </m:r>
                        <m:r>
                          <a:rPr lang="en-US" altLang="ja-JP" b="0" i="1" smtClean="0">
                            <a:latin typeface="Cambria Math" panose="02040503050406030204" pitchFamily="18" charset="0"/>
                          </a:rPr>
                          <m:t>∨</m:t>
                        </m:r>
                        <m:r>
                          <a:rPr lang="en-US" altLang="ja-JP" b="0" i="1" smtClean="0">
                            <a:latin typeface="Cambria Math" panose="02040503050406030204" pitchFamily="18" charset="0"/>
                          </a:rPr>
                          <m:t>𝐵</m:t>
                        </m:r>
                        <m:r>
                          <a:rPr lang="en-US" altLang="ja-JP" b="0" i="1" smtClean="0">
                            <a:latin typeface="Cambria Math" panose="02040503050406030204" pitchFamily="18" charset="0"/>
                          </a:rPr>
                          <m:t> </m:t>
                        </m:r>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 </m:t>
                        </m:r>
                        <m:r>
                          <a:rPr lang="en-US" altLang="ja-JP" b="0" i="1" smtClean="0">
                            <a:latin typeface="Cambria Math" panose="02040503050406030204" pitchFamily="18" charset="0"/>
                          </a:rPr>
                          <m:t>𝐶</m:t>
                        </m:r>
                        <m:r>
                          <a:rPr lang="en-US" altLang="ja-JP" b="0" i="1" smtClean="0">
                            <a:latin typeface="Cambria Math" panose="02040503050406030204" pitchFamily="18" charset="0"/>
                          </a:rPr>
                          <m:t>∨</m:t>
                        </m:r>
                        <m:r>
                          <a:rPr lang="en-US" altLang="ja-JP" b="0" i="1" smtClean="0">
                            <a:latin typeface="Cambria Math" panose="02040503050406030204" pitchFamily="18" charset="0"/>
                          </a:rPr>
                          <m:t>𝐷</m:t>
                        </m:r>
                        <m:r>
                          <a:rPr lang="en-US" altLang="ja-JP" b="0" i="1" smtClean="0">
                            <a:latin typeface="Cambria Math" panose="02040503050406030204" pitchFamily="18" charset="0"/>
                          </a:rPr>
                          <m:t>∨</m:t>
                        </m:r>
                        <m:r>
                          <a:rPr lang="en-US" altLang="ja-JP" b="0" i="1" smtClean="0">
                            <a:latin typeface="Cambria Math" panose="02040503050406030204" pitchFamily="18" charset="0"/>
                          </a:rPr>
                          <m:t>𝐸</m:t>
                        </m:r>
                      </m:e>
                    </m:d>
                  </m:oMath>
                </a14:m>
                <a:endParaRPr kumimoji="1" lang="en-US" altLang="ja-JP" dirty="0"/>
              </a:p>
              <a:p>
                <a:pPr marL="0" indent="0">
                  <a:buNone/>
                </a:pPr>
                <a:r>
                  <a:rPr lang="ja-JP" altLang="en-US" b="1" dirty="0"/>
                  <a:t>・</a:t>
                </a:r>
                <a:r>
                  <a:rPr lang="en-US" altLang="ja-JP" b="1" dirty="0"/>
                  <a:t>SAT</a:t>
                </a:r>
                <a:r>
                  <a:rPr lang="ja-JP" altLang="en-US" b="1" dirty="0"/>
                  <a:t>ソルバ</a:t>
                </a:r>
                <a:r>
                  <a:rPr lang="en-US" altLang="ja-JP" b="1" dirty="0"/>
                  <a:t>[1][3]</a:t>
                </a:r>
              </a:p>
              <a:p>
                <a:pPr marL="0" indent="0">
                  <a:buNone/>
                </a:pPr>
                <a:r>
                  <a:rPr kumimoji="1" lang="en-US" altLang="ja-JP" dirty="0"/>
                  <a:t>SAT</a:t>
                </a:r>
                <a:r>
                  <a:rPr lang="ja-JP" altLang="en-US" dirty="0"/>
                  <a:t>問題を解くプログラム。</a:t>
                </a:r>
                <a:endParaRPr lang="en-US" altLang="ja-JP" dirty="0"/>
              </a:p>
              <a:p>
                <a:pPr marL="0" indent="0">
                  <a:buNone/>
                </a:pPr>
                <a:r>
                  <a:rPr lang="en-US" altLang="ja-JP" dirty="0"/>
                  <a:t>CNF</a:t>
                </a:r>
                <a:r>
                  <a:rPr lang="ja-JP" altLang="en-US" dirty="0"/>
                  <a:t>の</a:t>
                </a:r>
                <a:r>
                  <a:rPr lang="en-US" altLang="ja-JP" dirty="0"/>
                  <a:t>SAT</a:t>
                </a:r>
                <a:r>
                  <a:rPr lang="ja-JP" altLang="en-US" dirty="0"/>
                  <a:t>問題を入力として受け取る。</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F73BBD13-21D9-4B7B-B772-5620407420A8}"/>
                  </a:ext>
                </a:extLst>
              </p:cNvPr>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B69F2327-4FEA-44A1-B949-C23A6E88DE7C}"/>
              </a:ext>
            </a:extLst>
          </p:cNvPr>
          <p:cNvSpPr>
            <a:spLocks noGrp="1"/>
          </p:cNvSpPr>
          <p:nvPr>
            <p:ph type="sldNum" sz="quarter" idx="12"/>
          </p:nvPr>
        </p:nvSpPr>
        <p:spPr/>
        <p:txBody>
          <a:bodyPr/>
          <a:lstStyle/>
          <a:p>
            <a:fld id="{D61908BC-9658-420D-91F3-7577A13EBDB0}" type="slidenum">
              <a:rPr kumimoji="1" lang="ja-JP" altLang="en-US" smtClean="0"/>
              <a:t>5</a:t>
            </a:fld>
            <a:endParaRPr kumimoji="1" lang="ja-JP" altLang="en-US"/>
          </a:p>
        </p:txBody>
      </p:sp>
    </p:spTree>
    <p:extLst>
      <p:ext uri="{BB962C8B-B14F-4D97-AF65-F5344CB8AC3E}">
        <p14:creationId xmlns:p14="http://schemas.microsoft.com/office/powerpoint/2010/main" val="826404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1B8FE5-B709-4CFF-93A9-B2555A2B680A}"/>
              </a:ext>
            </a:extLst>
          </p:cNvPr>
          <p:cNvSpPr>
            <a:spLocks noGrp="1"/>
          </p:cNvSpPr>
          <p:nvPr>
            <p:ph type="title"/>
          </p:nvPr>
        </p:nvSpPr>
        <p:spPr>
          <a:xfrm>
            <a:off x="838200" y="425195"/>
            <a:ext cx="10515600" cy="1325563"/>
          </a:xfrm>
        </p:spPr>
        <p:txBody>
          <a:bodyPr/>
          <a:lstStyle/>
          <a:p>
            <a:r>
              <a:rPr kumimoji="1" lang="en-US" altLang="ja-JP" dirty="0"/>
              <a:t>3.</a:t>
            </a:r>
            <a:r>
              <a:rPr kumimoji="1" lang="ja-JP" altLang="en-US" dirty="0"/>
              <a:t>用語の説明</a:t>
            </a:r>
          </a:p>
        </p:txBody>
      </p:sp>
      <p:sp>
        <p:nvSpPr>
          <p:cNvPr id="3" name="コンテンツ プレースホルダー 2">
            <a:extLst>
              <a:ext uri="{FF2B5EF4-FFF2-40B4-BE49-F238E27FC236}">
                <a16:creationId xmlns:a16="http://schemas.microsoft.com/office/drawing/2014/main" id="{905BC663-B1AE-476A-B606-8D1959521284}"/>
              </a:ext>
            </a:extLst>
          </p:cNvPr>
          <p:cNvSpPr>
            <a:spLocks noGrp="1"/>
          </p:cNvSpPr>
          <p:nvPr>
            <p:ph idx="1"/>
          </p:nvPr>
        </p:nvSpPr>
        <p:spPr>
          <a:xfrm>
            <a:off x="838200" y="2081467"/>
            <a:ext cx="10515600" cy="4351338"/>
          </a:xfrm>
        </p:spPr>
        <p:txBody>
          <a:bodyPr>
            <a:normAutofit fontScale="92500" lnSpcReduction="20000"/>
          </a:bodyPr>
          <a:lstStyle/>
          <a:p>
            <a:r>
              <a:rPr kumimoji="1" lang="en-US" altLang="ja-JP" b="1" dirty="0"/>
              <a:t>SMT</a:t>
            </a:r>
            <a:r>
              <a:rPr kumimoji="1" lang="ja-JP" altLang="en-US" b="1" dirty="0"/>
              <a:t>ソルバ</a:t>
            </a:r>
            <a:r>
              <a:rPr lang="en-US" altLang="ja-JP" b="1" dirty="0"/>
              <a:t>[1][3]</a:t>
            </a:r>
            <a:endParaRPr kumimoji="1" lang="en-US" altLang="ja-JP" b="1" dirty="0"/>
          </a:p>
          <a:p>
            <a:pPr marL="0" indent="0">
              <a:buNone/>
            </a:pPr>
            <a:r>
              <a:rPr kumimoji="1" lang="en-US" altLang="ja-JP" dirty="0"/>
              <a:t>SMT</a:t>
            </a:r>
            <a:r>
              <a:rPr kumimoji="1" lang="ja-JP" altLang="en-US" dirty="0"/>
              <a:t>問題を解くプログラム。</a:t>
            </a:r>
            <a:endParaRPr kumimoji="1" lang="en-US" altLang="ja-JP" dirty="0"/>
          </a:p>
          <a:p>
            <a:pPr marL="0" indent="0">
              <a:buNone/>
            </a:pPr>
            <a:r>
              <a:rPr kumimoji="1" lang="en-US" altLang="ja-JP" dirty="0"/>
              <a:t>Eager</a:t>
            </a:r>
            <a:r>
              <a:rPr kumimoji="1" lang="ja-JP" altLang="en-US" dirty="0"/>
              <a:t>と</a:t>
            </a:r>
            <a:r>
              <a:rPr kumimoji="1" lang="en-US" altLang="ja-JP" dirty="0"/>
              <a:t>Lazy</a:t>
            </a:r>
            <a:r>
              <a:rPr kumimoji="1" lang="ja-JP" altLang="en-US" dirty="0"/>
              <a:t>の２つのアプローチがある</a:t>
            </a:r>
            <a:endParaRPr kumimoji="1" lang="en-US" altLang="ja-JP" dirty="0"/>
          </a:p>
          <a:p>
            <a:pPr marL="0" indent="0">
              <a:buNone/>
            </a:pPr>
            <a:r>
              <a:rPr lang="en-US" altLang="ja-JP" dirty="0"/>
              <a:t>	</a:t>
            </a:r>
            <a:r>
              <a:rPr lang="ja-JP" altLang="en-US" dirty="0"/>
              <a:t>・</a:t>
            </a:r>
            <a:r>
              <a:rPr kumimoji="1" lang="en-US" altLang="ja-JP" dirty="0"/>
              <a:t>Eager</a:t>
            </a:r>
          </a:p>
          <a:p>
            <a:pPr marL="0" indent="0">
              <a:buNone/>
            </a:pPr>
            <a:r>
              <a:rPr lang="en-US" altLang="ja-JP" dirty="0"/>
              <a:t>		SMT</a:t>
            </a:r>
            <a:r>
              <a:rPr lang="ja-JP" altLang="en-US" dirty="0"/>
              <a:t>式を等価な</a:t>
            </a:r>
            <a:r>
              <a:rPr lang="en-US" altLang="ja-JP" dirty="0"/>
              <a:t>SAT</a:t>
            </a:r>
            <a:r>
              <a:rPr lang="ja-JP" altLang="en-US" dirty="0"/>
              <a:t>に変換して、</a:t>
            </a:r>
            <a:endParaRPr lang="en-US" altLang="ja-JP" dirty="0"/>
          </a:p>
          <a:p>
            <a:pPr marL="0" indent="0">
              <a:buNone/>
            </a:pPr>
            <a:r>
              <a:rPr lang="en-US" altLang="ja-JP" dirty="0"/>
              <a:t>		SAT</a:t>
            </a:r>
            <a:r>
              <a:rPr lang="ja-JP" altLang="en-US" dirty="0"/>
              <a:t>ソルバで解く方法。</a:t>
            </a:r>
            <a:endParaRPr lang="en-US" altLang="ja-JP" dirty="0"/>
          </a:p>
          <a:p>
            <a:pPr marL="0" indent="0">
              <a:buNone/>
            </a:pPr>
            <a:r>
              <a:rPr lang="en-US" altLang="ja-JP" dirty="0"/>
              <a:t>	</a:t>
            </a:r>
            <a:r>
              <a:rPr lang="ja-JP" altLang="en-US" dirty="0"/>
              <a:t>・</a:t>
            </a:r>
            <a:r>
              <a:rPr lang="en-US" altLang="ja-JP" dirty="0"/>
              <a:t>Lazy</a:t>
            </a:r>
          </a:p>
          <a:p>
            <a:pPr marL="0" indent="0">
              <a:buNone/>
            </a:pPr>
            <a:r>
              <a:rPr lang="en-US" altLang="ja-JP" dirty="0"/>
              <a:t>		SAT</a:t>
            </a:r>
            <a:r>
              <a:rPr lang="ja-JP" altLang="en-US" dirty="0"/>
              <a:t>ソルバと理論ソルバを組み合わせて解く方法。</a:t>
            </a:r>
            <a:endParaRPr lang="en-US" altLang="ja-JP" dirty="0"/>
          </a:p>
          <a:p>
            <a:pPr marL="0" indent="0">
              <a:buNone/>
            </a:pPr>
            <a:r>
              <a:rPr lang="en-US" altLang="ja-JP" dirty="0"/>
              <a:t>		</a:t>
            </a:r>
            <a:r>
              <a:rPr lang="ja-JP" altLang="en-US" dirty="0"/>
              <a:t>一般的な</a:t>
            </a:r>
            <a:r>
              <a:rPr lang="en-US" altLang="ja-JP" dirty="0"/>
              <a:t>SMT</a:t>
            </a:r>
            <a:r>
              <a:rPr lang="ja-JP" altLang="en-US" dirty="0"/>
              <a:t>ソルバは</a:t>
            </a:r>
            <a:r>
              <a:rPr lang="en-US" altLang="ja-JP" dirty="0"/>
              <a:t>Lazy</a:t>
            </a:r>
            <a:r>
              <a:rPr lang="ja-JP" altLang="en-US" dirty="0"/>
              <a:t>アプローチ</a:t>
            </a:r>
            <a:endParaRPr lang="en-US" altLang="ja-JP" dirty="0"/>
          </a:p>
          <a:p>
            <a:pPr marL="0" indent="0">
              <a:buNone/>
            </a:pPr>
            <a:r>
              <a:rPr lang="en-US" altLang="ja-JP" dirty="0"/>
              <a:t>		</a:t>
            </a:r>
            <a:r>
              <a:rPr lang="ja-JP" altLang="en-US" dirty="0"/>
              <a:t>実験で用いた</a:t>
            </a:r>
            <a:r>
              <a:rPr lang="en-US" altLang="ja-JP" dirty="0"/>
              <a:t>SMT</a:t>
            </a:r>
            <a:r>
              <a:rPr lang="ja-JP" altLang="en-US" dirty="0"/>
              <a:t>ソルバのアプローチ</a:t>
            </a:r>
            <a:endParaRPr lang="en-US" altLang="ja-JP" dirty="0"/>
          </a:p>
        </p:txBody>
      </p:sp>
      <p:sp>
        <p:nvSpPr>
          <p:cNvPr id="4" name="スライド番号プレースホルダー 3">
            <a:extLst>
              <a:ext uri="{FF2B5EF4-FFF2-40B4-BE49-F238E27FC236}">
                <a16:creationId xmlns:a16="http://schemas.microsoft.com/office/drawing/2014/main" id="{B1380ED9-E882-4DEF-B10B-9BE9DB7C33AE}"/>
              </a:ext>
            </a:extLst>
          </p:cNvPr>
          <p:cNvSpPr>
            <a:spLocks noGrp="1"/>
          </p:cNvSpPr>
          <p:nvPr>
            <p:ph type="sldNum" sz="quarter" idx="12"/>
          </p:nvPr>
        </p:nvSpPr>
        <p:spPr/>
        <p:txBody>
          <a:bodyPr/>
          <a:lstStyle/>
          <a:p>
            <a:fld id="{D61908BC-9658-420D-91F3-7577A13EBDB0}" type="slidenum">
              <a:rPr kumimoji="1" lang="ja-JP" altLang="en-US" smtClean="0"/>
              <a:t>6</a:t>
            </a:fld>
            <a:endParaRPr kumimoji="1" lang="ja-JP" altLang="en-US"/>
          </a:p>
        </p:txBody>
      </p:sp>
    </p:spTree>
    <p:extLst>
      <p:ext uri="{BB962C8B-B14F-4D97-AF65-F5344CB8AC3E}">
        <p14:creationId xmlns:p14="http://schemas.microsoft.com/office/powerpoint/2010/main" val="3709840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3639F9-784D-498D-A278-36F2E7D1292F}"/>
              </a:ext>
            </a:extLst>
          </p:cNvPr>
          <p:cNvSpPr>
            <a:spLocks noGrp="1"/>
          </p:cNvSpPr>
          <p:nvPr>
            <p:ph type="title"/>
          </p:nvPr>
        </p:nvSpPr>
        <p:spPr/>
        <p:txBody>
          <a:bodyPr/>
          <a:lstStyle/>
          <a:p>
            <a:r>
              <a:rPr kumimoji="1" lang="en-US" altLang="ja-JP" dirty="0"/>
              <a:t>3.</a:t>
            </a:r>
            <a:r>
              <a:rPr kumimoji="1" lang="ja-JP" altLang="en-US" dirty="0"/>
              <a:t>用語の説明</a:t>
            </a:r>
          </a:p>
        </p:txBody>
      </p:sp>
      <p:sp>
        <p:nvSpPr>
          <p:cNvPr id="3" name="コンテンツ プレースホルダー 2">
            <a:extLst>
              <a:ext uri="{FF2B5EF4-FFF2-40B4-BE49-F238E27FC236}">
                <a16:creationId xmlns:a16="http://schemas.microsoft.com/office/drawing/2014/main" id="{DD6CAD81-46BA-40EE-93ED-611C6F193F9A}"/>
              </a:ext>
            </a:extLst>
          </p:cNvPr>
          <p:cNvSpPr>
            <a:spLocks noGrp="1"/>
          </p:cNvSpPr>
          <p:nvPr>
            <p:ph idx="1"/>
          </p:nvPr>
        </p:nvSpPr>
        <p:spPr/>
        <p:txBody>
          <a:bodyPr>
            <a:normAutofit lnSpcReduction="10000"/>
          </a:bodyPr>
          <a:lstStyle/>
          <a:p>
            <a:r>
              <a:rPr kumimoji="1" lang="en-US" altLang="ja-JP" b="1" dirty="0" err="1"/>
              <a:t>Tseitin</a:t>
            </a:r>
            <a:r>
              <a:rPr kumimoji="1" lang="ja-JP" altLang="en-US" b="1" dirty="0"/>
              <a:t>変換</a:t>
            </a:r>
            <a:r>
              <a:rPr kumimoji="1" lang="en-US" altLang="ja-JP" b="1" dirty="0"/>
              <a:t>[4]</a:t>
            </a:r>
          </a:p>
          <a:p>
            <a:pPr marL="0" indent="0">
              <a:buNone/>
            </a:pPr>
            <a:r>
              <a:rPr kumimoji="1" lang="ja-JP" altLang="en-US" dirty="0"/>
              <a:t>任意の論理式を受け取り、充足同値な連言標準形（</a:t>
            </a:r>
            <a:r>
              <a:rPr kumimoji="1" lang="en-US" altLang="ja-JP" dirty="0"/>
              <a:t>CNF</a:t>
            </a:r>
            <a:r>
              <a:rPr kumimoji="1" lang="ja-JP" altLang="en-US" dirty="0"/>
              <a:t>）の論理式に変換する方法。</a:t>
            </a:r>
            <a:endParaRPr kumimoji="1" lang="en-US" altLang="ja-JP" dirty="0"/>
          </a:p>
          <a:p>
            <a:pPr marL="0" indent="0">
              <a:buNone/>
            </a:pPr>
            <a:r>
              <a:rPr lang="ja-JP" altLang="en-US" dirty="0"/>
              <a:t>比例したサイズの論理式に変換できる。</a:t>
            </a:r>
            <a:endParaRPr kumimoji="1" lang="en-US" altLang="ja-JP" dirty="0"/>
          </a:p>
          <a:p>
            <a:pPr marL="0" indent="0">
              <a:buNone/>
            </a:pPr>
            <a:r>
              <a:rPr lang="ja-JP" altLang="en-US" sz="2800" b="1" dirty="0"/>
              <a:t>・モジュラリティ</a:t>
            </a:r>
            <a:r>
              <a:rPr lang="en-US" altLang="ja-JP" sz="2800" b="1" dirty="0"/>
              <a:t>[5]</a:t>
            </a:r>
          </a:p>
          <a:p>
            <a:pPr marL="0" indent="0">
              <a:buNone/>
            </a:pPr>
            <a:r>
              <a:rPr lang="ja-JP" altLang="en-US" b="0" dirty="0">
                <a:ln w="0"/>
                <a:solidFill>
                  <a:srgbClr val="202122"/>
                </a:solidFill>
                <a:effectLst>
                  <a:outerShdw blurRad="38100" dist="19050" dir="2700000" algn="tl" rotWithShape="0">
                    <a:schemeClr val="dk1">
                      <a:alpha val="40000"/>
                    </a:schemeClr>
                  </a:outerShdw>
                </a:effectLst>
                <a:latin typeface="Arial" panose="020B0604020202020204" pitchFamily="34" charset="0"/>
              </a:rPr>
              <a:t>ネットワーク</a:t>
            </a:r>
            <a:r>
              <a:rPr lang="ja-JP" altLang="en-US" b="0" i="0" dirty="0">
                <a:solidFill>
                  <a:srgbClr val="202122"/>
                </a:solidFill>
                <a:effectLst/>
                <a:latin typeface="Arial" panose="020B0604020202020204" pitchFamily="34" charset="0"/>
              </a:rPr>
              <a:t>やグラフの解析に用いられる効果関数。ネットワークから、コミュニティへの分割の「質」を定量化するものである。</a:t>
            </a:r>
            <a:endParaRPr lang="en-US" altLang="ja-JP" b="0" i="0" dirty="0">
              <a:solidFill>
                <a:srgbClr val="202122"/>
              </a:solidFill>
              <a:effectLst/>
              <a:latin typeface="Arial" panose="020B0604020202020204" pitchFamily="34" charset="0"/>
            </a:endParaRPr>
          </a:p>
          <a:p>
            <a:pPr marL="0" indent="0">
              <a:buNone/>
            </a:pPr>
            <a:r>
              <a:rPr kumimoji="1" lang="ja-JP" altLang="en-US" dirty="0"/>
              <a:t>モジュラリティの値が高いほど、コミュニティ内部でのノードは密なネットワーク、異なるコミュニティ間のノードでは疎なネットワークを持つ。</a:t>
            </a:r>
          </a:p>
        </p:txBody>
      </p:sp>
      <p:sp>
        <p:nvSpPr>
          <p:cNvPr id="4" name="スライド番号プレースホルダー 3">
            <a:extLst>
              <a:ext uri="{FF2B5EF4-FFF2-40B4-BE49-F238E27FC236}">
                <a16:creationId xmlns:a16="http://schemas.microsoft.com/office/drawing/2014/main" id="{2ABFEAF4-4A45-435F-BD32-199696A251B8}"/>
              </a:ext>
            </a:extLst>
          </p:cNvPr>
          <p:cNvSpPr>
            <a:spLocks noGrp="1"/>
          </p:cNvSpPr>
          <p:nvPr>
            <p:ph type="sldNum" sz="quarter" idx="12"/>
          </p:nvPr>
        </p:nvSpPr>
        <p:spPr/>
        <p:txBody>
          <a:bodyPr/>
          <a:lstStyle/>
          <a:p>
            <a:fld id="{CD2BD1F3-1155-4D2B-86F3-BB3501677F54}" type="slidenum">
              <a:rPr kumimoji="1" lang="ja-JP" altLang="en-US" smtClean="0"/>
              <a:t>7</a:t>
            </a:fld>
            <a:endParaRPr kumimoji="1" lang="ja-JP" altLang="en-US"/>
          </a:p>
        </p:txBody>
      </p:sp>
    </p:spTree>
    <p:extLst>
      <p:ext uri="{BB962C8B-B14F-4D97-AF65-F5344CB8AC3E}">
        <p14:creationId xmlns:p14="http://schemas.microsoft.com/office/powerpoint/2010/main" val="1282730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0112B7-B693-4F05-92BD-BE733882C5FA}"/>
              </a:ext>
            </a:extLst>
          </p:cNvPr>
          <p:cNvSpPr>
            <a:spLocks noGrp="1"/>
          </p:cNvSpPr>
          <p:nvPr>
            <p:ph type="title"/>
          </p:nvPr>
        </p:nvSpPr>
        <p:spPr/>
        <p:txBody>
          <a:bodyPr/>
          <a:lstStyle/>
          <a:p>
            <a:r>
              <a:rPr kumimoji="1" lang="en-US" altLang="ja-JP" dirty="0"/>
              <a:t>4.SMT</a:t>
            </a:r>
            <a:r>
              <a:rPr kumimoji="1" lang="ja-JP" altLang="en-US" dirty="0"/>
              <a:t>ソルバの実行時間の計測方法</a:t>
            </a:r>
          </a:p>
        </p:txBody>
      </p:sp>
      <p:sp>
        <p:nvSpPr>
          <p:cNvPr id="3" name="コンテンツ プレースホルダー 2">
            <a:extLst>
              <a:ext uri="{FF2B5EF4-FFF2-40B4-BE49-F238E27FC236}">
                <a16:creationId xmlns:a16="http://schemas.microsoft.com/office/drawing/2014/main" id="{AFD1B1FA-8477-4627-8463-462A74181F3B}"/>
              </a:ext>
            </a:extLst>
          </p:cNvPr>
          <p:cNvSpPr>
            <a:spLocks noGrp="1"/>
          </p:cNvSpPr>
          <p:nvPr>
            <p:ph idx="1"/>
          </p:nvPr>
        </p:nvSpPr>
        <p:spPr/>
        <p:txBody>
          <a:bodyPr/>
          <a:lstStyle/>
          <a:p>
            <a:r>
              <a:rPr kumimoji="1" lang="en-US" altLang="ja-JP" dirty="0"/>
              <a:t>SMT</a:t>
            </a:r>
            <a:r>
              <a:rPr kumimoji="1" lang="ja-JP" altLang="en-US" dirty="0"/>
              <a:t>ソルバの</a:t>
            </a:r>
            <a:r>
              <a:rPr kumimoji="1" lang="en-US" altLang="ja-JP" dirty="0"/>
              <a:t>z3[6]</a:t>
            </a:r>
            <a:r>
              <a:rPr kumimoji="1" lang="ja-JP" altLang="en-US" dirty="0"/>
              <a:t>を使用して、</a:t>
            </a:r>
            <a:r>
              <a:rPr lang="ja-JP" altLang="en-US" dirty="0"/>
              <a:t>実行時間を算出。</a:t>
            </a:r>
            <a:endParaRPr lang="en-US" altLang="ja-JP" dirty="0"/>
          </a:p>
          <a:p>
            <a:r>
              <a:rPr kumimoji="1" lang="ja-JP" altLang="en-US" dirty="0"/>
              <a:t>ベンチマークは、</a:t>
            </a:r>
            <a:r>
              <a:rPr lang="en-US" altLang="ja-JP" dirty="0"/>
              <a:t> http://smtlib.cs.uiowa.edu/benchmarks.shtml   [7]</a:t>
            </a:r>
          </a:p>
          <a:p>
            <a:pPr marL="0" indent="0">
              <a:buNone/>
            </a:pPr>
            <a:r>
              <a:rPr lang="ja-JP" altLang="en-US" dirty="0"/>
              <a:t>にある</a:t>
            </a:r>
            <a:r>
              <a:rPr lang="en-US" altLang="ja-JP" dirty="0"/>
              <a:t>QF_LIA</a:t>
            </a:r>
            <a:r>
              <a:rPr lang="ja-JP" altLang="en-US" dirty="0"/>
              <a:t>を利用する。</a:t>
            </a:r>
            <a:endParaRPr lang="en-US" altLang="ja-JP" dirty="0"/>
          </a:p>
          <a:p>
            <a:pPr marL="0" indent="0">
              <a:buNone/>
            </a:pPr>
            <a:r>
              <a:rPr lang="ja-JP" altLang="en-US" dirty="0"/>
              <a:t>なお、</a:t>
            </a:r>
            <a:r>
              <a:rPr kumimoji="1" lang="en-US" altLang="ja-JP" dirty="0"/>
              <a:t> </a:t>
            </a:r>
            <a:r>
              <a:rPr lang="ja-JP" altLang="en-US" dirty="0"/>
              <a:t>ベンチマークは</a:t>
            </a:r>
            <a:endParaRPr lang="en-US" altLang="ja-JP" dirty="0"/>
          </a:p>
          <a:p>
            <a:pPr marL="0" indent="0">
              <a:buNone/>
            </a:pPr>
            <a:r>
              <a:rPr kumimoji="1" lang="en-US" altLang="ja-JP" dirty="0"/>
              <a:t>SMTLIB</a:t>
            </a:r>
            <a:r>
              <a:rPr kumimoji="1" lang="ja-JP" altLang="en-US" dirty="0"/>
              <a:t>形式で書かれている。</a:t>
            </a:r>
            <a:endParaRPr lang="en-US" altLang="ja-JP" dirty="0"/>
          </a:p>
        </p:txBody>
      </p:sp>
      <p:sp>
        <p:nvSpPr>
          <p:cNvPr id="4" name="スライド番号プレースホルダー 3">
            <a:extLst>
              <a:ext uri="{FF2B5EF4-FFF2-40B4-BE49-F238E27FC236}">
                <a16:creationId xmlns:a16="http://schemas.microsoft.com/office/drawing/2014/main" id="{995A125A-EE5B-4F9D-B258-00C54B465E9D}"/>
              </a:ext>
            </a:extLst>
          </p:cNvPr>
          <p:cNvSpPr>
            <a:spLocks noGrp="1"/>
          </p:cNvSpPr>
          <p:nvPr>
            <p:ph type="sldNum" sz="quarter" idx="12"/>
          </p:nvPr>
        </p:nvSpPr>
        <p:spPr/>
        <p:txBody>
          <a:bodyPr/>
          <a:lstStyle/>
          <a:p>
            <a:fld id="{D61908BC-9658-420D-91F3-7577A13EBDB0}" type="slidenum">
              <a:rPr kumimoji="1" lang="ja-JP" altLang="en-US" smtClean="0"/>
              <a:t>8</a:t>
            </a:fld>
            <a:endParaRPr kumimoji="1" lang="ja-JP" altLang="en-US"/>
          </a:p>
        </p:txBody>
      </p:sp>
      <p:pic>
        <p:nvPicPr>
          <p:cNvPr id="5" name="図 4">
            <a:extLst>
              <a:ext uri="{FF2B5EF4-FFF2-40B4-BE49-F238E27FC236}">
                <a16:creationId xmlns:a16="http://schemas.microsoft.com/office/drawing/2014/main" id="{CBC86D5F-ACA8-4A78-81B2-91CD662B69BD}"/>
              </a:ext>
            </a:extLst>
          </p:cNvPr>
          <p:cNvPicPr>
            <a:picLocks noChangeAspect="1"/>
          </p:cNvPicPr>
          <p:nvPr/>
        </p:nvPicPr>
        <p:blipFill>
          <a:blip r:embed="rId2"/>
          <a:stretch>
            <a:fillRect/>
          </a:stretch>
        </p:blipFill>
        <p:spPr>
          <a:xfrm>
            <a:off x="6010016" y="3122762"/>
            <a:ext cx="5015646" cy="3735238"/>
          </a:xfrm>
          <a:prstGeom prst="rect">
            <a:avLst/>
          </a:prstGeom>
        </p:spPr>
      </p:pic>
    </p:spTree>
    <p:extLst>
      <p:ext uri="{BB962C8B-B14F-4D97-AF65-F5344CB8AC3E}">
        <p14:creationId xmlns:p14="http://schemas.microsoft.com/office/powerpoint/2010/main" val="3413995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6348B-DC79-4AB3-843E-E908FCDA4DDC}"/>
              </a:ext>
            </a:extLst>
          </p:cNvPr>
          <p:cNvSpPr>
            <a:spLocks noGrp="1"/>
          </p:cNvSpPr>
          <p:nvPr>
            <p:ph type="title"/>
          </p:nvPr>
        </p:nvSpPr>
        <p:spPr/>
        <p:txBody>
          <a:bodyPr/>
          <a:lstStyle/>
          <a:p>
            <a:r>
              <a:rPr kumimoji="1" lang="en-US" altLang="ja-JP" dirty="0"/>
              <a:t>4.SMT</a:t>
            </a:r>
            <a:r>
              <a:rPr kumimoji="1" lang="ja-JP" altLang="en-US" dirty="0"/>
              <a:t>ソルバの実行時間の計測方法</a:t>
            </a:r>
          </a:p>
        </p:txBody>
      </p:sp>
      <p:sp>
        <p:nvSpPr>
          <p:cNvPr id="3" name="コンテンツ プレースホルダー 2">
            <a:extLst>
              <a:ext uri="{FF2B5EF4-FFF2-40B4-BE49-F238E27FC236}">
                <a16:creationId xmlns:a16="http://schemas.microsoft.com/office/drawing/2014/main" id="{6E0DA442-1378-4FA2-AFA6-1E4D5255EF28}"/>
              </a:ext>
            </a:extLst>
          </p:cNvPr>
          <p:cNvSpPr>
            <a:spLocks noGrp="1"/>
          </p:cNvSpPr>
          <p:nvPr>
            <p:ph idx="1"/>
          </p:nvPr>
        </p:nvSpPr>
        <p:spPr>
          <a:xfrm>
            <a:off x="838200" y="1825625"/>
            <a:ext cx="5976668" cy="4351338"/>
          </a:xfrm>
        </p:spPr>
        <p:txBody>
          <a:bodyPr>
            <a:normAutofit/>
          </a:bodyPr>
          <a:lstStyle/>
          <a:p>
            <a:pPr marL="0" indent="0">
              <a:buNone/>
            </a:pPr>
            <a:r>
              <a:rPr kumimoji="1" lang="en-US" altLang="ja-JP" b="1" dirty="0"/>
              <a:t>SMT</a:t>
            </a:r>
            <a:r>
              <a:rPr lang="ja-JP" altLang="en-US" b="1" dirty="0"/>
              <a:t>ソルバの実行時間と</a:t>
            </a:r>
            <a:endParaRPr lang="en-US" altLang="ja-JP" b="1" dirty="0"/>
          </a:p>
          <a:p>
            <a:pPr marL="0" indent="0">
              <a:buNone/>
            </a:pPr>
            <a:r>
              <a:rPr lang="ja-JP" altLang="en-US" b="1" dirty="0"/>
              <a:t>ベンチマークのデータ量の相関性</a:t>
            </a:r>
            <a:endParaRPr lang="en-US" altLang="ja-JP" b="1" dirty="0"/>
          </a:p>
          <a:p>
            <a:pPr marL="0" indent="0">
              <a:buNone/>
            </a:pPr>
            <a:r>
              <a:rPr kumimoji="1" lang="ja-JP" altLang="en-US" dirty="0"/>
              <a:t>右図のように比例関係にあることがわかる。</a:t>
            </a:r>
            <a:endParaRPr kumimoji="1" lang="en-US" altLang="ja-JP" dirty="0"/>
          </a:p>
          <a:p>
            <a:pPr marL="0" indent="0">
              <a:buNone/>
            </a:pPr>
            <a:r>
              <a:rPr lang="ja-JP" altLang="en-US" dirty="0"/>
              <a:t>本実験では、モジュラリティと実行時間の相関性を調べたいので</a:t>
            </a:r>
            <a:endParaRPr lang="en-US" altLang="ja-JP" dirty="0"/>
          </a:p>
          <a:p>
            <a:pPr marL="0" indent="0">
              <a:buNone/>
            </a:pPr>
            <a:r>
              <a:rPr kumimoji="1" lang="ja-JP" altLang="en-US" dirty="0"/>
              <a:t>全ベンチマークのデータ量が</a:t>
            </a:r>
            <a:endParaRPr kumimoji="1" lang="en-US" altLang="ja-JP" dirty="0"/>
          </a:p>
          <a:p>
            <a:pPr marL="0" indent="0">
              <a:buNone/>
            </a:pPr>
            <a:r>
              <a:rPr lang="en-US" altLang="ja-JP" dirty="0"/>
              <a:t>1000kb</a:t>
            </a:r>
            <a:r>
              <a:rPr lang="ja-JP" altLang="en-US" dirty="0"/>
              <a:t>だと仮定した場合に予想される実行時間を以降用いる。</a:t>
            </a:r>
            <a:endParaRPr kumimoji="1" lang="ja-JP" altLang="en-US" dirty="0"/>
          </a:p>
        </p:txBody>
      </p:sp>
      <p:sp>
        <p:nvSpPr>
          <p:cNvPr id="4" name="スライド番号プレースホルダー 3">
            <a:extLst>
              <a:ext uri="{FF2B5EF4-FFF2-40B4-BE49-F238E27FC236}">
                <a16:creationId xmlns:a16="http://schemas.microsoft.com/office/drawing/2014/main" id="{DB376CA3-92DB-4310-AD07-D69506688729}"/>
              </a:ext>
            </a:extLst>
          </p:cNvPr>
          <p:cNvSpPr>
            <a:spLocks noGrp="1"/>
          </p:cNvSpPr>
          <p:nvPr>
            <p:ph type="sldNum" sz="quarter" idx="12"/>
          </p:nvPr>
        </p:nvSpPr>
        <p:spPr/>
        <p:txBody>
          <a:bodyPr/>
          <a:lstStyle/>
          <a:p>
            <a:fld id="{D61908BC-9658-420D-91F3-7577A13EBDB0}" type="slidenum">
              <a:rPr kumimoji="1" lang="ja-JP" altLang="en-US" smtClean="0"/>
              <a:t>9</a:t>
            </a:fld>
            <a:endParaRPr kumimoji="1" lang="ja-JP" altLang="en-US"/>
          </a:p>
        </p:txBody>
      </p:sp>
      <p:graphicFrame>
        <p:nvGraphicFramePr>
          <p:cNvPr id="5" name="グラフ 4">
            <a:extLst>
              <a:ext uri="{FF2B5EF4-FFF2-40B4-BE49-F238E27FC236}">
                <a16:creationId xmlns:a16="http://schemas.microsoft.com/office/drawing/2014/main" id="{233DA982-1A41-4C3E-9042-B175EFDA5546}"/>
              </a:ext>
            </a:extLst>
          </p:cNvPr>
          <p:cNvGraphicFramePr/>
          <p:nvPr/>
        </p:nvGraphicFramePr>
        <p:xfrm>
          <a:off x="7211683" y="1690688"/>
          <a:ext cx="4908879" cy="466566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7543061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TotalTime>
  <Words>1429</Words>
  <Application>Microsoft Office PowerPoint</Application>
  <PresentationFormat>ワイド画面</PresentationFormat>
  <Paragraphs>139</Paragraphs>
  <Slides>19</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19</vt:i4>
      </vt:variant>
    </vt:vector>
  </HeadingPairs>
  <TitlesOfParts>
    <vt:vector size="26" baseType="lpstr">
      <vt:lpstr>游ゴシック</vt:lpstr>
      <vt:lpstr>游ゴシック Light</vt:lpstr>
      <vt:lpstr>游明朝</vt:lpstr>
      <vt:lpstr>Arial</vt:lpstr>
      <vt:lpstr>Cambria Math</vt:lpstr>
      <vt:lpstr>Segoe UI</vt:lpstr>
      <vt:lpstr>Office テーマ</vt:lpstr>
      <vt:lpstr>SMTソルバの実行時間とモジュラリティの相関性</vt:lpstr>
      <vt:lpstr>1.背景</vt:lpstr>
      <vt:lpstr>2.研究の目的</vt:lpstr>
      <vt:lpstr>3.用語の説明</vt:lpstr>
      <vt:lpstr>3.用語の説明</vt:lpstr>
      <vt:lpstr>3.用語の説明</vt:lpstr>
      <vt:lpstr>3.用語の説明</vt:lpstr>
      <vt:lpstr>4.SMTソルバの実行時間の計測方法</vt:lpstr>
      <vt:lpstr>4.SMTソルバの実行時間の計測方法</vt:lpstr>
      <vt:lpstr>5. モジュラリティの算出方法</vt:lpstr>
      <vt:lpstr>5. モジュラリティの算出方法</vt:lpstr>
      <vt:lpstr>5. モジュラリティの算出方法</vt:lpstr>
      <vt:lpstr>6. SMTソルバの実行時間と  モジュラリティの相関性</vt:lpstr>
      <vt:lpstr>7.モジュラリティの算出方法 (重みづけ有りの場合）</vt:lpstr>
      <vt:lpstr>7.モジュラリティの算出方法 (重みづけ有りの場合）</vt:lpstr>
      <vt:lpstr>8.SMTソルバの実行時間とモジュラリティの相関性（重みづけ有りの場合)</vt:lpstr>
      <vt:lpstr>9.考察</vt:lpstr>
      <vt:lpstr> 10.今後の課題</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SMTソルバの実行時間とモジュラリティの関係</dc:title>
  <dc:creator>友利</dc:creator>
  <cp:lastModifiedBy>友利</cp:lastModifiedBy>
  <cp:revision>24</cp:revision>
  <dcterms:created xsi:type="dcterms:W3CDTF">2021-01-24T03:53:25Z</dcterms:created>
  <dcterms:modified xsi:type="dcterms:W3CDTF">2021-01-31T11:30:38Z</dcterms:modified>
</cp:coreProperties>
</file>