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4" r:id="rId5"/>
    <p:sldId id="272" r:id="rId6"/>
    <p:sldId id="275" r:id="rId7"/>
    <p:sldId id="269" r:id="rId8"/>
    <p:sldId id="278" r:id="rId9"/>
    <p:sldId id="273" r:id="rId10"/>
    <p:sldId id="264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78013" autoAdjust="0"/>
  </p:normalViewPr>
  <p:slideViewPr>
    <p:cSldViewPr snapToGrid="0">
      <p:cViewPr varScale="1">
        <p:scale>
          <a:sx n="82" d="100"/>
          <a:sy n="82" d="100"/>
        </p:scale>
        <p:origin x="54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048F8-9204-44C5-8C39-A4361C2AA933}" type="datetimeFigureOut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C1B6-51DE-48D5-97E4-9BF946F02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お客様の高齢化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パーソナルは実施しない→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ビッグデータ活用に興味あり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オアシス、ティップネス、コナミ、ルネサンス</a:t>
            </a:r>
            <a:r>
              <a:rPr kumimoji="1" lang="en-US" altLang="ja-JP" dirty="0"/>
              <a:t>､</a:t>
            </a:r>
            <a:r>
              <a:rPr kumimoji="1" lang="ja-JP" altLang="en-US" dirty="0"/>
              <a:t>ジェクサ、ビッグスポーツ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コロナ</a:t>
            </a:r>
            <a:endParaRPr kumimoji="1" lang="en-US" altLang="ja-JP" dirty="0"/>
          </a:p>
          <a:p>
            <a:r>
              <a:rPr kumimoji="1" lang="ja-JP" altLang="en-US" dirty="0"/>
              <a:t>コミュニティ：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25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93C79-EC5D-4554-8050-E01AE0D2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4AD6DD-99B5-4089-8334-6B1AD497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E3D52-F2FA-486D-AADD-B1018E8B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D849-A69D-4903-9F62-0C2D4947F700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871C9-736A-4E4A-99C6-3E325E27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FDD48-D44B-4E9D-9731-2C540D82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94588-97BE-4788-92D0-554AFAAA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1C82B-A661-4B53-B288-0B56BF7B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706C5-E49A-410D-A910-676ACBE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644-D1A0-42E8-B249-626A5EA60782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88B4C-AB91-460C-87EB-C96DE400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A35E9-9DB7-4C96-BD38-317B4D0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86306A-E56F-4842-A585-B68A790CC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1A655C-63A6-45BF-B53A-F2528349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FA135-1924-44DE-9282-4FC1536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BFF2-1660-417F-8742-07F23420660D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57E0-2B21-4440-B2D6-5D32CC5D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B677E-FDF6-4337-A774-03DD1C9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6E560-7B04-46FF-8FBE-3C9494A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912DF-7E6C-4F8A-A312-CBF0F74F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AF5AB-CA43-4AA3-AA92-177D31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D0C3-EAE7-4FCB-83C0-7DED9F8F7C99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58221-ECA7-4441-8C9F-F8A7FE79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79768-9261-466A-863C-0312C7C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E5D9A-826F-48F7-8B32-F25B1A60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2CEA1-7B7E-4A6B-B9C9-59C54508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3432F-18C5-4DED-ADF1-4626CC61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212-85C7-44A2-9F3E-7E85A92FD486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A0409-55AC-4662-B1C9-65DDDF73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0569D-18D5-42A1-AFAE-647EAF6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4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C922-5801-4E31-AFCD-AD1FCAE8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5F550-1B14-4CAB-ABA1-CBD06CFDE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A3AE8F-A598-4C7F-BC9A-4706B77E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17F8-6311-4405-8271-E129AD4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1A3-1BFA-476E-873E-B62980CF0646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E8A5E-704E-439D-8505-2891F26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8652A-02A5-424E-8D43-C53F6097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6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2FD15-8A67-4464-8FE1-66F14174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FB147-F501-4909-B66E-2683E2DA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F6698-5ECD-4305-AF73-C1B521DE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AB15A0-8710-4723-8EAC-376E068D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091F1A-9774-4206-AD8F-6E02F3D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B22E8C-4BA5-40C3-9B64-021AC68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059-4325-40E5-808B-13090E617847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133625-2DBB-4854-9931-279C6BD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CEE90C-F499-4219-AC6D-12B13460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1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F355D-4C96-4941-BEEC-A12E95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57F7DA-8644-4663-93BA-EE20B55A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878F-8022-4CA9-9BEA-4044E41AEB8B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A32B34-23DD-489D-A42E-D497ABED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7D8903-7AD5-4CCD-9B36-536D90F6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8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00673E-8D37-49DE-B103-D5EA816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AB5-C60F-43A4-90C6-A61D576C1565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103C67-8243-4567-A058-63BB511B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67544-7036-4901-AB31-5E04C405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6210A-37A8-4382-BF34-84B09420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377DF-C849-4C92-ACFD-EA154169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F9256E-DE06-45AF-9D5A-3E56CC1B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63922-100E-40D4-9138-83B54AEC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915C-5A1B-4414-AFA7-8C211165989B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951476-343A-4D1F-A24D-4FBF3C9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73E745-DA1B-4D60-861A-6C0CEFCD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8AB46-D3BE-4768-89C6-77D9CA34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0B96AA-C798-4DE7-AC30-AC4D133B0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EA0EA2-95F1-472D-9EDF-E36F6DD8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2C100-E608-4853-B8B2-461292C7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D69B-79C8-4C58-9D01-CC1F32E3C9A2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BD4CC-AA89-41F1-ACF6-EE9292D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6AE87-B9A0-4EDF-B834-B34BBC7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49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8FCBC2-1778-4522-9D88-18E196AA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A206C-4DC6-44F1-8486-D6BF0D0A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046A-8F18-44DE-898D-5C4653D5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F9F7-62BE-404E-AEE1-877643CE2CE0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91D8A-910B-48C4-9719-3CB96001A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44C33F-DFBA-4711-9F80-CA1F435F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22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企画構想案</a:t>
            </a:r>
            <a:br>
              <a:rPr kumimoji="1" lang="en-US" altLang="ja-JP" sz="3600" dirty="0"/>
            </a:br>
            <a:r>
              <a:rPr lang="ja-JP" altLang="en-US" sz="3600" dirty="0"/>
              <a:t>体形</a:t>
            </a:r>
            <a:r>
              <a:rPr kumimoji="1" lang="ja-JP" altLang="en-US" sz="3600" dirty="0"/>
              <a:t>推定システム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F1D3C5-1C2D-4656-8CF4-6A7F18A5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418" y="4379929"/>
            <a:ext cx="9144000" cy="5934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2020/05/01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6B669B-64CB-4F27-B852-0BC15EB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10C30C-EA92-4F7D-85AC-08F31F87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39978D-9377-4E32-9584-299918E34F99}"/>
              </a:ext>
            </a:extLst>
          </p:cNvPr>
          <p:cNvSpPr/>
          <p:nvPr/>
        </p:nvSpPr>
        <p:spPr>
          <a:xfrm>
            <a:off x="4336544" y="4956070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/>
              <a:t>株式会社タニタ</a:t>
            </a:r>
            <a:endParaRPr lang="en-US" altLang="ja-JP" sz="2000" dirty="0"/>
          </a:p>
          <a:p>
            <a:pPr algn="ctr"/>
            <a:r>
              <a:rPr lang="ja-JP" altLang="en-US" sz="2000" dirty="0"/>
              <a:t>開発部生体科学課　和智湧斗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26CD8D6-48DF-41B5-9B78-737AC184C2A9}"/>
              </a:ext>
            </a:extLst>
          </p:cNvPr>
          <p:cNvSpPr txBox="1">
            <a:spLocks/>
          </p:cNvSpPr>
          <p:nvPr/>
        </p:nvSpPr>
        <p:spPr>
          <a:xfrm>
            <a:off x="1524000" y="877627"/>
            <a:ext cx="9144000" cy="66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000" dirty="0"/>
              <a:t>フィットネスクラブ</a:t>
            </a:r>
          </a:p>
        </p:txBody>
      </p:sp>
    </p:spTree>
    <p:extLst>
      <p:ext uri="{BB962C8B-B14F-4D97-AF65-F5344CB8AC3E}">
        <p14:creationId xmlns:p14="http://schemas.microsoft.com/office/powerpoint/2010/main" val="347809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343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お願いしたいこと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10224DC2-12CA-4D6F-89A0-9D44219F27ED}"/>
              </a:ext>
            </a:extLst>
          </p:cNvPr>
          <p:cNvSpPr txBox="1">
            <a:spLocks/>
          </p:cNvSpPr>
          <p:nvPr/>
        </p:nvSpPr>
        <p:spPr>
          <a:xfrm>
            <a:off x="933254" y="1912596"/>
            <a:ext cx="10159619" cy="33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質問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AE7B6814-44C4-4A9E-A6F8-403618978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65584"/>
            <a:ext cx="9648825" cy="3812815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dirty="0"/>
              <a:t>・</a:t>
            </a:r>
            <a:endParaRPr kumimoji="1" lang="en-US" altLang="ja-JP" sz="2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企画意図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827606" y="912195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フィットネスクラブの課題</a:t>
            </a:r>
            <a:endParaRPr lang="en-US" altLang="ja-JP" sz="2000" u="sng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526A398D-B5A3-4C8C-BDDF-248E98B295A3}"/>
              </a:ext>
            </a:extLst>
          </p:cNvPr>
          <p:cNvSpPr txBox="1">
            <a:spLocks/>
          </p:cNvSpPr>
          <p:nvPr/>
        </p:nvSpPr>
        <p:spPr>
          <a:xfrm>
            <a:off x="6353177" y="1326949"/>
            <a:ext cx="2475309" cy="108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データの管理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46E1CC3-77B4-409B-ADD7-FC07F87BDE70}"/>
              </a:ext>
            </a:extLst>
          </p:cNvPr>
          <p:cNvSpPr txBox="1">
            <a:spLocks/>
          </p:cNvSpPr>
          <p:nvPr/>
        </p:nvSpPr>
        <p:spPr>
          <a:xfrm>
            <a:off x="846031" y="1326949"/>
            <a:ext cx="3292387" cy="37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退会、非リピート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4197340-45D5-4D5D-802E-BA0E31DB9AA6}"/>
              </a:ext>
            </a:extLst>
          </p:cNvPr>
          <p:cNvSpPr txBox="1">
            <a:spLocks/>
          </p:cNvSpPr>
          <p:nvPr/>
        </p:nvSpPr>
        <p:spPr>
          <a:xfrm>
            <a:off x="827977" y="1713500"/>
            <a:ext cx="3858324" cy="135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トレーニングが持続せず、</a:t>
            </a:r>
            <a:endParaRPr lang="en-US" altLang="ja-JP" sz="1800" dirty="0"/>
          </a:p>
          <a:p>
            <a:pPr algn="l"/>
            <a:r>
              <a:rPr lang="ja-JP" altLang="en-US" sz="1800" dirty="0"/>
              <a:t>自然消滅してしまうお客様がいる</a:t>
            </a:r>
            <a:endParaRPr lang="en-US" altLang="ja-JP" sz="1800" dirty="0"/>
          </a:p>
          <a:p>
            <a:pPr algn="l"/>
            <a:r>
              <a:rPr lang="ja-JP" altLang="en-US" sz="1800" dirty="0"/>
              <a:t>高齢化</a:t>
            </a:r>
            <a:endParaRPr lang="en-US" altLang="ja-JP" sz="18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81C6A45-8FFB-4F28-8B70-5602A8F3DABB}"/>
              </a:ext>
            </a:extLst>
          </p:cNvPr>
          <p:cNvSpPr txBox="1">
            <a:spLocks/>
          </p:cNvSpPr>
          <p:nvPr/>
        </p:nvSpPr>
        <p:spPr>
          <a:xfrm>
            <a:off x="6353177" y="1706272"/>
            <a:ext cx="3668409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利用履歴やトレーニング効果など</a:t>
            </a:r>
            <a:endParaRPr lang="en-US" altLang="ja-JP" sz="1800" dirty="0"/>
          </a:p>
          <a:p>
            <a:pPr algn="l">
              <a:lnSpc>
                <a:spcPct val="100000"/>
              </a:lnSpc>
            </a:pPr>
            <a:r>
              <a:rPr lang="ja-JP" altLang="en-US" sz="1800" dirty="0"/>
              <a:t>のデータが一元化されていない</a:t>
            </a:r>
            <a:endParaRPr lang="en-US" altLang="ja-JP" sz="18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41013B57-088F-40E4-B90F-72F73C5360EA}"/>
              </a:ext>
            </a:extLst>
          </p:cNvPr>
          <p:cNvSpPr txBox="1">
            <a:spLocks/>
          </p:cNvSpPr>
          <p:nvPr/>
        </p:nvSpPr>
        <p:spPr>
          <a:xfrm>
            <a:off x="6371231" y="4885988"/>
            <a:ext cx="3342332" cy="45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 サービスとのシナジー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字幕 2">
            <a:extLst>
              <a:ext uri="{FF2B5EF4-FFF2-40B4-BE49-F238E27FC236}">
                <a16:creationId xmlns:a16="http://schemas.microsoft.com/office/drawing/2014/main" id="{46460B07-63D2-48DB-874B-44053C93F8E1}"/>
              </a:ext>
            </a:extLst>
          </p:cNvPr>
          <p:cNvSpPr txBox="1">
            <a:spLocks/>
          </p:cNvSpPr>
          <p:nvPr/>
        </p:nvSpPr>
        <p:spPr>
          <a:xfrm>
            <a:off x="6353177" y="53425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体組成計でお客様の現状を知ることはできるが、</a:t>
            </a:r>
            <a:endParaRPr lang="en-US" altLang="ja-JP" sz="1800" dirty="0"/>
          </a:p>
          <a:p>
            <a:pPr algn="l"/>
            <a:r>
              <a:rPr lang="ja-JP" altLang="en-US" sz="1800" dirty="0"/>
              <a:t>トレーニングメニューとの相互作用がない</a:t>
            </a:r>
            <a:endParaRPr lang="en-US" altLang="ja-JP" sz="1800" dirty="0"/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79E5835E-EAC1-4282-91EA-36119F679764}"/>
              </a:ext>
            </a:extLst>
          </p:cNvPr>
          <p:cNvSpPr txBox="1">
            <a:spLocks/>
          </p:cNvSpPr>
          <p:nvPr/>
        </p:nvSpPr>
        <p:spPr>
          <a:xfrm>
            <a:off x="827606" y="4372736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フィットネスクラブの体組成計の課題</a:t>
            </a:r>
            <a:endParaRPr lang="en-US" altLang="ja-JP" sz="2000" u="sng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BEF515BB-D30A-4986-9EF7-321FAE2302E8}"/>
              </a:ext>
            </a:extLst>
          </p:cNvPr>
          <p:cNvSpPr txBox="1">
            <a:spLocks/>
          </p:cNvSpPr>
          <p:nvPr/>
        </p:nvSpPr>
        <p:spPr>
          <a:xfrm>
            <a:off x="846031" y="4885988"/>
            <a:ext cx="3342332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説明しにくさ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9" name="字幕 2">
            <a:extLst>
              <a:ext uri="{FF2B5EF4-FFF2-40B4-BE49-F238E27FC236}">
                <a16:creationId xmlns:a16="http://schemas.microsoft.com/office/drawing/2014/main" id="{1817D292-C0F4-4F0F-93BE-27A7A7830896}"/>
              </a:ext>
            </a:extLst>
          </p:cNvPr>
          <p:cNvSpPr txBox="1">
            <a:spLocks/>
          </p:cNvSpPr>
          <p:nvPr/>
        </p:nvSpPr>
        <p:spPr>
          <a:xfrm>
            <a:off x="846031" y="53687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お客様が具体的な次の行動につなげることが</a:t>
            </a:r>
            <a:endParaRPr lang="en-US" altLang="ja-JP" sz="1800" dirty="0"/>
          </a:p>
          <a:p>
            <a:pPr algn="l"/>
            <a:r>
              <a:rPr lang="ja-JP" altLang="en-US" sz="1800" dirty="0"/>
              <a:t>できない。</a:t>
            </a:r>
            <a:endParaRPr lang="en-US" altLang="ja-JP" sz="1800" dirty="0"/>
          </a:p>
        </p:txBody>
      </p:sp>
      <p:sp>
        <p:nvSpPr>
          <p:cNvPr id="28" name="字幕 2">
            <a:extLst>
              <a:ext uri="{FF2B5EF4-FFF2-40B4-BE49-F238E27FC236}">
                <a16:creationId xmlns:a16="http://schemas.microsoft.com/office/drawing/2014/main" id="{584CC8F8-FACF-4327-BE29-6B1726F51472}"/>
              </a:ext>
            </a:extLst>
          </p:cNvPr>
          <p:cNvSpPr txBox="1">
            <a:spLocks/>
          </p:cNvSpPr>
          <p:nvPr/>
        </p:nvSpPr>
        <p:spPr>
          <a:xfrm>
            <a:off x="7952791" y="2707794"/>
            <a:ext cx="3668409" cy="764931"/>
          </a:xfrm>
          <a:prstGeom prst="wedgeRoundRectCallout">
            <a:avLst>
              <a:gd name="adj1" fmla="val -35893"/>
              <a:gd name="adj2" fmla="val -74070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体組成計も、紙の結果用紙を何枚も管理している人がいる</a:t>
            </a:r>
            <a:endParaRPr lang="en-US" altLang="ja-JP" sz="1800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E4602BD4-B3E7-47BB-BA67-91EDD68D4109}"/>
              </a:ext>
            </a:extLst>
          </p:cNvPr>
          <p:cNvSpPr txBox="1">
            <a:spLocks/>
          </p:cNvSpPr>
          <p:nvPr/>
        </p:nvSpPr>
        <p:spPr>
          <a:xfrm>
            <a:off x="827606" y="3073018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新たな市場性</a:t>
            </a:r>
            <a:endParaRPr lang="en-US" altLang="ja-JP" sz="2000" u="sng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D42903DA-FB41-4F35-8A7A-F433E0327371}"/>
              </a:ext>
            </a:extLst>
          </p:cNvPr>
          <p:cNvSpPr txBox="1">
            <a:spLocks/>
          </p:cNvSpPr>
          <p:nvPr/>
        </p:nvSpPr>
        <p:spPr>
          <a:xfrm>
            <a:off x="846031" y="3510298"/>
            <a:ext cx="5590983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コミュニティ、サードプレイスとしての役割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3096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01.</a:t>
            </a:r>
            <a:r>
              <a:rPr lang="ja-JP" altLang="en-US" sz="3600" dirty="0"/>
              <a:t>再入会サポート</a:t>
            </a:r>
            <a:endParaRPr kumimoji="1" lang="ja-JP" altLang="en-US" sz="3600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8056FE6F-AE2B-4DA5-A0D9-AE6551193B28}"/>
              </a:ext>
            </a:extLst>
          </p:cNvPr>
          <p:cNvSpPr txBox="1">
            <a:spLocks/>
          </p:cNvSpPr>
          <p:nvPr/>
        </p:nvSpPr>
        <p:spPr>
          <a:xfrm>
            <a:off x="1258426" y="2184423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D25DAE-C4A9-4A53-8E2B-61C4CD729C4B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F97A3DBE-1356-4CDD-8C6E-0F1B0FEC0A3F}"/>
              </a:ext>
            </a:extLst>
          </p:cNvPr>
          <p:cNvSpPr txBox="1">
            <a:spLocks/>
          </p:cNvSpPr>
          <p:nvPr/>
        </p:nvSpPr>
        <p:spPr>
          <a:xfrm>
            <a:off x="1575008" y="371810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業務用体組成計を複数回計測→その人のトレーニング効果の特徴を取得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B482D9B6-9D27-4146-A4D9-B22D0A4D5C02}"/>
              </a:ext>
            </a:extLst>
          </p:cNvPr>
          <p:cNvSpPr txBox="1">
            <a:spLocks/>
          </p:cNvSpPr>
          <p:nvPr/>
        </p:nvSpPr>
        <p:spPr>
          <a:xfrm>
            <a:off x="1258426" y="329042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24473D28-B93B-493E-963B-4FA0B37E2775}"/>
              </a:ext>
            </a:extLst>
          </p:cNvPr>
          <p:cNvSpPr txBox="1">
            <a:spLocks/>
          </p:cNvSpPr>
          <p:nvPr/>
        </p:nvSpPr>
        <p:spPr>
          <a:xfrm>
            <a:off x="1720153" y="2560166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一度退会した人が再入会したくなるような動線を作る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AF683E-8351-4E13-8B2D-84B10B7D5394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E917F275-947A-43EB-A762-8C991E6A00E8}"/>
              </a:ext>
            </a:extLst>
          </p:cNvPr>
          <p:cNvSpPr txBox="1">
            <a:spLocks/>
          </p:cNvSpPr>
          <p:nvPr/>
        </p:nvSpPr>
        <p:spPr>
          <a:xfrm>
            <a:off x="1575008" y="4446367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退会時に家庭用体組成計を渡す</a:t>
            </a:r>
            <a:endParaRPr lang="en-US" altLang="ja-JP" sz="2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DC5BBC-D6B8-47B4-915A-D9C41F0A2D6B}"/>
              </a:ext>
            </a:extLst>
          </p:cNvPr>
          <p:cNvSpPr/>
          <p:nvPr/>
        </p:nvSpPr>
        <p:spPr>
          <a:xfrm>
            <a:off x="1849918" y="4861712"/>
            <a:ext cx="3048755" cy="447711"/>
          </a:xfrm>
          <a:prstGeom prst="wedgeRoundRectCallout">
            <a:avLst>
              <a:gd name="adj1" fmla="val -8888"/>
              <a:gd name="adj2" fmla="val -711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入会時のデポジットなど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EC605CF0-18F2-4D5D-AE13-4D0C7AC89585}"/>
              </a:ext>
            </a:extLst>
          </p:cNvPr>
          <p:cNvSpPr txBox="1">
            <a:spLocks/>
          </p:cNvSpPr>
          <p:nvPr/>
        </p:nvSpPr>
        <p:spPr>
          <a:xfrm>
            <a:off x="1575008" y="5475290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体組成変化から「行き時」を家庭用体組成で提案</a:t>
            </a:r>
            <a:endParaRPr lang="en-US" altLang="ja-JP" sz="2000" dirty="0"/>
          </a:p>
          <a:p>
            <a:pPr algn="l"/>
            <a:r>
              <a:rPr lang="ja-JP" altLang="en-US" sz="2000" dirty="0"/>
              <a:t>　</a:t>
            </a:r>
            <a:r>
              <a:rPr lang="en-US" altLang="ja-JP" sz="2000" dirty="0"/>
              <a:t>or</a:t>
            </a:r>
            <a:r>
              <a:rPr lang="ja-JP" altLang="en-US" sz="2000" dirty="0"/>
              <a:t>　体重が気になった時にトレーニングメニューを提案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630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4B94D70D-E55F-4E28-B862-4708FE36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19" y="1437294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DB14E248-0886-4F78-8FA4-04601E69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345091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560ADC12-E6C4-4C88-A5D8-BC0E3A6D76EE}"/>
              </a:ext>
            </a:extLst>
          </p:cNvPr>
          <p:cNvSpPr txBox="1">
            <a:spLocks/>
          </p:cNvSpPr>
          <p:nvPr/>
        </p:nvSpPr>
        <p:spPr>
          <a:xfrm>
            <a:off x="266569" y="2569054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5D30CE06-3208-40AF-A61D-8645A030543E}"/>
              </a:ext>
            </a:extLst>
          </p:cNvPr>
          <p:cNvSpPr txBox="1">
            <a:spLocks/>
          </p:cNvSpPr>
          <p:nvPr/>
        </p:nvSpPr>
        <p:spPr>
          <a:xfrm>
            <a:off x="2747964" y="3448553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9944FB41-DBD6-456A-ACFA-E1B3C9D945AB}"/>
              </a:ext>
            </a:extLst>
          </p:cNvPr>
          <p:cNvSpPr/>
          <p:nvPr/>
        </p:nvSpPr>
        <p:spPr>
          <a:xfrm rot="16200000">
            <a:off x="2011088" y="1926018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B106C60-CED2-4E6F-BE9C-CD7A83F82530}"/>
              </a:ext>
            </a:extLst>
          </p:cNvPr>
          <p:cNvSpPr txBox="1">
            <a:spLocks/>
          </p:cNvSpPr>
          <p:nvPr/>
        </p:nvSpPr>
        <p:spPr>
          <a:xfrm>
            <a:off x="1606546" y="16839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1BFDF9A7-96AB-48AD-B2BD-AAB64D26E187}"/>
              </a:ext>
            </a:extLst>
          </p:cNvPr>
          <p:cNvSpPr/>
          <p:nvPr/>
        </p:nvSpPr>
        <p:spPr>
          <a:xfrm rot="16200000">
            <a:off x="4531498" y="1926017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DE3DF675-2928-4294-8A9F-ECF131390928}"/>
              </a:ext>
            </a:extLst>
          </p:cNvPr>
          <p:cNvSpPr txBox="1">
            <a:spLocks/>
          </p:cNvSpPr>
          <p:nvPr/>
        </p:nvSpPr>
        <p:spPr>
          <a:xfrm>
            <a:off x="4040894" y="1593723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退会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07C1B3A9-DC0B-4668-A3F6-7C103AA91799}"/>
              </a:ext>
            </a:extLst>
          </p:cNvPr>
          <p:cNvSpPr txBox="1">
            <a:spLocks/>
          </p:cNvSpPr>
          <p:nvPr/>
        </p:nvSpPr>
        <p:spPr>
          <a:xfrm>
            <a:off x="895440" y="4350852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トレーニング内容と効果から痩せやすさなどの特徴を取得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3618211-F1A0-4AD8-A5F5-82167994100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環状 3">
            <a:extLst>
              <a:ext uri="{FF2B5EF4-FFF2-40B4-BE49-F238E27FC236}">
                <a16:creationId xmlns:a16="http://schemas.microsoft.com/office/drawing/2014/main" id="{0782FB21-DFE5-422F-B008-6FCEE0C8CACA}"/>
              </a:ext>
            </a:extLst>
          </p:cNvPr>
          <p:cNvSpPr/>
          <p:nvPr/>
        </p:nvSpPr>
        <p:spPr>
          <a:xfrm rot="10800000">
            <a:off x="1533191" y="1951765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ACB4E6DB-A145-4BFB-B300-62A393CD39D9}"/>
              </a:ext>
            </a:extLst>
          </p:cNvPr>
          <p:cNvSpPr/>
          <p:nvPr/>
        </p:nvSpPr>
        <p:spPr>
          <a:xfrm>
            <a:off x="1916211" y="3853854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8EAB7725-DFA5-4168-AB72-E0D88EE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84" y="1352853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ãä½çµæè¨ãã¿ãã¿ãã®ç»åæ¤ç´¢çµæ">
            <a:extLst>
              <a:ext uri="{FF2B5EF4-FFF2-40B4-BE49-F238E27FC236}">
                <a16:creationId xmlns:a16="http://schemas.microsoft.com/office/drawing/2014/main" id="{636E7F63-1A74-4403-A1A4-B34429A8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31" y="2451229"/>
            <a:ext cx="979605" cy="9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タイトル 1">
            <a:extLst>
              <a:ext uri="{FF2B5EF4-FFF2-40B4-BE49-F238E27FC236}">
                <a16:creationId xmlns:a16="http://schemas.microsoft.com/office/drawing/2014/main" id="{82678EE9-77C7-4728-8B25-353A8E48106B}"/>
              </a:ext>
            </a:extLst>
          </p:cNvPr>
          <p:cNvSpPr txBox="1">
            <a:spLocks/>
          </p:cNvSpPr>
          <p:nvPr/>
        </p:nvSpPr>
        <p:spPr>
          <a:xfrm>
            <a:off x="5420364" y="3129097"/>
            <a:ext cx="2023939" cy="68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家庭用体組成計を渡す</a:t>
            </a:r>
          </a:p>
        </p:txBody>
      </p:sp>
      <p:sp>
        <p:nvSpPr>
          <p:cNvPr id="31" name="矢印: 環状 30">
            <a:extLst>
              <a:ext uri="{FF2B5EF4-FFF2-40B4-BE49-F238E27FC236}">
                <a16:creationId xmlns:a16="http://schemas.microsoft.com/office/drawing/2014/main" id="{D0DBAC78-8F1E-4FAB-BCEE-2B496881D63E}"/>
              </a:ext>
            </a:extLst>
          </p:cNvPr>
          <p:cNvSpPr/>
          <p:nvPr/>
        </p:nvSpPr>
        <p:spPr>
          <a:xfrm rot="10800000">
            <a:off x="7119040" y="1673342"/>
            <a:ext cx="1443244" cy="15557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40622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35A4B196-04E8-4DE2-9EF7-69C3EF3D1208}"/>
              </a:ext>
            </a:extLst>
          </p:cNvPr>
          <p:cNvSpPr txBox="1">
            <a:spLocks/>
          </p:cNvSpPr>
          <p:nvPr/>
        </p:nvSpPr>
        <p:spPr>
          <a:xfrm>
            <a:off x="7293728" y="23100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計測</a:t>
            </a:r>
          </a:p>
        </p:txBody>
      </p:sp>
      <p:pic>
        <p:nvPicPr>
          <p:cNvPr id="33" name="Picture 2" descr="ããµã¼ãã¼ãã¤ã©ã¹ããã®ç»åæ¤ç´¢çµæ">
            <a:extLst>
              <a:ext uri="{FF2B5EF4-FFF2-40B4-BE49-F238E27FC236}">
                <a16:creationId xmlns:a16="http://schemas.microsoft.com/office/drawing/2014/main" id="{25AFF5CB-630E-4F98-82EF-4B2CD3A32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/>
          <a:stretch/>
        </p:blipFill>
        <p:spPr bwMode="auto">
          <a:xfrm>
            <a:off x="10015049" y="1517550"/>
            <a:ext cx="1284825" cy="15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矢印: 下 33">
            <a:extLst>
              <a:ext uri="{FF2B5EF4-FFF2-40B4-BE49-F238E27FC236}">
                <a16:creationId xmlns:a16="http://schemas.microsoft.com/office/drawing/2014/main" id="{3D58A1A3-548B-4A04-8BA1-3928A6BB54B5}"/>
              </a:ext>
            </a:extLst>
          </p:cNvPr>
          <p:cNvSpPr/>
          <p:nvPr/>
        </p:nvSpPr>
        <p:spPr>
          <a:xfrm rot="16200000">
            <a:off x="9066142" y="2026922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2909BA09-FECB-4D29-8171-21DCCB6FB086}"/>
              </a:ext>
            </a:extLst>
          </p:cNvPr>
          <p:cNvSpPr txBox="1">
            <a:spLocks/>
          </p:cNvSpPr>
          <p:nvPr/>
        </p:nvSpPr>
        <p:spPr>
          <a:xfrm>
            <a:off x="9366965" y="2996882"/>
            <a:ext cx="2393486" cy="66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在籍期間や禅定から</a:t>
            </a:r>
            <a:endParaRPr lang="en-US" altLang="ja-JP" sz="1400" dirty="0"/>
          </a:p>
          <a:p>
            <a:r>
              <a:rPr lang="ja-JP" altLang="en-US" sz="1400" dirty="0"/>
              <a:t>おすすめを提案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C91507E0-6065-4F9A-9D6A-0830EA872357}"/>
              </a:ext>
            </a:extLst>
          </p:cNvPr>
          <p:cNvSpPr/>
          <p:nvPr/>
        </p:nvSpPr>
        <p:spPr>
          <a:xfrm>
            <a:off x="7293727" y="3907350"/>
            <a:ext cx="2330107" cy="447711"/>
          </a:xfrm>
          <a:prstGeom prst="wedgeRoundRectCallout">
            <a:avLst>
              <a:gd name="adj1" fmla="val 21624"/>
              <a:gd name="adj2" fmla="val -1116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○○な人にセール中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23E024B-B405-4247-8F5C-996BA5FFC286}"/>
              </a:ext>
            </a:extLst>
          </p:cNvPr>
          <p:cNvSpPr/>
          <p:nvPr/>
        </p:nvSpPr>
        <p:spPr>
          <a:xfrm>
            <a:off x="9747216" y="3907350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このままだと</a:t>
            </a:r>
            <a:r>
              <a:rPr lang="en-US" altLang="ja-JP" dirty="0">
                <a:solidFill>
                  <a:sysClr val="windowText" lastClr="000000"/>
                </a:solidFill>
              </a:rPr>
              <a:t>…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AF1B99A-D89A-4FFF-AE7C-B8E3EF481821}"/>
              </a:ext>
            </a:extLst>
          </p:cNvPr>
          <p:cNvSpPr/>
          <p:nvPr/>
        </p:nvSpPr>
        <p:spPr>
          <a:xfrm>
            <a:off x="7327665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また来ませんか？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AE418E45-4488-4438-BBE6-585D31200016}"/>
              </a:ext>
            </a:extLst>
          </p:cNvPr>
          <p:cNvSpPr/>
          <p:nvPr/>
        </p:nvSpPr>
        <p:spPr>
          <a:xfrm>
            <a:off x="9747216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短期集中型には〇〇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D0575E50-5A79-4EE9-9D99-7AE39DA3C4E6}"/>
              </a:ext>
            </a:extLst>
          </p:cNvPr>
          <p:cNvSpPr txBox="1">
            <a:spLocks/>
          </p:cNvSpPr>
          <p:nvPr/>
        </p:nvSpPr>
        <p:spPr>
          <a:xfrm>
            <a:off x="137411" y="5370622"/>
            <a:ext cx="8888894" cy="9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・体組成変化から痩せやすさやトレーニングとの相性を判定する</a:t>
            </a:r>
            <a:endParaRPr lang="en-US" altLang="ja-JP" sz="1800" dirty="0"/>
          </a:p>
          <a:p>
            <a:pPr algn="l"/>
            <a:r>
              <a:rPr lang="ja-JP" altLang="en-US" sz="1800" dirty="0"/>
              <a:t>・家庭用体組成計でフィットネスクラブの提案ができるシステム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752780-4873-4EB8-8151-C0B24499831A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C415076C-85ED-4A4A-9EC0-961102408FFD}"/>
              </a:ext>
            </a:extLst>
          </p:cNvPr>
          <p:cNvSpPr/>
          <p:nvPr/>
        </p:nvSpPr>
        <p:spPr>
          <a:xfrm>
            <a:off x="4864336" y="4705430"/>
            <a:ext cx="2330107" cy="447711"/>
          </a:xfrm>
          <a:prstGeom prst="wedgeRoundRectCallout">
            <a:avLst>
              <a:gd name="adj1" fmla="val 44548"/>
              <a:gd name="adj2" fmla="val -115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3262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02.</a:t>
            </a:r>
            <a:r>
              <a:rPr kumimoji="1" lang="ja-JP" altLang="en-US" sz="3600" dirty="0"/>
              <a:t>情報管理サービス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F9248C-9BB7-49ED-B08C-BB51A7D4F4DC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C749C0C5-54D0-4970-9F05-DA4ACA18313C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5357D5-C4C3-48D9-8521-7CD1A527A6D1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C9CE03F-A329-4F18-88E8-7FDA6832D550}"/>
              </a:ext>
            </a:extLst>
          </p:cNvPr>
          <p:cNvSpPr txBox="1">
            <a:spLocks/>
          </p:cNvSpPr>
          <p:nvPr/>
        </p:nvSpPr>
        <p:spPr>
          <a:xfrm>
            <a:off x="1258426" y="2521277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BDFBC62D-6138-4F53-A707-A8F2B0BD039D}"/>
              </a:ext>
            </a:extLst>
          </p:cNvPr>
          <p:cNvSpPr txBox="1">
            <a:spLocks/>
          </p:cNvSpPr>
          <p:nvPr/>
        </p:nvSpPr>
        <p:spPr>
          <a:xfrm>
            <a:off x="1720153" y="289702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0BF08C5-2BE8-4681-A684-8687BB8EB82F}"/>
              </a:ext>
            </a:extLst>
          </p:cNvPr>
          <p:cNvSpPr txBox="1">
            <a:spLocks/>
          </p:cNvSpPr>
          <p:nvPr/>
        </p:nvSpPr>
        <p:spPr>
          <a:xfrm>
            <a:off x="1575008" y="414261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体組成計測後に、トレーニング内容を記録</a:t>
            </a:r>
            <a:endParaRPr lang="en-US" altLang="ja-JP" sz="20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CF9CA6DB-20E4-4DAF-A7CC-32E8B46CCFF3}"/>
              </a:ext>
            </a:extLst>
          </p:cNvPr>
          <p:cNvSpPr txBox="1">
            <a:spLocks/>
          </p:cNvSpPr>
          <p:nvPr/>
        </p:nvSpPr>
        <p:spPr>
          <a:xfrm>
            <a:off x="1258426" y="3714946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E88D072F-D520-4C72-B4E2-875A81C06FAC}"/>
              </a:ext>
            </a:extLst>
          </p:cNvPr>
          <p:cNvSpPr txBox="1">
            <a:spLocks/>
          </p:cNvSpPr>
          <p:nvPr/>
        </p:nvSpPr>
        <p:spPr>
          <a:xfrm>
            <a:off x="1575008" y="4660145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似たユーザーを探す＋トレーニングに対して変化が十分か評価する</a:t>
            </a:r>
            <a:endParaRPr lang="en-US" altLang="ja-JP" sz="2000" dirty="0"/>
          </a:p>
        </p:txBody>
      </p:sp>
      <p:sp>
        <p:nvSpPr>
          <p:cNvPr id="25" name="字幕 2">
            <a:extLst>
              <a:ext uri="{FF2B5EF4-FFF2-40B4-BE49-F238E27FC236}">
                <a16:creationId xmlns:a16="http://schemas.microsoft.com/office/drawing/2014/main" id="{A9DCFD2C-5283-49DD-A8D2-9A341FF60E91}"/>
              </a:ext>
            </a:extLst>
          </p:cNvPr>
          <p:cNvSpPr txBox="1">
            <a:spLocks/>
          </p:cNvSpPr>
          <p:nvPr/>
        </p:nvSpPr>
        <p:spPr>
          <a:xfrm>
            <a:off x="1575008" y="5779509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次回で回数を増やした方がいいトレーニングや、おすすめのやり方動画を提案</a:t>
            </a:r>
            <a:endParaRPr lang="en-US" altLang="ja-JP" sz="2000" dirty="0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F194D6C6-968B-498F-ABA3-A391AB11F606}"/>
              </a:ext>
            </a:extLst>
          </p:cNvPr>
          <p:cNvSpPr/>
          <p:nvPr/>
        </p:nvSpPr>
        <p:spPr>
          <a:xfrm>
            <a:off x="7752777" y="3783684"/>
            <a:ext cx="3337718" cy="447711"/>
          </a:xfrm>
          <a:prstGeom prst="wedgeRoundRectCallout">
            <a:avLst>
              <a:gd name="adj1" fmla="val -59964"/>
              <a:gd name="adj2" fmla="val 440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自然な流れでデータを一元化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0C734B7-32C4-4ABA-B631-EBEBB8DCD36B}"/>
              </a:ext>
            </a:extLst>
          </p:cNvPr>
          <p:cNvSpPr/>
          <p:nvPr/>
        </p:nvSpPr>
        <p:spPr>
          <a:xfrm>
            <a:off x="2196044" y="5173164"/>
            <a:ext cx="2792415" cy="447711"/>
          </a:xfrm>
          <a:prstGeom prst="wedgeRoundRectCallout">
            <a:avLst>
              <a:gd name="adj1" fmla="val -32568"/>
              <a:gd name="adj2" fmla="val -853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トレーナーでもよい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2488E4-51D9-41B4-B740-A50EF23499B1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CE49CC79-2DAB-4862-B552-EC192E8C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74" y="1238120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F621AB9B-F297-4A4A-A4A8-78E17CA6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145917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タイトル 1">
            <a:extLst>
              <a:ext uri="{FF2B5EF4-FFF2-40B4-BE49-F238E27FC236}">
                <a16:creationId xmlns:a16="http://schemas.microsoft.com/office/drawing/2014/main" id="{F4C3900C-E22E-4AFE-AF3C-F8B799AEE51A}"/>
              </a:ext>
            </a:extLst>
          </p:cNvPr>
          <p:cNvSpPr txBox="1">
            <a:spLocks/>
          </p:cNvSpPr>
          <p:nvPr/>
        </p:nvSpPr>
        <p:spPr>
          <a:xfrm>
            <a:off x="266569" y="2369880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C97E0BCF-A3F1-451C-A9BE-649847DA682E}"/>
              </a:ext>
            </a:extLst>
          </p:cNvPr>
          <p:cNvSpPr txBox="1">
            <a:spLocks/>
          </p:cNvSpPr>
          <p:nvPr/>
        </p:nvSpPr>
        <p:spPr>
          <a:xfrm>
            <a:off x="2747964" y="3249379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B5B73C39-7D14-4A37-B747-F7F3818A9A5C}"/>
              </a:ext>
            </a:extLst>
          </p:cNvPr>
          <p:cNvSpPr/>
          <p:nvPr/>
        </p:nvSpPr>
        <p:spPr>
          <a:xfrm rot="16200000">
            <a:off x="2011088" y="1726844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E2CECC3C-FBBE-4ABB-90FC-21316F3A899F}"/>
              </a:ext>
            </a:extLst>
          </p:cNvPr>
          <p:cNvSpPr txBox="1">
            <a:spLocks/>
          </p:cNvSpPr>
          <p:nvPr/>
        </p:nvSpPr>
        <p:spPr>
          <a:xfrm>
            <a:off x="1606546" y="1484772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7A180404-E18D-433E-86BF-154EF0DEA6A1}"/>
              </a:ext>
            </a:extLst>
          </p:cNvPr>
          <p:cNvSpPr/>
          <p:nvPr/>
        </p:nvSpPr>
        <p:spPr>
          <a:xfrm rot="16200000">
            <a:off x="6570885" y="1726843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D85C748E-1D68-467A-ADA9-AEC817668F11}"/>
              </a:ext>
            </a:extLst>
          </p:cNvPr>
          <p:cNvSpPr txBox="1">
            <a:spLocks/>
          </p:cNvSpPr>
          <p:nvPr/>
        </p:nvSpPr>
        <p:spPr>
          <a:xfrm>
            <a:off x="6151601" y="1329636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結果表示</a:t>
            </a: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5689A8E4-BEFA-41D9-951B-B7215C697FE0}"/>
              </a:ext>
            </a:extLst>
          </p:cNvPr>
          <p:cNvSpPr txBox="1">
            <a:spLocks/>
          </p:cNvSpPr>
          <p:nvPr/>
        </p:nvSpPr>
        <p:spPr>
          <a:xfrm>
            <a:off x="1287562" y="4333830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トレーニングの効果と</a:t>
            </a:r>
            <a:endParaRPr lang="en-US" altLang="ja-JP" sz="1800" dirty="0"/>
          </a:p>
          <a:p>
            <a:r>
              <a:rPr lang="ja-JP" altLang="en-US" sz="1800" dirty="0"/>
              <a:t>ユーザータイプを取得</a:t>
            </a:r>
          </a:p>
        </p:txBody>
      </p:sp>
      <p:sp>
        <p:nvSpPr>
          <p:cNvPr id="59" name="矢印: 環状 58">
            <a:extLst>
              <a:ext uri="{FF2B5EF4-FFF2-40B4-BE49-F238E27FC236}">
                <a16:creationId xmlns:a16="http://schemas.microsoft.com/office/drawing/2014/main" id="{A9F18197-C292-4DE0-BBBF-5E48DDA8A00B}"/>
              </a:ext>
            </a:extLst>
          </p:cNvPr>
          <p:cNvSpPr/>
          <p:nvPr/>
        </p:nvSpPr>
        <p:spPr>
          <a:xfrm rot="10800000">
            <a:off x="1533191" y="1752591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A333C895-8AF9-4DEE-9864-B1FAEF097248}"/>
              </a:ext>
            </a:extLst>
          </p:cNvPr>
          <p:cNvSpPr/>
          <p:nvPr/>
        </p:nvSpPr>
        <p:spPr>
          <a:xfrm>
            <a:off x="2676685" y="3883716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タイトル 1">
            <a:extLst>
              <a:ext uri="{FF2B5EF4-FFF2-40B4-BE49-F238E27FC236}">
                <a16:creationId xmlns:a16="http://schemas.microsoft.com/office/drawing/2014/main" id="{D5659E52-7909-4893-BC30-E3E6539D7A62}"/>
              </a:ext>
            </a:extLst>
          </p:cNvPr>
          <p:cNvSpPr txBox="1">
            <a:spLocks/>
          </p:cNvSpPr>
          <p:nvPr/>
        </p:nvSpPr>
        <p:spPr>
          <a:xfrm>
            <a:off x="4018156" y="1762428"/>
            <a:ext cx="626229" cy="679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＋</a:t>
            </a:r>
          </a:p>
        </p:txBody>
      </p:sp>
      <p:pic>
        <p:nvPicPr>
          <p:cNvPr id="7" name="Picture 2" descr="タブレット端末のイラスト | イラスト本舗">
            <a:extLst>
              <a:ext uri="{FF2B5EF4-FFF2-40B4-BE49-F238E27FC236}">
                <a16:creationId xmlns:a16="http://schemas.microsoft.com/office/drawing/2014/main" id="{EBDF56C6-142F-4ABD-9A9B-CCB0A6CA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93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タイトル 1">
            <a:extLst>
              <a:ext uri="{FF2B5EF4-FFF2-40B4-BE49-F238E27FC236}">
                <a16:creationId xmlns:a16="http://schemas.microsoft.com/office/drawing/2014/main" id="{468DAA5C-1F29-48D7-9A86-BCAD28E2F1DC}"/>
              </a:ext>
            </a:extLst>
          </p:cNvPr>
          <p:cNvSpPr txBox="1">
            <a:spLocks/>
          </p:cNvSpPr>
          <p:nvPr/>
        </p:nvSpPr>
        <p:spPr>
          <a:xfrm>
            <a:off x="4447541" y="3287009"/>
            <a:ext cx="2345869" cy="35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トレーニング結果を記録</a:t>
            </a:r>
          </a:p>
        </p:txBody>
      </p:sp>
      <p:pic>
        <p:nvPicPr>
          <p:cNvPr id="64" name="Picture 2" descr="タブレット端末のイラスト | イラスト本舗">
            <a:extLst>
              <a:ext uri="{FF2B5EF4-FFF2-40B4-BE49-F238E27FC236}">
                <a16:creationId xmlns:a16="http://schemas.microsoft.com/office/drawing/2014/main" id="{C30555A9-68D6-4CB3-93C4-E0C68F79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37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962CADA7-ED4B-4693-8828-249063766C63}"/>
              </a:ext>
            </a:extLst>
          </p:cNvPr>
          <p:cNvSpPr/>
          <p:nvPr/>
        </p:nvSpPr>
        <p:spPr>
          <a:xfrm>
            <a:off x="7269736" y="2984178"/>
            <a:ext cx="2330107" cy="884705"/>
          </a:xfrm>
          <a:prstGeom prst="wedgeRoundRectCallout">
            <a:avLst>
              <a:gd name="adj1" fmla="val 21624"/>
              <a:gd name="adj2" fmla="val -737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回数は多いけどもっと効果的なやり方が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11DAA818-EB4E-4D3E-A5F5-1FA864A5DA5B}"/>
              </a:ext>
            </a:extLst>
          </p:cNvPr>
          <p:cNvSpPr/>
          <p:nvPr/>
        </p:nvSpPr>
        <p:spPr>
          <a:xfrm>
            <a:off x="7269735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次回は〇〇をしてみては？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7E31F163-9159-4B6E-AC3F-115639999BBF}"/>
              </a:ext>
            </a:extLst>
          </p:cNvPr>
          <p:cNvSpPr/>
          <p:nvPr/>
        </p:nvSpPr>
        <p:spPr>
          <a:xfrm>
            <a:off x="9760847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腕がいい感じ！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275E2167-13B5-4BDF-9A19-74FFF52CFF32}"/>
              </a:ext>
            </a:extLst>
          </p:cNvPr>
          <p:cNvSpPr/>
          <p:nvPr/>
        </p:nvSpPr>
        <p:spPr>
          <a:xfrm>
            <a:off x="9760847" y="2984177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モモ裏のストレッチを忘れずに</a:t>
            </a: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AA28470-A469-45C8-AF90-64A2EB42875B}"/>
              </a:ext>
            </a:extLst>
          </p:cNvPr>
          <p:cNvSpPr txBox="1">
            <a:spLocks/>
          </p:cNvSpPr>
          <p:nvPr/>
        </p:nvSpPr>
        <p:spPr>
          <a:xfrm>
            <a:off x="9347697" y="1291417"/>
            <a:ext cx="2914096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帰り際と来店時に確認できる</a:t>
            </a:r>
          </a:p>
        </p:txBody>
      </p:sp>
      <p:sp>
        <p:nvSpPr>
          <p:cNvPr id="70" name="タイトル 1">
            <a:extLst>
              <a:ext uri="{FF2B5EF4-FFF2-40B4-BE49-F238E27FC236}">
                <a16:creationId xmlns:a16="http://schemas.microsoft.com/office/drawing/2014/main" id="{B7759368-0A88-4A78-9702-71318F94DF0D}"/>
              </a:ext>
            </a:extLst>
          </p:cNvPr>
          <p:cNvSpPr txBox="1">
            <a:spLocks/>
          </p:cNvSpPr>
          <p:nvPr/>
        </p:nvSpPr>
        <p:spPr>
          <a:xfrm>
            <a:off x="137410" y="5470532"/>
            <a:ext cx="9821401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・体組成変化とトレーニング内容からトレーニングの効果の妥当性や身体への負担の推定</a:t>
            </a:r>
            <a:endParaRPr lang="en-US" altLang="ja-JP" sz="1800" dirty="0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138D3D2-6B79-4E10-A411-2602205B0683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C426E8A-CEE0-4DA5-923C-868764914D8B}"/>
              </a:ext>
            </a:extLst>
          </p:cNvPr>
          <p:cNvSpPr/>
          <p:nvPr/>
        </p:nvSpPr>
        <p:spPr>
          <a:xfrm>
            <a:off x="4864336" y="4231404"/>
            <a:ext cx="2330107" cy="921737"/>
          </a:xfrm>
          <a:prstGeom prst="wedgeRoundRectCallout">
            <a:avLst>
              <a:gd name="adj1" fmla="val 38299"/>
              <a:gd name="adj2" fmla="val -846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0952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03</a:t>
            </a:r>
            <a:r>
              <a:rPr lang="en-US" altLang="ja-JP" sz="3600" dirty="0"/>
              <a:t>.</a:t>
            </a:r>
            <a:r>
              <a:rPr lang="ja-JP" altLang="en-US" sz="3600" dirty="0"/>
              <a:t>体形データ表示</a:t>
            </a:r>
            <a:endParaRPr kumimoji="1" lang="ja-JP" altLang="en-US" sz="36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31EDEC-E7C6-45F6-A423-64CEBA073110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1664E73-6C8F-473D-8382-54FE1CA6B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79" t="29835" r="28328" b="29780"/>
          <a:stretch/>
        </p:blipFill>
        <p:spPr>
          <a:xfrm>
            <a:off x="8718487" y="1599987"/>
            <a:ext cx="2725092" cy="4018939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90B427DF-5CA1-4729-A28A-8020A33D9923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EA44D906-B1B9-4A01-820E-8EF41B1F5A05}"/>
              </a:ext>
            </a:extLst>
          </p:cNvPr>
          <p:cNvSpPr txBox="1">
            <a:spLocks/>
          </p:cNvSpPr>
          <p:nvPr/>
        </p:nvSpPr>
        <p:spPr>
          <a:xfrm>
            <a:off x="1258426" y="2477095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95E4E27F-1473-4444-BE1B-723D94FD136E}"/>
              </a:ext>
            </a:extLst>
          </p:cNvPr>
          <p:cNvSpPr txBox="1">
            <a:spLocks/>
          </p:cNvSpPr>
          <p:nvPr/>
        </p:nvSpPr>
        <p:spPr>
          <a:xfrm>
            <a:off x="1575008" y="407848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体組成計測後に体形モデルを表示する</a:t>
            </a:r>
            <a:endParaRPr lang="en-US" altLang="ja-JP" sz="20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70AE5AC7-CF75-4873-B52A-0D35AB90074C}"/>
              </a:ext>
            </a:extLst>
          </p:cNvPr>
          <p:cNvSpPr txBox="1">
            <a:spLocks/>
          </p:cNvSpPr>
          <p:nvPr/>
        </p:nvSpPr>
        <p:spPr>
          <a:xfrm>
            <a:off x="1258426" y="365080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82CD4357-63CB-44BE-BB8F-21744BF89639}"/>
              </a:ext>
            </a:extLst>
          </p:cNvPr>
          <p:cNvSpPr txBox="1">
            <a:spLocks/>
          </p:cNvSpPr>
          <p:nvPr/>
        </p:nvSpPr>
        <p:spPr>
          <a:xfrm>
            <a:off x="1720153" y="2852838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0B2558-6975-44E1-B93A-6CBA3CB7230B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86E2961F-5E9D-4390-B187-F953EA9DAAFA}"/>
              </a:ext>
            </a:extLst>
          </p:cNvPr>
          <p:cNvSpPr txBox="1">
            <a:spLocks/>
          </p:cNvSpPr>
          <p:nvPr/>
        </p:nvSpPr>
        <p:spPr>
          <a:xfrm>
            <a:off x="1575008" y="463843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周囲径など長さのデータを表示する</a:t>
            </a:r>
            <a:endParaRPr lang="en-US" altLang="ja-JP" sz="2000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A3D6CF1D-7528-4B5C-87BE-C7DA3BC20728}"/>
              </a:ext>
            </a:extLst>
          </p:cNvPr>
          <p:cNvSpPr txBox="1">
            <a:spLocks/>
          </p:cNvSpPr>
          <p:nvPr/>
        </p:nvSpPr>
        <p:spPr>
          <a:xfrm>
            <a:off x="1575008" y="5263356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将来の予想体形を表示する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510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1040E08-B41B-4F20-9AA7-F129A494F83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7B93BB-39D5-48DB-9938-F2F117461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1313508" y="1754735"/>
            <a:ext cx="2725092" cy="4018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4544C7A-AF62-4162-BEEE-AE939021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4733454" y="1754735"/>
            <a:ext cx="2725092" cy="40189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B405452-8727-4B49-BB3B-F5B50BCB1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8153400" y="1754735"/>
            <a:ext cx="2725092" cy="4018939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13362DE6-2D6F-4B89-875E-2D1DC88980CB}"/>
              </a:ext>
            </a:extLst>
          </p:cNvPr>
          <p:cNvSpPr/>
          <p:nvPr/>
        </p:nvSpPr>
        <p:spPr>
          <a:xfrm rot="1204876">
            <a:off x="1958229" y="2647481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0CBA3822-87D6-46F8-8CF2-66488903883C}"/>
              </a:ext>
            </a:extLst>
          </p:cNvPr>
          <p:cNvSpPr/>
          <p:nvPr/>
        </p:nvSpPr>
        <p:spPr>
          <a:xfrm rot="20530381">
            <a:off x="3038076" y="2659732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ABF379-C0CA-49EE-826E-E7C3D739AAD0}"/>
              </a:ext>
            </a:extLst>
          </p:cNvPr>
          <p:cNvSpPr txBox="1"/>
          <p:nvPr/>
        </p:nvSpPr>
        <p:spPr>
          <a:xfrm>
            <a:off x="1385019" y="5861029"/>
            <a:ext cx="258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重点的に行った部位と</a:t>
            </a:r>
            <a:endParaRPr kumimoji="1" lang="en-US" altLang="ja-JP" dirty="0"/>
          </a:p>
          <a:p>
            <a:r>
              <a:rPr kumimoji="1" lang="ja-JP" altLang="en-US" dirty="0"/>
              <a:t>体組成変化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D2D7C9-FF54-4116-A913-B77C7BB42015}"/>
              </a:ext>
            </a:extLst>
          </p:cNvPr>
          <p:cNvSpPr txBox="1"/>
          <p:nvPr/>
        </p:nvSpPr>
        <p:spPr>
          <a:xfrm>
            <a:off x="4805613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差異を表示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DC87DF-CE8B-4A64-8C46-482432E41893}"/>
              </a:ext>
            </a:extLst>
          </p:cNvPr>
          <p:cNvSpPr txBox="1"/>
          <p:nvPr/>
        </p:nvSpPr>
        <p:spPr>
          <a:xfrm>
            <a:off x="8153399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周囲径の表示</a:t>
            </a:r>
          </a:p>
        </p:txBody>
      </p:sp>
      <p:sp>
        <p:nvSpPr>
          <p:cNvPr id="16" name="矢印: 環状 15">
            <a:extLst>
              <a:ext uri="{FF2B5EF4-FFF2-40B4-BE49-F238E27FC236}">
                <a16:creationId xmlns:a16="http://schemas.microsoft.com/office/drawing/2014/main" id="{1C18FCB1-2649-4A75-B022-B8370412B20C}"/>
              </a:ext>
            </a:extLst>
          </p:cNvPr>
          <p:cNvSpPr/>
          <p:nvPr/>
        </p:nvSpPr>
        <p:spPr>
          <a:xfrm rot="9050355">
            <a:off x="8750104" y="2710908"/>
            <a:ext cx="538267" cy="749747"/>
          </a:xfrm>
          <a:prstGeom prst="circularArrow">
            <a:avLst>
              <a:gd name="adj1" fmla="val 7504"/>
              <a:gd name="adj2" fmla="val 1142319"/>
              <a:gd name="adj3" fmla="val 2580386"/>
              <a:gd name="adj4" fmla="val 3932764"/>
              <a:gd name="adj5" fmla="val 375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B3A091-8FD9-46EC-B662-0AB3A151BEA9}"/>
              </a:ext>
            </a:extLst>
          </p:cNvPr>
          <p:cNvSpPr txBox="1"/>
          <p:nvPr/>
        </p:nvSpPr>
        <p:spPr>
          <a:xfrm>
            <a:off x="8322212" y="2392610"/>
            <a:ext cx="83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33cm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F58871-18A1-44C2-9C96-9BA09892BE4F}"/>
              </a:ext>
            </a:extLst>
          </p:cNvPr>
          <p:cNvSpPr txBox="1"/>
          <p:nvPr/>
        </p:nvSpPr>
        <p:spPr>
          <a:xfrm>
            <a:off x="5094240" y="1674772"/>
            <a:ext cx="20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Before&amp;</a:t>
            </a:r>
            <a:r>
              <a:rPr lang="en-US" altLang="ja-JP" dirty="0" err="1">
                <a:solidFill>
                  <a:srgbClr val="FF0000"/>
                </a:solidFill>
              </a:rPr>
              <a:t>After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07C154-6DA7-4A41-BF61-7537068CCE33}"/>
              </a:ext>
            </a:extLst>
          </p:cNvPr>
          <p:cNvCxnSpPr>
            <a:cxnSpLocks/>
          </p:cNvCxnSpPr>
          <p:nvPr/>
        </p:nvCxnSpPr>
        <p:spPr>
          <a:xfrm>
            <a:off x="1385019" y="1386025"/>
            <a:ext cx="9493473" cy="22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8CF28E-3948-43E8-92E5-803277B706D8}"/>
              </a:ext>
            </a:extLst>
          </p:cNvPr>
          <p:cNvSpPr txBox="1"/>
          <p:nvPr/>
        </p:nvSpPr>
        <p:spPr>
          <a:xfrm>
            <a:off x="9611228" y="1012775"/>
            <a:ext cx="258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体形表示の難度</a:t>
            </a:r>
          </a:p>
        </p:txBody>
      </p:sp>
    </p:spTree>
    <p:extLst>
      <p:ext uri="{BB962C8B-B14F-4D97-AF65-F5344CB8AC3E}">
        <p14:creationId xmlns:p14="http://schemas.microsoft.com/office/powerpoint/2010/main" val="35537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企画マップ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30A2FE18-B2EF-4C41-A569-87CD03A35A19}"/>
              </a:ext>
            </a:extLst>
          </p:cNvPr>
          <p:cNvSpPr txBox="1">
            <a:spLocks/>
          </p:cNvSpPr>
          <p:nvPr/>
        </p:nvSpPr>
        <p:spPr>
          <a:xfrm>
            <a:off x="4516604" y="1847497"/>
            <a:ext cx="1934297" cy="53198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再入会サポート</a:t>
            </a:r>
            <a:endParaRPr lang="en-US" altLang="ja-JP" sz="16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361D653D-CDE9-4070-B320-968E26A1FC04}"/>
              </a:ext>
            </a:extLst>
          </p:cNvPr>
          <p:cNvSpPr txBox="1">
            <a:spLocks/>
          </p:cNvSpPr>
          <p:nvPr/>
        </p:nvSpPr>
        <p:spPr>
          <a:xfrm>
            <a:off x="2582306" y="3884628"/>
            <a:ext cx="1934298" cy="53198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情報管理システム</a:t>
            </a:r>
            <a:endParaRPr lang="en-US" altLang="ja-JP" sz="1600" dirty="0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511C1BDD-E44A-449C-8F74-A84B9E8FB6EF}"/>
              </a:ext>
            </a:extLst>
          </p:cNvPr>
          <p:cNvSpPr txBox="1">
            <a:spLocks/>
          </p:cNvSpPr>
          <p:nvPr/>
        </p:nvSpPr>
        <p:spPr>
          <a:xfrm>
            <a:off x="3559264" y="1847496"/>
            <a:ext cx="1934296" cy="1702627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体型表示</a:t>
            </a:r>
            <a:endParaRPr lang="en-US" altLang="ja-JP" sz="16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9B9E697-EEA4-405D-B178-F8E5C01D2CBB}"/>
              </a:ext>
            </a:extLst>
          </p:cNvPr>
          <p:cNvCxnSpPr>
            <a:cxnSpLocks/>
          </p:cNvCxnSpPr>
          <p:nvPr/>
        </p:nvCxnSpPr>
        <p:spPr>
          <a:xfrm flipV="1">
            <a:off x="2272420" y="1466662"/>
            <a:ext cx="0" cy="369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1">
            <a:extLst>
              <a:ext uri="{FF2B5EF4-FFF2-40B4-BE49-F238E27FC236}">
                <a16:creationId xmlns:a16="http://schemas.microsoft.com/office/drawing/2014/main" id="{10C7E381-6EF1-4F52-8DA3-1A1D23C1E2D7}"/>
              </a:ext>
            </a:extLst>
          </p:cNvPr>
          <p:cNvSpPr txBox="1">
            <a:spLocks/>
          </p:cNvSpPr>
          <p:nvPr/>
        </p:nvSpPr>
        <p:spPr>
          <a:xfrm>
            <a:off x="1160452" y="791645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技術難度</a:t>
            </a:r>
            <a:endParaRPr lang="en-US" altLang="ja-JP" sz="18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DE07E72-9A60-49CD-A6CF-FAD6273F1BD7}"/>
              </a:ext>
            </a:extLst>
          </p:cNvPr>
          <p:cNvCxnSpPr>
            <a:cxnSpLocks/>
          </p:cNvCxnSpPr>
          <p:nvPr/>
        </p:nvCxnSpPr>
        <p:spPr>
          <a:xfrm flipV="1">
            <a:off x="2154725" y="5045859"/>
            <a:ext cx="4798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タイトル 1">
            <a:extLst>
              <a:ext uri="{FF2B5EF4-FFF2-40B4-BE49-F238E27FC236}">
                <a16:creationId xmlns:a16="http://schemas.microsoft.com/office/drawing/2014/main" id="{97E21A84-3FAA-487A-8395-B63912E4E38E}"/>
              </a:ext>
            </a:extLst>
          </p:cNvPr>
          <p:cNvSpPr txBox="1">
            <a:spLocks/>
          </p:cNvSpPr>
          <p:nvPr/>
        </p:nvSpPr>
        <p:spPr>
          <a:xfrm>
            <a:off x="6760786" y="4791277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プレゼンス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67216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644</Words>
  <Application>Microsoft Office PowerPoint</Application>
  <PresentationFormat>ワイド画面</PresentationFormat>
  <Paragraphs>146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企画構想案 体形推定システム</vt:lpstr>
      <vt:lpstr>企画意図</vt:lpstr>
      <vt:lpstr>01.再入会サポート</vt:lpstr>
      <vt:lpstr>実施概要</vt:lpstr>
      <vt:lpstr>02.情報管理サービス</vt:lpstr>
      <vt:lpstr>実施概要</vt:lpstr>
      <vt:lpstr>03.体形データ表示</vt:lpstr>
      <vt:lpstr>実施概要</vt:lpstr>
      <vt:lpstr>企画マップ</vt:lpstr>
      <vt:lpstr>お願いしたいこと</vt:lpstr>
      <vt:lpstr>質問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ラップタイマー(仮称) 企画構想</dc:title>
  <dc:creator>和智 湧斗</dc:creator>
  <cp:lastModifiedBy>WACHI Yuto</cp:lastModifiedBy>
  <cp:revision>118</cp:revision>
  <dcterms:created xsi:type="dcterms:W3CDTF">2019-04-02T07:31:32Z</dcterms:created>
  <dcterms:modified xsi:type="dcterms:W3CDTF">2020-04-11T05:46:53Z</dcterms:modified>
</cp:coreProperties>
</file>