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476" r:id="rId3"/>
    <p:sldId id="479" r:id="rId4"/>
    <p:sldId id="477" r:id="rId5"/>
    <p:sldId id="478" r:id="rId6"/>
    <p:sldId id="448" r:id="rId7"/>
    <p:sldId id="447" r:id="rId8"/>
    <p:sldId id="452" r:id="rId9"/>
    <p:sldId id="450" r:id="rId10"/>
    <p:sldId id="453" r:id="rId11"/>
    <p:sldId id="454" r:id="rId12"/>
    <p:sldId id="473" r:id="rId13"/>
    <p:sldId id="463" r:id="rId14"/>
    <p:sldId id="460" r:id="rId15"/>
    <p:sldId id="472" r:id="rId16"/>
    <p:sldId id="461" r:id="rId17"/>
    <p:sldId id="457" r:id="rId18"/>
    <p:sldId id="462" r:id="rId19"/>
    <p:sldId id="459" r:id="rId20"/>
    <p:sldId id="455" r:id="rId21"/>
    <p:sldId id="458" r:id="rId22"/>
    <p:sldId id="464" r:id="rId23"/>
    <p:sldId id="465" r:id="rId24"/>
    <p:sldId id="466" r:id="rId25"/>
    <p:sldId id="467" r:id="rId26"/>
    <p:sldId id="468" r:id="rId27"/>
    <p:sldId id="469" r:id="rId28"/>
    <p:sldId id="471" r:id="rId29"/>
    <p:sldId id="470" r:id="rId30"/>
    <p:sldId id="4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72822"/>
    <a:srgbClr val="FF00FF"/>
    <a:srgbClr val="873AC0"/>
    <a:srgbClr val="C3FF01"/>
    <a:srgbClr val="633DC1"/>
    <a:srgbClr val="FFF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095" autoAdjust="0"/>
  </p:normalViewPr>
  <p:slideViewPr>
    <p:cSldViewPr>
      <p:cViewPr varScale="1">
        <p:scale>
          <a:sx n="63" d="100"/>
          <a:sy n="63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8914-AFA1-462D-931B-F8AB1216548F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97255-767A-48BD-A38A-D028DD853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97255-767A-48BD-A38A-D028DD8530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6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97255-767A-48BD-A38A-D028DD8530F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3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2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2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5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1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15D1-7E1F-477F-A34A-C630119F41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B685-66C1-428C-9F21-C086AAB87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9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ebdev-dummy.herokuapp.com/survey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ar.rice.edu/comp431/sample/mongooseTest.js" TargetMode="External"/><Relationship Id="rId2" Type="http://schemas.openxmlformats.org/officeDocument/2006/relationships/hyperlink" Target="https://www.clear.rice.edu/comp431/data/databa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lear.rice.edu/comp431/sample/db.j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ebdev-dummy.herokuapp.com/survey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" y="1524000"/>
            <a:ext cx="12170664" cy="3464156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Web Development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COMP</a:t>
            </a:r>
            <a:r>
              <a:rPr lang="en-US" sz="2800" dirty="0" smtClean="0">
                <a:solidFill>
                  <a:schemeClr val="bg1"/>
                </a:solidFill>
              </a:rPr>
              <a:t> 431 / COMP 531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4800" u="sng" dirty="0" smtClean="0">
                <a:solidFill>
                  <a:srgbClr val="002060"/>
                </a:solidFill>
              </a:rPr>
              <a:t>Databases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9144000" cy="14478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E Pollack, PhD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March 24, 2016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88" y="17117"/>
            <a:ext cx="5839824" cy="22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8207829" cy="146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“SQLite </a:t>
            </a:r>
            <a:r>
              <a:rPr lang="en-US" sz="2400" dirty="0"/>
              <a:t>is a software library that implements a </a:t>
            </a:r>
            <a:r>
              <a:rPr lang="en-US" sz="2400" dirty="0" smtClean="0"/>
              <a:t>self-contained, serverless,</a:t>
            </a:r>
            <a:r>
              <a:rPr lang="en-US" sz="2400" dirty="0"/>
              <a:t> </a:t>
            </a:r>
            <a:r>
              <a:rPr lang="en-US" sz="2400" dirty="0" smtClean="0"/>
              <a:t>zero-configuration, transactional</a:t>
            </a:r>
            <a:r>
              <a:rPr lang="en-US" sz="2400" dirty="0"/>
              <a:t> SQL database </a:t>
            </a:r>
            <a:r>
              <a:rPr lang="en-US" sz="2400" dirty="0" smtClean="0"/>
              <a:t>engine.  SQLite </a:t>
            </a:r>
            <a:r>
              <a:rPr lang="en-US" sz="2400" dirty="0"/>
              <a:t>is the most widely deployed database engine in the world. The source code for SQLite is in the public </a:t>
            </a:r>
            <a:r>
              <a:rPr lang="en-US" sz="2400" dirty="0" smtClean="0"/>
              <a:t>domain”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" y="58580"/>
            <a:ext cx="3221423" cy="143639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362200"/>
            <a:ext cx="10515600" cy="3662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sqlite3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db.sqlite3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SQLite version 3.8.11.1 2015-07-29 20:00:57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".help" for usage hints.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sqlite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.tables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prices   tickers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sqlite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select * from prices limit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2000-02-01|1|104.0|105.0|100.0|100.25|11380000|24.96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2000-02-01|4|67.5|70.63|64.37|67.44|13404600|67.44</a:t>
            </a:r>
            <a:endParaRPr lang="en-US" sz="200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656" y="1368735"/>
            <a:ext cx="7208687" cy="52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prepared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47" y="1506433"/>
            <a:ext cx="11929362" cy="4970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66" y="5334000"/>
            <a:ext cx="5133334" cy="14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TDD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9875987" cy="2839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322311"/>
            <a:ext cx="5045755" cy="245948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275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databases asynchronously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07" y="2108798"/>
            <a:ext cx="11793233" cy="19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454" y="123296"/>
            <a:ext cx="10803090" cy="662947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48200" y="1295400"/>
            <a:ext cx="7263415" cy="1329898"/>
            <a:chOff x="4648200" y="1295400"/>
            <a:chExt cx="7263415" cy="1329898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4648200" y="1295400"/>
              <a:ext cx="1981200" cy="914400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629400" y="1794301"/>
              <a:ext cx="5282215" cy="830997"/>
            </a:xfrm>
            <a:prstGeom prst="rect">
              <a:avLst/>
            </a:prstGeom>
            <a:solidFill>
              <a:srgbClr val="272822"/>
            </a:solidFill>
            <a:ln w="57150">
              <a:solidFill>
                <a:srgbClr val="00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00FF00"/>
                  </a:solidFill>
                </a:rPr>
                <a:t>No assumptions!  Be explicit:</a:t>
              </a:r>
              <a:r>
                <a:rPr lang="en-US" sz="2400" b="1" dirty="0" smtClean="0">
                  <a:solidFill>
                    <a:srgbClr val="00FF00"/>
                  </a:solidFill>
                </a:rPr>
                <a:t/>
              </a:r>
              <a:br>
                <a:rPr lang="en-US" sz="2400" b="1" dirty="0" smtClean="0">
                  <a:solidFill>
                    <a:srgbClr val="00FF00"/>
                  </a:solidFill>
                </a:rPr>
              </a:br>
              <a:r>
                <a:rPr lang="en-US" sz="2400" b="1" dirty="0" smtClean="0">
                  <a:solidFill>
                    <a:srgbClr val="00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username, status FROM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8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28600"/>
            <a:ext cx="7997378" cy="637079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7923509" y="1432302"/>
            <a:ext cx="838200" cy="3048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PostgreSQL on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addons:create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heroku-postgresql:hobby-dev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solidFill>
                  <a:srgbClr val="FFFF00"/>
                </a:solidFill>
              </a:rPr>
              <a:t>IDEA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Use </a:t>
            </a:r>
            <a:r>
              <a:rPr lang="en-US" dirty="0" err="1" smtClean="0">
                <a:solidFill>
                  <a:srgbClr val="FFFF00"/>
                </a:solidFill>
              </a:rPr>
              <a:t>postgres</a:t>
            </a:r>
            <a:r>
              <a:rPr lang="en-US" dirty="0" smtClean="0">
                <a:solidFill>
                  <a:srgbClr val="FFFF00"/>
                </a:solidFill>
              </a:rPr>
              <a:t> on </a:t>
            </a:r>
            <a:r>
              <a:rPr lang="en-US" dirty="0" err="1" smtClean="0">
                <a:solidFill>
                  <a:srgbClr val="FFFF00"/>
                </a:solidFill>
              </a:rPr>
              <a:t>Heroku</a:t>
            </a:r>
            <a:r>
              <a:rPr lang="en-US" dirty="0" smtClean="0">
                <a:solidFill>
                  <a:srgbClr val="FFFF00"/>
                </a:solidFill>
              </a:rPr>
              <a:t> but sqlite3 locally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00FF"/>
                </a:solidFill>
              </a:rPr>
              <a:t>WHY?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FF"/>
                </a:solidFill>
              </a:rPr>
              <a:t>Easier than setting up a PostgreSQL server locally</a:t>
            </a:r>
            <a:endParaRPr lang="en-US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0FF00"/>
                </a:solidFill>
              </a:rPr>
              <a:t>HOW?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FF00"/>
                </a:solidFill>
              </a:rPr>
              <a:t>p</a:t>
            </a:r>
            <a:r>
              <a:rPr lang="en-US" dirty="0" err="1" smtClean="0">
                <a:solidFill>
                  <a:srgbClr val="00FF00"/>
                </a:solidFill>
              </a:rPr>
              <a:t>rocess.env.NODE_ENV</a:t>
            </a:r>
            <a:r>
              <a:rPr lang="en-US" dirty="0" smtClean="0">
                <a:solidFill>
                  <a:srgbClr val="00FF00"/>
                </a:solidFill>
              </a:rPr>
              <a:t> = “production”</a:t>
            </a:r>
          </a:p>
        </p:txBody>
      </p:sp>
    </p:spTree>
    <p:extLst>
      <p:ext uri="{BB962C8B-B14F-4D97-AF65-F5344CB8AC3E}">
        <p14:creationId xmlns:p14="http://schemas.microsoft.com/office/powerpoint/2010/main" val="35220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Unified </a:t>
            </a:r>
            <a:r>
              <a:rPr lang="en-US" dirty="0"/>
              <a:t>d</a:t>
            </a:r>
            <a:r>
              <a:rPr lang="en-US" dirty="0" smtClean="0"/>
              <a:t>atabase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26" y="4419123"/>
            <a:ext cx="8125302" cy="2362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884" y="1095566"/>
            <a:ext cx="9462231" cy="31809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6800" y="2209800"/>
            <a:ext cx="5562600" cy="5334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5273541"/>
            <a:ext cx="7543800" cy="1127259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86000"/>
            <a:ext cx="5636895" cy="3195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What’s hot in databases? 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en-US" b="1" dirty="0" smtClean="0"/>
              <a:t>o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dirty="0" smtClean="0"/>
              <a:t>Q</a:t>
            </a:r>
            <a:r>
              <a:rPr lang="en-US" b="1" dirty="0" smtClean="0">
                <a:solidFill>
                  <a:srgbClr val="0070C0"/>
                </a:solidFill>
              </a:rPr>
              <a:t>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2286000"/>
            <a:ext cx="5615940" cy="31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Homework Assignment 6 (Draft Back-End)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Due TONIGHT 3/24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– Back End Development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39529" y="1828800"/>
            <a:ext cx="2966335" cy="28367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spc="300" dirty="0" smtClean="0">
                <a:solidFill>
                  <a:schemeClr val="accent6">
                    <a:lumMod val="50000"/>
                  </a:schemeClr>
                </a:solidFill>
                <a:latin typeface="Copperplate Gothic Bold" panose="020E0705020206020404" pitchFamily="34" charset="0"/>
              </a:rPr>
              <a:t>Part II</a:t>
            </a:r>
          </a:p>
          <a:p>
            <a:pPr algn="ctr"/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</a:rPr>
              <a:t>Web Servers</a:t>
            </a:r>
          </a:p>
          <a:p>
            <a:pPr algn="ctr"/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</a:rPr>
              <a:t>Backend</a:t>
            </a:r>
          </a:p>
          <a:p>
            <a:pPr algn="ctr"/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en-US" sz="2400" b="1" spc="3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</a:rPr>
              <a:t>Unit Testing</a:t>
            </a:r>
          </a:p>
          <a:p>
            <a:pPr algn="ctr"/>
            <a:r>
              <a:rPr lang="en-US" sz="2400" b="1" spc="300" dirty="0">
                <a:solidFill>
                  <a:schemeClr val="accent6">
                    <a:lumMod val="50000"/>
                  </a:schemeClr>
                </a:solidFill>
              </a:rPr>
              <a:t>Web Hosting</a:t>
            </a:r>
            <a:endParaRPr lang="en-US" sz="2400" b="1" spc="3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</a:rPr>
              <a:t>Databases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534400" y="2514600"/>
            <a:ext cx="24617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34400" y="2895600"/>
            <a:ext cx="24617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7242" y="3276600"/>
            <a:ext cx="24617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34400" y="3629464"/>
            <a:ext cx="24617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34400" y="3962400"/>
            <a:ext cx="24617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200" y="4665502"/>
            <a:ext cx="2490617" cy="126188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i="1" dirty="0" smtClean="0"/>
              <a:t>COMP 531 </a:t>
            </a:r>
            <a:br>
              <a:rPr lang="en-US" sz="2800" i="1" dirty="0" smtClean="0"/>
            </a:br>
            <a:r>
              <a:rPr lang="en-US" sz="2800" i="1" dirty="0" smtClean="0"/>
              <a:t>Front-End Review</a:t>
            </a:r>
          </a:p>
          <a:p>
            <a:pPr algn="ctr"/>
            <a:r>
              <a:rPr lang="en-US" sz="2000" dirty="0" smtClean="0"/>
              <a:t>Due Tuesday 4/5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139448" y="4648200"/>
            <a:ext cx="3657091" cy="126188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Homework Assignment </a:t>
            </a:r>
            <a:r>
              <a:rPr lang="en-US" sz="2800" i="1" dirty="0" smtClean="0"/>
              <a:t>7</a:t>
            </a:r>
          </a:p>
          <a:p>
            <a:pPr algn="ctr"/>
            <a:r>
              <a:rPr lang="en-US" sz="2800" i="1" dirty="0" smtClean="0"/>
              <a:t>(Integrated Web App)</a:t>
            </a:r>
          </a:p>
          <a:p>
            <a:pPr algn="ctr"/>
            <a:r>
              <a:rPr lang="en-US" sz="2000" dirty="0" smtClean="0"/>
              <a:t>Due Tuesday 4/12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24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80" y="152400"/>
            <a:ext cx="11413041" cy="65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tr3.cbsistatic.com/hub/i/r/2015/03/04/51055346-0dc4-4984-a309-b32a514220e6/figa-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1" y="533400"/>
            <a:ext cx="11581438" cy="57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71800" y="3419850"/>
            <a:ext cx="162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MongoDB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0551" y="492872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Oracle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650682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MySQL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29819" y="3650682"/>
            <a:ext cx="162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MongoDB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48570" y="515956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Oracle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20019" y="3881514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MySQL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8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hu</a:t>
            </a:r>
            <a:r>
              <a:rPr lang="en-US" dirty="0" smtClean="0">
                <a:solidFill>
                  <a:srgbClr val="FFFF00"/>
                </a:solidFill>
              </a:rPr>
              <a:t>mongo</a:t>
            </a:r>
            <a:r>
              <a:rPr lang="en-US" dirty="0" smtClean="0"/>
              <a:t>us volumes of data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Document-oriented (not </a:t>
            </a:r>
            <a:r>
              <a:rPr lang="en-US" dirty="0" err="1" smtClean="0">
                <a:solidFill>
                  <a:srgbClr val="00FF00"/>
                </a:solidFill>
              </a:rPr>
              <a:t>row+column</a:t>
            </a:r>
            <a:r>
              <a:rPr lang="en-US" dirty="0" smtClean="0">
                <a:solidFill>
                  <a:srgbClr val="00FF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Schema-less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No “error” checking…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JSON oriented</a:t>
            </a:r>
          </a:p>
          <a:p>
            <a:pPr lvl="1"/>
            <a:r>
              <a:rPr lang="en-US" dirty="0" smtClean="0">
                <a:solidFill>
                  <a:srgbClr val="C3FF01"/>
                </a:solidFill>
              </a:rPr>
              <a:t>Binary JSON (BSON)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Documents within Documents</a:t>
            </a:r>
          </a:p>
          <a:p>
            <a:endParaRPr lang="en-US" dirty="0"/>
          </a:p>
        </p:txBody>
      </p:sp>
      <p:pic>
        <p:nvPicPr>
          <p:cNvPr id="6148" name="Picture 4" descr="http://i.ytimg.com/vi/Jh0er2pRcq8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78" y="228600"/>
            <a:ext cx="4273222" cy="240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joaopsilva.github.io/talks/End-to-End-JavaScript-with-the-MEAN-Stack/img/mean-diagram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50" y="3110409"/>
            <a:ext cx="4980740" cy="37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3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MongoDB Query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The stages of a MongoDB query with a query criteria and a sort modifi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28" y="1676400"/>
            <a:ext cx="9572944" cy="4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8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in Node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33" y="1735140"/>
            <a:ext cx="8520733" cy="45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552575"/>
            <a:ext cx="5819775" cy="3095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some documents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269" y="3939540"/>
            <a:ext cx="10649331" cy="276606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362200" y="4793987"/>
            <a:ext cx="6096000" cy="13357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262392" y="3180646"/>
            <a:ext cx="1062811" cy="775539"/>
          </a:xfrm>
          <a:custGeom>
            <a:avLst/>
            <a:gdLst>
              <a:gd name="connsiteX0" fmla="*/ 0 w 1286001"/>
              <a:gd name="connsiteY0" fmla="*/ 233098 h 775538"/>
              <a:gd name="connsiteX1" fmla="*/ 681925 w 1286001"/>
              <a:gd name="connsiteY1" fmla="*/ 623 h 775538"/>
              <a:gd name="connsiteX2" fmla="*/ 1270861 w 1286001"/>
              <a:gd name="connsiteY2" fmla="*/ 186603 h 775538"/>
              <a:gd name="connsiteX3" fmla="*/ 1053885 w 1286001"/>
              <a:gd name="connsiteY3" fmla="*/ 775538 h 77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001" h="775538">
                <a:moveTo>
                  <a:pt x="0" y="233098"/>
                </a:moveTo>
                <a:cubicBezTo>
                  <a:pt x="235057" y="120735"/>
                  <a:pt x="470115" y="8372"/>
                  <a:pt x="681925" y="623"/>
                </a:cubicBezTo>
                <a:cubicBezTo>
                  <a:pt x="893735" y="-7126"/>
                  <a:pt x="1208868" y="57451"/>
                  <a:pt x="1270861" y="186603"/>
                </a:cubicBezTo>
                <a:cubicBezTo>
                  <a:pt x="1332854" y="315755"/>
                  <a:pt x="1193369" y="545646"/>
                  <a:pt x="1053885" y="775538"/>
                </a:cubicBezTo>
              </a:path>
            </a:pathLst>
          </a:custGeom>
          <a:noFill/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300" y="2328979"/>
            <a:ext cx="2356800" cy="4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documents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368" y="1757328"/>
            <a:ext cx="10573265" cy="4487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1400" y="4876800"/>
            <a:ext cx="385714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There are 16 entries for sep1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verage length 428.8125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There are 16 entries for jmg3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verage length 428.126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912" y="631190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xports.mc = mc</a:t>
            </a:r>
            <a:endParaRPr lang="en-US" b="1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9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MongooseJS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FFFF00"/>
                </a:solidFill>
              </a:rPr>
              <a:t>an Object Document Model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01" y="1719295"/>
            <a:ext cx="10497198" cy="4563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0529" y="631190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exports.Post</a:t>
            </a:r>
            <a:r>
              <a:rPr lang="en-US" b="1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Post</a:t>
            </a:r>
            <a:endParaRPr lang="en-US" b="1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 smtClean="0"/>
              <a:t>Direct </a:t>
            </a:r>
            <a:r>
              <a:rPr lang="en-US" i="1" dirty="0" smtClean="0"/>
              <a:t>vs</a:t>
            </a:r>
            <a:r>
              <a:rPr lang="en-US" dirty="0" smtClean="0"/>
              <a:t> ODM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80707"/>
            <a:ext cx="10573265" cy="4487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10" y="3434733"/>
            <a:ext cx="10573265" cy="3270867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0138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69" y="-14532"/>
            <a:ext cx="2951963" cy="2928347"/>
          </a:xfrm>
          <a:prstGeom prst="rect">
            <a:avLst/>
          </a:prstGeom>
        </p:spPr>
      </p:pic>
      <p:pic>
        <p:nvPicPr>
          <p:cNvPr id="8196" name="Picture 4" descr="http://d36cz9buwru1tt.cloudfront.net/rds_logo1_300x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83" y="5105400"/>
            <a:ext cx="5169617" cy="15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blogs.konnectsocial.com/wp-content/uploads/2015/04/h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27" y="1954033"/>
            <a:ext cx="1771177" cy="17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Other Solutions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i="1" dirty="0" smtClean="0">
                <a:solidFill>
                  <a:srgbClr val="873AC0"/>
                </a:solidFill>
              </a:rPr>
              <a:t>SQL, </a:t>
            </a:r>
            <a:r>
              <a:rPr lang="en-US" sz="3200" i="1" dirty="0" err="1" smtClean="0">
                <a:solidFill>
                  <a:srgbClr val="873AC0"/>
                </a:solidFill>
              </a:rPr>
              <a:t>noSQL</a:t>
            </a:r>
            <a:r>
              <a:rPr lang="en-US" sz="3200" i="1" dirty="0" smtClean="0">
                <a:solidFill>
                  <a:srgbClr val="873AC0"/>
                </a:solidFill>
              </a:rPr>
              <a:t>, </a:t>
            </a:r>
            <a:r>
              <a:rPr lang="en-US" sz="3200" i="1" dirty="0" err="1" smtClean="0">
                <a:solidFill>
                  <a:srgbClr val="873AC0"/>
                </a:solidFill>
              </a:rPr>
              <a:t>newSQL</a:t>
            </a:r>
            <a:endParaRPr lang="en-US" i="1" dirty="0">
              <a:solidFill>
                <a:srgbClr val="873AC0"/>
              </a:solidFill>
            </a:endParaRPr>
          </a:p>
        </p:txBody>
      </p:sp>
      <p:pic>
        <p:nvPicPr>
          <p:cNvPr id="8194" name="Picture 2" descr="http://siliconangle.com/files/2013/02/elasticsearch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66" y="1790005"/>
            <a:ext cx="3174603" cy="22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5/5e/Cassandra_logo.svg/1280px-Cassandra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97" y="2984575"/>
            <a:ext cx="3210535" cy="215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932" y="101780"/>
            <a:ext cx="4448175" cy="1476375"/>
          </a:xfrm>
          <a:prstGeom prst="rect">
            <a:avLst/>
          </a:prstGeom>
        </p:spPr>
      </p:pic>
      <p:pic>
        <p:nvPicPr>
          <p:cNvPr id="8198" name="Picture 6" descr="https://glynrob.com/wp-content/uploads/Amazon-Web-Services-DynamoDB-AW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758" y="3959286"/>
            <a:ext cx="4033838" cy="296199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5199" y="1633204"/>
            <a:ext cx="2152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Front-End Reviews </a:t>
            </a:r>
            <a:r>
              <a:rPr lang="en-US" i="1" dirty="0" smtClean="0">
                <a:solidFill>
                  <a:srgbClr val="FFFF00"/>
                </a:solidFill>
              </a:rPr>
              <a:t>are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rgbClr val="FFFF00"/>
                </a:solidFill>
              </a:rPr>
              <a:t>available!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29686" y="2310599"/>
            <a:ext cx="9314514" cy="42426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Go to this address and log in using your </a:t>
            </a:r>
            <a:r>
              <a:rPr lang="en-US" dirty="0" err="1" smtClean="0">
                <a:solidFill>
                  <a:srgbClr val="00B0F0"/>
                </a:solidFill>
              </a:rPr>
              <a:t>netid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and </a:t>
            </a:r>
            <a:r>
              <a:rPr lang="en-US" dirty="0" smtClean="0">
                <a:solidFill>
                  <a:srgbClr val="00B0F0"/>
                </a:solidFill>
              </a:rPr>
              <a:t>3-word password</a:t>
            </a:r>
            <a:r>
              <a:rPr lang="en-US" dirty="0" smtClean="0">
                <a:solidFill>
                  <a:srgbClr val="00FF00"/>
                </a:solidFill>
              </a:rPr>
              <a:t> supplied to you by email for the dummy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6752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sz="3200" dirty="0" smtClean="0">
                <a:solidFill>
                  <a:srgbClr val="0070C0"/>
                </a:solidFill>
                <a:hlinkClick r:id="rId2"/>
              </a:rPr>
              <a:t>webdev-dummy.herokuapp.com/survey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14725"/>
            <a:ext cx="7554279" cy="30384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111687" y="5384098"/>
            <a:ext cx="2673475" cy="4105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0515600" cy="87954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In-Class Exercise: </a:t>
            </a:r>
            <a:r>
              <a:rPr lang="en-US" dirty="0" smtClean="0"/>
              <a:t>Setting up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34" y="1840529"/>
            <a:ext cx="11177666" cy="43830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kern="1000" dirty="0" smtClean="0">
                <a:solidFill>
                  <a:srgbClr val="FFC000"/>
                </a:solidFill>
              </a:rPr>
              <a:t>Add a free </a:t>
            </a:r>
            <a:r>
              <a:rPr lang="en-US" kern="1000" dirty="0" err="1" smtClean="0">
                <a:solidFill>
                  <a:srgbClr val="FFC000"/>
                </a:solidFill>
              </a:rPr>
              <a:t>mongoDB</a:t>
            </a:r>
            <a:r>
              <a:rPr lang="en-US" kern="1000" dirty="0" smtClean="0">
                <a:solidFill>
                  <a:srgbClr val="FFC000"/>
                </a:solidFill>
              </a:rPr>
              <a:t> instance to your </a:t>
            </a:r>
            <a:r>
              <a:rPr lang="en-US" kern="1000" dirty="0" smtClean="0">
                <a:solidFill>
                  <a:srgbClr val="FFC000"/>
                </a:solidFill>
              </a:rPr>
              <a:t>backend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000" dirty="0" smtClean="0">
                <a:solidFill>
                  <a:srgbClr val="FFC000"/>
                </a:solidFill>
                <a:hlinkClick r:id="rId2"/>
              </a:rPr>
              <a:t>https</a:t>
            </a:r>
            <a:r>
              <a:rPr lang="en-US" kern="1000" dirty="0">
                <a:solidFill>
                  <a:srgbClr val="FFC000"/>
                </a:solidFill>
                <a:hlinkClick r:id="rId2"/>
              </a:rPr>
              <a:t>://</a:t>
            </a:r>
            <a:r>
              <a:rPr lang="en-US" kern="1000" dirty="0" smtClean="0">
                <a:solidFill>
                  <a:srgbClr val="FFC000"/>
                </a:solidFill>
                <a:hlinkClick r:id="rId2"/>
              </a:rPr>
              <a:t>www.clear.rice.edu/comp431/data/database.html</a:t>
            </a:r>
            <a:endParaRPr lang="en-US" kern="1000" dirty="0" smtClean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&gt; </a:t>
            </a:r>
            <a:r>
              <a:rPr lang="en-US" kern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kern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addons:create</a:t>
            </a: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kern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mongolab</a:t>
            </a:r>
            <a:endParaRPr lang="en-US" kern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kern="1000" dirty="0" smtClean="0">
                <a:solidFill>
                  <a:srgbClr val="00FF00"/>
                </a:solidFill>
              </a:rPr>
              <a:t>Install mongoose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kern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mongoose --save</a:t>
            </a:r>
            <a:endParaRPr lang="en-US" kern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kern="1000" dirty="0" smtClean="0">
                <a:solidFill>
                  <a:srgbClr val="00B0F0"/>
                </a:solidFill>
              </a:rPr>
              <a:t>Put</a:t>
            </a:r>
            <a:r>
              <a:rPr lang="en-US" kern="1000" dirty="0">
                <a:solidFill>
                  <a:srgbClr val="00B0F0"/>
                </a:solidFill>
              </a:rPr>
              <a:t> </a:t>
            </a:r>
            <a:r>
              <a:rPr lang="en-US" kern="1000" dirty="0" smtClean="0">
                <a:solidFill>
                  <a:srgbClr val="00B0F0"/>
                </a:solidFill>
              </a:rPr>
              <a:t>your </a:t>
            </a:r>
            <a:r>
              <a:rPr lang="en-US" kern="1000" dirty="0" err="1" smtClean="0">
                <a:solidFill>
                  <a:srgbClr val="00B0F0"/>
                </a:solidFill>
              </a:rPr>
              <a:t>mongoDB</a:t>
            </a:r>
            <a:r>
              <a:rPr lang="en-US" kern="1000" dirty="0" smtClean="0">
                <a:solidFill>
                  <a:srgbClr val="00B0F0"/>
                </a:solidFill>
              </a:rPr>
              <a:t> connection </a:t>
            </a:r>
            <a:r>
              <a:rPr lang="en-US" kern="1000" dirty="0" err="1" smtClean="0">
                <a:solidFill>
                  <a:srgbClr val="00B0F0"/>
                </a:solidFill>
              </a:rPr>
              <a:t>url</a:t>
            </a:r>
            <a:r>
              <a:rPr lang="en-US" kern="1000" dirty="0" smtClean="0">
                <a:solidFill>
                  <a:srgbClr val="00B0F0"/>
                </a:solidFill>
              </a:rPr>
              <a:t> in db.js</a:t>
            </a:r>
            <a:br>
              <a:rPr lang="en-US" kern="1000" dirty="0" smtClean="0">
                <a:solidFill>
                  <a:srgbClr val="00B0F0"/>
                </a:solidFill>
              </a:rPr>
            </a:br>
            <a:r>
              <a:rPr lang="en-US" kern="1000" dirty="0" smtClean="0">
                <a:solidFill>
                  <a:srgbClr val="00B0F0"/>
                </a:solidFill>
              </a:rPr>
              <a:t>	</a:t>
            </a:r>
            <a:r>
              <a:rPr lang="en-US" kern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process.env.MONGOLAB_URI</a:t>
            </a: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kern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kern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grep MONGOLAB</a:t>
            </a:r>
            <a:endParaRPr lang="en-US" kern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kern="1000" dirty="0">
                <a:solidFill>
                  <a:srgbClr val="FF00FF"/>
                </a:solidFill>
              </a:rPr>
              <a:t>I</a:t>
            </a:r>
            <a:r>
              <a:rPr lang="en-US" kern="1000" dirty="0" smtClean="0">
                <a:solidFill>
                  <a:srgbClr val="FF00FF"/>
                </a:solidFill>
              </a:rPr>
              <a:t>ntegrate your backend for “</a:t>
            </a:r>
            <a:r>
              <a:rPr lang="en-US" kern="1000" dirty="0" smtClean="0">
                <a:solidFill>
                  <a:srgbClr val="FF0000"/>
                </a:solidFill>
              </a:rPr>
              <a:t>posts</a:t>
            </a:r>
            <a:r>
              <a:rPr lang="en-US" kern="1000" dirty="0" smtClean="0">
                <a:solidFill>
                  <a:srgbClr val="FF00FF"/>
                </a:solidFill>
              </a:rPr>
              <a:t>” with MongoDB</a:t>
            </a:r>
            <a:br>
              <a:rPr lang="en-US" kern="1000" dirty="0" smtClean="0">
                <a:solidFill>
                  <a:srgbClr val="FF00FF"/>
                </a:solidFill>
              </a:rPr>
            </a:br>
            <a:r>
              <a:rPr lang="en-US" kern="1000" dirty="0" smtClean="0">
                <a:solidFill>
                  <a:srgbClr val="FFC000"/>
                </a:solidFill>
              </a:rPr>
              <a:t>	</a:t>
            </a: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 /posts/:id*?</a:t>
            </a:r>
            <a:b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POST /post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kern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using e.g. curl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kern="1000" dirty="0" smtClea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60613" y="5715000"/>
            <a:ext cx="695518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FF00"/>
                </a:solidFill>
                <a:latin typeface="Arial Black" panose="020B0A04020102020204" pitchFamily="34" charset="0"/>
              </a:rPr>
              <a:t>Turnin</a:t>
            </a:r>
            <a:r>
              <a:rPr lang="en-US" sz="2800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 your </a:t>
            </a:r>
            <a:r>
              <a:rPr lang="en-US" sz="2800" i="1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posts.js </a:t>
            </a:r>
            <a:r>
              <a:rPr lang="en-US" sz="2800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and </a:t>
            </a:r>
            <a:r>
              <a:rPr lang="en-US" sz="2800" i="1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model.js</a:t>
            </a:r>
          </a:p>
          <a:p>
            <a:pPr algn="ctr"/>
            <a:r>
              <a:rPr lang="en-US" sz="2800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COMP431-S16:inclass-20</a:t>
            </a:r>
            <a:endParaRPr lang="en-US" sz="2800" dirty="0"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274" y="914400"/>
            <a:ext cx="1200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208338" algn="l"/>
              </a:tabLst>
            </a:pPr>
            <a:r>
              <a:rPr lang="en-US" sz="2800" dirty="0" smtClean="0">
                <a:hlinkClick r:id="rId3"/>
              </a:rPr>
              <a:t>http://www.clear.rice.edu/comp431/sample/mongooseTest.js</a:t>
            </a:r>
            <a:r>
              <a:rPr lang="en-US" sz="2800" dirty="0" smtClean="0"/>
              <a:t>  </a:t>
            </a:r>
            <a:r>
              <a:rPr lang="en-US" sz="2800" i="1" dirty="0" smtClean="0"/>
              <a:t>rename this model.js</a:t>
            </a:r>
          </a:p>
          <a:p>
            <a:pPr>
              <a:tabLst>
                <a:tab pos="3208338" algn="l"/>
              </a:tabLst>
            </a:pP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www.clear.rice.edu/comp431/sample/db.js</a:t>
            </a:r>
            <a:endParaRPr lang="en-US" sz="2800" dirty="0" smtClean="0"/>
          </a:p>
          <a:p>
            <a:pPr>
              <a:tabLst>
                <a:tab pos="3208338" algn="l"/>
              </a:tabLst>
            </a:pPr>
            <a:endParaRPr lang="en-US" sz="2800" dirty="0"/>
          </a:p>
          <a:p>
            <a:pPr>
              <a:tabLst>
                <a:tab pos="3208338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37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COMP 531</a:t>
            </a:r>
            <a:r>
              <a:rPr lang="en-US" dirty="0" smtClean="0"/>
              <a:t> Front-End 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" y="2158199"/>
            <a:ext cx="5783580" cy="42426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Go to this address and log in using your </a:t>
            </a:r>
            <a:r>
              <a:rPr lang="en-US" dirty="0" err="1" smtClean="0">
                <a:solidFill>
                  <a:srgbClr val="00B0F0"/>
                </a:solidFill>
              </a:rPr>
              <a:t>netid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and </a:t>
            </a:r>
            <a:r>
              <a:rPr lang="en-US" dirty="0" smtClean="0">
                <a:solidFill>
                  <a:srgbClr val="00B0F0"/>
                </a:solidFill>
              </a:rPr>
              <a:t>3-word password</a:t>
            </a:r>
            <a:r>
              <a:rPr lang="en-US" dirty="0" smtClean="0">
                <a:solidFill>
                  <a:srgbClr val="00FF00"/>
                </a:solidFill>
              </a:rPr>
              <a:t> supplied to you previously for the dummy server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You will be asked to review </a:t>
            </a:r>
            <a:r>
              <a:rPr lang="en-US" dirty="0">
                <a:solidFill>
                  <a:srgbClr val="FFFF00"/>
                </a:solidFill>
              </a:rPr>
              <a:t>5</a:t>
            </a:r>
            <a:r>
              <a:rPr lang="en-US" dirty="0" smtClean="0">
                <a:solidFill>
                  <a:srgbClr val="00B0F0"/>
                </a:solidFill>
              </a:rPr>
              <a:t> websites of your peers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Provide useful, constructive feedback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Provide a critical comparative evaluation of each site with yours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0531" y="38741"/>
            <a:ext cx="6812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rgbClr val="0070C0"/>
                </a:solidFill>
                <a:hlinkClick r:id="rId2"/>
              </a:rPr>
              <a:t>webdev-dummy.herokuapp.com/survey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30" y="1485963"/>
            <a:ext cx="5219070" cy="214115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396406" y="2504194"/>
            <a:ext cx="2209484" cy="33930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3794760"/>
            <a:ext cx="5392252" cy="28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7: Integrated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7997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FF00"/>
                </a:solidFill>
              </a:rPr>
              <a:t>Connect to </a:t>
            </a:r>
            <a:r>
              <a:rPr lang="en-US" sz="3200" dirty="0">
                <a:solidFill>
                  <a:srgbClr val="00FF00"/>
                </a:solidFill>
              </a:rPr>
              <a:t>M</a:t>
            </a:r>
            <a:r>
              <a:rPr lang="en-US" sz="3200" dirty="0" smtClean="0">
                <a:solidFill>
                  <a:srgbClr val="00FF00"/>
                </a:solidFill>
              </a:rPr>
              <a:t>ongoDB for persistence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Authentication for user login</a:t>
            </a:r>
          </a:p>
          <a:p>
            <a:r>
              <a:rPr lang="en-US" sz="3200" dirty="0" smtClean="0">
                <a:solidFill>
                  <a:srgbClr val="FF00FF"/>
                </a:solidFill>
              </a:rPr>
              <a:t>Manually store session as a cookie (no third-party modules)</a:t>
            </a:r>
          </a:p>
          <a:p>
            <a:r>
              <a:rPr lang="en-US" sz="3200" dirty="0">
                <a:solidFill>
                  <a:srgbClr val="00B0F0"/>
                </a:solidFill>
              </a:rPr>
              <a:t>Point your Frontend App at your Backend App</a:t>
            </a:r>
          </a:p>
          <a:p>
            <a:r>
              <a:rPr lang="en-US" sz="3200" dirty="0" smtClean="0">
                <a:solidFill>
                  <a:srgbClr val="92D050"/>
                </a:solidFill>
              </a:rPr>
              <a:t>All backend endpoints are implemented</a:t>
            </a:r>
          </a:p>
          <a:p>
            <a:pPr lvl="1"/>
            <a:r>
              <a:rPr lang="en-US" sz="2400" dirty="0" smtClean="0"/>
              <a:t>login, logout, register, add post, get posts, statuses, followers, pictures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BUT! only a stub for upload profile pictures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BUT! only make posts with body, no picture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5657" y="328826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Inclass</a:t>
            </a:r>
            <a:r>
              <a:rPr lang="en-US" b="1" dirty="0" smtClean="0">
                <a:solidFill>
                  <a:srgbClr val="FF0000"/>
                </a:solidFill>
              </a:rPr>
              <a:t> 22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7815" y="153566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Inclass</a:t>
            </a:r>
            <a:r>
              <a:rPr lang="en-US" b="1" dirty="0" smtClean="0">
                <a:solidFill>
                  <a:srgbClr val="FF0000"/>
                </a:solidFill>
              </a:rPr>
              <a:t> 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0057" y="206906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Inclass</a:t>
            </a:r>
            <a:r>
              <a:rPr lang="en-US" b="1" dirty="0" smtClean="0">
                <a:solidFill>
                  <a:srgbClr val="FF0000"/>
                </a:solidFill>
              </a:rPr>
              <a:t> 21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3015" y="25908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Inclass</a:t>
            </a:r>
            <a:r>
              <a:rPr lang="en-US" b="1" dirty="0" smtClean="0">
                <a:solidFill>
                  <a:srgbClr val="FF0000"/>
                </a:solidFill>
              </a:rPr>
              <a:t> 21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data,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about the data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Entities</a:t>
            </a:r>
          </a:p>
          <a:p>
            <a:pPr lvl="1"/>
            <a:r>
              <a:rPr lang="en-US" dirty="0" smtClean="0"/>
              <a:t>A “thing”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Properties</a:t>
            </a:r>
          </a:p>
          <a:p>
            <a:pPr lvl="1"/>
            <a:r>
              <a:rPr lang="en-US" dirty="0" smtClean="0"/>
              <a:t>The properties of the thing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Relationships</a:t>
            </a:r>
          </a:p>
          <a:p>
            <a:pPr lvl="1"/>
            <a:r>
              <a:rPr lang="en-US" dirty="0" smtClean="0"/>
              <a:t>Things are related to other things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Triggers</a:t>
            </a:r>
          </a:p>
          <a:p>
            <a:pPr lvl="1"/>
            <a:r>
              <a:rPr lang="en-US" dirty="0" smtClean="0"/>
              <a:t>When something happens do something</a:t>
            </a:r>
            <a:endParaRPr lang="en-US" dirty="0"/>
          </a:p>
        </p:txBody>
      </p:sp>
      <p:pic>
        <p:nvPicPr>
          <p:cNvPr id="1026" name="Picture 2" descr="http://mattharrisedd.com/wp-content/uploads/2015/05/databaseMana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"/>
            <a:ext cx="5301615" cy="39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3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A </a:t>
            </a:r>
            <a:r>
              <a:rPr lang="en-US" dirty="0">
                <a:solidFill>
                  <a:srgbClr val="00FF00"/>
                </a:solidFill>
              </a:rPr>
              <a:t>d</a:t>
            </a:r>
            <a:r>
              <a:rPr lang="en-US" dirty="0" smtClean="0">
                <a:solidFill>
                  <a:srgbClr val="00FF00"/>
                </a:solidFill>
              </a:rPr>
              <a:t>atabase management </a:t>
            </a:r>
            <a:r>
              <a:rPr lang="en-US" dirty="0">
                <a:solidFill>
                  <a:srgbClr val="00FF00"/>
                </a:solidFill>
              </a:rPr>
              <a:t>s</a:t>
            </a:r>
            <a:r>
              <a:rPr lang="en-US" dirty="0" smtClean="0">
                <a:solidFill>
                  <a:srgbClr val="00FF00"/>
                </a:solidFill>
              </a:rPr>
              <a:t>ystem (DBMS) allows for the definition, creation, querying, update, and administration of databases</a:t>
            </a:r>
          </a:p>
          <a:p>
            <a:r>
              <a:rPr lang="en-US" dirty="0" smtClean="0"/>
              <a:t>RDBMS where </a:t>
            </a:r>
            <a:r>
              <a:rPr lang="en-US" dirty="0" smtClean="0">
                <a:solidFill>
                  <a:srgbClr val="FFFF00"/>
                </a:solidFill>
              </a:rPr>
              <a:t>“R”</a:t>
            </a:r>
            <a:r>
              <a:rPr lang="en-US" dirty="0" smtClean="0"/>
              <a:t> is for </a:t>
            </a:r>
            <a:r>
              <a:rPr lang="en-US" dirty="0" smtClean="0">
                <a:solidFill>
                  <a:srgbClr val="FFFF00"/>
                </a:solidFill>
              </a:rPr>
              <a:t>relational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050" name="Picture 2" descr="https://spencerwade.files.wordpress.com/2013/02/a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25" y="2651461"/>
            <a:ext cx="5518805" cy="39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276600"/>
            <a:ext cx="3935682" cy="32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/>
          <a:lstStyle/>
          <a:p>
            <a:r>
              <a:rPr lang="en-US" dirty="0" smtClean="0"/>
              <a:t>Composed of tables</a:t>
            </a:r>
          </a:p>
          <a:p>
            <a:r>
              <a:rPr lang="en-US" dirty="0" smtClean="0"/>
              <a:t>Tables have rows </a:t>
            </a:r>
            <a:r>
              <a:rPr lang="en-US" dirty="0" smtClean="0">
                <a:solidFill>
                  <a:srgbClr val="00B0F0"/>
                </a:solidFill>
              </a:rPr>
              <a:t>(entities) </a:t>
            </a:r>
            <a:r>
              <a:rPr lang="en-US" dirty="0" smtClean="0"/>
              <a:t>and columns</a:t>
            </a:r>
            <a:r>
              <a:rPr lang="en-US" dirty="0" smtClean="0">
                <a:solidFill>
                  <a:srgbClr val="00B0F0"/>
                </a:solidFill>
              </a:rPr>
              <a:t> (fields or properties)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48250"/>
              </p:ext>
            </p:extLst>
          </p:nvPr>
        </p:nvGraphicFramePr>
        <p:xfrm>
          <a:off x="1371600" y="3352800"/>
          <a:ext cx="41401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99"/>
                <a:gridCol w="12954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nullable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adj_close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80388"/>
              </p:ext>
            </p:extLst>
          </p:nvPr>
        </p:nvGraphicFramePr>
        <p:xfrm>
          <a:off x="6948086" y="3698240"/>
          <a:ext cx="4216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399"/>
                <a:gridCol w="1642533"/>
                <a:gridCol w="14054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nullable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varchar(80)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89542" y="272098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600" b="1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rices</a:t>
            </a:r>
            <a:endParaRPr lang="en-US" sz="3600" b="1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4886" y="2956768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tickers</a:t>
            </a:r>
            <a:endParaRPr lang="en-US" sz="3600" b="1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62600" y="4267200"/>
            <a:ext cx="130928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t.ticker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p.close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p.volume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p.iid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t.iid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t.ticker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‘AAPL’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‘GOOG’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‘2012-01-01’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‘2012-02-01’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t.ticker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4648200"/>
            <a:ext cx="47436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date        ticker  close  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volume</a:t>
            </a:r>
            <a:endParaRPr lang="en-US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2012-02-01  AAPL    456.19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9644500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2012-02-01  GOOG    580.83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2320700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2012-01-31  AAPL    456.48  13988700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2012-01-31  GOOG    580.11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2142400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2012-01-30  AAPL    453.01  13547900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2012-01-30  GOOG    577.69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2330500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30671</TotalTime>
  <Words>616</Words>
  <Application>Microsoft Office PowerPoint</Application>
  <PresentationFormat>Widescreen</PresentationFormat>
  <Paragraphs>182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Copperplate Gothic Bold</vt:lpstr>
      <vt:lpstr>Gill Sans MT</vt:lpstr>
      <vt:lpstr>Office Theme</vt:lpstr>
      <vt:lpstr>Web Development  COMP 431 / COMP 531  Databases</vt:lpstr>
      <vt:lpstr>Part II – Back End Development</vt:lpstr>
      <vt:lpstr>Draft Front-End Reviews are available!</vt:lpstr>
      <vt:lpstr>COMP 531 Front-End Review</vt:lpstr>
      <vt:lpstr>Assignment 7: Integrated Web App</vt:lpstr>
      <vt:lpstr>Data, data, data</vt:lpstr>
      <vt:lpstr>Databases</vt:lpstr>
      <vt:lpstr>Relational Database</vt:lpstr>
      <vt:lpstr>Structured Query Language</vt:lpstr>
      <vt:lpstr>SQLite</vt:lpstr>
      <vt:lpstr>SQLite from Node</vt:lpstr>
      <vt:lpstr>Using a prepared statement</vt:lpstr>
      <vt:lpstr>TDD</vt:lpstr>
      <vt:lpstr>Using databases asynchronously</vt:lpstr>
      <vt:lpstr>PowerPoint Presentation</vt:lpstr>
      <vt:lpstr>PowerPoint Presentation</vt:lpstr>
      <vt:lpstr>Node and PostgreSQL on Heroku</vt:lpstr>
      <vt:lpstr>Unified database access</vt:lpstr>
      <vt:lpstr>What’s hot in databases?  NoSQL</vt:lpstr>
      <vt:lpstr>PowerPoint Presentation</vt:lpstr>
      <vt:lpstr>PowerPoint Presentation</vt:lpstr>
      <vt:lpstr>MongoDB</vt:lpstr>
      <vt:lpstr>MongoDB Query</vt:lpstr>
      <vt:lpstr>MongoDB in Node</vt:lpstr>
      <vt:lpstr>Insert some documents</vt:lpstr>
      <vt:lpstr>Query documents</vt:lpstr>
      <vt:lpstr>MongooseJS: an Object Document Model</vt:lpstr>
      <vt:lpstr>Direct vs ODM</vt:lpstr>
      <vt:lpstr>Other Solutions SQL, noSQL, newSQL</vt:lpstr>
      <vt:lpstr>In-Class Exercise: Setting up MongoDB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E Pollack</dc:creator>
  <cp:lastModifiedBy>Scott E Pollack</cp:lastModifiedBy>
  <cp:revision>726</cp:revision>
  <dcterms:created xsi:type="dcterms:W3CDTF">2015-08-07T15:42:23Z</dcterms:created>
  <dcterms:modified xsi:type="dcterms:W3CDTF">2016-03-24T19:25:45Z</dcterms:modified>
</cp:coreProperties>
</file>