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8"/>
  </p:normalViewPr>
  <p:slideViewPr>
    <p:cSldViewPr snapToGrid="0" snapToObjects="1">
      <p:cViewPr varScale="1">
        <p:scale>
          <a:sx n="150" d="100"/>
          <a:sy n="150" d="100"/>
        </p:scale>
        <p:origin x="16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MainBullets_R">
            <a:extLst>
              <a:ext uri="{FF2B5EF4-FFF2-40B4-BE49-F238E27FC236}">
                <a16:creationId xmlns:a16="http://schemas.microsoft.com/office/drawing/2014/main" id="{67F3F66B-D93E-41A6-9034-0E83D2591BD9}"/>
              </a:ext>
            </a:extLst>
          </p:cNvPr>
          <p:cNvSpPr txBox="1"/>
          <p:nvPr userDrawn="1"/>
        </p:nvSpPr>
        <p:spPr>
          <a:xfrm>
            <a:off x="4297680" y="914400"/>
            <a:ext cx="3657600" cy="4572000"/>
          </a:xfrm>
          <a:prstGeom prst="rect">
            <a:avLst/>
          </a:prstGeom>
          <a:noFill/>
        </p:spPr>
        <p:txBody>
          <a:bodyPr wrap="none">
            <a:spAutoFit/>
          </a:bodyPr>
          <a:lstStyle/>
          <a:p>
            <a:endParaRPr/>
          </a:p>
        </p:txBody>
      </p:sp>
      <p:sp>
        <p:nvSpPr>
          <p:cNvPr id="8" name="textMainBullets_L">
            <a:extLst>
              <a:ext uri="{FF2B5EF4-FFF2-40B4-BE49-F238E27FC236}">
                <a16:creationId xmlns:a16="http://schemas.microsoft.com/office/drawing/2014/main" id="{E47655F6-780B-7593-1C95-16140CB660CD}"/>
              </a:ext>
            </a:extLst>
          </p:cNvPr>
          <p:cNvSpPr txBox="1"/>
          <p:nvPr userDrawn="1"/>
        </p:nvSpPr>
        <p:spPr>
          <a:xfrm>
            <a:off x="457200" y="914400"/>
            <a:ext cx="3657600" cy="4572000"/>
          </a:xfrm>
          <a:prstGeom prst="rect">
            <a:avLst/>
          </a:prstGeom>
          <a:noFill/>
        </p:spPr>
        <p:txBody>
          <a:bodyPr wrap="none">
            <a:spAutoFit/>
          </a:bodyPr>
          <a:lstStyle/>
          <a:p>
            <a:endParaRPr/>
          </a:p>
        </p:txBody>
      </p:sp>
    </p:spTree>
    <p:extLst>
      <p:ext uri="{BB962C8B-B14F-4D97-AF65-F5344CB8AC3E}">
        <p14:creationId xmlns:p14="http://schemas.microsoft.com/office/powerpoint/2010/main" val="17487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
          <p:cNvSpPr txBox="1">
            <a:spLocks noChangeAspect="1"/>
          </p:cNvSpPr>
          <p:nvPr/>
        </p:nvSpPr>
        <p:spPr>
          <a:xfrm>
            <a:off x="914400" y="1371600"/>
            <a:ext cx="7315200" cy="3657600"/>
          </a:xfrm>
          <a:prstGeom prst="rect">
            <a:avLst/>
          </a:prstGeom>
          <a:noFill/>
        </p:spPr>
        <p:txBody>
          <a:bodyPr wrap="square">
            <a:spAutoFit/>
          </a:bodyPr>
          <a:lstStyle/>
          <a:p>
            <a:endParaRPr/>
          </a:p>
          <a:p>
            <a:pPr algn="l">
              <a:lnSpc>
                <a:spcPct val="100000"/>
              </a:lnSpc>
            </a:pPr>
            <a:r>
              <a:rPr sz="900" b="1">
                <a:solidFill>
                  <a:srgbClr val="003296"/>
                </a:solidFill>
              </a:rPr>
              <a:t>Current Assets</a:t>
            </a:r>
          </a:p>
          <a:p>
            <a:pPr algn="l">
              <a:lnSpc>
                <a:spcPct val="100000"/>
              </a:lnSpc>
              <a:spcAft>
                <a:spcPts val="0"/>
              </a:spcAft>
            </a:pPr>
            <a:r>
              <a:rPr sz="900">
                <a:solidFill>
                  <a:srgbClr val="A9A9A9"/>
                </a:solidFill>
              </a:rPr>
              <a:t>■ </a:t>
            </a:r>
            <a:r>
              <a:rPr sz="900" b="1"/>
              <a:t>Cash and Cash Equivalents</a:t>
            </a:r>
          </a:p>
          <a:p>
            <a:pPr>
              <a:spcBef>
                <a:spcPts val="0"/>
              </a:spcBef>
              <a:spcAft>
                <a:spcPts val="0"/>
              </a:spcAft>
            </a:pPr>
            <a:r>
              <a:rPr sz="900"/>
              <a:t>- Currency in checking/savings accounts Short-term - Treasury bills (maturing &lt;3 months) Commercial - paper from AAA-rated corporations Money market - funds with daily liquidity - Petty cash reserves for office expenses Foreign - currency holdings in major currencies Undeposited - checks from customers Cash in transit between bank - accounts</a:t>
            </a:r>
          </a:p>
          <a:p>
            <a:pPr algn="l">
              <a:lnSpc>
                <a:spcPct val="100000"/>
              </a:lnSpc>
              <a:spcAft>
                <a:spcPts val="0"/>
              </a:spcAft>
            </a:pPr>
            <a:r>
              <a:rPr sz="900">
                <a:solidFill>
                  <a:srgbClr val="A9A9A9"/>
                </a:solidFill>
              </a:rPr>
              <a:t>■ </a:t>
            </a:r>
            <a:r>
              <a:rPr sz="900" b="1"/>
              <a:t>Marketable Securities</a:t>
            </a:r>
          </a:p>
          <a:p>
            <a:pPr>
              <a:spcBef>
                <a:spcPts val="0"/>
              </a:spcBef>
              <a:spcAft>
                <a:spcPts val="0"/>
              </a:spcAft>
            </a:pPr>
            <a:r>
              <a:rPr sz="900"/>
              <a:t>- Corporate bonds with &lt;1yr maturity - Government agency securities Certificates of - deposit (CDs) - Bankers' acceptances Commercial paper holdings - Treasury notes maturing within 12 months - Highly liquid ETF positions</a:t>
            </a:r>
          </a:p>
          <a:p>
            <a:pPr algn="l">
              <a:lnSpc>
                <a:spcPct val="100000"/>
              </a:lnSpc>
              <a:spcAft>
                <a:spcPts val="0"/>
              </a:spcAft>
            </a:pPr>
            <a:r>
              <a:rPr sz="900">
                <a:solidFill>
                  <a:srgbClr val="A9A9A9"/>
                </a:solidFill>
              </a:rPr>
              <a:t>■ </a:t>
            </a:r>
            <a:r>
              <a:rPr sz="900" b="1"/>
              <a:t>Accounts Receivable</a:t>
            </a:r>
          </a:p>
          <a:p>
            <a:pPr>
              <a:spcBef>
                <a:spcPts val="0"/>
              </a:spcBef>
              <a:spcAft>
                <a:spcPts val="0"/>
              </a:spcAft>
            </a:pPr>
            <a:r>
              <a:rPr sz="900"/>
              <a:t>- Trade receivables from normal operations - Installment receivables from long-term contracts - Receivables from affiliated companies - Allowance for doubtful accounts calculation - Aging schedule analysis (30/60/90 days) - Credit memo adjustments - Factored receivables disclosure - Unbilled receivables from progress contracts</a:t>
            </a:r>
          </a:p>
          <a:p>
            <a:pPr algn="l">
              <a:lnSpc>
                <a:spcPct val="100000"/>
              </a:lnSpc>
            </a:pPr>
            <a:r>
              <a:rPr sz="900" b="1">
                <a:solidFill>
                  <a:srgbClr val="003296"/>
                </a:solidFill>
              </a:rPr>
              <a:t>Non-Current Assets</a:t>
            </a:r>
          </a:p>
          <a:p>
            <a:pPr algn="l">
              <a:lnSpc>
                <a:spcPct val="100000"/>
              </a:lnSpc>
              <a:spcAft>
                <a:spcPts val="0"/>
              </a:spcAft>
            </a:pPr>
            <a:r>
              <a:rPr sz="900">
                <a:solidFill>
                  <a:srgbClr val="A9A9A9"/>
                </a:solidFill>
              </a:rPr>
              <a:t>■ </a:t>
            </a:r>
            <a:r>
              <a:rPr sz="900" b="1"/>
              <a:t>Property, Plant &amp; Equipment</a:t>
            </a:r>
          </a:p>
          <a:p>
            <a:pPr>
              <a:spcBef>
                <a:spcPts val="0"/>
              </a:spcBef>
              <a:spcAft>
                <a:spcPts val="0"/>
              </a:spcAft>
            </a:pPr>
            <a:r>
              <a:rPr sz="900"/>
              <a:t>- Land acquisition costs (original purchase) - Building improvements capitalization - Machinery installation costs Equipment - depreciation schedules - Leasehold improvement amortization - Construction-in-progress accounts - Capitalized interest during construction</a:t>
            </a:r>
          </a:p>
        </p:txBody>
      </p:sp>
      <p:sp>
        <p:nvSpPr>
          <p:cNvPr id="3" name="coSummaryShape">
            <a:extLst>
              <a:ext uri="{FF2B5EF4-FFF2-40B4-BE49-F238E27FC236}">
                <a16:creationId xmlns:a16="http://schemas.microsoft.com/office/drawing/2014/main" id="{EB3788D8-E99B-2502-8527-4A1B3A0D36B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The company demonstrates strong financial health with total assets of $180 million, liabilities of $75 million, and shareholders' equity of $105 million. Current assets including $45 million cash and $30 million receivables provide ample liquidity to cover short-term obligations of $50 million. Long-term investments in property and equipment total $90 million, supported by conservative debt levels with a debt-to-equity ratio of 0.71. Retained earnings of $80 million reflect consistent profitability and prudent dividend policies. The balance sheet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_L"/>
          <p:cNvSpPr txBox="1">
            <a:spLocks noChangeAspect="1"/>
          </p:cNvSpPr>
          <p:nvPr/>
        </p:nvSpPr>
        <p:spPr>
          <a:xfrm>
            <a:off x="457200" y="914400"/>
            <a:ext cx="3657600" cy="4572000"/>
          </a:xfrm>
          <a:prstGeom prst="rect">
            <a:avLst/>
          </a:prstGeom>
          <a:noFill/>
        </p:spPr>
        <p:txBody>
          <a:bodyPr wrap="square">
            <a:spAutoFit/>
          </a:bodyPr>
          <a:lstStyle/>
          <a:p>
            <a:endParaRPr/>
          </a:p>
          <a:p>
            <a:pPr algn="l">
              <a:lnSpc>
                <a:spcPct val="100000"/>
              </a:lnSpc>
            </a:pPr>
            <a:r>
              <a:rPr sz="900" b="1">
                <a:solidFill>
                  <a:srgbClr val="003296"/>
                </a:solidFill>
              </a:rPr>
              <a:t>Non-Current Assets (continued)</a:t>
            </a:r>
          </a:p>
          <a:p>
            <a:pPr algn="l">
              <a:lnSpc>
                <a:spcPct val="100000"/>
              </a:lnSpc>
              <a:spcAft>
                <a:spcPts val="0"/>
              </a:spcAft>
            </a:pPr>
            <a:r>
              <a:rPr sz="900">
                <a:solidFill>
                  <a:srgbClr val="A9A9A9"/>
                </a:solidFill>
              </a:rPr>
              <a:t>■ </a:t>
            </a:r>
            <a:r>
              <a:rPr sz="900" b="1"/>
              <a:t>Intangible Assets</a:t>
            </a:r>
          </a:p>
          <a:p>
            <a:pPr>
              <a:spcBef>
                <a:spcPts val="0"/>
              </a:spcBef>
              <a:spcAft>
                <a:spcPts val="0"/>
              </a:spcAft>
            </a:pPr>
            <a:r>
              <a:rPr sz="900"/>
              <a:t>- Patent acquisition and amortization - Trademark registration/maintenance costs - Customer list valuations - Non-compete agreement valuations - Software development costs - Licensing agreements fair value - Goodwill impairment testing methodology</a:t>
            </a:r>
          </a:p>
          <a:p>
            <a:pPr algn="l">
              <a:lnSpc>
                <a:spcPct val="100000"/>
              </a:lnSpc>
              <a:spcAft>
                <a:spcPts val="0"/>
              </a:spcAft>
            </a:pPr>
            <a:r>
              <a:rPr sz="900">
                <a:solidFill>
                  <a:srgbClr val="A9A9A9"/>
                </a:solidFill>
              </a:rPr>
              <a:t>■ </a:t>
            </a:r>
            <a:r>
              <a:rPr sz="900" b="1"/>
              <a:t>Long-Term Investments</a:t>
            </a:r>
          </a:p>
          <a:p>
            <a:pPr>
              <a:spcBef>
                <a:spcPts val="0"/>
              </a:spcBef>
              <a:spcAft>
                <a:spcPts val="0"/>
              </a:spcAft>
            </a:pPr>
            <a:r>
              <a:rPr sz="900"/>
              <a:t>- Held-to-maturity securities portfolio - Equity method investment accounting - Real estate held for appreciation - Venture capital fund investments - Convertible debt instruments - Restricted stock holdings - Investments in subsidiaries</a:t>
            </a:r>
          </a:p>
          <a:p>
            <a:pPr algn="l">
              <a:lnSpc>
                <a:spcPct val="100000"/>
              </a:lnSpc>
            </a:pPr>
            <a:r>
              <a:rPr sz="900" b="1">
                <a:solidFill>
                  <a:srgbClr val="003296"/>
                </a:solidFill>
              </a:rPr>
              <a:t>Current Liabilities</a:t>
            </a:r>
          </a:p>
          <a:p>
            <a:pPr algn="l">
              <a:lnSpc>
                <a:spcPct val="100000"/>
              </a:lnSpc>
              <a:spcAft>
                <a:spcPts val="0"/>
              </a:spcAft>
            </a:pPr>
            <a:r>
              <a:rPr sz="900">
                <a:solidFill>
                  <a:srgbClr val="A9A9A9"/>
                </a:solidFill>
              </a:rPr>
              <a:t>■ </a:t>
            </a:r>
            <a:r>
              <a:rPr sz="900" b="1"/>
              <a:t>Accounts Payable</a:t>
            </a:r>
          </a:p>
          <a:p>
            <a:pPr>
              <a:spcBef>
                <a:spcPts val="0"/>
              </a:spcBef>
              <a:spcAft>
                <a:spcPts val="0"/>
              </a:spcAft>
            </a:pPr>
            <a:r>
              <a:rPr sz="900"/>
              <a:t>- Trade payables to suppliers - Accrued purchases for goods received - Third-party processor withholdings Construction - retainage payable - Dividends declared but unpaid - Customer deposits/advance payments - Escheat liability estimates</a:t>
            </a:r>
          </a:p>
          <a:p>
            <a:pPr algn="l">
              <a:lnSpc>
                <a:spcPct val="100000"/>
              </a:lnSpc>
              <a:spcAft>
                <a:spcPts val="0"/>
              </a:spcAft>
            </a:pPr>
            <a:r>
              <a:rPr sz="900">
                <a:solidFill>
                  <a:srgbClr val="A9A9A9"/>
                </a:solidFill>
              </a:rPr>
              <a:t>■ </a:t>
            </a:r>
            <a:r>
              <a:rPr sz="900" b="1"/>
              <a:t>Short-Term Debt</a:t>
            </a:r>
          </a:p>
          <a:p>
            <a:pPr>
              <a:spcBef>
                <a:spcPts val="0"/>
              </a:spcBef>
              <a:spcAft>
                <a:spcPts val="0"/>
              </a:spcAft>
            </a:pPr>
            <a:r>
              <a:rPr sz="900"/>
              <a:t>- Commercial paper outstanding - Revolving credit facility draws - Current portion of long-term debt - Bank overdraft facilities used - Short-term lease liabilities - Vendor financing arrangements - Convertible debt equity component</a:t>
            </a:r>
          </a:p>
          <a:p>
            <a:pPr algn="l">
              <a:lnSpc>
                <a:spcPct val="100000"/>
              </a:lnSpc>
            </a:pPr>
            <a:r>
              <a:rPr sz="900" b="1">
                <a:solidFill>
                  <a:srgbClr val="003296"/>
                </a:solidFill>
              </a:rPr>
              <a:t>Long-Term Liabilities</a:t>
            </a:r>
          </a:p>
          <a:p>
            <a:pPr algn="l">
              <a:lnSpc>
                <a:spcPct val="100000"/>
              </a:lnSpc>
              <a:spcAft>
                <a:spcPts val="0"/>
              </a:spcAft>
            </a:pPr>
            <a:r>
              <a:rPr sz="900">
                <a:solidFill>
                  <a:srgbClr val="A9A9A9"/>
                </a:solidFill>
              </a:rPr>
              <a:t>■ </a:t>
            </a:r>
            <a:r>
              <a:rPr sz="900" b="1"/>
              <a:t>Bonds Payable</a:t>
            </a:r>
          </a:p>
          <a:p>
            <a:pPr>
              <a:spcBef>
                <a:spcPts val="0"/>
              </a:spcBef>
              <a:spcAft>
                <a:spcPts val="0"/>
              </a:spcAft>
            </a:pPr>
            <a:r>
              <a:rPr sz="900"/>
              <a:t>- Corporate bond issuance at premium/discount Debenture conversion features Sinking fund requirements Unamortized bond issuance costs Fair value hedge adjustments Callable bond</a:t>
            </a:r>
          </a:p>
        </p:txBody>
      </p:sp>
      <p:sp>
        <p:nvSpPr>
          <p:cNvPr id="3" name="textMainBullets_R"/>
          <p:cNvSpPr txBox="1">
            <a:spLocks noChangeAspect="1"/>
          </p:cNvSpPr>
          <p:nvPr/>
        </p:nvSpPr>
        <p:spPr>
          <a:xfrm>
            <a:off x="4297680" y="914400"/>
            <a:ext cx="3657600" cy="4572000"/>
          </a:xfrm>
          <a:prstGeom prst="rect">
            <a:avLst/>
          </a:prstGeom>
          <a:noFill/>
        </p:spPr>
        <p:txBody>
          <a:bodyPr wrap="square">
            <a:spAutoFit/>
          </a:bodyPr>
          <a:lstStyle/>
          <a:p>
            <a:endParaRPr/>
          </a:p>
          <a:p>
            <a:pPr algn="l">
              <a:lnSpc>
                <a:spcPct val="100000"/>
              </a:lnSpc>
            </a:pPr>
            <a:r>
              <a:rPr sz="900" b="1">
                <a:solidFill>
                  <a:srgbClr val="003296"/>
                </a:solidFill>
              </a:rPr>
              <a:t>Long-Term Liabilities (continued)</a:t>
            </a:r>
          </a:p>
          <a:p>
            <a:pPr algn="l">
              <a:lnSpc>
                <a:spcPct val="100000"/>
              </a:lnSpc>
              <a:spcAft>
                <a:spcPts val="0"/>
              </a:spcAft>
            </a:pPr>
            <a:r>
              <a:rPr sz="900">
                <a:solidFill>
                  <a:srgbClr val="A9A9A9"/>
                </a:solidFill>
              </a:rPr>
              <a:t>■ </a:t>
            </a:r>
            <a:r>
              <a:rPr sz="900" b="1"/>
              <a:t>(continued) Bonds Payable</a:t>
            </a:r>
          </a:p>
          <a:p>
            <a:pPr>
              <a:spcBef>
                <a:spcPts val="0"/>
              </a:spcBef>
              <a:spcAft>
                <a:spcPts val="0"/>
              </a:spcAft>
            </a:pPr>
            <a:r>
              <a:rPr sz="900"/>
              <a:t>- provisions Convertible bond accounting</a:t>
            </a:r>
          </a:p>
          <a:p>
            <a:pPr algn="l">
              <a:lnSpc>
                <a:spcPct val="100000"/>
              </a:lnSpc>
              <a:spcAft>
                <a:spcPts val="0"/>
              </a:spcAft>
            </a:pPr>
            <a:r>
              <a:rPr sz="900">
                <a:solidFill>
                  <a:srgbClr val="A9A9A9"/>
                </a:solidFill>
              </a:rPr>
              <a:t>■ </a:t>
            </a:r>
            <a:r>
              <a:rPr sz="900" b="1"/>
              <a:t>Pension Liabilities</a:t>
            </a:r>
          </a:p>
          <a:p>
            <a:pPr>
              <a:spcBef>
                <a:spcPts val="0"/>
              </a:spcBef>
              <a:spcAft>
                <a:spcPts val="0"/>
              </a:spcAft>
            </a:pPr>
            <a:r>
              <a:rPr sz="900"/>
              <a:t>- Defined benefit obligation calculations - Actuarial gains/losses recognition - Plan asset valuations - Curtailment/settlement accounting - Multi-employer plan disclosures - Post-employment benefits accrual - Termination benefit provisions</a:t>
            </a:r>
          </a:p>
          <a:p>
            <a:pPr algn="l">
              <a:lnSpc>
                <a:spcPct val="100000"/>
              </a:lnSpc>
            </a:pPr>
            <a:r>
              <a:rPr sz="900" b="1">
                <a:solidFill>
                  <a:srgbClr val="003296"/>
                </a:solidFill>
              </a:rPr>
              <a:t>Shareholders' Equity</a:t>
            </a:r>
          </a:p>
          <a:p>
            <a:pPr algn="l">
              <a:lnSpc>
                <a:spcPct val="100000"/>
              </a:lnSpc>
              <a:spcAft>
                <a:spcPts val="0"/>
              </a:spcAft>
            </a:pPr>
            <a:r>
              <a:rPr sz="900">
                <a:solidFill>
                  <a:srgbClr val="A9A9A9"/>
                </a:solidFill>
              </a:rPr>
              <a:t>■ </a:t>
            </a:r>
            <a:r>
              <a:rPr sz="900" b="1"/>
              <a:t>Common Stock</a:t>
            </a:r>
          </a:p>
          <a:p>
            <a:pPr>
              <a:spcBef>
                <a:spcPts val="0"/>
              </a:spcBef>
              <a:spcAft>
                <a:spcPts val="0"/>
              </a:spcAft>
            </a:pPr>
            <a:r>
              <a:rPr sz="900"/>
              <a:t>- Par value per share disclosure - Authorized shares vs outstanding - Treasury stock accounting method - Stock split adjustments - Stock option pool reserves - Restricted stock unit accruals - Dividend reinvestment plan shares</a:t>
            </a:r>
          </a:p>
          <a:p>
            <a:pPr algn="l">
              <a:lnSpc>
                <a:spcPct val="100000"/>
              </a:lnSpc>
              <a:spcAft>
                <a:spcPts val="0"/>
              </a:spcAft>
            </a:pPr>
            <a:r>
              <a:rPr sz="900">
                <a:solidFill>
                  <a:srgbClr val="A9A9A9"/>
                </a:solidFill>
              </a:rPr>
              <a:t>■ </a:t>
            </a:r>
            <a:r>
              <a:rPr sz="900" b="1"/>
              <a:t>Retained Earnings</a:t>
            </a:r>
          </a:p>
          <a:p>
            <a:pPr>
              <a:spcBef>
                <a:spcPts val="0"/>
              </a:spcBef>
              <a:spcAft>
                <a:spcPts val="0"/>
              </a:spcAft>
            </a:pPr>
            <a:r>
              <a:rPr sz="900"/>
              <a:t>- Prior period adjustments - Dividend declaration accounting - ESOP allocation impacts - Foreign currency translation adjustments - Hedging reserve balances - Revaluation surplus accounts - Accumulated other comprehensive income</a:t>
            </a:r>
          </a:p>
        </p:txBody>
      </p:sp>
      <p:sp>
        <p:nvSpPr>
          <p:cNvPr id="4" name="coSummaryShape">
            <a:extLst>
              <a:ext uri="{FF2B5EF4-FFF2-40B4-BE49-F238E27FC236}">
                <a16:creationId xmlns:a16="http://schemas.microsoft.com/office/drawing/2014/main" id="{11CD354D-A5E8-07FD-1B73-8355FE57BA3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shows optimal asset allocation with 60% long-term investments and 40% working capital. Financial ratios indicate robust solvency with current ratio of 2.4 and quick ratio of 1.8. Equity growth of 12% year-over-year demonstrates sustainable value creation. Conservative accounting practices ensure asset valuations remain realistic, while liability management maintains healthy interest coverage. Overall, the balance sheet positions the company for strategic investments while maintaining financial stability.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TSANG, Yu (Pydot)</cp:lastModifiedBy>
  <cp:revision>8</cp:revision>
  <dcterms:created xsi:type="dcterms:W3CDTF">2013-01-27T09:14:16Z</dcterms:created>
  <dcterms:modified xsi:type="dcterms:W3CDTF">2025-05-26T06:53:22Z</dcterms:modified>
  <cp:category/>
</cp:coreProperties>
</file>