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7" d="100"/>
          <a:sy n="147" d="100"/>
        </p:scale>
        <p:origin x="210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90" Type="http://schemas.openxmlformats.org/officeDocument/2006/relationships/slide" Target="slides/slide85.xml"/><Relationship Id="rId91" Type="http://schemas.openxmlformats.org/officeDocument/2006/relationships/slide" Target="slides/slide86.xml"/><Relationship Id="rId92" Type="http://schemas.openxmlformats.org/officeDocument/2006/relationships/slide" Target="slides/slide87.xml"/><Relationship Id="rId93" Type="http://schemas.openxmlformats.org/officeDocument/2006/relationships/slide" Target="slides/slide88.xml"/><Relationship Id="rId94" Type="http://schemas.openxmlformats.org/officeDocument/2006/relationships/slide" Target="slides/slide89.xml"/><Relationship Id="rId95" Type="http://schemas.openxmlformats.org/officeDocument/2006/relationships/slide" Target="slides/slide90.xml"/><Relationship Id="rId96" Type="http://schemas.openxmlformats.org/officeDocument/2006/relationships/slide" Target="slides/slide91.xml"/><Relationship Id="rId97" Type="http://schemas.openxmlformats.org/officeDocument/2006/relationships/slide" Target="slides/slide92.xml"/><Relationship Id="rId98" Type="http://schemas.openxmlformats.org/officeDocument/2006/relationships/slide" Target="slides/slide93.xml"/><Relationship Id="rId99" Type="http://schemas.openxmlformats.org/officeDocument/2006/relationships/slide" Target="slides/slide94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10" Type="http://schemas.openxmlformats.org/officeDocument/2006/relationships/slide" Target="slides/slide105.xml"/><Relationship Id="rId111" Type="http://schemas.openxmlformats.org/officeDocument/2006/relationships/slide" Target="slides/slide106.xml"/><Relationship Id="rId112" Type="http://schemas.openxmlformats.org/officeDocument/2006/relationships/slide" Target="slides/slide107.xml"/><Relationship Id="rId113" Type="http://schemas.openxmlformats.org/officeDocument/2006/relationships/slide" Target="slides/slide108.xml"/><Relationship Id="rId114" Type="http://schemas.openxmlformats.org/officeDocument/2006/relationships/slide" Target="slides/slide109.xml"/><Relationship Id="rId115" Type="http://schemas.openxmlformats.org/officeDocument/2006/relationships/slide" Target="slides/slide110.xml"/><Relationship Id="rId116" Type="http://schemas.openxmlformats.org/officeDocument/2006/relationships/slide" Target="slides/slide111.xml"/><Relationship Id="rId117" Type="http://schemas.openxmlformats.org/officeDocument/2006/relationships/slide" Target="slides/slide112.xml"/><Relationship Id="rId118" Type="http://schemas.openxmlformats.org/officeDocument/2006/relationships/slide" Target="slides/slide113.xml"/><Relationship Id="rId119" Type="http://schemas.openxmlformats.org/officeDocument/2006/relationships/slide" Target="slides/slide114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130" Type="http://schemas.openxmlformats.org/officeDocument/2006/relationships/slide" Target="slides/slide125.xml"/><Relationship Id="rId131" Type="http://schemas.openxmlformats.org/officeDocument/2006/relationships/slide" Target="slides/slide126.xml"/><Relationship Id="rId132" Type="http://schemas.openxmlformats.org/officeDocument/2006/relationships/slide" Target="slides/slide1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MainBullets_L">
            <a:extLst>
              <a:ext uri="{FF2B5EF4-FFF2-40B4-BE49-F238E27FC236}">
                <a16:creationId xmlns:a16="http://schemas.microsoft.com/office/drawing/2014/main" id="{CA748870-A851-C016-1097-182E45C8D11F}"/>
              </a:ext>
            </a:extLst>
          </p:cNvPr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/>
          </a:p>
          <a:p>
            <a:pPr>
              <a:defRPr sz="1800"/>
            </a:pPr>
            <a:r>
              <a:t>## Current Assets ### Cash and</a:t>
            </a:r>
          </a:p>
          <a:p>
            <a:pPr>
              <a:defRPr sz="1800"/>
            </a:pPr>
            <a:r>
              <a:t>Cash Equivalents Currency in</a:t>
            </a:r>
          </a:p>
          <a:p>
            <a:pPr>
              <a:defRPr sz="1800"/>
            </a:pPr>
            <a:r>
              <a:t>checking/savings accounts</a:t>
            </a:r>
          </a:p>
          <a:p>
            <a:pPr>
              <a:defRPr sz="1800"/>
            </a:pPr>
            <a:r>
              <a:t>Short-term Treasury bills</a:t>
            </a:r>
          </a:p>
          <a:p>
            <a:pPr>
              <a:defRPr sz="1800"/>
            </a:pPr>
            <a:r>
              <a:t>(maturing &lt;3 months)</a:t>
            </a:r>
          </a:p>
          <a:p>
            <a:pPr>
              <a:defRPr sz="1800"/>
            </a:pPr>
            <a:r>
              <a:t>Commercial paper from</a:t>
            </a:r>
          </a:p>
          <a:p>
            <a:pPr>
              <a:defRPr sz="1800"/>
            </a:pPr>
            <a:r>
              <a:t>AAA-rated corporations Money</a:t>
            </a:r>
          </a:p>
          <a:p>
            <a:pPr>
              <a:defRPr sz="1800"/>
            </a:pPr>
            <a:r>
              <a:t>market funds with daily</a:t>
            </a:r>
          </a:p>
          <a:p>
            <a:pPr>
              <a:defRPr sz="1800"/>
            </a:pPr>
            <a:r>
              <a:t>liquidity Petty cash reserves</a:t>
            </a:r>
          </a:p>
          <a:p>
            <a:pPr>
              <a:defRPr sz="1800"/>
            </a:pPr>
            <a:r>
              <a:t>for office expenses Foreign</a:t>
            </a:r>
          </a:p>
          <a:p>
            <a:pPr>
              <a:defRPr sz="1800"/>
            </a:pPr>
            <a:r>
              <a:t>currency holdings in major</a:t>
            </a:r>
          </a:p>
          <a:p>
            <a:pPr>
              <a:defRPr sz="1800"/>
            </a:pPr>
            <a:r>
              <a:t>currencies Undeposited checks</a:t>
            </a:r>
          </a:p>
          <a:p>
            <a:pPr>
              <a:defRPr sz="1800"/>
            </a:pPr>
            <a:r>
              <a:t>from customers Cash in transit</a:t>
            </a:r>
          </a:p>
          <a:p>
            <a:pPr>
              <a:defRPr sz="1800"/>
            </a:pPr>
            <a:r>
              <a:t>between bank accounts ###</a:t>
            </a:r>
          </a:p>
          <a:p>
            <a:pPr>
              <a:defRPr sz="1800"/>
            </a:pPr>
            <a:r>
              <a:t>Marketable Securities</a:t>
            </a:r>
          </a:p>
          <a:p>
            <a:pPr>
              <a:defRPr sz="1800"/>
            </a:pPr>
            <a:r>
              <a:t>Corporate bonds with &lt;1yr</a:t>
            </a:r>
          </a:p>
          <a:p>
            <a:pPr>
              <a:defRPr sz="1800"/>
            </a:pPr>
            <a:r>
              <a:t>maturity Government agency</a:t>
            </a:r>
          </a:p>
          <a:p>
            <a:pPr>
              <a:defRPr sz="1800"/>
            </a:pPr>
            <a:r>
              <a:t>securities Certificates of</a:t>
            </a:r>
          </a:p>
          <a:p>
            <a:pPr>
              <a:defRPr sz="1800"/>
            </a:pPr>
            <a:r>
              <a:t>deposit (CDs) Bankers'</a:t>
            </a:r>
          </a:p>
          <a:p>
            <a:pPr>
              <a:defRPr sz="1800"/>
            </a:pPr>
            <a:r>
              <a:t>acceptances Commercial paper</a:t>
            </a:r>
          </a:p>
          <a:p>
            <a:pPr>
              <a:defRPr sz="1800"/>
            </a:pPr>
            <a:r>
              <a:t>holdings Treasury notes</a:t>
            </a:r>
          </a:p>
          <a:p>
            <a:pPr>
              <a:defRPr sz="1800"/>
            </a:pPr>
            <a:r>
              <a:t>maturing within 12 months</a:t>
            </a:r>
          </a:p>
          <a:p>
            <a:pPr>
              <a:defRPr sz="1800"/>
            </a:pPr>
            <a:r>
              <a:t>Highly liquid ETF positions</a:t>
            </a:r>
          </a:p>
          <a:p>
            <a:pPr>
              <a:defRPr sz="1800"/>
            </a:pPr>
            <a:r>
              <a:t>### Accounts Receivable Trade</a:t>
            </a:r>
          </a:p>
          <a:p>
            <a:pPr>
              <a:defRPr sz="1800"/>
            </a:pPr>
            <a:r>
              <a:t>receivables from normal</a:t>
            </a:r>
          </a:p>
          <a:p>
            <a:pPr>
              <a:defRPr sz="1800"/>
            </a:pPr>
            <a:r>
              <a:t>operations Installment</a:t>
            </a:r>
          </a:p>
          <a:p>
            <a:pPr>
              <a:defRPr sz="1800"/>
            </a:pPr>
            <a:r>
              <a:t>receivables from long-term</a:t>
            </a:r>
          </a:p>
          <a:p>
            <a:pPr>
              <a:defRPr sz="1800"/>
            </a:pPr>
            <a:r>
              <a:t>contracts Receivables from</a:t>
            </a:r>
          </a:p>
          <a:p>
            <a:pPr>
              <a:defRPr sz="1800"/>
            </a:pPr>
            <a:r>
              <a:t>affiliated companies Allowance</a:t>
            </a:r>
          </a:p>
          <a:p>
            <a:pPr>
              <a:defRPr sz="1800"/>
            </a:pPr>
            <a:r>
              <a:t>for doubtful accounts</a:t>
            </a:r>
          </a:p>
          <a:p>
            <a:pPr>
              <a:defRPr sz="1800"/>
            </a:pPr>
            <a:r>
              <a:t>calculation Aging schedule</a:t>
            </a:r>
          </a:p>
          <a:p>
            <a:pPr>
              <a:defRPr sz="1800"/>
            </a:pPr>
            <a:r>
              <a:t>analysis (30/60/90 days)</a:t>
            </a:r>
          </a:p>
          <a:p>
            <a:pPr>
              <a:defRPr sz="1800"/>
            </a:pPr>
            <a:r>
              <a:t>Credit memo adjustments</a:t>
            </a:r>
          </a:p>
          <a:p>
            <a:pPr>
              <a:defRPr sz="1800"/>
            </a:pPr>
            <a:r>
              <a:t>Factored receivables</a:t>
            </a:r>
          </a:p>
          <a:p>
            <a:pPr>
              <a:defRPr sz="1800"/>
            </a:pPr>
            <a:r>
              <a:t>disclosure Unbilled</a:t>
            </a:r>
          </a:p>
          <a:p>
            <a:pPr>
              <a:defRPr sz="1800"/>
            </a:pPr>
            <a:r>
              <a:t>receivables from progress</a:t>
            </a:r>
          </a:p>
          <a:p>
            <a:pPr>
              <a:defRPr sz="1800"/>
            </a:pPr>
            <a:r>
              <a:t>contracts ## Non-Current</a:t>
            </a:r>
          </a:p>
          <a:p>
            <a:pPr>
              <a:defRPr sz="1800"/>
            </a:pPr>
            <a:r>
              <a:t>Assets ### Property, Plant &amp;</a:t>
            </a:r>
          </a:p>
          <a:p>
            <a:pPr>
              <a:defRPr sz="1800"/>
            </a:pPr>
            <a:r>
              <a:t>Equipment Land acquisition</a:t>
            </a:r>
          </a:p>
          <a:p>
            <a:pPr>
              <a:defRPr sz="1800"/>
            </a:pPr>
            <a:r>
              <a:t>costs (original purchase)</a:t>
            </a:r>
          </a:p>
          <a:p>
            <a:pPr>
              <a:defRPr sz="1800"/>
            </a:pPr>
            <a:r>
              <a:t>Building improvements</a:t>
            </a:r>
          </a:p>
          <a:p>
            <a:pPr>
              <a:defRPr sz="1800"/>
            </a:pPr>
            <a:r>
              <a:t>capitalization Machinery</a:t>
            </a:r>
          </a:p>
          <a:p>
            <a:pPr>
              <a:defRPr sz="1800"/>
            </a:pPr>
            <a:r>
              <a:t>installation costs Equipment</a:t>
            </a:r>
          </a:p>
          <a:p>
            <a:pPr>
              <a:defRPr sz="1800"/>
            </a:pPr>
            <a:r>
              <a:t>depreciation schedules</a:t>
            </a:r>
          </a:p>
          <a:p>
            <a:pPr>
              <a:defRPr sz="1800"/>
            </a:pPr>
            <a:r>
              <a:t>Leasehold improvement</a:t>
            </a:r>
          </a:p>
          <a:p>
            <a:pPr>
              <a:defRPr sz="1800"/>
            </a:pPr>
            <a:r>
              <a:t>amortization</a:t>
            </a:r>
          </a:p>
          <a:p>
            <a:pPr>
              <a:defRPr sz="1800"/>
            </a:pPr>
            <a:r>
              <a:t>Construction-in-progress</a:t>
            </a:r>
          </a:p>
          <a:p>
            <a:pPr>
              <a:defRPr sz="1800"/>
            </a:pPr>
            <a:r>
              <a:t>accounts Capitalized interest</a:t>
            </a:r>
          </a:p>
          <a:p>
            <a:pPr>
              <a:defRPr sz="1800"/>
            </a:pPr>
            <a:r>
              <a:t>during construction ###</a:t>
            </a:r>
          </a:p>
          <a:p>
            <a:pPr>
              <a:defRPr sz="1800"/>
            </a:pPr>
            <a:r>
              <a:t>Intangible Assets Patent</a:t>
            </a:r>
          </a:p>
          <a:p>
            <a:pPr>
              <a:defRPr sz="1800"/>
            </a:pPr>
            <a:r>
              <a:t>acquisition and amortization</a:t>
            </a:r>
          </a:p>
          <a:p>
            <a:pPr>
              <a:defRPr sz="1800"/>
            </a:pPr>
            <a:r>
              <a:t>Trademark</a:t>
            </a:r>
          </a:p>
          <a:p>
            <a:pPr>
              <a:defRPr sz="1800"/>
            </a:pPr>
            <a:r>
              <a:t>registration/maintenance costs</a:t>
            </a:r>
          </a:p>
          <a:p>
            <a:pPr>
              <a:defRPr sz="1800"/>
            </a:pPr>
            <a:r>
              <a:t>Customer list valuations</a:t>
            </a:r>
          </a:p>
          <a:p>
            <a:pPr>
              <a:defRPr sz="1800"/>
            </a:pPr>
            <a:r>
              <a:t>Non-compete agreement</a:t>
            </a:r>
          </a:p>
          <a:p>
            <a:pPr>
              <a:defRPr sz="1800"/>
            </a:pPr>
            <a:r>
              <a:t>valuations Software</a:t>
            </a:r>
          </a:p>
          <a:p>
            <a:pPr>
              <a:defRPr sz="1800"/>
            </a:pPr>
            <a:r>
              <a:t>development costs Licensing</a:t>
            </a:r>
          </a:p>
          <a:p>
            <a:pPr>
              <a:defRPr sz="1800"/>
            </a:pPr>
            <a:r>
              <a:t>agreements fair value Goodwill</a:t>
            </a:r>
          </a:p>
          <a:p>
            <a:pPr>
              <a:defRPr sz="1800"/>
            </a:pPr>
            <a:r>
              <a:t>impairment testing methodology</a:t>
            </a:r>
          </a:p>
          <a:p>
            <a:pPr>
              <a:defRPr sz="1800"/>
            </a:pPr>
            <a:r>
              <a:t>### Long-Term Investments</a:t>
            </a:r>
          </a:p>
          <a:p>
            <a:pPr>
              <a:defRPr sz="1800"/>
            </a:pPr>
            <a:r>
              <a:t>Held-to-maturity securities</a:t>
            </a:r>
          </a:p>
          <a:p>
            <a:pPr>
              <a:defRPr sz="1800"/>
            </a:pPr>
            <a:r>
              <a:t>portfolio Equity method</a:t>
            </a:r>
          </a:p>
          <a:p>
            <a:pPr>
              <a:defRPr sz="1800"/>
            </a:pPr>
            <a:r>
              <a:t>investment accounting Real</a:t>
            </a:r>
          </a:p>
          <a:p>
            <a:pPr>
              <a:defRPr sz="1800"/>
            </a:pPr>
            <a:r>
              <a:t>estate held for appreciation</a:t>
            </a:r>
          </a:p>
          <a:p>
            <a:pPr>
              <a:defRPr sz="1800"/>
            </a:pPr>
            <a:r>
              <a:t>Venture capital fund</a:t>
            </a:r>
          </a:p>
          <a:p>
            <a:pPr>
              <a:defRPr sz="1800"/>
            </a:pPr>
            <a:r>
              <a:t>investments Convertible debt</a:t>
            </a:r>
          </a:p>
          <a:p>
            <a:pPr>
              <a:defRPr sz="1800"/>
            </a:pPr>
            <a:r>
              <a:t>instruments Restricted stock</a:t>
            </a:r>
          </a:p>
          <a:p>
            <a:pPr>
              <a:defRPr sz="1800"/>
            </a:pPr>
            <a:r>
              <a:t>holdings Investments in</a:t>
            </a:r>
          </a:p>
          <a:p>
            <a:pPr>
              <a:defRPr sz="1800"/>
            </a:pPr>
            <a:r>
              <a:t>subsidiaries ## Current</a:t>
            </a:r>
          </a:p>
          <a:p>
            <a:pPr>
              <a:defRPr sz="1800"/>
            </a:pPr>
            <a:r>
              <a:t>Liabilities ### Accounts</a:t>
            </a:r>
          </a:p>
          <a:p>
            <a:pPr>
              <a:defRPr sz="1800"/>
            </a:pPr>
            <a:r>
              <a:t>Payable Trade payables to</a:t>
            </a:r>
          </a:p>
          <a:p>
            <a:pPr>
              <a:defRPr sz="1800"/>
            </a:pPr>
            <a:r>
              <a:t>suppliers Accrued purchases</a:t>
            </a:r>
          </a:p>
          <a:p>
            <a:pPr>
              <a:defRPr sz="1800"/>
            </a:pPr>
            <a:r>
              <a:t>for goods received Third-party</a:t>
            </a:r>
          </a:p>
          <a:p>
            <a:pPr>
              <a:defRPr sz="1800"/>
            </a:pPr>
            <a:r>
              <a:t>processor withholdings</a:t>
            </a:r>
          </a:p>
          <a:p>
            <a:pPr>
              <a:defRPr sz="1800"/>
            </a:pPr>
            <a:r>
              <a:t>Construction retainage payable</a:t>
            </a:r>
          </a:p>
          <a:p>
            <a:pPr>
              <a:defRPr sz="1800"/>
            </a:pPr>
            <a:r>
              <a:t>Dividends declared but unpaid</a:t>
            </a:r>
          </a:p>
          <a:p>
            <a:pPr>
              <a:defRPr sz="1800"/>
            </a:pPr>
            <a:r>
              <a:t>Customer deposits/advance</a:t>
            </a:r>
          </a:p>
          <a:p>
            <a:pPr>
              <a:defRPr sz="1800"/>
            </a:pPr>
            <a:r>
              <a:t>payments Escheat liability</a:t>
            </a:r>
          </a:p>
          <a:p>
            <a:pPr>
              <a:defRPr sz="1800"/>
            </a:pPr>
            <a:r>
              <a:t>estimates ### Short-Term Debt</a:t>
            </a:r>
          </a:p>
          <a:p>
            <a:pPr>
              <a:defRPr sz="1800"/>
            </a:pPr>
            <a:r>
              <a:t>Commercial paper outstanding</a:t>
            </a:r>
          </a:p>
          <a:p>
            <a:pPr>
              <a:defRPr sz="1800"/>
            </a:pPr>
            <a:r>
              <a:t>Revolving credit facility</a:t>
            </a:r>
          </a:p>
          <a:p>
            <a:pPr>
              <a:defRPr sz="1800"/>
            </a:pPr>
            <a:r>
              <a:t>draws Current portion of</a:t>
            </a:r>
          </a:p>
          <a:p>
            <a:pPr>
              <a:defRPr sz="1800"/>
            </a:pPr>
            <a:r>
              <a:t>long-term debt Bank overdraft</a:t>
            </a:r>
          </a:p>
          <a:p>
            <a:pPr>
              <a:defRPr sz="1800"/>
            </a:pPr>
            <a:r>
              <a:t>facilities used Short-term</a:t>
            </a:r>
          </a:p>
          <a:p>
            <a:pPr>
              <a:defRPr sz="1800"/>
            </a:pPr>
            <a:r>
              <a:t>lease liabilities Vendor</a:t>
            </a:r>
          </a:p>
          <a:p>
            <a:pPr>
              <a:defRPr sz="1800"/>
            </a:pPr>
            <a:r>
              <a:t>financing arrangements</a:t>
            </a:r>
          </a:p>
          <a:p>
            <a:pPr>
              <a:defRPr sz="1800"/>
            </a:pPr>
            <a:r>
              <a:t>Convertible debt equity</a:t>
            </a:r>
          </a:p>
          <a:p>
            <a:pPr>
              <a:defRPr sz="1800"/>
            </a:pPr>
            <a:r>
              <a:t>component ## Long-Term</a:t>
            </a:r>
          </a:p>
          <a:p>
            <a:pPr>
              <a:defRPr sz="1800"/>
            </a:pPr>
            <a:r>
              <a:t>Liabilities ### Bonds Payable</a:t>
            </a:r>
          </a:p>
          <a:p>
            <a:pPr>
              <a:defRPr sz="1800"/>
            </a:pPr>
            <a:r>
              <a:t>Corporate bond issuance at</a:t>
            </a:r>
          </a:p>
          <a:p>
            <a:pPr>
              <a:defRPr sz="1800"/>
            </a:pPr>
            <a:r>
              <a:t>premium/discount Debenture</a:t>
            </a:r>
          </a:p>
          <a:p>
            <a:pPr>
              <a:defRPr sz="1800"/>
            </a:pPr>
            <a:r>
              <a:t>conversion features Sinking</a:t>
            </a:r>
          </a:p>
          <a:p>
            <a:pPr>
              <a:defRPr sz="1800"/>
            </a:pPr>
            <a:r>
              <a:t>fund requirements Unamortized</a:t>
            </a:r>
          </a:p>
          <a:p>
            <a:pPr>
              <a:defRPr sz="1800"/>
            </a:pPr>
            <a:r>
              <a:t>bond issuance costs Fair value</a:t>
            </a:r>
          </a:p>
          <a:p>
            <a:pPr>
              <a:defRPr sz="1800"/>
            </a:pPr>
            <a:r>
              <a:t>hedge adjustments Callable</a:t>
            </a:r>
          </a:p>
          <a:p>
            <a:pPr>
              <a:defRPr sz="1800"/>
            </a:pPr>
            <a:r>
              <a:t>bond provisions Convertible</a:t>
            </a:r>
          </a:p>
          <a:p>
            <a:pPr>
              <a:defRPr sz="1800"/>
            </a:pPr>
            <a:r>
              <a:t>bond accounting ### Pension</a:t>
            </a:r>
          </a:p>
          <a:p>
            <a:pPr>
              <a:defRPr sz="1800"/>
            </a:pPr>
            <a:r>
              <a:t>Liabilities Defined benefit</a:t>
            </a:r>
          </a:p>
          <a:p>
            <a:pPr>
              <a:defRPr sz="1800"/>
            </a:pPr>
            <a:r>
              <a:t>obligation calculations</a:t>
            </a:r>
          </a:p>
          <a:p>
            <a:pPr>
              <a:defRPr sz="1800"/>
            </a:pPr>
            <a:r>
              <a:t>Actuarial gains/losses</a:t>
            </a:r>
          </a:p>
          <a:p>
            <a:pPr>
              <a:defRPr sz="1800"/>
            </a:pPr>
            <a:r>
              <a:t>recognition Plan asset</a:t>
            </a:r>
          </a:p>
          <a:p>
            <a:pPr>
              <a:defRPr sz="1800"/>
            </a:pPr>
            <a:r>
              <a:t>valuations</a:t>
            </a:r>
          </a:p>
          <a:p>
            <a:pPr>
              <a:defRPr sz="1800"/>
            </a:pPr>
            <a:r>
              <a:t>Curtailment/settlement</a:t>
            </a:r>
          </a:p>
          <a:p>
            <a:pPr>
              <a:defRPr sz="1800"/>
            </a:pPr>
            <a:r>
              <a:t>accounting Multi-employer plan</a:t>
            </a:r>
          </a:p>
          <a:p>
            <a:pPr>
              <a:defRPr sz="1800"/>
            </a:pPr>
            <a:r>
              <a:t>disclosures Post-employment</a:t>
            </a:r>
          </a:p>
          <a:p>
            <a:pPr>
              <a:defRPr sz="1800"/>
            </a:pPr>
            <a:r>
              <a:t>benefits accrual Termination</a:t>
            </a:r>
          </a:p>
          <a:p>
            <a:pPr>
              <a:defRPr sz="1800"/>
            </a:pPr>
            <a:r>
              <a:t>benefit provisions ##</a:t>
            </a:r>
          </a:p>
          <a:p>
            <a:pPr>
              <a:defRPr sz="1800"/>
            </a:pPr>
            <a:r>
              <a:t>Shareholders' Equity ###</a:t>
            </a:r>
          </a:p>
          <a:p>
            <a:pPr>
              <a:defRPr sz="1800"/>
            </a:pPr>
            <a:r>
              <a:t>Common Stock Par value per</a:t>
            </a:r>
          </a:p>
          <a:p>
            <a:pPr>
              <a:defRPr sz="1800"/>
            </a:pPr>
            <a:r>
              <a:t>share disclosure Authorized</a:t>
            </a:r>
          </a:p>
          <a:p>
            <a:pPr>
              <a:defRPr sz="1800"/>
            </a:pPr>
            <a:r>
              <a:t>shares vs outstanding Treasury</a:t>
            </a:r>
          </a:p>
          <a:p>
            <a:pPr>
              <a:defRPr sz="1800"/>
            </a:pPr>
            <a:r>
              <a:t>stock accounting method Stock</a:t>
            </a:r>
          </a:p>
          <a:p>
            <a:pPr>
              <a:defRPr sz="1800"/>
            </a:pPr>
            <a:r>
              <a:t>split adjustments Stock option</a:t>
            </a:r>
          </a:p>
          <a:p>
            <a:pPr>
              <a:defRPr sz="1800"/>
            </a:pPr>
            <a:r>
              <a:t>pool reserves Restricted stock</a:t>
            </a:r>
          </a:p>
          <a:p>
            <a:pPr>
              <a:defRPr sz="1800"/>
            </a:pPr>
            <a:r>
              <a:t>unit accruals Dividend</a:t>
            </a:r>
          </a:p>
          <a:p>
            <a:pPr>
              <a:defRPr sz="1800"/>
            </a:pPr>
            <a:r>
              <a:t>reinvestment plan shares ###</a:t>
            </a:r>
          </a:p>
          <a:p>
            <a:pPr>
              <a:defRPr sz="1800"/>
            </a:pPr>
            <a:r>
              <a:t>Retained Earnings Prior period</a:t>
            </a:r>
          </a:p>
          <a:p>
            <a:pPr>
              <a:defRPr sz="1800"/>
            </a:pPr>
            <a:r>
              <a:t>adjustments Dividend</a:t>
            </a:r>
          </a:p>
          <a:p>
            <a:pPr>
              <a:defRPr sz="1800"/>
            </a:pPr>
            <a:r>
              <a:t>declaration accounting ESOP</a:t>
            </a:r>
          </a:p>
          <a:p>
            <a:pPr>
              <a:defRPr sz="1800"/>
            </a:pPr>
            <a:r>
              <a:t>allocation impacts Foreign</a:t>
            </a:r>
          </a:p>
          <a:p>
            <a:pPr>
              <a:defRPr sz="1800"/>
            </a:pPr>
            <a:r>
              <a:t>currency translation</a:t>
            </a:r>
          </a:p>
          <a:p>
            <a:pPr>
              <a:defRPr sz="1800"/>
            </a:pPr>
            <a:r>
              <a:t>adjustments Hedging reserve</a:t>
            </a:r>
          </a:p>
          <a:p>
            <a:pPr>
              <a:defRPr sz="1800"/>
            </a:pPr>
            <a:r>
              <a:t>balances Revaluation surplus</a:t>
            </a:r>
          </a:p>
          <a:p>
            <a:pPr>
              <a:defRPr sz="1800"/>
            </a:pPr>
            <a:r>
              <a:t>accounts Accumulated other</a:t>
            </a:r>
          </a:p>
          <a:p>
            <a:pPr>
              <a:defRPr sz="1800"/>
            </a:pPr>
            <a:r>
              <a:t>comprehensive income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/>
          </a:p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MainBullets_L"/>
          <p:cNvSpPr txBox="1"/>
          <p:nvPr/>
        </p:nvSpPr>
        <p:spPr>
          <a:xfrm>
            <a:off x="45720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  <p:sp>
        <p:nvSpPr>
          <p:cNvPr id="3" name="textMainBullets_R"/>
          <p:cNvSpPr txBox="1"/>
          <p:nvPr/>
        </p:nvSpPr>
        <p:spPr>
          <a:xfrm>
            <a:off x="4297680" y="914400"/>
            <a:ext cx="3657600" cy="457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如螢幕大小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TSANG, Yu (Pydot)</cp:lastModifiedBy>
  <cp:revision>2</cp:revision>
  <dcterms:created xsi:type="dcterms:W3CDTF">2013-01-27T09:14:16Z</dcterms:created>
  <dcterms:modified xsi:type="dcterms:W3CDTF">2025-05-11T01:26:32Z</dcterms:modified>
  <cp:category/>
</cp:coreProperties>
</file>