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7"/>
    <p:restoredTop sz="94694"/>
  </p:normalViewPr>
  <p:slideViewPr>
    <p:cSldViewPr snapToGrid="0" snapToObjects="1">
      <p:cViewPr varScale="1">
        <p:scale>
          <a:sx n="83" d="100"/>
          <a:sy n="83" d="100"/>
        </p:scale>
        <p:origin x="208" y="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MainBullets_R">
            <a:extLst>
              <a:ext uri="{FF2B5EF4-FFF2-40B4-BE49-F238E27FC236}">
                <a16:creationId xmlns:a16="http://schemas.microsoft.com/office/drawing/2014/main" id="{67F3F66B-D93E-41A6-9034-0E83D2591BD9}"/>
              </a:ext>
            </a:extLst>
          </p:cNvPr>
          <p:cNvSpPr txBox="1"/>
          <p:nvPr userDrawn="1"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8" name="textMainBullets_L">
            <a:extLst>
              <a:ext uri="{FF2B5EF4-FFF2-40B4-BE49-F238E27FC236}">
                <a16:creationId xmlns:a16="http://schemas.microsoft.com/office/drawing/2014/main" id="{E47655F6-780B-7593-1C95-16140CB660CD}"/>
              </a:ext>
            </a:extLst>
          </p:cNvPr>
          <p:cNvSpPr txBox="1"/>
          <p:nvPr userDrawn="1"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78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"/>
          <p:cNvSpPr txBox="1">
            <a:spLocks noChangeAspect="1"/>
          </p:cNvSpPr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Current Assets</a:t>
            </a:r>
          </a:p>
          <a:p>
            <a:r>
              <a:rPr sz="900" i="1"/>
              <a:t>Cash and Cash Equivalents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Currency in checking/savings accounts Short-term Treasury bills (maturing &lt;3 months)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Commercial paper from AAA-rated corporations Money market funds with daily liquidity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Petty cash reserves for office expenses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Foreign currency holdings in major currencies Undeposited checks from customers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Cash in transit between bank accounts</a:t>
            </a:r>
          </a:p>
          <a:p>
            <a:r>
              <a:rPr sz="900" i="1"/>
              <a:t>Marketable Securities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Corporate bonds with &lt;1yr maturity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Government agency securities Certificates of deposit (CDs)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Bankers' acceptances Commercial paper holdings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Treasury notes maturing within 12 months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Highly liquid ETF positions</a:t>
            </a:r>
          </a:p>
          <a:p>
            <a:r>
              <a:rPr sz="900" i="1"/>
              <a:t>Accounts Receivable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Trade receivables from normal operations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Installment receivables from long-term contracts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Receivables from affiliated companies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Allowance for doubtful accounts calculation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Aging schedule analysis (30/60/90 days)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Credit memo adjustments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Factored receivables disclosure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Unbilled receivables from progress contracts</a:t>
            </a:r>
          </a:p>
          <a:p>
            <a:r>
              <a:rPr sz="900" b="1">
                <a:solidFill>
                  <a:srgbClr val="003296"/>
                </a:solidFill>
              </a:rPr>
              <a:t>Non-Current Assets</a:t>
            </a:r>
          </a:p>
          <a:p>
            <a:r>
              <a:rPr sz="900" i="1"/>
              <a:t>Property, Plant &amp; Equipment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Land acquisition costs (original purchase) Building improvements capitalization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Machinery installation costs Equipment depreciation schedules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/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Non-Current Assets</a:t>
            </a:r>
          </a:p>
          <a:p>
            <a:r>
              <a:rPr sz="900" i="1"/>
              <a:t>Property, Plant &amp; Equipment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Leasehold improvement amortization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Construction-in-progress accounts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Capitalized interest during construction</a:t>
            </a:r>
          </a:p>
          <a:p>
            <a:r>
              <a:rPr sz="900" i="1"/>
              <a:t>Intangible Assets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Patent acquisition and amortization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Trademark registration/maintenance costs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Customer list valuations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Non-compete agreement valuations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Software development costs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Licensing agreements fair value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Goodwill impairment testing methodology</a:t>
            </a:r>
          </a:p>
          <a:p>
            <a:r>
              <a:rPr sz="900" i="1"/>
              <a:t>Long-Term Investments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Held-to-maturity securities portfolio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Equity method investment accounting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Real estate held for appreciation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Venture capital fund investments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Convertible debt instruments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Restricted stock holdings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Investments in subsidiaries</a:t>
            </a:r>
          </a:p>
          <a:p>
            <a:r>
              <a:rPr sz="900" b="1">
                <a:solidFill>
                  <a:srgbClr val="003296"/>
                </a:solidFill>
              </a:rPr>
              <a:t>Current Liabilities</a:t>
            </a:r>
          </a:p>
          <a:p>
            <a:r>
              <a:rPr sz="900" i="1"/>
              <a:t>Accounts Payable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Trade payables to suppliers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Accrued purchases for goods received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Third-party processor withholdings Construction retainage payable</a:t>
            </a:r>
          </a:p>
        </p:txBody>
      </p:sp>
      <p:sp>
        <p:nvSpPr>
          <p:cNvPr id="3" name="textMainBullets_R"/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Current Liabilities</a:t>
            </a:r>
          </a:p>
          <a:p>
            <a:r>
              <a:rPr sz="900" i="1"/>
              <a:t>Accounts Payable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Dividends declared but unpaid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Customer deposits/advance payments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Escheat liability estimates</a:t>
            </a:r>
          </a:p>
          <a:p>
            <a:r>
              <a:rPr sz="900" i="1"/>
              <a:t>Short-Term Debt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Commercial paper outstanding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Revolving credit facility draws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Current portion of long-term debt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Bank overdraft facilities used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Short-term lease liabilities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Vendor financing arrangements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Convertible debt equity component</a:t>
            </a:r>
          </a:p>
          <a:p>
            <a:r>
              <a:rPr sz="900" b="1">
                <a:solidFill>
                  <a:srgbClr val="003296"/>
                </a:solidFill>
              </a:rPr>
              <a:t>Long-Term Liabilities</a:t>
            </a:r>
          </a:p>
          <a:p>
            <a:r>
              <a:rPr sz="900" i="1"/>
              <a:t>Bonds Payable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Corporate bond issuance at premium/discount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Debenture conversion features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Sinking fund requirements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Unamortized bond issuance costs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Fair value hedge adjustments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Callable bond provisions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Convertible bond accounting</a:t>
            </a:r>
          </a:p>
          <a:p>
            <a:r>
              <a:rPr sz="900" i="1"/>
              <a:t>Pension Liabilities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Defined benefit obligation calculations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Actuarial gains/losses recognition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Plan asset valuations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F516-311F-D767-B24F-995465FE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>
            <a:extLst>
              <a:ext uri="{FF2B5EF4-FFF2-40B4-BE49-F238E27FC236}">
                <a16:creationId xmlns:a16="http://schemas.microsoft.com/office/drawing/2014/main" id="{1609B9C4-EE89-F835-8C6C-3911F99337A6}"/>
              </a:ext>
            </a:extLst>
          </p:cNvPr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Long-Term Liabilities (continued)</a:t>
            </a:r>
          </a:p>
          <a:p>
            <a:r>
              <a:rPr sz="900" i="1"/>
              <a:t>Pension Liabilities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Curtailment/settlement accounting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Multi-employer plan disclosures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Post-employment benefits accrual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Termination benefit provisions</a:t>
            </a:r>
          </a:p>
          <a:p>
            <a:r>
              <a:rPr sz="900" b="1">
                <a:solidFill>
                  <a:srgbClr val="003296"/>
                </a:solidFill>
              </a:rPr>
              <a:t>Shareholders' Equity</a:t>
            </a:r>
          </a:p>
          <a:p>
            <a:r>
              <a:rPr sz="900" i="1"/>
              <a:t>Common Stock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Par value per share disclosure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Authorized shares vs outstanding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Treasury stock accounting method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Stock split adjustments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Stock option pool reserves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Restricted stock unit accruals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Dividend reinvestment plan shares</a:t>
            </a:r>
          </a:p>
          <a:p>
            <a:r>
              <a:rPr sz="900" i="1"/>
              <a:t>Retained Earnings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Prior period adjustments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Dividend declaration accounting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ESOP allocation impacts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Foreign currency translation adjustments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Hedging reserve balances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Revaluation surplus accounts</a:t>
            </a:r>
          </a:p>
          <a:p>
            <a:pPr algn="l">
              <a:lnSpc>
                <a:spcPct val="100000"/>
              </a:lnSpc>
              <a:spcBef>
                <a:spcPts val="606"/>
              </a:spcBef>
            </a:pPr>
            <a:r>
              <a:rPr sz="900">
                <a:solidFill>
                  <a:srgbClr val="A9A9A9"/>
                </a:solidFill>
              </a:rPr>
              <a:t>■ </a:t>
            </a:r>
            <a:r>
              <a:rPr sz="900">
                <a:solidFill>
                  <a:srgbClr val="000000"/>
                </a:solidFill>
              </a:rPr>
              <a:t>Accumulated other comprehensive income</a:t>
            </a:r>
          </a:p>
        </p:txBody>
      </p:sp>
      <p:sp>
        <p:nvSpPr>
          <p:cNvPr id="3" name="textMainBullets_R">
            <a:extLst>
              <a:ext uri="{FF2B5EF4-FFF2-40B4-BE49-F238E27FC236}">
                <a16:creationId xmlns:a16="http://schemas.microsoft.com/office/drawing/2014/main" id="{F60AF44C-28D9-CB30-1E6A-5560CDC42493}"/>
              </a:ext>
            </a:extLst>
          </p:cNvPr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90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58799-719D-F77A-8395-035AEAC8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>
            <a:extLst>
              <a:ext uri="{FF2B5EF4-FFF2-40B4-BE49-F238E27FC236}">
                <a16:creationId xmlns:a16="http://schemas.microsoft.com/office/drawing/2014/main" id="{52EF3AD7-3BC2-25B5-A93A-14275C2F7A65}"/>
              </a:ext>
            </a:extLst>
          </p:cNvPr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3" name="textMainBullets_R">
            <a:extLst>
              <a:ext uri="{FF2B5EF4-FFF2-40B4-BE49-F238E27FC236}">
                <a16:creationId xmlns:a16="http://schemas.microsoft.com/office/drawing/2014/main" id="{4A7A8408-0754-C798-6BDD-B8586DA48C26}"/>
              </a:ext>
            </a:extLst>
          </p:cNvPr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401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TSANG, Yu (Pydot)</cp:lastModifiedBy>
  <cp:revision>6</cp:revision>
  <dcterms:created xsi:type="dcterms:W3CDTF">2013-01-27T09:14:16Z</dcterms:created>
  <dcterms:modified xsi:type="dcterms:W3CDTF">2025-05-24T11:42:06Z</dcterms:modified>
  <cp:category/>
</cp:coreProperties>
</file>